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4"/>
  </p:sldMasterIdLst>
  <p:notesMasterIdLst>
    <p:notesMasterId r:id="rId49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8" autoAdjust="0"/>
    <p:restoredTop sz="94660"/>
  </p:normalViewPr>
  <p:slideViewPr>
    <p:cSldViewPr>
      <p:cViewPr varScale="1">
        <p:scale>
          <a:sx n="59" d="100"/>
          <a:sy n="59" d="100"/>
        </p:scale>
        <p:origin x="952" y="5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8F41C9-5F5B-4785-916B-6DD8ADE64627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8C4607-141A-4B74-8233-F5F52711CF2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018548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8C4607-141A-4B74-8233-F5F52711CF24}" type="slidenum">
              <a:rPr lang="en-CA" smtClean="0"/>
              <a:t>32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427638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5F4542-48F7-89CC-7499-69247A2903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DA5848-01AD-7811-07D0-AA60DA5C18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6D347D-2ADA-3FB6-6654-6A6B452FC0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62F45-F93F-4CA4-B4B9-167A8E336A67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5B2A18-A741-1777-B05E-36FD681DC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1DD455-951A-261D-2C17-38A20259D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0A9D9-1EC2-46C5-9524-2681902A5C3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759078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408830-5CB2-DC5D-8941-E1A79A33DC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2005BE-0CAC-E32A-B453-E63EE163FD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2DB048-5F6F-1771-0C63-4B66F839CF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62F45-F93F-4CA4-B4B9-167A8E336A67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22C510-5C05-0AAB-BC88-FF82976453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FDBC24-C3A4-CFD3-1234-3BE79746A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0A9D9-1EC2-46C5-9524-2681902A5C3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003687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4C3557-C6B1-1141-FE11-CCCA50DE46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56BDE8-1211-4007-0C2E-0B55450E0D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976F0-49C8-4924-554C-262CA4A138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62F45-F93F-4CA4-B4B9-167A8E336A67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CEDAC5-2252-DF8C-C166-032BE4A89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86F4F3-0516-76CD-4AF8-C0D1A18BD9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0A9D9-1EC2-46C5-9524-2681902A5C3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568919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E41013-0B36-68D5-6EFD-DDC345D12B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D52103-9C37-99A8-E244-11409AC735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0955C3-1EDB-B68C-6FB9-ACAA685383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FEF310-C666-4246-49B5-98D7C46C6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62F45-F93F-4CA4-B4B9-167A8E336A67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C34566-FF52-D7EB-BBFC-86E391FED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688FEE-5E62-0BDA-C738-2A1895114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0A9D9-1EC2-46C5-9524-2681902A5C3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59152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4A9D73-3DFD-8358-8816-06290531B6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ABC25D-CAB8-78F8-553F-28540287A6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AF6C74-C86F-13CE-C7A4-74C34CB6B1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BF35575-E494-8AD0-6312-72A367EDDC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9838DB-CE7E-1B05-82F8-A8DB4A1277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1E765A6-0E7F-EBF5-6E38-3301BAB7F9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62F45-F93F-4CA4-B4B9-167A8E336A67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53051E6-27C2-D387-ABB3-E6DB0B5B3B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3476361-EA06-C334-FE81-6B80BFEE15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0A9D9-1EC2-46C5-9524-2681902A5C3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014641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695D5-F351-D125-5ECF-F38E4A48D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69E2FD-C2A1-E0E3-CAFB-5DF671482C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62F45-F93F-4CA4-B4B9-167A8E336A67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F1D0D23-65BC-F92C-3ABD-3D95413979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31A1FE-6A8A-FBDF-CC55-4614BF127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0A9D9-1EC2-46C5-9524-2681902A5C3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78883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A731DDC-20E6-B560-71FA-C0BA1DC74A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62F45-F93F-4CA4-B4B9-167A8E336A67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B468E4-04B8-4F89-994B-037319F890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FCB884-FECE-952B-D748-982356F26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0A9D9-1EC2-46C5-9524-2681902A5C3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443824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ACEB8-B663-3F3D-1065-AFAFA4715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3F02D7-415C-1CBB-34FB-D2268DFCC5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FD23929-26A4-C9B2-EC2B-F58AB5F54A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167571-2E9A-DF9C-D8CE-E01FA2352D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62F45-F93F-4CA4-B4B9-167A8E336A67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BFB3DE-1E01-C6BA-5262-E292FD0FB2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D1D6CD-505F-6D8E-F3FD-4131FD10A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0A9D9-1EC2-46C5-9524-2681902A5C3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76691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CE8686-1D6D-7B48-6C7D-3E46570AC4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BC9B49-364E-4691-251F-DFDE4D1119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25AAD4-5AB6-05AB-EFE4-2041EFBE22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1E5994-0745-8A59-9517-B9A487CF4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62F45-F93F-4CA4-B4B9-167A8E336A67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5CB61D-4FC2-5C00-BFFB-F8006C5F9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C38196-07E6-A29A-30CE-F530DE4F11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0A9D9-1EC2-46C5-9524-2681902A5C3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23478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CAE3F7-78E2-5849-CC32-E64ECC755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077ECE-462E-DDDB-B3A4-3EE45D3116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6F2ADE-291B-2447-97BF-7C211C70B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62F45-F93F-4CA4-B4B9-167A8E336A67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6EBD6B-9293-3C4F-5A6F-E093BCB15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6C7047-405C-E662-38B2-395E57187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0A9D9-1EC2-46C5-9524-2681902A5C3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9356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506CAE4-FB57-073B-AFB1-DC264F8A11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CFF852-F061-4AB7-B515-E497DA8B4D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243E72-D903-D99B-B076-D07FAD4D2E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62F45-F93F-4CA4-B4B9-167A8E336A67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FCC38C-D2E7-F094-6367-8C7E5B6D02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F1E91C-87ED-B91E-A59D-DB3EAACA3D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0A9D9-1EC2-46C5-9524-2681902A5C3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409086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7E95BEB-6153-86D8-5629-AF2E8FC286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4FF56A-095C-B943-A18B-D10DB9031F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BEBF3B-098C-266B-1DBF-7C605336A3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162F45-F93F-4CA4-B4B9-167A8E336A67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7DFE43-25D3-56FE-A203-BA00949F77B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2258B3-ED93-1072-6CF5-7FC33D1845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DF0A9D9-1EC2-46C5-9524-2681902A5C34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77765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radiopaedia.org/cases/normal-ct-of-the-neck?lang=us" TargetMode="External"/><Relationship Id="rId2" Type="http://schemas.openxmlformats.org/officeDocument/2006/relationships/hyperlink" Target="https://radiopaedia.org/cases/normal-ct-neck?lang=us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globalnews.ca/news/3290822/alberta-halves-time-it-takes-to-diagnose-and-treat-stroke-patients/" TargetMode="External"/><Relationship Id="rId2" Type="http://schemas.openxmlformats.org/officeDocument/2006/relationships/hyperlink" Target="https://www.youtube.com/watch?v=dClu6nC2qNs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albertahealthservices.ca/news/Page15073.aspx" TargetMode="External"/><Relationship Id="rId4" Type="http://schemas.openxmlformats.org/officeDocument/2006/relationships/hyperlink" Target="https://www.youtube.com/watch?v=UG9sz9Njy38" TargetMode="Externa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radiopaedia.org/cases/cta-neck-normal-exam?lang=us" TargetMode="External"/><Relationship Id="rId2" Type="http://schemas.openxmlformats.org/officeDocument/2006/relationships/hyperlink" Target="https://radiopaedia.org/cases/normal-neck-ct-angiogram?lang=us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emedicine.medscape.com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emedicine.medscape.com/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vhn.org/for_health_professionals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vhn.org/for_health_professionals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/>
          <p:nvPr/>
        </p:nvSpPr>
        <p:spPr>
          <a:xfrm>
            <a:off x="4710429" y="2676818"/>
            <a:ext cx="6727825" cy="2773836"/>
          </a:xfrm>
          <a:prstGeom prst="rect">
            <a:avLst/>
          </a:prstGeom>
        </p:spPr>
        <p:txBody>
          <a:bodyPr vert="horz" wrap="square" lIns="0" tIns="242570" rIns="0" bIns="0" rtlCol="0">
            <a:spAutoFit/>
          </a:bodyPr>
          <a:lstStyle/>
          <a:p>
            <a:pPr marL="607060">
              <a:lnSpc>
                <a:spcPct val="100000"/>
              </a:lnSpc>
              <a:spcBef>
                <a:spcPts val="1910"/>
              </a:spcBef>
            </a:pPr>
            <a:r>
              <a:rPr sz="4800" spc="-5" dirty="0">
                <a:latin typeface="+mj-lt"/>
                <a:cs typeface="Calibri Light"/>
              </a:rPr>
              <a:t>CT</a:t>
            </a:r>
            <a:r>
              <a:rPr sz="4800" spc="-125" dirty="0">
                <a:latin typeface="+mj-lt"/>
                <a:cs typeface="Calibri Light"/>
              </a:rPr>
              <a:t> </a:t>
            </a:r>
            <a:r>
              <a:rPr sz="4800" spc="-25" dirty="0">
                <a:latin typeface="+mj-lt"/>
                <a:cs typeface="Calibri Light"/>
              </a:rPr>
              <a:t>Theory</a:t>
            </a:r>
            <a:endParaRPr sz="4800" dirty="0">
              <a:latin typeface="+mj-lt"/>
              <a:cs typeface="Calibri Light"/>
            </a:endParaRPr>
          </a:p>
          <a:p>
            <a:pPr marL="653415">
              <a:lnSpc>
                <a:spcPct val="100000"/>
              </a:lnSpc>
              <a:spcBef>
                <a:spcPts val="1050"/>
              </a:spcBef>
            </a:pPr>
            <a:r>
              <a:rPr sz="2800" spc="-15" dirty="0">
                <a:latin typeface="+mj-lt"/>
                <a:cs typeface="Calibri Light"/>
              </a:rPr>
              <a:t>Neck</a:t>
            </a:r>
            <a:r>
              <a:rPr sz="2800" spc="-80" dirty="0">
                <a:latin typeface="+mj-lt"/>
                <a:cs typeface="Calibri Light"/>
              </a:rPr>
              <a:t> </a:t>
            </a:r>
            <a:r>
              <a:rPr sz="2800" spc="-35" dirty="0">
                <a:latin typeface="+mj-lt"/>
                <a:cs typeface="Calibri Light"/>
              </a:rPr>
              <a:t>Procedures</a:t>
            </a:r>
            <a:endParaRPr sz="2800" dirty="0">
              <a:latin typeface="+mj-lt"/>
              <a:cs typeface="Calibri Light"/>
            </a:endParaRPr>
          </a:p>
          <a:p>
            <a:pPr>
              <a:lnSpc>
                <a:spcPct val="100000"/>
              </a:lnSpc>
            </a:pPr>
            <a:endParaRPr sz="2800" dirty="0">
              <a:latin typeface="Calibri Light"/>
              <a:cs typeface="Calibri Light"/>
            </a:endParaRPr>
          </a:p>
          <a:p>
            <a:pPr marL="12700" marR="5080">
              <a:lnSpc>
                <a:spcPct val="100000"/>
              </a:lnSpc>
              <a:spcBef>
                <a:spcPts val="2300"/>
              </a:spcBef>
            </a:pPr>
            <a:r>
              <a:rPr lang="en-US" sz="3200" b="1" spc="-5" dirty="0">
                <a:latin typeface="Calibri"/>
                <a:cs typeface="Calibri"/>
              </a:rPr>
              <a:t>      </a:t>
            </a:r>
            <a:endParaRPr sz="3200" dirty="0"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35861"/>
            <a:ext cx="6343650" cy="336105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spc="-5" dirty="0">
                <a:cs typeface="Calibri"/>
              </a:rPr>
              <a:t>Module </a:t>
            </a:r>
            <a:r>
              <a:rPr sz="2800" spc="-10" dirty="0">
                <a:cs typeface="Calibri"/>
              </a:rPr>
              <a:t>Objectives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Review</a:t>
            </a:r>
            <a:r>
              <a:rPr sz="2800" spc="-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anatomy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neck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Label</a:t>
            </a:r>
            <a:r>
              <a:rPr sz="2800" spc="-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anatomical</a:t>
            </a:r>
            <a:r>
              <a:rPr sz="2800" spc="-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structures</a:t>
            </a:r>
            <a:r>
              <a:rPr sz="2800" spc="4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on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</a:t>
            </a:r>
            <a:r>
              <a:rPr sz="2800" spc="-15" dirty="0">
                <a:cs typeface="Calibri"/>
              </a:rPr>
              <a:t> </a:t>
            </a:r>
            <a:r>
              <a:rPr sz="2800" dirty="0">
                <a:cs typeface="Calibri"/>
              </a:rPr>
              <a:t>CT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image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6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Scanning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protocols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including: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60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Positioning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Indications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&amp;</a:t>
            </a:r>
            <a:r>
              <a:rPr sz="2400" spc="-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Contraindications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5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Exposure</a:t>
            </a:r>
            <a:r>
              <a:rPr sz="2400" spc="-30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Factors</a:t>
            </a:r>
            <a:endParaRPr sz="2400" dirty="0">
              <a:cs typeface="Calibri"/>
            </a:endParaRPr>
          </a:p>
          <a:p>
            <a:pPr marL="241300" indent="-228600">
              <a:lnSpc>
                <a:spcPts val="301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Most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common</a:t>
            </a:r>
            <a:r>
              <a:rPr sz="2800" spc="20" dirty="0">
                <a:cs typeface="Calibri"/>
              </a:rPr>
              <a:t> </a:t>
            </a:r>
            <a:r>
              <a:rPr sz="2800" dirty="0">
                <a:cs typeface="Calibri"/>
              </a:rPr>
              <a:t>CT </a:t>
            </a:r>
            <a:r>
              <a:rPr sz="2800" spc="-5" dirty="0">
                <a:cs typeface="Calibri"/>
              </a:rPr>
              <a:t>Neck</a:t>
            </a:r>
            <a:r>
              <a:rPr sz="2800" spc="10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exams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done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19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Pathology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788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7752715" cy="423128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95"/>
              </a:lnSpc>
              <a:spcBef>
                <a:spcPts val="9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Positioning</a:t>
            </a:r>
            <a:r>
              <a:rPr sz="2800" u="heavy" spc="3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25" dirty="0">
                <a:uFill>
                  <a:solidFill>
                    <a:srgbClr val="000000"/>
                  </a:solidFill>
                </a:uFill>
                <a:cs typeface="Calibri"/>
              </a:rPr>
              <a:t>for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a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CT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Neck</a:t>
            </a:r>
            <a:endParaRPr sz="2800" dirty="0">
              <a:cs typeface="Calibri"/>
            </a:endParaRPr>
          </a:p>
          <a:p>
            <a:pPr marL="241300" indent="-228600">
              <a:lnSpc>
                <a:spcPts val="306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20" dirty="0">
                <a:cs typeface="Calibri"/>
              </a:rPr>
              <a:t>Patient </a:t>
            </a:r>
            <a:r>
              <a:rPr sz="2800" spc="-15" dirty="0">
                <a:cs typeface="Calibri"/>
              </a:rPr>
              <a:t>Position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60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Head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holder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or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molded</a:t>
            </a:r>
            <a:r>
              <a:rPr sz="2400" spc="-3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sponge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  <a:tab pos="4196715" algn="l"/>
              </a:tabLst>
            </a:pPr>
            <a:r>
              <a:rPr sz="2400" spc="-15" dirty="0">
                <a:cs typeface="Calibri"/>
              </a:rPr>
              <a:t>Patient </a:t>
            </a:r>
            <a:r>
              <a:rPr sz="2400" spc="-5" dirty="0">
                <a:cs typeface="Calibri"/>
              </a:rPr>
              <a:t>supine,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spc="-15" dirty="0">
                <a:cs typeface="Calibri"/>
              </a:rPr>
              <a:t>-first into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2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gantry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Reduce</a:t>
            </a:r>
            <a:r>
              <a:rPr sz="2400" spc="-4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patient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motion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Suspend</a:t>
            </a:r>
            <a:r>
              <a:rPr sz="2400" spc="-4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respiration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55"/>
              </a:lnSpc>
              <a:buFont typeface="Arial MT"/>
              <a:buChar char="•"/>
              <a:tabLst>
                <a:tab pos="699135" algn="l"/>
                <a:tab pos="5470525" algn="l"/>
              </a:tabLst>
            </a:pPr>
            <a:r>
              <a:rPr sz="2400" spc="-5" dirty="0">
                <a:cs typeface="Calibri"/>
              </a:rPr>
              <a:t>Suspend</a:t>
            </a:r>
            <a:r>
              <a:rPr sz="24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spc="-5" dirty="0">
                <a:cs typeface="Calibri"/>
              </a:rPr>
              <a:t>.</a:t>
            </a:r>
            <a:endParaRPr sz="2400" dirty="0">
              <a:cs typeface="Calibri"/>
            </a:endParaRPr>
          </a:p>
          <a:p>
            <a:pPr marL="241300" indent="-228600">
              <a:lnSpc>
                <a:spcPts val="305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20" dirty="0">
                <a:cs typeface="Calibri"/>
              </a:rPr>
              <a:t>Anatomy</a:t>
            </a:r>
            <a:r>
              <a:rPr sz="2800" spc="-15" dirty="0">
                <a:cs typeface="Calibri"/>
              </a:rPr>
              <a:t> Position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61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Will</a:t>
            </a:r>
            <a:r>
              <a:rPr sz="2400" spc="-25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differ</a:t>
            </a:r>
            <a:r>
              <a:rPr sz="240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from</a:t>
            </a:r>
            <a:r>
              <a:rPr sz="2400" spc="-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site </a:t>
            </a:r>
            <a:r>
              <a:rPr sz="2400" spc="-15" dirty="0">
                <a:cs typeface="Calibri"/>
              </a:rPr>
              <a:t>to</a:t>
            </a:r>
            <a:r>
              <a:rPr sz="2400" spc="-3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site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No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rotation, </a:t>
            </a:r>
            <a:r>
              <a:rPr sz="2400" spc="-5" dirty="0">
                <a:cs typeface="Calibri"/>
              </a:rPr>
              <a:t>neck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slightly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extended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Angle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patient</a:t>
            </a:r>
            <a:r>
              <a:rPr sz="240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so</a:t>
            </a:r>
            <a:r>
              <a:rPr sz="2400" spc="-15" dirty="0">
                <a:cs typeface="Calibri"/>
              </a:rPr>
              <a:t> hard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palate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is </a:t>
            </a:r>
            <a:r>
              <a:rPr sz="2400" spc="-5" dirty="0">
                <a:cs typeface="Calibri"/>
              </a:rPr>
              <a:t>perpendicular</a:t>
            </a:r>
            <a:r>
              <a:rPr sz="2400" spc="-2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table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ts val="2735"/>
              </a:lnSpc>
              <a:buFont typeface="Arial MT"/>
              <a:buChar char="•"/>
              <a:tabLst>
                <a:tab pos="699135" algn="l"/>
                <a:tab pos="4333875" algn="l"/>
              </a:tabLst>
            </a:pPr>
            <a:r>
              <a:rPr sz="2400" spc="-15" dirty="0">
                <a:cs typeface="Calibri"/>
              </a:rPr>
              <a:t>Lower</a:t>
            </a:r>
            <a:r>
              <a:rPr sz="24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dirty="0">
                <a:cs typeface="Calibri"/>
              </a:rPr>
              <a:t>as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much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as</a:t>
            </a:r>
            <a:r>
              <a:rPr sz="2400" spc="-10" dirty="0">
                <a:cs typeface="Calibri"/>
              </a:rPr>
              <a:t> possible.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93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06841"/>
            <a:ext cx="9888220" cy="3094990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Modified</a:t>
            </a:r>
            <a:r>
              <a:rPr sz="2800" u="heavy" spc="1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30" dirty="0">
                <a:uFill>
                  <a:solidFill>
                    <a:srgbClr val="000000"/>
                  </a:solidFill>
                </a:uFill>
                <a:cs typeface="Calibri"/>
              </a:rPr>
              <a:t>Valsalva</a:t>
            </a:r>
            <a:r>
              <a:rPr sz="2800" u="heavy" spc="-2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Maneuver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Site protocol</a:t>
            </a:r>
            <a:r>
              <a:rPr sz="2800" spc="-5" dirty="0">
                <a:cs typeface="Calibri"/>
              </a:rPr>
              <a:t> will</a:t>
            </a:r>
            <a:r>
              <a:rPr sz="2800" spc="-3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vary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6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20" dirty="0">
                <a:cs typeface="Calibri"/>
              </a:rPr>
              <a:t>Patient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blows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out</a:t>
            </a:r>
            <a:r>
              <a:rPr sz="2800" spc="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cheeks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6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Air/pressure</a:t>
            </a:r>
            <a:r>
              <a:rPr sz="2800" spc="4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on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trachea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  <a:tab pos="1685289" algn="l"/>
                <a:tab pos="5208905" algn="l"/>
                <a:tab pos="5742940" algn="l"/>
                <a:tab pos="6276975" algn="l"/>
              </a:tabLst>
            </a:pPr>
            <a:r>
              <a:rPr sz="2800" spc="-5" dirty="0">
                <a:cs typeface="Calibri"/>
              </a:rPr>
              <a:t>Purpose:	</a:t>
            </a:r>
            <a:r>
              <a:rPr sz="2800" spc="-15" dirty="0">
                <a:cs typeface="Calibri"/>
              </a:rPr>
              <a:t>Distend</a:t>
            </a:r>
            <a:r>
              <a:rPr sz="2800" spc="4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-5" dirty="0">
                <a:cs typeface="Calibri"/>
              </a:rPr>
              <a:t>_</a:t>
            </a:r>
            <a:r>
              <a:rPr sz="2800" spc="4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for</a:t>
            </a:r>
            <a:r>
              <a:rPr sz="2800" spc="-15" dirty="0">
                <a:cs typeface="Calibri"/>
              </a:rPr>
              <a:t> better </a:t>
            </a:r>
            <a:r>
              <a:rPr sz="2800" spc="-10" dirty="0">
                <a:cs typeface="Calibri"/>
              </a:rPr>
              <a:t>visualization.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56565"/>
            <a:ext cx="6825615" cy="3242945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8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How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are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CT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images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Neck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acquired?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4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Axial</a:t>
            </a:r>
            <a:r>
              <a:rPr sz="2400" spc="-6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plane</a:t>
            </a:r>
            <a:endParaRPr sz="24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5"/>
              </a:spcBef>
              <a:buFont typeface="Arial MT"/>
              <a:buChar char="•"/>
            </a:pPr>
            <a:endParaRPr sz="27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Helical</a:t>
            </a:r>
            <a:r>
              <a:rPr sz="2400" spc="-4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Scanning</a:t>
            </a:r>
            <a:endParaRPr sz="24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20"/>
              </a:spcBef>
              <a:buFont typeface="Arial MT"/>
              <a:buChar char="•"/>
            </a:pPr>
            <a:endParaRPr sz="27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Almost</a:t>
            </a:r>
            <a:r>
              <a:rPr sz="2400" spc="-40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always</a:t>
            </a:r>
            <a:r>
              <a:rPr sz="2400" spc="-30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contrast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enhanced</a:t>
            </a:r>
          </a:p>
          <a:p>
            <a:pPr lvl="1">
              <a:lnSpc>
                <a:spcPct val="100000"/>
              </a:lnSpc>
              <a:spcBef>
                <a:spcPts val="5"/>
              </a:spcBef>
              <a:buFont typeface="Arial MT"/>
              <a:buChar char="•"/>
            </a:pPr>
            <a:endParaRPr sz="27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buFont typeface="Arial MT"/>
              <a:buChar char="•"/>
              <a:tabLst>
                <a:tab pos="699135" algn="l"/>
                <a:tab pos="6734809" algn="l"/>
              </a:tabLst>
            </a:pPr>
            <a:r>
              <a:rPr sz="2400" spc="-5" dirty="0">
                <a:cs typeface="Calibri"/>
              </a:rPr>
              <a:t>Commonl</a:t>
            </a:r>
            <a:r>
              <a:rPr sz="2400" dirty="0">
                <a:cs typeface="Calibri"/>
              </a:rPr>
              <a:t>y</a:t>
            </a:r>
            <a:r>
              <a:rPr sz="2400" spc="-25" dirty="0">
                <a:cs typeface="Calibri"/>
              </a:rPr>
              <a:t> </a:t>
            </a:r>
            <a:r>
              <a:rPr sz="2400" spc="-35" dirty="0">
                <a:cs typeface="Calibri"/>
              </a:rPr>
              <a:t>r</a:t>
            </a:r>
            <a:r>
              <a:rPr sz="2400" spc="-20" dirty="0">
                <a:cs typeface="Calibri"/>
              </a:rPr>
              <a:t>e</a:t>
            </a:r>
            <a:r>
              <a:rPr sz="2400" spc="-65" dirty="0">
                <a:cs typeface="Calibri"/>
              </a:rPr>
              <a:t>f</a:t>
            </a:r>
            <a:r>
              <a:rPr sz="2400" dirty="0">
                <a:cs typeface="Calibri"/>
              </a:rPr>
              <a:t>e</a:t>
            </a:r>
            <a:r>
              <a:rPr sz="2400" spc="5" dirty="0">
                <a:cs typeface="Calibri"/>
              </a:rPr>
              <a:t>r</a:t>
            </a:r>
            <a:r>
              <a:rPr sz="2400" spc="-35" dirty="0">
                <a:cs typeface="Calibri"/>
              </a:rPr>
              <a:t>r</a:t>
            </a:r>
            <a:r>
              <a:rPr sz="2400" dirty="0">
                <a:cs typeface="Calibri"/>
              </a:rPr>
              <a:t>ed</a:t>
            </a:r>
            <a:r>
              <a:rPr sz="2400" spc="10" dirty="0">
                <a:cs typeface="Calibri"/>
              </a:rPr>
              <a:t> </a:t>
            </a:r>
            <a:r>
              <a:rPr sz="2400" spc="-25" dirty="0">
                <a:cs typeface="Calibri"/>
              </a:rPr>
              <a:t>t</a:t>
            </a:r>
            <a:r>
              <a:rPr sz="2400" dirty="0">
                <a:cs typeface="Calibri"/>
              </a:rPr>
              <a:t>o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as</a:t>
            </a:r>
            <a:r>
              <a:rPr sz="2400" spc="-5" dirty="0">
                <a:cs typeface="Calibri"/>
              </a:rPr>
              <a:t> 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r>
              <a:rPr sz="2400" spc="-5" dirty="0">
                <a:cs typeface="Calibri"/>
              </a:rPr>
              <a:t>.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788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10217785" cy="34969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cs typeface="Calibri"/>
              </a:rPr>
              <a:t>Challenges</a:t>
            </a:r>
            <a:r>
              <a:rPr sz="2800" spc="-5" dirty="0">
                <a:cs typeface="Calibri"/>
              </a:rPr>
              <a:t> in</a:t>
            </a:r>
            <a:r>
              <a:rPr sz="2800" spc="-10" dirty="0">
                <a:cs typeface="Calibri"/>
              </a:rPr>
              <a:t> scanning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3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Dental</a:t>
            </a:r>
            <a:r>
              <a:rPr sz="2800" spc="-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work</a:t>
            </a:r>
            <a:endParaRPr sz="2800" dirty="0">
              <a:cs typeface="Calibri"/>
            </a:endParaRPr>
          </a:p>
          <a:p>
            <a:pPr marL="698500" marR="5080" lvl="1" indent="-228600">
              <a:lnSpc>
                <a:spcPts val="2590"/>
              </a:lnSpc>
              <a:spcBef>
                <a:spcPts val="570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Management </a:t>
            </a:r>
            <a:r>
              <a:rPr sz="2400" dirty="0">
                <a:cs typeface="Calibri"/>
              </a:rPr>
              <a:t>– </a:t>
            </a:r>
            <a:r>
              <a:rPr sz="2400" spc="-10" dirty="0">
                <a:cs typeface="Calibri"/>
              </a:rPr>
              <a:t>can </a:t>
            </a:r>
            <a:r>
              <a:rPr sz="2400" spc="-5" dirty="0">
                <a:cs typeface="Calibri"/>
              </a:rPr>
              <a:t>split </a:t>
            </a:r>
            <a:r>
              <a:rPr sz="2400" dirty="0">
                <a:cs typeface="Calibri"/>
              </a:rPr>
              <a:t>the </a:t>
            </a:r>
            <a:r>
              <a:rPr sz="2400" spc="-10" dirty="0">
                <a:cs typeface="Calibri"/>
              </a:rPr>
              <a:t>scan </a:t>
            </a:r>
            <a:r>
              <a:rPr sz="2400" spc="-5" dirty="0">
                <a:cs typeface="Calibri"/>
              </a:rPr>
              <a:t>superior </a:t>
            </a:r>
            <a:r>
              <a:rPr sz="2400" dirty="0">
                <a:cs typeface="Calibri"/>
              </a:rPr>
              <a:t>and </a:t>
            </a:r>
            <a:r>
              <a:rPr sz="2400" spc="-10" dirty="0">
                <a:cs typeface="Calibri"/>
              </a:rPr>
              <a:t>inferior </a:t>
            </a:r>
            <a:r>
              <a:rPr sz="2400" spc="-15" dirty="0">
                <a:cs typeface="Calibri"/>
              </a:rPr>
              <a:t>to </a:t>
            </a:r>
            <a:r>
              <a:rPr sz="2400" spc="-10" dirty="0">
                <a:cs typeface="Calibri"/>
              </a:rPr>
              <a:t>dental work </a:t>
            </a:r>
            <a:r>
              <a:rPr sz="2400" dirty="0">
                <a:cs typeface="Calibri"/>
              </a:rPr>
              <a:t>and try </a:t>
            </a:r>
            <a:r>
              <a:rPr sz="2400" spc="-53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 </a:t>
            </a:r>
            <a:r>
              <a:rPr sz="2400" dirty="0">
                <a:cs typeface="Calibri"/>
              </a:rPr>
              <a:t>angle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10" dirty="0">
                <a:cs typeface="Calibri"/>
              </a:rPr>
              <a:t>patient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in </a:t>
            </a:r>
            <a:r>
              <a:rPr sz="2400" spc="-10" dirty="0">
                <a:cs typeface="Calibri"/>
              </a:rPr>
              <a:t>between</a:t>
            </a:r>
            <a:r>
              <a:rPr sz="2400" dirty="0">
                <a:cs typeface="Calibri"/>
              </a:rPr>
              <a:t> –</a:t>
            </a:r>
            <a:r>
              <a:rPr sz="2400" spc="-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2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avoid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streak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artifact.</a:t>
            </a:r>
            <a:endParaRPr sz="24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Font typeface="Arial MT"/>
              <a:buChar char="•"/>
            </a:pPr>
            <a:endParaRPr sz="3000" dirty="0"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Large</a:t>
            </a:r>
            <a:r>
              <a:rPr sz="2800" spc="-2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shoulders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Management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– </a:t>
            </a:r>
            <a:r>
              <a:rPr sz="2400" spc="-10" dirty="0">
                <a:cs typeface="Calibri"/>
              </a:rPr>
              <a:t>depress</a:t>
            </a:r>
            <a:r>
              <a:rPr sz="240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shoulders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as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much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as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possible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17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18759"/>
            <a:ext cx="5464810" cy="4212590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75"/>
              </a:spcBef>
            </a:pPr>
            <a:r>
              <a:rPr sz="2600" spc="-10" dirty="0">
                <a:cs typeface="Calibri"/>
              </a:rPr>
              <a:t>How</a:t>
            </a:r>
            <a:r>
              <a:rPr sz="2600" spc="-5" dirty="0">
                <a:cs typeface="Calibri"/>
              </a:rPr>
              <a:t> </a:t>
            </a:r>
            <a:r>
              <a:rPr sz="2600" spc="-10" dirty="0">
                <a:cs typeface="Calibri"/>
              </a:rPr>
              <a:t>are</a:t>
            </a:r>
            <a:r>
              <a:rPr sz="2600" spc="-5" dirty="0">
                <a:cs typeface="Calibri"/>
              </a:rPr>
              <a:t> </a:t>
            </a:r>
            <a:r>
              <a:rPr sz="2600" spc="5" dirty="0">
                <a:cs typeface="Calibri"/>
              </a:rPr>
              <a:t>CT</a:t>
            </a:r>
            <a:r>
              <a:rPr sz="2600" spc="-15" dirty="0">
                <a:cs typeface="Calibri"/>
              </a:rPr>
              <a:t> </a:t>
            </a:r>
            <a:r>
              <a:rPr sz="2600" spc="-5" dirty="0">
                <a:cs typeface="Calibri"/>
              </a:rPr>
              <a:t>images</a:t>
            </a:r>
            <a:r>
              <a:rPr sz="2600" spc="-15" dirty="0">
                <a:cs typeface="Calibri"/>
              </a:rPr>
              <a:t> </a:t>
            </a:r>
            <a:r>
              <a:rPr sz="2600" dirty="0">
                <a:cs typeface="Calibri"/>
              </a:rPr>
              <a:t>of</a:t>
            </a:r>
            <a:r>
              <a:rPr sz="2600" spc="-10" dirty="0">
                <a:cs typeface="Calibri"/>
              </a:rPr>
              <a:t> </a:t>
            </a:r>
            <a:r>
              <a:rPr sz="2600" dirty="0">
                <a:cs typeface="Calibri"/>
              </a:rPr>
              <a:t>the</a:t>
            </a:r>
            <a:r>
              <a:rPr sz="2600" spc="-20" dirty="0">
                <a:cs typeface="Calibri"/>
              </a:rPr>
              <a:t> </a:t>
            </a:r>
            <a:r>
              <a:rPr sz="2600" spc="-5" dirty="0">
                <a:cs typeface="Calibri"/>
              </a:rPr>
              <a:t>neck</a:t>
            </a:r>
            <a:r>
              <a:rPr sz="2600" spc="-25" dirty="0">
                <a:cs typeface="Calibri"/>
              </a:rPr>
              <a:t> </a:t>
            </a:r>
            <a:r>
              <a:rPr sz="2600" spc="-5" dirty="0">
                <a:cs typeface="Calibri"/>
              </a:rPr>
              <a:t>viewed?</a:t>
            </a:r>
            <a:endParaRPr sz="26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375"/>
              </a:spcBef>
              <a:buFont typeface="Arial MT"/>
              <a:buChar char="•"/>
              <a:tabLst>
                <a:tab pos="241300" algn="l"/>
              </a:tabLst>
            </a:pPr>
            <a:r>
              <a:rPr sz="2600" dirty="0">
                <a:cs typeface="Calibri"/>
              </a:rPr>
              <a:t>Multiple</a:t>
            </a:r>
            <a:r>
              <a:rPr sz="2600" spc="-45" dirty="0">
                <a:cs typeface="Calibri"/>
              </a:rPr>
              <a:t> </a:t>
            </a:r>
            <a:r>
              <a:rPr sz="2600" dirty="0">
                <a:cs typeface="Calibri"/>
              </a:rPr>
              <a:t>MPR</a:t>
            </a:r>
          </a:p>
          <a:p>
            <a:pPr>
              <a:lnSpc>
                <a:spcPct val="100000"/>
              </a:lnSpc>
              <a:spcBef>
                <a:spcPts val="30"/>
              </a:spcBef>
              <a:buFont typeface="Arial MT"/>
              <a:buChar char="•"/>
            </a:pPr>
            <a:endParaRPr sz="3150" dirty="0"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</a:tabLst>
            </a:pPr>
            <a:r>
              <a:rPr sz="2600" dirty="0">
                <a:cs typeface="Calibri"/>
              </a:rPr>
              <a:t>Multiple</a:t>
            </a:r>
            <a:r>
              <a:rPr sz="2600" spc="-25" dirty="0">
                <a:cs typeface="Calibri"/>
              </a:rPr>
              <a:t> </a:t>
            </a:r>
            <a:r>
              <a:rPr sz="2600" dirty="0">
                <a:cs typeface="Calibri"/>
              </a:rPr>
              <a:t>window </a:t>
            </a:r>
            <a:r>
              <a:rPr sz="2600" spc="-5" dirty="0">
                <a:cs typeface="Calibri"/>
              </a:rPr>
              <a:t>settings</a:t>
            </a:r>
            <a:r>
              <a:rPr sz="2600" spc="-40" dirty="0">
                <a:cs typeface="Calibri"/>
              </a:rPr>
              <a:t> </a:t>
            </a:r>
            <a:r>
              <a:rPr sz="2600" dirty="0">
                <a:cs typeface="Calibri"/>
              </a:rPr>
              <a:t>on</a:t>
            </a:r>
            <a:r>
              <a:rPr sz="2600" spc="-5" dirty="0">
                <a:cs typeface="Calibri"/>
              </a:rPr>
              <a:t> </a:t>
            </a:r>
            <a:r>
              <a:rPr sz="2600" spc="-20" dirty="0">
                <a:cs typeface="Calibri"/>
              </a:rPr>
              <a:t>reformats</a:t>
            </a:r>
            <a:endParaRPr sz="26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Arial MT"/>
              <a:buChar char="•"/>
            </a:pPr>
            <a:endParaRPr sz="3150" dirty="0">
              <a:cs typeface="Calibri"/>
            </a:endParaRPr>
          </a:p>
          <a:p>
            <a:pPr marL="241300" indent="-228600">
              <a:lnSpc>
                <a:spcPts val="2810"/>
              </a:lnSpc>
              <a:buFont typeface="Arial MT"/>
              <a:buChar char="•"/>
              <a:tabLst>
                <a:tab pos="241300" algn="l"/>
              </a:tabLst>
            </a:pPr>
            <a:r>
              <a:rPr sz="2600" spc="-5" dirty="0">
                <a:cs typeface="Calibri"/>
              </a:rPr>
              <a:t>Standard</a:t>
            </a:r>
            <a:r>
              <a:rPr sz="2600" spc="-40" dirty="0">
                <a:cs typeface="Calibri"/>
              </a:rPr>
              <a:t> </a:t>
            </a:r>
            <a:r>
              <a:rPr sz="2600" dirty="0">
                <a:cs typeface="Calibri"/>
              </a:rPr>
              <a:t>/</a:t>
            </a:r>
            <a:r>
              <a:rPr sz="2600" spc="-30" dirty="0">
                <a:cs typeface="Calibri"/>
              </a:rPr>
              <a:t> </a:t>
            </a:r>
            <a:r>
              <a:rPr sz="2600" spc="-5" dirty="0">
                <a:cs typeface="Calibri"/>
              </a:rPr>
              <a:t>Soft-Tissue</a:t>
            </a:r>
            <a:endParaRPr sz="2600" dirty="0">
              <a:cs typeface="Calibri"/>
            </a:endParaRPr>
          </a:p>
          <a:p>
            <a:pPr marL="241300">
              <a:lnSpc>
                <a:spcPts val="2810"/>
              </a:lnSpc>
              <a:tabLst>
                <a:tab pos="2293620" algn="l"/>
                <a:tab pos="4528820" algn="l"/>
              </a:tabLst>
            </a:pPr>
            <a:r>
              <a:rPr sz="2600" spc="5" dirty="0">
                <a:cs typeface="Calibri"/>
              </a:rPr>
              <a:t>WW</a:t>
            </a:r>
            <a:r>
              <a:rPr sz="26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600" dirty="0">
                <a:cs typeface="Calibri"/>
              </a:rPr>
              <a:t>WL</a:t>
            </a:r>
            <a:r>
              <a:rPr sz="2600" spc="-15" dirty="0">
                <a:cs typeface="Calibri"/>
              </a:rPr>
              <a:t> </a:t>
            </a:r>
            <a:r>
              <a:rPr sz="2600" u="heavy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endParaRPr sz="26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3150" dirty="0">
              <a:cs typeface="Calibri"/>
            </a:endParaRPr>
          </a:p>
          <a:p>
            <a:pPr marL="241300" indent="-228600">
              <a:lnSpc>
                <a:spcPts val="2810"/>
              </a:lnSpc>
              <a:buFont typeface="Arial MT"/>
              <a:buChar char="•"/>
              <a:tabLst>
                <a:tab pos="241300" algn="l"/>
              </a:tabLst>
            </a:pPr>
            <a:r>
              <a:rPr sz="2600" dirty="0">
                <a:cs typeface="Calibri"/>
              </a:rPr>
              <a:t>Bone</a:t>
            </a:r>
            <a:r>
              <a:rPr sz="2600" spc="-30" dirty="0">
                <a:cs typeface="Calibri"/>
              </a:rPr>
              <a:t> </a:t>
            </a:r>
            <a:r>
              <a:rPr sz="2600" spc="-5" dirty="0">
                <a:cs typeface="Calibri"/>
              </a:rPr>
              <a:t>Algorithm</a:t>
            </a:r>
            <a:endParaRPr sz="2600" dirty="0">
              <a:cs typeface="Calibri"/>
            </a:endParaRPr>
          </a:p>
          <a:p>
            <a:pPr marL="241300">
              <a:lnSpc>
                <a:spcPts val="2810"/>
              </a:lnSpc>
              <a:tabLst>
                <a:tab pos="2293620" algn="l"/>
                <a:tab pos="2830195" algn="l"/>
                <a:tab pos="5057775" algn="l"/>
              </a:tabLst>
            </a:pPr>
            <a:r>
              <a:rPr sz="2600" spc="5" dirty="0">
                <a:cs typeface="Calibri"/>
              </a:rPr>
              <a:t>WW</a:t>
            </a:r>
            <a:r>
              <a:rPr sz="26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600" spc="5" dirty="0">
                <a:cs typeface="Calibri"/>
              </a:rPr>
              <a:t>	</a:t>
            </a:r>
            <a:r>
              <a:rPr sz="2600" dirty="0">
                <a:cs typeface="Calibri"/>
              </a:rPr>
              <a:t>WL</a:t>
            </a:r>
            <a:r>
              <a:rPr sz="2600" spc="-15" dirty="0">
                <a:cs typeface="Calibri"/>
              </a:rPr>
              <a:t> </a:t>
            </a:r>
            <a:r>
              <a:rPr sz="2600" u="heavy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endParaRPr sz="2600" dirty="0"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788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27632" y="2510027"/>
            <a:ext cx="2590799" cy="2267712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173979" y="1423416"/>
            <a:ext cx="5390387" cy="466496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245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06841"/>
            <a:ext cx="9942830" cy="3224530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Protocols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and 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Pathology</a:t>
            </a:r>
            <a:endParaRPr sz="2800" dirty="0">
              <a:cs typeface="Calibri"/>
            </a:endParaRPr>
          </a:p>
          <a:p>
            <a:pPr marL="241300" marR="5080" indent="-228600">
              <a:lnSpc>
                <a:spcPts val="3020"/>
              </a:lnSpc>
              <a:spcBef>
                <a:spcPts val="106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Unless</a:t>
            </a:r>
            <a:r>
              <a:rPr sz="2800" spc="3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contrast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is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contraindicated,</a:t>
            </a:r>
            <a:r>
              <a:rPr sz="2800" spc="4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 </a:t>
            </a:r>
            <a:r>
              <a:rPr sz="2800" dirty="0">
                <a:cs typeface="Calibri"/>
              </a:rPr>
              <a:t>CT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Soft-Tissue</a:t>
            </a:r>
            <a:r>
              <a:rPr sz="2800" spc="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neck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will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almost </a:t>
            </a:r>
            <a:r>
              <a:rPr sz="2800" spc="-6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always</a:t>
            </a:r>
            <a:r>
              <a:rPr sz="2800" spc="-1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involve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IV </a:t>
            </a:r>
            <a:r>
              <a:rPr sz="2800" spc="-20" dirty="0">
                <a:cs typeface="Calibri"/>
              </a:rPr>
              <a:t>contrast</a:t>
            </a:r>
            <a:endParaRPr sz="2800" dirty="0">
              <a:cs typeface="Calibri"/>
            </a:endParaRPr>
          </a:p>
          <a:p>
            <a:pPr marL="241300" marR="168275" indent="-228600">
              <a:lnSpc>
                <a:spcPts val="3030"/>
              </a:lnSpc>
              <a:spcBef>
                <a:spcPts val="994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Some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sites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use</a:t>
            </a:r>
            <a:r>
              <a:rPr sz="2800" spc="2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oral</a:t>
            </a:r>
            <a:r>
              <a:rPr sz="280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contrast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specific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timing</a:t>
            </a:r>
            <a:r>
              <a:rPr sz="2800" spc="3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(scan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immediately </a:t>
            </a:r>
            <a:r>
              <a:rPr sz="2800" spc="-61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post</a:t>
            </a:r>
            <a:r>
              <a:rPr sz="2800" spc="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swallowing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or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during</a:t>
            </a:r>
            <a:r>
              <a:rPr sz="2800" spc="3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swallowing)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evaluate</a:t>
            </a:r>
            <a:r>
              <a:rPr sz="2800" spc="-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esophageal 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pathology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1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25" dirty="0">
                <a:cs typeface="Calibri"/>
              </a:rPr>
              <a:t>Always</a:t>
            </a:r>
            <a:r>
              <a:rPr sz="2800" spc="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follow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specific</a:t>
            </a:r>
            <a:r>
              <a:rPr sz="2800" spc="4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site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protocols,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as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they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will</a:t>
            </a:r>
            <a:r>
              <a:rPr sz="2800" spc="-10" dirty="0">
                <a:cs typeface="Calibri"/>
              </a:rPr>
              <a:t> </a:t>
            </a:r>
            <a:r>
              <a:rPr sz="2800" spc="-45" dirty="0">
                <a:cs typeface="Calibri"/>
              </a:rPr>
              <a:t>vary.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91539" y="1756565"/>
            <a:ext cx="9947275" cy="3086735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266700" indent="-228600">
              <a:lnSpc>
                <a:spcPct val="100000"/>
              </a:lnSpc>
              <a:spcBef>
                <a:spcPts val="385"/>
              </a:spcBef>
              <a:buFont typeface="Arial MT"/>
              <a:buChar char="•"/>
              <a:tabLst>
                <a:tab pos="266700" algn="l"/>
              </a:tabLst>
            </a:pPr>
            <a:r>
              <a:rPr sz="2800" dirty="0">
                <a:cs typeface="Calibri"/>
              </a:rPr>
              <a:t>CT </a:t>
            </a:r>
            <a:r>
              <a:rPr sz="2800" spc="-5" dirty="0">
                <a:cs typeface="Calibri"/>
              </a:rPr>
              <a:t>Soft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Tissue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Neck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-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Goals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 IV </a:t>
            </a:r>
            <a:r>
              <a:rPr sz="2800" spc="-25" dirty="0">
                <a:cs typeface="Calibri"/>
              </a:rPr>
              <a:t>contrast</a:t>
            </a:r>
            <a:endParaRPr sz="2800" dirty="0">
              <a:cs typeface="Calibri"/>
            </a:endParaRPr>
          </a:p>
          <a:p>
            <a:pPr marL="723900" lvl="1" indent="-229235">
              <a:lnSpc>
                <a:spcPct val="100000"/>
              </a:lnSpc>
              <a:spcBef>
                <a:spcPts val="245"/>
              </a:spcBef>
              <a:buFont typeface="Arial MT"/>
              <a:buChar char="•"/>
              <a:tabLst>
                <a:tab pos="724535" algn="l"/>
              </a:tabLst>
            </a:pPr>
            <a:r>
              <a:rPr sz="2400" spc="-5" dirty="0">
                <a:cs typeface="Calibri"/>
              </a:rPr>
              <a:t>Enhance </a:t>
            </a:r>
            <a:r>
              <a:rPr sz="2400" dirty="0">
                <a:cs typeface="Calibri"/>
              </a:rPr>
              <a:t>the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mucosa,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lymph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nodes,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and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pathologic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tissue</a:t>
            </a:r>
          </a:p>
          <a:p>
            <a:pPr marL="723900" lvl="1" indent="-229235">
              <a:lnSpc>
                <a:spcPct val="100000"/>
              </a:lnSpc>
              <a:spcBef>
                <a:spcPts val="219"/>
              </a:spcBef>
              <a:buFont typeface="Arial MT"/>
              <a:buChar char="•"/>
              <a:tabLst>
                <a:tab pos="724535" algn="l"/>
              </a:tabLst>
            </a:pPr>
            <a:r>
              <a:rPr sz="2400" spc="-5" dirty="0">
                <a:cs typeface="Calibri"/>
              </a:rPr>
              <a:t>Enhance</a:t>
            </a:r>
            <a:r>
              <a:rPr sz="2400" spc="-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vasculature</a:t>
            </a:r>
            <a:endParaRPr sz="2400" dirty="0">
              <a:cs typeface="Calibri"/>
            </a:endParaRPr>
          </a:p>
          <a:p>
            <a:pPr marL="266700" indent="-228600">
              <a:lnSpc>
                <a:spcPct val="100000"/>
              </a:lnSpc>
              <a:spcBef>
                <a:spcPts val="630"/>
              </a:spcBef>
              <a:buFont typeface="Arial MT"/>
              <a:buChar char="•"/>
              <a:tabLst>
                <a:tab pos="266700" algn="l"/>
              </a:tabLst>
            </a:pPr>
            <a:r>
              <a:rPr sz="2800" spc="-10" dirty="0">
                <a:cs typeface="Calibri"/>
              </a:rPr>
              <a:t>Challenges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timing</a:t>
            </a:r>
            <a:endParaRPr sz="2800" dirty="0">
              <a:cs typeface="Calibri"/>
            </a:endParaRPr>
          </a:p>
          <a:p>
            <a:pPr marL="266700" indent="-228600">
              <a:lnSpc>
                <a:spcPct val="100000"/>
              </a:lnSpc>
              <a:spcBef>
                <a:spcPts val="660"/>
              </a:spcBef>
              <a:buFont typeface="Arial MT"/>
              <a:buChar char="•"/>
              <a:tabLst>
                <a:tab pos="266700" algn="l"/>
              </a:tabLst>
            </a:pPr>
            <a:r>
              <a:rPr sz="2800" spc="-10" dirty="0">
                <a:cs typeface="Calibri"/>
              </a:rPr>
              <a:t>Solution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Split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Bolus</a:t>
            </a:r>
            <a:endParaRPr sz="2800" dirty="0">
              <a:cs typeface="Calibri"/>
            </a:endParaRPr>
          </a:p>
          <a:p>
            <a:pPr marL="723900" lvl="1" indent="-229235">
              <a:lnSpc>
                <a:spcPct val="100000"/>
              </a:lnSpc>
              <a:spcBef>
                <a:spcPts val="245"/>
              </a:spcBef>
              <a:buFont typeface="Arial MT"/>
              <a:buChar char="•"/>
              <a:tabLst>
                <a:tab pos="724535" algn="l"/>
                <a:tab pos="6883400" algn="l"/>
              </a:tabLst>
            </a:pPr>
            <a:r>
              <a:rPr sz="2400" spc="-10" dirty="0">
                <a:cs typeface="Calibri"/>
              </a:rPr>
              <a:t>1</a:t>
            </a:r>
            <a:r>
              <a:rPr sz="2400" spc="-15" baseline="24305" dirty="0">
                <a:cs typeface="Calibri"/>
              </a:rPr>
              <a:t>st</a:t>
            </a:r>
            <a:r>
              <a:rPr sz="2400" spc="262" baseline="24305" dirty="0">
                <a:cs typeface="Calibri"/>
              </a:rPr>
              <a:t> </a:t>
            </a:r>
            <a:r>
              <a:rPr sz="2400" dirty="0">
                <a:cs typeface="Calibri"/>
              </a:rPr>
              <a:t>injection</a:t>
            </a:r>
            <a:r>
              <a:rPr sz="2400" spc="-5" dirty="0">
                <a:cs typeface="Calibri"/>
              </a:rPr>
              <a:t> (half</a:t>
            </a:r>
            <a:r>
              <a:rPr sz="2400" spc="1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volume),</a:t>
            </a:r>
            <a:r>
              <a:rPr sz="2400" spc="-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delay</a:t>
            </a:r>
            <a:r>
              <a:rPr sz="24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spc="-5" dirty="0">
                <a:cs typeface="Calibri"/>
              </a:rPr>
              <a:t>.</a:t>
            </a:r>
            <a:endParaRPr sz="2400" dirty="0">
              <a:cs typeface="Calibri"/>
            </a:endParaRPr>
          </a:p>
          <a:p>
            <a:pPr marL="723900" lvl="1" indent="-229235">
              <a:lnSpc>
                <a:spcPct val="100000"/>
              </a:lnSpc>
              <a:spcBef>
                <a:spcPts val="215"/>
              </a:spcBef>
              <a:buFont typeface="Arial MT"/>
              <a:buChar char="•"/>
              <a:tabLst>
                <a:tab pos="724535" algn="l"/>
              </a:tabLst>
            </a:pPr>
            <a:r>
              <a:rPr sz="2400" spc="-5" dirty="0">
                <a:cs typeface="Calibri"/>
              </a:rPr>
              <a:t>2</a:t>
            </a:r>
            <a:r>
              <a:rPr sz="2400" spc="-7" baseline="24305" dirty="0">
                <a:cs typeface="Calibri"/>
              </a:rPr>
              <a:t>nd</a:t>
            </a:r>
            <a:r>
              <a:rPr sz="2400" spc="247" baseline="24305" dirty="0">
                <a:cs typeface="Calibri"/>
              </a:rPr>
              <a:t> </a:t>
            </a:r>
            <a:r>
              <a:rPr sz="2400" dirty="0">
                <a:cs typeface="Calibri"/>
              </a:rPr>
              <a:t>injection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(half</a:t>
            </a:r>
            <a:r>
              <a:rPr sz="240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volume),</a:t>
            </a:r>
            <a:r>
              <a:rPr sz="2400" spc="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scan </a:t>
            </a:r>
            <a:r>
              <a:rPr sz="2400" spc="-5" dirty="0">
                <a:cs typeface="Calibri"/>
              </a:rPr>
              <a:t>immediately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following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complete</a:t>
            </a:r>
            <a:r>
              <a:rPr sz="2400" spc="-5" dirty="0">
                <a:cs typeface="Calibri"/>
              </a:rPr>
              <a:t> injection.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56565"/>
            <a:ext cx="7000240" cy="3872229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8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Common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indications</a:t>
            </a:r>
            <a:r>
              <a:rPr sz="2800" spc="30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for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CECT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Soft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Tissue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Neck</a:t>
            </a:r>
            <a:endParaRPr sz="2800" dirty="0">
              <a:cs typeface="Calibri"/>
            </a:endParaRPr>
          </a:p>
          <a:p>
            <a:pPr marL="469900">
              <a:lnSpc>
                <a:spcPct val="100000"/>
              </a:lnSpc>
              <a:spcBef>
                <a:spcPts val="245"/>
              </a:spcBef>
            </a:pPr>
            <a:r>
              <a:rPr sz="2400" dirty="0">
                <a:cs typeface="Arial MT"/>
              </a:rPr>
              <a:t>•</a:t>
            </a:r>
          </a:p>
          <a:p>
            <a:pPr marL="698500" lvl="1" indent="-229235">
              <a:lnSpc>
                <a:spcPct val="100000"/>
              </a:lnSpc>
              <a:spcBef>
                <a:spcPts val="219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20" dirty="0">
                <a:cs typeface="Calibri"/>
              </a:rPr>
              <a:t>Vascular</a:t>
            </a:r>
            <a:r>
              <a:rPr sz="2400" spc="-50" dirty="0">
                <a:cs typeface="Calibri"/>
              </a:rPr>
              <a:t> </a:t>
            </a:r>
            <a:r>
              <a:rPr sz="2400" dirty="0">
                <a:cs typeface="Calibri"/>
              </a:rPr>
              <a:t>abnormality</a:t>
            </a:r>
          </a:p>
          <a:p>
            <a:pPr marL="698500" lvl="1" indent="-229235">
              <a:lnSpc>
                <a:spcPct val="100000"/>
              </a:lnSpc>
              <a:spcBef>
                <a:spcPts val="200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5" dirty="0">
                <a:cs typeface="Calibri"/>
              </a:rPr>
              <a:t>Lymphadenopathy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20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Cysts</a:t>
            </a:r>
            <a:endParaRPr sz="2400" dirty="0">
              <a:cs typeface="Calibri"/>
            </a:endParaRPr>
          </a:p>
          <a:p>
            <a:pPr marL="469900">
              <a:lnSpc>
                <a:spcPct val="100000"/>
              </a:lnSpc>
              <a:spcBef>
                <a:spcPts val="215"/>
              </a:spcBef>
            </a:pPr>
            <a:endParaRPr sz="2400" dirty="0">
              <a:cs typeface="Arial MT"/>
            </a:endParaRPr>
          </a:p>
          <a:p>
            <a:pPr>
              <a:lnSpc>
                <a:spcPct val="100000"/>
              </a:lnSpc>
            </a:pPr>
            <a:endParaRPr sz="2700" dirty="0">
              <a:cs typeface="Arial MT"/>
            </a:endParaRPr>
          </a:p>
          <a:p>
            <a:pPr marL="241300" indent="-228600">
              <a:lnSpc>
                <a:spcPct val="100000"/>
              </a:lnSpc>
              <a:spcBef>
                <a:spcPts val="1550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5" dirty="0">
                <a:cs typeface="Calibri"/>
              </a:rPr>
              <a:t>Common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indications</a:t>
            </a:r>
            <a:r>
              <a:rPr sz="2800" spc="30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for</a:t>
            </a:r>
            <a:r>
              <a:rPr sz="2800" spc="-10" dirty="0">
                <a:cs typeface="Calibri"/>
              </a:rPr>
              <a:t> NECT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Soft</a:t>
            </a:r>
            <a:r>
              <a:rPr sz="2800" spc="-10" dirty="0">
                <a:cs typeface="Calibri"/>
              </a:rPr>
              <a:t> </a:t>
            </a:r>
            <a:r>
              <a:rPr sz="2800" dirty="0">
                <a:cs typeface="Calibri"/>
              </a:rPr>
              <a:t>Tissue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Neck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4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Salivary</a:t>
            </a:r>
            <a:r>
              <a:rPr sz="2400" spc="-3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Stones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245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56565"/>
            <a:ext cx="5099685" cy="1670685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8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Contraindications</a:t>
            </a:r>
            <a:r>
              <a:rPr sz="2800" spc="40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for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Neck</a:t>
            </a:r>
            <a:r>
              <a:rPr sz="2800" spc="20" dirty="0">
                <a:cs typeface="Calibri"/>
              </a:rPr>
              <a:t> </a:t>
            </a:r>
            <a:r>
              <a:rPr sz="2800" dirty="0">
                <a:cs typeface="Calibri"/>
              </a:rPr>
              <a:t>CT</a:t>
            </a:r>
          </a:p>
          <a:p>
            <a:pPr marL="698500" lvl="1" indent="-229235">
              <a:lnSpc>
                <a:spcPct val="100000"/>
              </a:lnSpc>
              <a:spcBef>
                <a:spcPts val="24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Pregnancy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(weigh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risk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vs.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benefit)</a:t>
            </a:r>
            <a:endParaRPr sz="24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5"/>
              </a:spcBef>
              <a:buFont typeface="Arial MT"/>
              <a:buChar char="•"/>
            </a:pPr>
            <a:endParaRPr sz="27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Contraindication</a:t>
            </a:r>
            <a:r>
              <a:rPr sz="2400" spc="-45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for</a:t>
            </a:r>
            <a:r>
              <a:rPr sz="2400" spc="-15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contrast</a:t>
            </a:r>
            <a:r>
              <a:rPr sz="2400" spc="-40" dirty="0">
                <a:cs typeface="Calibri"/>
              </a:rPr>
              <a:t> </a:t>
            </a:r>
            <a:r>
              <a:rPr sz="2400" dirty="0">
                <a:cs typeface="Calibri"/>
              </a:rPr>
              <a:t>media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17547"/>
            <a:ext cx="9814560" cy="4114800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R="6627495" algn="ctr">
              <a:lnSpc>
                <a:spcPct val="100000"/>
              </a:lnSpc>
              <a:spcBef>
                <a:spcPts val="430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CECT</a:t>
            </a:r>
            <a:r>
              <a:rPr sz="2800" u="heavy" spc="-2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Soft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 Tissue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Neck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325"/>
              </a:spcBef>
              <a:buFont typeface="Arial MT"/>
              <a:buChar char="•"/>
              <a:tabLst>
                <a:tab pos="241300" algn="l"/>
                <a:tab pos="1443355" algn="l"/>
              </a:tabLst>
            </a:pPr>
            <a:r>
              <a:rPr sz="2800" spc="-10" dirty="0">
                <a:cs typeface="Calibri"/>
              </a:rPr>
              <a:t>Scouts:	</a:t>
            </a:r>
            <a:r>
              <a:rPr sz="2800" spc="-5" dirty="0">
                <a:cs typeface="Calibri"/>
              </a:rPr>
              <a:t>AP</a:t>
            </a:r>
            <a:r>
              <a:rPr sz="2800" spc="-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&amp;</a:t>
            </a:r>
            <a:r>
              <a:rPr sz="2800" spc="-20" dirty="0">
                <a:cs typeface="Calibri"/>
              </a:rPr>
              <a:t> Lateral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Arial MT"/>
              <a:buChar char="•"/>
            </a:pPr>
            <a:endParaRPr sz="325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20" dirty="0">
                <a:cs typeface="Calibri"/>
              </a:rPr>
              <a:t>Anatomy</a:t>
            </a:r>
            <a:r>
              <a:rPr sz="2800" spc="-4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Included: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Font typeface="Arial MT"/>
              <a:buChar char="•"/>
            </a:pPr>
            <a:endParaRPr sz="325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Helical</a:t>
            </a:r>
            <a:r>
              <a:rPr sz="2800" spc="-3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Acquisition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Arial MT"/>
              <a:buChar char="•"/>
            </a:pPr>
            <a:endParaRPr sz="3250" dirty="0">
              <a:cs typeface="Calibri"/>
            </a:endParaRPr>
          </a:p>
          <a:p>
            <a:pPr marL="241300" indent="-228600">
              <a:lnSpc>
                <a:spcPts val="3025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Position</a:t>
            </a:r>
            <a:r>
              <a:rPr sz="2800" spc="3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patient’s</a:t>
            </a:r>
            <a:r>
              <a:rPr sz="2800" spc="3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hard</a:t>
            </a:r>
            <a:r>
              <a:rPr sz="2800" spc="2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palate</a:t>
            </a:r>
            <a:r>
              <a:rPr sz="2800" spc="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to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be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perpendicular</a:t>
            </a:r>
            <a:r>
              <a:rPr sz="2800" spc="6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table,</a:t>
            </a:r>
            <a:endParaRPr sz="2800" dirty="0">
              <a:cs typeface="Calibri"/>
            </a:endParaRPr>
          </a:p>
          <a:p>
            <a:pPr marR="6715125" algn="ctr">
              <a:lnSpc>
                <a:spcPts val="3025"/>
              </a:lnSpc>
            </a:pPr>
            <a:r>
              <a:rPr sz="2800" spc="-10" dirty="0">
                <a:cs typeface="Calibri"/>
              </a:rPr>
              <a:t>depress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shoulders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17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3991355" y="1719008"/>
            <a:ext cx="4209415" cy="4273550"/>
            <a:chOff x="3991355" y="1719008"/>
            <a:chExt cx="4209415" cy="427355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991355" y="2010155"/>
              <a:ext cx="4209288" cy="3982212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5024628" y="1720849"/>
              <a:ext cx="2263140" cy="3128010"/>
            </a:xfrm>
            <a:custGeom>
              <a:avLst/>
              <a:gdLst/>
              <a:ahLst/>
              <a:cxnLst/>
              <a:rect l="l" t="t" r="r" b="b"/>
              <a:pathLst>
                <a:path w="2263140" h="3128010">
                  <a:moveTo>
                    <a:pt x="2263140" y="69088"/>
                  </a:moveTo>
                  <a:lnTo>
                    <a:pt x="2193798" y="69088"/>
                  </a:lnTo>
                  <a:lnTo>
                    <a:pt x="2193798" y="3059176"/>
                  </a:lnTo>
                  <a:lnTo>
                    <a:pt x="2263140" y="3059176"/>
                  </a:lnTo>
                  <a:lnTo>
                    <a:pt x="2263140" y="69088"/>
                  </a:lnTo>
                  <a:close/>
                </a:path>
                <a:path w="2263140" h="3128010">
                  <a:moveTo>
                    <a:pt x="2263140" y="0"/>
                  </a:moveTo>
                  <a:lnTo>
                    <a:pt x="0" y="0"/>
                  </a:lnTo>
                  <a:lnTo>
                    <a:pt x="0" y="68580"/>
                  </a:lnTo>
                  <a:lnTo>
                    <a:pt x="0" y="3059430"/>
                  </a:lnTo>
                  <a:lnTo>
                    <a:pt x="0" y="3128010"/>
                  </a:lnTo>
                  <a:lnTo>
                    <a:pt x="2263140" y="3128010"/>
                  </a:lnTo>
                  <a:lnTo>
                    <a:pt x="2263140" y="3059430"/>
                  </a:lnTo>
                  <a:lnTo>
                    <a:pt x="69342" y="3059430"/>
                  </a:lnTo>
                  <a:lnTo>
                    <a:pt x="69342" y="68580"/>
                  </a:lnTo>
                  <a:lnTo>
                    <a:pt x="2263140" y="68580"/>
                  </a:lnTo>
                  <a:lnTo>
                    <a:pt x="2263140" y="0"/>
                  </a:lnTo>
                  <a:close/>
                </a:path>
              </a:pathLst>
            </a:custGeom>
            <a:solidFill>
              <a:srgbClr val="6F2F9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024627" y="1720595"/>
              <a:ext cx="2263140" cy="3129280"/>
            </a:xfrm>
            <a:custGeom>
              <a:avLst/>
              <a:gdLst/>
              <a:ahLst/>
              <a:cxnLst/>
              <a:rect l="l" t="t" r="r" b="b"/>
              <a:pathLst>
                <a:path w="2263140" h="3129279">
                  <a:moveTo>
                    <a:pt x="0" y="0"/>
                  </a:moveTo>
                  <a:lnTo>
                    <a:pt x="2263140" y="0"/>
                  </a:lnTo>
                  <a:lnTo>
                    <a:pt x="2263140" y="3128772"/>
                  </a:lnTo>
                  <a:lnTo>
                    <a:pt x="0" y="3128772"/>
                  </a:lnTo>
                  <a:lnTo>
                    <a:pt x="0" y="0"/>
                  </a:lnTo>
                  <a:close/>
                </a:path>
                <a:path w="2263140" h="3129279">
                  <a:moveTo>
                    <a:pt x="69342" y="69341"/>
                  </a:moveTo>
                  <a:lnTo>
                    <a:pt x="69342" y="3059429"/>
                  </a:lnTo>
                  <a:lnTo>
                    <a:pt x="2193798" y="3059429"/>
                  </a:lnTo>
                  <a:lnTo>
                    <a:pt x="2193798" y="69341"/>
                  </a:lnTo>
                  <a:lnTo>
                    <a:pt x="69342" y="69341"/>
                  </a:lnTo>
                  <a:close/>
                </a:path>
              </a:pathLst>
            </a:custGeom>
            <a:ln w="3175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322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06841"/>
            <a:ext cx="5102860" cy="3999229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CECT</a:t>
            </a:r>
            <a:r>
              <a:rPr sz="28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Soft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Tissue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Neck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241300" algn="l"/>
                <a:tab pos="1243965" algn="l"/>
              </a:tabLst>
            </a:pPr>
            <a:r>
              <a:rPr sz="2800" spc="-35" dirty="0">
                <a:cs typeface="Calibri"/>
              </a:rPr>
              <a:t>SFOV:	</a:t>
            </a:r>
            <a:r>
              <a:rPr sz="2800" spc="-5" dirty="0">
                <a:cs typeface="Calibri"/>
              </a:rPr>
              <a:t>Body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40" dirty="0">
                <a:cs typeface="Calibri"/>
              </a:rPr>
              <a:t>DFOV: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  <a:tab pos="1934210" algn="l"/>
              </a:tabLst>
            </a:pPr>
            <a:r>
              <a:rPr sz="2800" spc="-10" dirty="0">
                <a:cs typeface="Calibri"/>
              </a:rPr>
              <a:t>Algorithm:	</a:t>
            </a:r>
            <a:r>
              <a:rPr sz="2800" spc="-15" dirty="0">
                <a:cs typeface="Calibri"/>
              </a:rPr>
              <a:t>Standard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/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Soft </a:t>
            </a:r>
            <a:r>
              <a:rPr sz="2800" spc="-10" dirty="0">
                <a:cs typeface="Calibri"/>
              </a:rPr>
              <a:t>Tissue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Arial MT"/>
              <a:buChar char="•"/>
            </a:pPr>
            <a:endParaRPr sz="3050" dirty="0"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Window: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WW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450</a:t>
            </a:r>
            <a:r>
              <a:rPr sz="2800" spc="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WL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75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24795" y="609600"/>
            <a:ext cx="5930033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36801"/>
            <a:ext cx="4420235" cy="429412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6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CECT</a:t>
            </a:r>
            <a:r>
              <a:rPr sz="2600" u="heavy" spc="-3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6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Soft</a:t>
            </a:r>
            <a:r>
              <a:rPr sz="26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6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Tissue</a:t>
            </a:r>
            <a:r>
              <a:rPr sz="2600" u="heavy" spc="-5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600" u="heavy" dirty="0">
                <a:uFill>
                  <a:solidFill>
                    <a:srgbClr val="000000"/>
                  </a:solidFill>
                </a:uFill>
                <a:cs typeface="Calibri"/>
              </a:rPr>
              <a:t>Neck</a:t>
            </a:r>
            <a:endParaRPr sz="26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5"/>
              </a:spcBef>
              <a:buFont typeface="Arial MT"/>
              <a:buChar char="•"/>
              <a:tabLst>
                <a:tab pos="241300" algn="l"/>
              </a:tabLst>
            </a:pPr>
            <a:r>
              <a:rPr sz="2600" dirty="0">
                <a:cs typeface="Calibri"/>
              </a:rPr>
              <a:t>Acquisition</a:t>
            </a:r>
            <a:r>
              <a:rPr sz="2600" spc="-70" dirty="0">
                <a:cs typeface="Calibri"/>
              </a:rPr>
              <a:t> </a:t>
            </a:r>
            <a:r>
              <a:rPr sz="2600" spc="-15" dirty="0">
                <a:cs typeface="Calibri"/>
              </a:rPr>
              <a:t>kVp:</a:t>
            </a:r>
            <a:r>
              <a:rPr sz="2600" spc="-20" dirty="0">
                <a:cs typeface="Calibri"/>
              </a:rPr>
              <a:t> </a:t>
            </a:r>
            <a:r>
              <a:rPr sz="2600" dirty="0">
                <a:cs typeface="Calibri"/>
              </a:rPr>
              <a:t>120</a:t>
            </a:r>
          </a:p>
          <a:p>
            <a:pPr>
              <a:lnSpc>
                <a:spcPct val="100000"/>
              </a:lnSpc>
              <a:spcBef>
                <a:spcPts val="15"/>
              </a:spcBef>
              <a:buFont typeface="Arial MT"/>
              <a:buChar char="•"/>
            </a:pPr>
            <a:endParaRPr sz="2650" dirty="0">
              <a:cs typeface="Calibri"/>
            </a:endParaRPr>
          </a:p>
          <a:p>
            <a:pPr marL="241300" indent="-228600">
              <a:lnSpc>
                <a:spcPts val="2975"/>
              </a:lnSpc>
              <a:buFont typeface="Arial MT"/>
              <a:buChar char="•"/>
              <a:tabLst>
                <a:tab pos="241300" algn="l"/>
                <a:tab pos="2503805" algn="l"/>
              </a:tabLst>
            </a:pPr>
            <a:r>
              <a:rPr sz="2600" dirty="0">
                <a:cs typeface="Calibri"/>
              </a:rPr>
              <a:t>Acquisition</a:t>
            </a:r>
            <a:r>
              <a:rPr sz="2600" spc="-25" dirty="0">
                <a:cs typeface="Calibri"/>
              </a:rPr>
              <a:t> </a:t>
            </a:r>
            <a:r>
              <a:rPr sz="2600" dirty="0">
                <a:cs typeface="Calibri"/>
              </a:rPr>
              <a:t>mA:	150*</a:t>
            </a:r>
          </a:p>
          <a:p>
            <a:pPr marL="469900">
              <a:lnSpc>
                <a:spcPts val="2495"/>
              </a:lnSpc>
            </a:pPr>
            <a:r>
              <a:rPr sz="2200" spc="-5" dirty="0">
                <a:cs typeface="Arial MT"/>
              </a:rPr>
              <a:t>•</a:t>
            </a:r>
            <a:endParaRPr sz="2200" dirty="0">
              <a:cs typeface="Arial MT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800" dirty="0">
              <a:cs typeface="Arial MT"/>
            </a:endParaRPr>
          </a:p>
          <a:p>
            <a:pPr marL="241300" indent="-228600">
              <a:lnSpc>
                <a:spcPts val="2980"/>
              </a:lnSpc>
              <a:spcBef>
                <a:spcPts val="5"/>
              </a:spcBef>
              <a:buFont typeface="Arial MT"/>
              <a:buChar char="•"/>
              <a:tabLst>
                <a:tab pos="241300" algn="l"/>
              </a:tabLst>
            </a:pPr>
            <a:r>
              <a:rPr sz="2600" spc="-5" dirty="0">
                <a:cs typeface="Calibri"/>
              </a:rPr>
              <a:t>Reconstruction</a:t>
            </a:r>
            <a:r>
              <a:rPr sz="2600" spc="-55" dirty="0">
                <a:cs typeface="Calibri"/>
              </a:rPr>
              <a:t> </a:t>
            </a:r>
            <a:r>
              <a:rPr sz="2600" spc="-10" dirty="0">
                <a:cs typeface="Calibri"/>
              </a:rPr>
              <a:t>details</a:t>
            </a:r>
            <a:r>
              <a:rPr sz="2600" spc="-20" dirty="0">
                <a:cs typeface="Calibri"/>
              </a:rPr>
              <a:t> </a:t>
            </a:r>
            <a:r>
              <a:rPr sz="2600" dirty="0">
                <a:cs typeface="Calibri"/>
              </a:rPr>
              <a:t>will</a:t>
            </a:r>
            <a:r>
              <a:rPr sz="2600" spc="-20" dirty="0">
                <a:cs typeface="Calibri"/>
              </a:rPr>
              <a:t> </a:t>
            </a:r>
            <a:r>
              <a:rPr sz="2600" spc="-5" dirty="0">
                <a:cs typeface="Calibri"/>
              </a:rPr>
              <a:t>vary</a:t>
            </a:r>
            <a:endParaRPr sz="2600" dirty="0">
              <a:cs typeface="Calibri"/>
            </a:endParaRPr>
          </a:p>
          <a:p>
            <a:pPr marL="698500" lvl="1" indent="-229235">
              <a:lnSpc>
                <a:spcPts val="2350"/>
              </a:lnSpc>
              <a:buFont typeface="Arial MT"/>
              <a:buChar char="•"/>
              <a:tabLst>
                <a:tab pos="698500" algn="l"/>
                <a:tab pos="699135" algn="l"/>
              </a:tabLst>
            </a:pPr>
            <a:r>
              <a:rPr sz="2200" spc="-5" dirty="0">
                <a:cs typeface="Calibri"/>
              </a:rPr>
              <a:t>MPR</a:t>
            </a:r>
            <a:endParaRPr sz="2200" dirty="0">
              <a:cs typeface="Calibri"/>
            </a:endParaRPr>
          </a:p>
          <a:p>
            <a:pPr marL="698500" lvl="1" indent="-229235">
              <a:lnSpc>
                <a:spcPts val="2350"/>
              </a:lnSpc>
              <a:buFont typeface="Arial MT"/>
              <a:buChar char="•"/>
              <a:tabLst>
                <a:tab pos="698500" algn="l"/>
                <a:tab pos="699135" algn="l"/>
              </a:tabLst>
            </a:pPr>
            <a:r>
              <a:rPr sz="2200" spc="-10" dirty="0">
                <a:cs typeface="Calibri"/>
              </a:rPr>
              <a:t>Slice</a:t>
            </a:r>
            <a:r>
              <a:rPr sz="2200" spc="-25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Thickness</a:t>
            </a:r>
            <a:endParaRPr sz="2200" dirty="0">
              <a:cs typeface="Calibri"/>
            </a:endParaRPr>
          </a:p>
          <a:p>
            <a:pPr marL="698500" lvl="1" indent="-229235">
              <a:lnSpc>
                <a:spcPts val="2350"/>
              </a:lnSpc>
              <a:buFont typeface="Arial MT"/>
              <a:buChar char="•"/>
              <a:tabLst>
                <a:tab pos="698500" algn="l"/>
                <a:tab pos="699135" algn="l"/>
              </a:tabLst>
            </a:pPr>
            <a:r>
              <a:rPr sz="2200" spc="-5" dirty="0">
                <a:cs typeface="Calibri"/>
              </a:rPr>
              <a:t>Windowing</a:t>
            </a:r>
            <a:endParaRPr sz="2200" dirty="0">
              <a:cs typeface="Calibri"/>
            </a:endParaRPr>
          </a:p>
          <a:p>
            <a:pPr marL="698500" lvl="1" indent="-229235">
              <a:lnSpc>
                <a:spcPts val="2345"/>
              </a:lnSpc>
              <a:buFont typeface="Arial MT"/>
              <a:buChar char="•"/>
              <a:tabLst>
                <a:tab pos="698500" algn="l"/>
                <a:tab pos="699135" algn="l"/>
              </a:tabLst>
            </a:pPr>
            <a:r>
              <a:rPr sz="2200" spc="-5" dirty="0">
                <a:cs typeface="Calibri"/>
              </a:rPr>
              <a:t>Apply</a:t>
            </a:r>
            <a:r>
              <a:rPr sz="2200" spc="-15" dirty="0">
                <a:cs typeface="Calibri"/>
              </a:rPr>
              <a:t> Filters </a:t>
            </a:r>
            <a:r>
              <a:rPr sz="2200" spc="-5" dirty="0">
                <a:cs typeface="Calibri"/>
              </a:rPr>
              <a:t>(soft</a:t>
            </a:r>
            <a:r>
              <a:rPr sz="2200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filter)</a:t>
            </a:r>
            <a:endParaRPr sz="2200" dirty="0">
              <a:cs typeface="Calibri"/>
            </a:endParaRPr>
          </a:p>
          <a:p>
            <a:pPr marL="698500" lvl="1" indent="-229235">
              <a:lnSpc>
                <a:spcPts val="2490"/>
              </a:lnSpc>
              <a:buFont typeface="Arial MT"/>
              <a:buChar char="•"/>
              <a:tabLst>
                <a:tab pos="698500" algn="l"/>
                <a:tab pos="699135" algn="l"/>
              </a:tabLst>
            </a:pPr>
            <a:r>
              <a:rPr sz="2200" spc="-20" dirty="0">
                <a:cs typeface="Calibri"/>
              </a:rPr>
              <a:t>3D, </a:t>
            </a:r>
            <a:r>
              <a:rPr sz="2200" spc="-5" dirty="0">
                <a:cs typeface="Calibri"/>
              </a:rPr>
              <a:t>if</a:t>
            </a:r>
            <a:r>
              <a:rPr sz="2200" spc="-20" dirty="0">
                <a:cs typeface="Calibri"/>
              </a:rPr>
              <a:t> </a:t>
            </a:r>
            <a:r>
              <a:rPr sz="2200" spc="-15" dirty="0">
                <a:cs typeface="Calibri"/>
              </a:rPr>
              <a:t>indicated</a:t>
            </a:r>
            <a:endParaRPr sz="2200" dirty="0"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91539" y="1717547"/>
            <a:ext cx="10227945" cy="4134485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430"/>
              </a:spcBef>
            </a:pP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CECT </a:t>
            </a:r>
            <a:r>
              <a:rPr sz="28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Soft-Tissue</a:t>
            </a:r>
            <a:r>
              <a:rPr sz="2800" u="heavy" spc="2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Neck</a:t>
            </a:r>
            <a:endParaRPr sz="2800" dirty="0">
              <a:cs typeface="Calibri"/>
            </a:endParaRPr>
          </a:p>
          <a:p>
            <a:pPr marL="266700" indent="-228600">
              <a:lnSpc>
                <a:spcPct val="100000"/>
              </a:lnSpc>
              <a:spcBef>
                <a:spcPts val="325"/>
              </a:spcBef>
              <a:buFont typeface="Arial MT"/>
              <a:buChar char="•"/>
              <a:tabLst>
                <a:tab pos="266700" algn="l"/>
                <a:tab pos="2117725" algn="l"/>
                <a:tab pos="3358515" algn="l"/>
                <a:tab pos="5753100" algn="l"/>
              </a:tabLst>
            </a:pPr>
            <a:r>
              <a:rPr sz="2800" spc="-5" dirty="0">
                <a:cs typeface="Calibri"/>
              </a:rPr>
              <a:t>IV</a:t>
            </a:r>
            <a:r>
              <a:rPr sz="2800" spc="2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Contrast:	</a:t>
            </a:r>
            <a:r>
              <a:rPr sz="2800" u="heavy" spc="-2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-5" dirty="0">
                <a:cs typeface="Calibri"/>
              </a:rPr>
              <a:t>_</a:t>
            </a:r>
            <a:r>
              <a:rPr sz="2800" spc="6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ml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at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-15" dirty="0">
                <a:cs typeface="Calibri"/>
              </a:rPr>
              <a:t>ml/sec</a:t>
            </a:r>
            <a:endParaRPr sz="2800" dirty="0">
              <a:cs typeface="Calibri"/>
            </a:endParaRPr>
          </a:p>
          <a:p>
            <a:pPr marL="266700" indent="-228600">
              <a:lnSpc>
                <a:spcPts val="3325"/>
              </a:lnSpc>
              <a:spcBef>
                <a:spcPts val="335"/>
              </a:spcBef>
              <a:buFont typeface="Arial MT"/>
              <a:buChar char="•"/>
              <a:tabLst>
                <a:tab pos="266700" algn="l"/>
                <a:tab pos="2044064" algn="l"/>
              </a:tabLst>
            </a:pPr>
            <a:r>
              <a:rPr sz="2800" spc="-10" dirty="0">
                <a:cs typeface="Calibri"/>
              </a:rPr>
              <a:t>Scan</a:t>
            </a:r>
            <a:r>
              <a:rPr sz="2800" spc="2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delay:	</a:t>
            </a:r>
            <a:r>
              <a:rPr sz="2800" spc="-10" dirty="0">
                <a:cs typeface="Calibri"/>
              </a:rPr>
              <a:t>Split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bolus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(will</a:t>
            </a:r>
            <a:r>
              <a:rPr sz="2800" spc="-10" dirty="0">
                <a:cs typeface="Calibri"/>
              </a:rPr>
              <a:t> vary!)</a:t>
            </a:r>
            <a:endParaRPr sz="2800" dirty="0">
              <a:cs typeface="Calibri"/>
            </a:endParaRPr>
          </a:p>
          <a:p>
            <a:pPr marL="723900" lvl="1" indent="-229235">
              <a:lnSpc>
                <a:spcPts val="2810"/>
              </a:lnSpc>
              <a:buFont typeface="Arial MT"/>
              <a:buChar char="•"/>
              <a:tabLst>
                <a:tab pos="724535" algn="l"/>
              </a:tabLst>
            </a:pPr>
            <a:r>
              <a:rPr sz="2400" spc="-5" dirty="0">
                <a:cs typeface="Calibri"/>
              </a:rPr>
              <a:t>50ml</a:t>
            </a:r>
            <a:endParaRPr sz="2400" dirty="0">
              <a:cs typeface="Calibri"/>
            </a:endParaRPr>
          </a:p>
          <a:p>
            <a:pPr marL="723900" lvl="1" indent="-229235">
              <a:lnSpc>
                <a:spcPts val="2810"/>
              </a:lnSpc>
              <a:buFont typeface="Arial MT"/>
              <a:buChar char="•"/>
              <a:tabLst>
                <a:tab pos="724535" algn="l"/>
                <a:tab pos="2621280" algn="l"/>
              </a:tabLst>
            </a:pPr>
            <a:r>
              <a:rPr sz="2400" u="heavy" dirty="0">
                <a:uFill>
                  <a:solidFill>
                    <a:srgbClr val="000000"/>
                  </a:solidFill>
                </a:uFill>
                <a:cs typeface="Times New Roman"/>
              </a:rPr>
              <a:t> 	</a:t>
            </a:r>
            <a:r>
              <a:rPr sz="2400" spc="-15" dirty="0">
                <a:cs typeface="Calibri"/>
              </a:rPr>
              <a:t>delay</a:t>
            </a:r>
            <a:endParaRPr sz="2400" dirty="0">
              <a:cs typeface="Calibri"/>
            </a:endParaRPr>
          </a:p>
          <a:p>
            <a:pPr marL="723900" lvl="1" indent="-229235">
              <a:lnSpc>
                <a:spcPts val="2800"/>
              </a:lnSpc>
              <a:buFont typeface="Arial MT"/>
              <a:buChar char="•"/>
              <a:tabLst>
                <a:tab pos="724535" algn="l"/>
              </a:tabLst>
            </a:pPr>
            <a:r>
              <a:rPr sz="2400" dirty="0">
                <a:cs typeface="Calibri"/>
              </a:rPr>
              <a:t>75</a:t>
            </a:r>
            <a:r>
              <a:rPr sz="2400" spc="-50" dirty="0">
                <a:cs typeface="Calibri"/>
              </a:rPr>
              <a:t> </a:t>
            </a:r>
            <a:r>
              <a:rPr sz="2400" dirty="0">
                <a:cs typeface="Calibri"/>
              </a:rPr>
              <a:t>ml</a:t>
            </a:r>
          </a:p>
          <a:p>
            <a:pPr marL="723900" lvl="1" indent="-229235">
              <a:lnSpc>
                <a:spcPts val="2840"/>
              </a:lnSpc>
              <a:buFont typeface="Arial MT"/>
              <a:buChar char="•"/>
              <a:tabLst>
                <a:tab pos="724535" algn="l"/>
              </a:tabLst>
            </a:pPr>
            <a:r>
              <a:rPr sz="2400" spc="-10" dirty="0">
                <a:cs typeface="Calibri"/>
              </a:rPr>
              <a:t>Scan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initiated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25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sec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after </a:t>
            </a:r>
            <a:r>
              <a:rPr sz="2400" spc="-5" dirty="0">
                <a:cs typeface="Calibri"/>
              </a:rPr>
              <a:t>2</a:t>
            </a:r>
            <a:r>
              <a:rPr sz="2400" spc="-7" baseline="24305" dirty="0">
                <a:cs typeface="Calibri"/>
              </a:rPr>
              <a:t>nd</a:t>
            </a:r>
            <a:r>
              <a:rPr sz="2400" spc="254" baseline="24305" dirty="0">
                <a:cs typeface="Calibri"/>
              </a:rPr>
              <a:t> </a:t>
            </a:r>
            <a:r>
              <a:rPr sz="2400" dirty="0">
                <a:cs typeface="Calibri"/>
              </a:rPr>
              <a:t>injection</a:t>
            </a:r>
          </a:p>
          <a:p>
            <a:pPr marL="266700" marR="30480" indent="-228600">
              <a:lnSpc>
                <a:spcPct val="80000"/>
              </a:lnSpc>
              <a:spcBef>
                <a:spcPts val="994"/>
              </a:spcBef>
              <a:buFont typeface="Arial MT"/>
              <a:buChar char="•"/>
              <a:tabLst>
                <a:tab pos="266700" algn="l"/>
              </a:tabLst>
            </a:pPr>
            <a:r>
              <a:rPr sz="2800" spc="-10" dirty="0">
                <a:cs typeface="Calibri"/>
              </a:rPr>
              <a:t>Split</a:t>
            </a:r>
            <a:r>
              <a:rPr sz="2800" spc="3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bolus</a:t>
            </a:r>
            <a:r>
              <a:rPr sz="2800" spc="2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protocol</a:t>
            </a:r>
            <a:r>
              <a:rPr sz="2800" spc="3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allows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time</a:t>
            </a:r>
            <a:r>
              <a:rPr sz="2800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for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venous</a:t>
            </a:r>
            <a:r>
              <a:rPr sz="2800" spc="5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return,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enhancement </a:t>
            </a:r>
            <a:r>
              <a:rPr sz="2800" spc="-6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some</a:t>
            </a:r>
            <a:r>
              <a:rPr sz="2800" spc="2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structures;</a:t>
            </a:r>
            <a:r>
              <a:rPr sz="2800" spc="5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as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well</a:t>
            </a:r>
            <a:r>
              <a:rPr sz="2800" spc="-15" dirty="0">
                <a:cs typeface="Calibri"/>
              </a:rPr>
              <a:t> </a:t>
            </a:r>
            <a:r>
              <a:rPr sz="2800" dirty="0">
                <a:cs typeface="Calibri"/>
              </a:rPr>
              <a:t>as</a:t>
            </a:r>
            <a:r>
              <a:rPr sz="2800" spc="-5" dirty="0">
                <a:cs typeface="Calibri"/>
              </a:rPr>
              <a:t> arterial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enhancement.</a:t>
            </a:r>
            <a:endParaRPr sz="2800" dirty="0">
              <a:cs typeface="Calibri"/>
            </a:endParaRPr>
          </a:p>
          <a:p>
            <a:pPr marL="266700" indent="-228600">
              <a:lnSpc>
                <a:spcPct val="100000"/>
              </a:lnSpc>
              <a:spcBef>
                <a:spcPts val="325"/>
              </a:spcBef>
              <a:buFont typeface="Arial MT"/>
              <a:buChar char="•"/>
              <a:tabLst>
                <a:tab pos="266700" algn="l"/>
                <a:tab pos="2430145" algn="l"/>
              </a:tabLst>
            </a:pPr>
            <a:r>
              <a:rPr sz="2800" spc="-20" dirty="0">
                <a:cs typeface="Calibri"/>
              </a:rPr>
              <a:t>Oral</a:t>
            </a:r>
            <a:r>
              <a:rPr sz="2800" spc="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Contrast:	</a:t>
            </a:r>
            <a:r>
              <a:rPr sz="2800" spc="-5" dirty="0">
                <a:cs typeface="Calibri"/>
              </a:rPr>
              <a:t>none</a:t>
            </a:r>
            <a:r>
              <a:rPr sz="2800" spc="-20" dirty="0">
                <a:cs typeface="Calibri"/>
              </a:rPr>
              <a:t> (rare)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609676"/>
            <a:ext cx="5636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 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spc="-5"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164955" cy="14751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Clr>
                <a:srgbClr val="000000"/>
              </a:buClr>
              <a:buFont typeface="Arial MT"/>
              <a:buChar char="•"/>
              <a:tabLst>
                <a:tab pos="241300" algn="l"/>
              </a:tabLst>
            </a:pPr>
            <a:r>
              <a:rPr sz="2800" u="heavy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2"/>
              </a:rPr>
              <a:t>https://radiopaedia.org/cases/normal-ct-neck?lang=us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5"/>
              </a:spcBef>
              <a:buClr>
                <a:srgbClr val="000000"/>
              </a:buClr>
              <a:buFont typeface="Arial MT"/>
              <a:buChar char="•"/>
              <a:tabLst>
                <a:tab pos="241300" algn="l"/>
              </a:tabLst>
            </a:pPr>
            <a:r>
              <a:rPr sz="2800" u="heavy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3"/>
              </a:rPr>
              <a:t>https://radiopaedia.org/cases/normal-ct-of-the-neck?lang=us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17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56565"/>
            <a:ext cx="9029700" cy="4259580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8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dirty="0">
                <a:cs typeface="Calibri"/>
              </a:rPr>
              <a:t>CT </a:t>
            </a:r>
            <a:r>
              <a:rPr sz="2800" spc="-15" dirty="0">
                <a:cs typeface="Calibri"/>
              </a:rPr>
              <a:t>Angiography</a:t>
            </a:r>
            <a:r>
              <a:rPr sz="2800" spc="1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for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neck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imaging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45"/>
              </a:spcBef>
              <a:buFont typeface="Arial MT"/>
              <a:buChar char="•"/>
              <a:tabLst>
                <a:tab pos="699135" algn="l"/>
                <a:tab pos="6144895" algn="l"/>
              </a:tabLst>
            </a:pPr>
            <a:r>
              <a:rPr sz="2400" spc="-5" dirty="0">
                <a:cs typeface="Calibri"/>
              </a:rPr>
              <a:t>Describes </a:t>
            </a:r>
            <a:r>
              <a:rPr sz="2400" dirty="0">
                <a:cs typeface="Calibri"/>
              </a:rPr>
              <a:t>a </a:t>
            </a:r>
            <a:r>
              <a:rPr sz="2400" spc="5" dirty="0">
                <a:cs typeface="Calibri"/>
              </a:rPr>
              <a:t>CT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scan </a:t>
            </a:r>
            <a:r>
              <a:rPr sz="2400" dirty="0">
                <a:cs typeface="Calibri"/>
              </a:rPr>
              <a:t>with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spc="-20" dirty="0">
                <a:cs typeface="Calibri"/>
              </a:rPr>
              <a:t>contrast</a:t>
            </a:r>
            <a:r>
              <a:rPr sz="2400" spc="-3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enhancement.</a:t>
            </a:r>
            <a:endParaRPr sz="24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5"/>
              </a:spcBef>
              <a:buFont typeface="Arial MT"/>
              <a:buChar char="•"/>
            </a:pPr>
            <a:endParaRPr sz="27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14" dirty="0">
                <a:cs typeface="Calibri"/>
              </a:rPr>
              <a:t>To</a:t>
            </a:r>
            <a:r>
              <a:rPr sz="2400" spc="-2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evaluate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vascular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disease</a:t>
            </a:r>
            <a:endParaRPr sz="24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20"/>
              </a:spcBef>
              <a:buFont typeface="Arial MT"/>
              <a:buChar char="•"/>
            </a:pPr>
            <a:endParaRPr sz="27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Scan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carotid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arteries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&amp;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circle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10" dirty="0">
                <a:cs typeface="Calibri"/>
              </a:rPr>
              <a:t> </a:t>
            </a:r>
            <a:r>
              <a:rPr sz="2400" dirty="0">
                <a:cs typeface="Calibri"/>
              </a:rPr>
              <a:t>willis</a:t>
            </a:r>
            <a:r>
              <a:rPr sz="2400" spc="-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together</a:t>
            </a:r>
            <a:endParaRPr sz="24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5"/>
              </a:spcBef>
              <a:buFont typeface="Arial MT"/>
              <a:buChar char="•"/>
            </a:pPr>
            <a:endParaRPr sz="27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Gold </a:t>
            </a:r>
            <a:r>
              <a:rPr sz="2400" spc="-15" dirty="0">
                <a:cs typeface="Calibri"/>
              </a:rPr>
              <a:t>standard</a:t>
            </a:r>
            <a:r>
              <a:rPr sz="2400" spc="-25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for</a:t>
            </a:r>
            <a:r>
              <a:rPr sz="2400" spc="-10" dirty="0">
                <a:cs typeface="Calibri"/>
              </a:rPr>
              <a:t> </a:t>
            </a:r>
            <a:r>
              <a:rPr sz="2400" spc="-30" dirty="0">
                <a:cs typeface="Calibri"/>
              </a:rPr>
              <a:t>stroke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imaging</a:t>
            </a:r>
          </a:p>
          <a:p>
            <a:pPr marL="1155700" lvl="2" indent="-229235">
              <a:lnSpc>
                <a:spcPct val="100000"/>
              </a:lnSpc>
              <a:spcBef>
                <a:spcPts val="280"/>
              </a:spcBef>
              <a:buFont typeface="Arial MT"/>
              <a:buChar char="•"/>
              <a:tabLst>
                <a:tab pos="1155700" algn="l"/>
                <a:tab pos="1156335" algn="l"/>
              </a:tabLst>
            </a:pPr>
            <a:r>
              <a:rPr sz="2000" spc="-10" dirty="0">
                <a:cs typeface="Calibri"/>
              </a:rPr>
              <a:t>Non-invasive</a:t>
            </a:r>
            <a:r>
              <a:rPr sz="200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technique </a:t>
            </a:r>
            <a:r>
              <a:rPr sz="2000" spc="-10" dirty="0">
                <a:cs typeface="Calibri"/>
              </a:rPr>
              <a:t>compared</a:t>
            </a:r>
            <a:r>
              <a:rPr sz="2000" spc="-15" dirty="0">
                <a:cs typeface="Calibri"/>
              </a:rPr>
              <a:t> to</a:t>
            </a:r>
            <a:r>
              <a:rPr sz="2000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catheter</a:t>
            </a:r>
            <a:r>
              <a:rPr sz="2000" spc="1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angiography</a:t>
            </a:r>
            <a:endParaRPr sz="2000" dirty="0">
              <a:cs typeface="Calibri"/>
            </a:endParaRPr>
          </a:p>
          <a:p>
            <a:pPr marL="927100">
              <a:lnSpc>
                <a:spcPct val="100000"/>
              </a:lnSpc>
              <a:spcBef>
                <a:spcPts val="265"/>
              </a:spcBef>
            </a:pPr>
            <a:r>
              <a:rPr sz="2000" dirty="0">
                <a:cs typeface="Arial MT"/>
              </a:rPr>
              <a:t>•</a:t>
            </a:r>
          </a:p>
          <a:p>
            <a:pPr marL="1155700" lvl="2" indent="-229235">
              <a:lnSpc>
                <a:spcPct val="100000"/>
              </a:lnSpc>
              <a:spcBef>
                <a:spcPts val="265"/>
              </a:spcBef>
              <a:buFont typeface="Arial MT"/>
              <a:buChar char="•"/>
              <a:tabLst>
                <a:tab pos="1155700" algn="l"/>
                <a:tab pos="1156335" algn="l"/>
              </a:tabLst>
            </a:pPr>
            <a:r>
              <a:rPr sz="2000" spc="-15" dirty="0">
                <a:cs typeface="Calibri"/>
              </a:rPr>
              <a:t>Efficient</a:t>
            </a:r>
            <a:endParaRPr sz="2000" dirty="0">
              <a:cs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712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56565"/>
            <a:ext cx="9859645" cy="3900804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8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70" dirty="0">
                <a:cs typeface="Calibri"/>
              </a:rPr>
              <a:t>CTA</a:t>
            </a:r>
            <a:r>
              <a:rPr sz="2800" spc="-10" dirty="0">
                <a:cs typeface="Calibri"/>
              </a:rPr>
              <a:t> Carotids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&amp;</a:t>
            </a:r>
            <a:r>
              <a:rPr sz="2800" spc="-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COW</a:t>
            </a:r>
            <a:r>
              <a:rPr sz="2800" spc="-3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Goals</a:t>
            </a:r>
            <a:endParaRPr sz="2800" dirty="0">
              <a:cs typeface="Calibri"/>
            </a:endParaRPr>
          </a:p>
          <a:p>
            <a:pPr marL="698500" marR="5080" lvl="1" indent="-228600">
              <a:lnSpc>
                <a:spcPts val="2590"/>
              </a:lnSpc>
              <a:spcBef>
                <a:spcPts val="575"/>
              </a:spcBef>
              <a:buFont typeface="Arial MT"/>
              <a:buChar char="•"/>
              <a:tabLst>
                <a:tab pos="699135" algn="l"/>
                <a:tab pos="6621145" algn="l"/>
              </a:tabLst>
            </a:pPr>
            <a:r>
              <a:rPr sz="2400" spc="-10" dirty="0">
                <a:cs typeface="Calibri"/>
              </a:rPr>
              <a:t>Accurately</a:t>
            </a:r>
            <a:r>
              <a:rPr sz="2400" spc="-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measure</a:t>
            </a:r>
            <a:r>
              <a:rPr sz="24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spc="-5" dirty="0">
                <a:cs typeface="Calibri"/>
              </a:rPr>
              <a:t>of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carotid</a:t>
            </a:r>
            <a:r>
              <a:rPr sz="2400" spc="-4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arteries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and </a:t>
            </a:r>
            <a:r>
              <a:rPr sz="2400" spc="-5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vertebral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arteries,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and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their</a:t>
            </a:r>
            <a:r>
              <a:rPr sz="2400" spc="-10" dirty="0">
                <a:cs typeface="Calibri"/>
              </a:rPr>
              <a:t> branches.</a:t>
            </a:r>
            <a:endParaRPr sz="24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Font typeface="Arial MT"/>
              <a:buChar char="•"/>
            </a:pPr>
            <a:endParaRPr sz="265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20" dirty="0">
                <a:cs typeface="Calibri"/>
              </a:rPr>
              <a:t>Evaluate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completeness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circle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15" dirty="0">
                <a:cs typeface="Calibri"/>
              </a:rPr>
              <a:t> </a:t>
            </a:r>
            <a:r>
              <a:rPr sz="2400" dirty="0">
                <a:cs typeface="Calibri"/>
              </a:rPr>
              <a:t>willis.</a:t>
            </a:r>
          </a:p>
          <a:p>
            <a:pPr lvl="1">
              <a:lnSpc>
                <a:spcPct val="100000"/>
              </a:lnSpc>
              <a:spcBef>
                <a:spcPts val="15"/>
              </a:spcBef>
              <a:buFont typeface="Arial MT"/>
              <a:buChar char="•"/>
            </a:pPr>
            <a:endParaRPr sz="27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699135" algn="l"/>
                <a:tab pos="7512050" algn="l"/>
              </a:tabLst>
            </a:pPr>
            <a:r>
              <a:rPr sz="2400" spc="-10" dirty="0">
                <a:cs typeface="Calibri"/>
              </a:rPr>
              <a:t>Detect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vascular</a:t>
            </a:r>
            <a:r>
              <a:rPr sz="2400" spc="5" dirty="0">
                <a:cs typeface="Calibri"/>
              </a:rPr>
              <a:t> </a:t>
            </a:r>
            <a:r>
              <a:rPr sz="2400" dirty="0">
                <a:cs typeface="Calibri"/>
              </a:rPr>
              <a:t>lesions </a:t>
            </a:r>
            <a:r>
              <a:rPr sz="2400" spc="-5" dirty="0">
                <a:cs typeface="Calibri"/>
              </a:rPr>
              <a:t>such</a:t>
            </a:r>
            <a:r>
              <a:rPr sz="2400" dirty="0">
                <a:cs typeface="Calibri"/>
              </a:rPr>
              <a:t> as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spc="-5" dirty="0">
                <a:cs typeface="Calibri"/>
              </a:rPr>
              <a:t>or</a:t>
            </a:r>
            <a:r>
              <a:rPr sz="2400" spc="-3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occlusions.</a:t>
            </a:r>
            <a:endParaRPr sz="24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5"/>
              </a:spcBef>
              <a:buFont typeface="Arial MT"/>
              <a:buChar char="•"/>
            </a:pPr>
            <a:endParaRPr sz="2700" dirty="0">
              <a:cs typeface="Calibri"/>
            </a:endParaRPr>
          </a:p>
          <a:p>
            <a:pPr marL="698500" lvl="1" indent="-229235">
              <a:lnSpc>
                <a:spcPts val="273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Alternative </a:t>
            </a:r>
            <a:r>
              <a:rPr sz="2400" spc="-5" dirty="0">
                <a:cs typeface="Calibri"/>
              </a:rPr>
              <a:t>method</a:t>
            </a:r>
            <a:r>
              <a:rPr sz="2400" spc="-20" dirty="0">
                <a:cs typeface="Calibri"/>
              </a:rPr>
              <a:t> for</a:t>
            </a:r>
            <a:r>
              <a:rPr sz="240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venous</a:t>
            </a:r>
            <a:r>
              <a:rPr sz="2400" spc="15" dirty="0">
                <a:cs typeface="Calibri"/>
              </a:rPr>
              <a:t> </a:t>
            </a:r>
            <a:r>
              <a:rPr sz="2400" dirty="0">
                <a:cs typeface="Calibri"/>
              </a:rPr>
              <a:t>abnormalities</a:t>
            </a:r>
            <a:r>
              <a:rPr sz="2400" spc="-2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are</a:t>
            </a:r>
            <a:r>
              <a:rPr sz="240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called</a:t>
            </a:r>
            <a:r>
              <a:rPr sz="2400" spc="-15" dirty="0">
                <a:cs typeface="Calibri"/>
              </a:rPr>
              <a:t> </a:t>
            </a:r>
            <a:r>
              <a:rPr sz="2400" spc="5" dirty="0">
                <a:cs typeface="Calibri"/>
              </a:rPr>
              <a:t>CT</a:t>
            </a:r>
            <a:r>
              <a:rPr sz="2400" spc="-10" dirty="0">
                <a:cs typeface="Calibri"/>
              </a:rPr>
              <a:t> </a:t>
            </a:r>
            <a:r>
              <a:rPr sz="2400" spc="-25" dirty="0">
                <a:cs typeface="Calibri"/>
              </a:rPr>
              <a:t>Venography</a:t>
            </a:r>
            <a:r>
              <a:rPr sz="2400" spc="20" dirty="0">
                <a:cs typeface="Calibri"/>
              </a:rPr>
              <a:t> </a:t>
            </a:r>
            <a:r>
              <a:rPr sz="2400" dirty="0">
                <a:cs typeface="Calibri"/>
              </a:rPr>
              <a:t>–</a:t>
            </a:r>
          </a:p>
          <a:p>
            <a:pPr marL="698500">
              <a:lnSpc>
                <a:spcPts val="2735"/>
              </a:lnSpc>
            </a:pPr>
            <a:r>
              <a:rPr sz="2400" spc="-5" dirty="0">
                <a:cs typeface="Calibri"/>
              </a:rPr>
              <a:t>similar</a:t>
            </a:r>
            <a:r>
              <a:rPr sz="2400" spc="-3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technique,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but</a:t>
            </a:r>
            <a:r>
              <a:rPr sz="2400" spc="-10" dirty="0">
                <a:cs typeface="Calibri"/>
              </a:rPr>
              <a:t> scan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occurs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in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venous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phase.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169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29639" y="1706841"/>
            <a:ext cx="10245725" cy="3254375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228600" indent="-228600">
              <a:lnSpc>
                <a:spcPct val="100000"/>
              </a:lnSpc>
              <a:spcBef>
                <a:spcPts val="775"/>
              </a:spcBef>
              <a:buFont typeface="Arial MT"/>
              <a:buChar char="•"/>
              <a:tabLst>
                <a:tab pos="228600" algn="l"/>
              </a:tabLst>
            </a:pPr>
            <a:r>
              <a:rPr sz="2800" spc="-25" dirty="0">
                <a:cs typeface="Calibri"/>
              </a:rPr>
              <a:t>Stroke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is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primarily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caused</a:t>
            </a:r>
            <a:r>
              <a:rPr sz="2800" spc="3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by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reduction</a:t>
            </a:r>
            <a:r>
              <a:rPr sz="2800" spc="4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blood</a:t>
            </a:r>
            <a:r>
              <a:rPr sz="2800" spc="3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flow</a:t>
            </a:r>
            <a:r>
              <a:rPr sz="2800" spc="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to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2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brain.</a:t>
            </a:r>
            <a:endParaRPr sz="2800" dirty="0">
              <a:cs typeface="Calibri"/>
            </a:endParaRPr>
          </a:p>
          <a:p>
            <a:pPr marL="228600" indent="-228600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228600" algn="l"/>
              </a:tabLst>
            </a:pPr>
            <a:r>
              <a:rPr sz="2800" spc="-5" dirty="0">
                <a:cs typeface="Calibri"/>
              </a:rPr>
              <a:t>20-30%</a:t>
            </a:r>
            <a:r>
              <a:rPr sz="2800" spc="4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-10" dirty="0">
                <a:cs typeface="Calibri"/>
              </a:rPr>
              <a:t> </a:t>
            </a:r>
            <a:r>
              <a:rPr sz="2800" spc="-35" dirty="0">
                <a:cs typeface="Calibri"/>
              </a:rPr>
              <a:t>stroke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victims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do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not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survive</a:t>
            </a:r>
            <a:endParaRPr sz="2800" dirty="0">
              <a:cs typeface="Calibri"/>
            </a:endParaRPr>
          </a:p>
          <a:p>
            <a:pPr marL="228600" indent="-228600">
              <a:lnSpc>
                <a:spcPct val="100000"/>
              </a:lnSpc>
              <a:spcBef>
                <a:spcPts val="660"/>
              </a:spcBef>
              <a:buFont typeface="Arial MT"/>
              <a:buChar char="•"/>
              <a:tabLst>
                <a:tab pos="228600" algn="l"/>
              </a:tabLst>
            </a:pPr>
            <a:r>
              <a:rPr sz="2800" spc="-5" dirty="0">
                <a:cs typeface="Calibri"/>
              </a:rPr>
              <a:t>55%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(+)</a:t>
            </a:r>
            <a:r>
              <a:rPr sz="2800" spc="20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have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disability</a:t>
            </a:r>
            <a:r>
              <a:rPr sz="2800" spc="3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following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</a:t>
            </a:r>
            <a:r>
              <a:rPr sz="2800" spc="5" dirty="0">
                <a:cs typeface="Calibri"/>
              </a:rPr>
              <a:t> </a:t>
            </a:r>
            <a:r>
              <a:rPr sz="2800" spc="-30" dirty="0">
                <a:cs typeface="Calibri"/>
              </a:rPr>
              <a:t>stroke</a:t>
            </a:r>
            <a:endParaRPr sz="2800" dirty="0">
              <a:cs typeface="Calibri"/>
            </a:endParaRPr>
          </a:p>
          <a:p>
            <a:pPr marL="228600" indent="-228600">
              <a:lnSpc>
                <a:spcPct val="100000"/>
              </a:lnSpc>
              <a:spcBef>
                <a:spcPts val="665"/>
              </a:spcBef>
              <a:buFont typeface="Arial MT"/>
              <a:buChar char="•"/>
              <a:tabLst>
                <a:tab pos="228600" algn="l"/>
              </a:tabLst>
            </a:pPr>
            <a:r>
              <a:rPr sz="2800" spc="-5" dirty="0">
                <a:cs typeface="Calibri"/>
              </a:rPr>
              <a:t>3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categories </a:t>
            </a:r>
            <a:r>
              <a:rPr sz="2800" spc="-5" dirty="0">
                <a:cs typeface="Calibri"/>
              </a:rPr>
              <a:t>of</a:t>
            </a:r>
            <a:r>
              <a:rPr sz="2800" spc="-15" dirty="0">
                <a:cs typeface="Calibri"/>
              </a:rPr>
              <a:t> </a:t>
            </a:r>
            <a:r>
              <a:rPr sz="2800" spc="-30" dirty="0">
                <a:cs typeface="Calibri"/>
              </a:rPr>
              <a:t>stroke:</a:t>
            </a:r>
            <a:endParaRPr sz="2800" dirty="0">
              <a:cs typeface="Calibri"/>
            </a:endParaRPr>
          </a:p>
          <a:p>
            <a:pPr marL="457200">
              <a:lnSpc>
                <a:spcPct val="100000"/>
              </a:lnSpc>
              <a:spcBef>
                <a:spcPts val="244"/>
              </a:spcBef>
            </a:pPr>
            <a:r>
              <a:rPr sz="2400" dirty="0">
                <a:cs typeface="Arial MT"/>
              </a:rPr>
              <a:t>•</a:t>
            </a:r>
          </a:p>
          <a:p>
            <a:pPr marL="457200">
              <a:lnSpc>
                <a:spcPct val="100000"/>
              </a:lnSpc>
              <a:spcBef>
                <a:spcPts val="215"/>
              </a:spcBef>
            </a:pPr>
            <a:r>
              <a:rPr sz="2400" dirty="0">
                <a:cs typeface="Arial MT"/>
              </a:rPr>
              <a:t>•</a:t>
            </a:r>
          </a:p>
          <a:p>
            <a:pPr marL="685800" lvl="1" indent="-229235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686435" algn="l"/>
              </a:tabLst>
            </a:pPr>
            <a:r>
              <a:rPr sz="2400" spc="-10" dirty="0">
                <a:cs typeface="Calibri"/>
              </a:rPr>
              <a:t>Hypotensive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788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29639" y="1765757"/>
            <a:ext cx="5160010" cy="407416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28600" indent="-228600">
              <a:lnSpc>
                <a:spcPts val="3115"/>
              </a:lnSpc>
              <a:spcBef>
                <a:spcPts val="105"/>
              </a:spcBef>
              <a:buFont typeface="Arial MT"/>
              <a:buChar char="•"/>
              <a:tabLst>
                <a:tab pos="228600" algn="l"/>
              </a:tabLst>
            </a:pPr>
            <a:r>
              <a:rPr sz="2600" dirty="0">
                <a:cs typeface="Calibri"/>
              </a:rPr>
              <a:t>Risk</a:t>
            </a:r>
            <a:r>
              <a:rPr sz="2600" spc="-20" dirty="0">
                <a:cs typeface="Calibri"/>
              </a:rPr>
              <a:t> </a:t>
            </a:r>
            <a:r>
              <a:rPr sz="2600" spc="-15" dirty="0">
                <a:cs typeface="Calibri"/>
              </a:rPr>
              <a:t>factors</a:t>
            </a:r>
            <a:r>
              <a:rPr sz="2600" spc="-20" dirty="0">
                <a:cs typeface="Calibri"/>
              </a:rPr>
              <a:t> </a:t>
            </a:r>
            <a:r>
              <a:rPr sz="2600" spc="-25" dirty="0">
                <a:cs typeface="Calibri"/>
              </a:rPr>
              <a:t>for</a:t>
            </a:r>
            <a:r>
              <a:rPr sz="2600" spc="-10" dirty="0">
                <a:cs typeface="Calibri"/>
              </a:rPr>
              <a:t> </a:t>
            </a:r>
            <a:r>
              <a:rPr sz="2600" spc="-25" dirty="0">
                <a:cs typeface="Calibri"/>
              </a:rPr>
              <a:t>stroke</a:t>
            </a:r>
            <a:endParaRPr sz="2600" dirty="0">
              <a:cs typeface="Calibri"/>
            </a:endParaRPr>
          </a:p>
          <a:p>
            <a:pPr marL="457200">
              <a:lnSpc>
                <a:spcPts val="2620"/>
              </a:lnSpc>
            </a:pPr>
            <a:r>
              <a:rPr sz="2200" spc="-5" dirty="0">
                <a:cs typeface="Arial MT"/>
              </a:rPr>
              <a:t>•</a:t>
            </a:r>
            <a:endParaRPr sz="2200" dirty="0">
              <a:cs typeface="Arial MT"/>
            </a:endParaRPr>
          </a:p>
          <a:p>
            <a:pPr marL="685800" lvl="1" indent="-229235">
              <a:lnSpc>
                <a:spcPts val="2610"/>
              </a:lnSpc>
              <a:buFont typeface="Arial MT"/>
              <a:buChar char="•"/>
              <a:tabLst>
                <a:tab pos="685800" algn="l"/>
                <a:tab pos="686435" algn="l"/>
              </a:tabLst>
            </a:pPr>
            <a:r>
              <a:rPr sz="2200" spc="-10" dirty="0">
                <a:cs typeface="Calibri"/>
              </a:rPr>
              <a:t>Homocysteine</a:t>
            </a:r>
            <a:r>
              <a:rPr sz="2200" spc="30" dirty="0">
                <a:cs typeface="Calibri"/>
              </a:rPr>
              <a:t> </a:t>
            </a:r>
            <a:r>
              <a:rPr sz="2200" spc="-5" dirty="0">
                <a:cs typeface="Calibri"/>
              </a:rPr>
              <a:t>and</a:t>
            </a:r>
            <a:r>
              <a:rPr sz="2200" spc="-10" dirty="0">
                <a:cs typeface="Calibri"/>
              </a:rPr>
              <a:t> Vitamin </a:t>
            </a:r>
            <a:r>
              <a:rPr sz="2200" spc="-5" dirty="0">
                <a:cs typeface="Calibri"/>
              </a:rPr>
              <a:t>B</a:t>
            </a:r>
            <a:r>
              <a:rPr sz="2200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deficiency</a:t>
            </a:r>
            <a:endParaRPr sz="2200" dirty="0">
              <a:cs typeface="Calibri"/>
            </a:endParaRPr>
          </a:p>
          <a:p>
            <a:pPr marL="685800" lvl="1" indent="-229235">
              <a:lnSpc>
                <a:spcPts val="2615"/>
              </a:lnSpc>
              <a:buFont typeface="Arial MT"/>
              <a:buChar char="•"/>
              <a:tabLst>
                <a:tab pos="685800" algn="l"/>
                <a:tab pos="686435" algn="l"/>
              </a:tabLst>
            </a:pPr>
            <a:r>
              <a:rPr sz="2200" spc="-10" dirty="0">
                <a:cs typeface="Calibri"/>
              </a:rPr>
              <a:t>High</a:t>
            </a:r>
            <a:r>
              <a:rPr sz="2200" spc="-45" dirty="0">
                <a:cs typeface="Calibri"/>
              </a:rPr>
              <a:t> </a:t>
            </a:r>
            <a:r>
              <a:rPr sz="2200" spc="-15" dirty="0">
                <a:cs typeface="Calibri"/>
              </a:rPr>
              <a:t>Cholesterol</a:t>
            </a:r>
            <a:endParaRPr sz="2200" dirty="0">
              <a:cs typeface="Calibri"/>
            </a:endParaRPr>
          </a:p>
          <a:p>
            <a:pPr marL="685800" lvl="1" indent="-229235">
              <a:lnSpc>
                <a:spcPts val="2610"/>
              </a:lnSpc>
              <a:buFont typeface="Arial MT"/>
              <a:buChar char="•"/>
              <a:tabLst>
                <a:tab pos="685800" algn="l"/>
                <a:tab pos="686435" algn="l"/>
              </a:tabLst>
            </a:pPr>
            <a:r>
              <a:rPr sz="2200" spc="-15" dirty="0">
                <a:cs typeface="Calibri"/>
              </a:rPr>
              <a:t>Atrial</a:t>
            </a:r>
            <a:r>
              <a:rPr sz="2200" spc="-40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Fibrillation</a:t>
            </a:r>
            <a:endParaRPr sz="2200" dirty="0">
              <a:cs typeface="Calibri"/>
            </a:endParaRPr>
          </a:p>
          <a:p>
            <a:pPr marL="685800" lvl="1" indent="-229235">
              <a:lnSpc>
                <a:spcPts val="2610"/>
              </a:lnSpc>
              <a:buFont typeface="Arial MT"/>
              <a:buChar char="•"/>
              <a:tabLst>
                <a:tab pos="685800" algn="l"/>
                <a:tab pos="686435" algn="l"/>
              </a:tabLst>
            </a:pPr>
            <a:r>
              <a:rPr sz="2200" spc="-10" dirty="0">
                <a:cs typeface="Calibri"/>
              </a:rPr>
              <a:t>Heart</a:t>
            </a:r>
            <a:r>
              <a:rPr sz="2200" spc="-20" dirty="0">
                <a:cs typeface="Calibri"/>
              </a:rPr>
              <a:t> </a:t>
            </a:r>
            <a:r>
              <a:rPr sz="2200" spc="-5" dirty="0">
                <a:cs typeface="Calibri"/>
              </a:rPr>
              <a:t>Disease</a:t>
            </a:r>
            <a:endParaRPr sz="2200" dirty="0">
              <a:cs typeface="Calibri"/>
            </a:endParaRPr>
          </a:p>
          <a:p>
            <a:pPr marL="457200">
              <a:lnSpc>
                <a:spcPts val="2615"/>
              </a:lnSpc>
            </a:pPr>
            <a:r>
              <a:rPr sz="2200" spc="-5" dirty="0">
                <a:cs typeface="Arial MT"/>
              </a:rPr>
              <a:t>•</a:t>
            </a:r>
            <a:endParaRPr sz="2200" dirty="0">
              <a:cs typeface="Arial MT"/>
            </a:endParaRPr>
          </a:p>
          <a:p>
            <a:pPr marL="685800" lvl="1" indent="-229235">
              <a:lnSpc>
                <a:spcPts val="2610"/>
              </a:lnSpc>
              <a:buFont typeface="Arial MT"/>
              <a:buChar char="•"/>
              <a:tabLst>
                <a:tab pos="685800" algn="l"/>
                <a:tab pos="686435" algn="l"/>
              </a:tabLst>
            </a:pPr>
            <a:r>
              <a:rPr sz="2200" spc="-10" dirty="0">
                <a:cs typeface="Calibri"/>
              </a:rPr>
              <a:t>Migraines</a:t>
            </a:r>
            <a:endParaRPr sz="2200" dirty="0">
              <a:cs typeface="Calibri"/>
            </a:endParaRPr>
          </a:p>
          <a:p>
            <a:pPr marL="685800" lvl="1" indent="-229235">
              <a:lnSpc>
                <a:spcPts val="2610"/>
              </a:lnSpc>
              <a:buFont typeface="Arial MT"/>
              <a:buChar char="•"/>
              <a:tabLst>
                <a:tab pos="685800" algn="l"/>
                <a:tab pos="686435" algn="l"/>
              </a:tabLst>
            </a:pPr>
            <a:r>
              <a:rPr sz="2200" spc="-10" dirty="0">
                <a:cs typeface="Calibri"/>
              </a:rPr>
              <a:t>Heredity</a:t>
            </a:r>
            <a:endParaRPr sz="2200" dirty="0">
              <a:cs typeface="Calibri"/>
            </a:endParaRPr>
          </a:p>
          <a:p>
            <a:pPr marL="685800" lvl="1" indent="-229235">
              <a:lnSpc>
                <a:spcPts val="2615"/>
              </a:lnSpc>
              <a:buFont typeface="Arial MT"/>
              <a:buChar char="•"/>
              <a:tabLst>
                <a:tab pos="685800" algn="l"/>
                <a:tab pos="686435" algn="l"/>
              </a:tabLst>
            </a:pPr>
            <a:r>
              <a:rPr sz="2200" spc="-10" dirty="0">
                <a:cs typeface="Calibri"/>
              </a:rPr>
              <a:t>Smoking</a:t>
            </a:r>
            <a:endParaRPr sz="2200" dirty="0">
              <a:cs typeface="Calibri"/>
            </a:endParaRPr>
          </a:p>
          <a:p>
            <a:pPr marL="685800" lvl="1" indent="-229235">
              <a:lnSpc>
                <a:spcPts val="2610"/>
              </a:lnSpc>
              <a:buFont typeface="Arial MT"/>
              <a:buChar char="•"/>
              <a:tabLst>
                <a:tab pos="685800" algn="l"/>
                <a:tab pos="686435" algn="l"/>
              </a:tabLst>
            </a:pPr>
            <a:r>
              <a:rPr sz="2200" spc="-10" dirty="0">
                <a:cs typeface="Calibri"/>
              </a:rPr>
              <a:t>Obesity</a:t>
            </a:r>
            <a:endParaRPr sz="2200" dirty="0">
              <a:cs typeface="Calibri"/>
            </a:endParaRPr>
          </a:p>
          <a:p>
            <a:pPr marL="685800" lvl="1" indent="-229235">
              <a:lnSpc>
                <a:spcPts val="2620"/>
              </a:lnSpc>
              <a:buFont typeface="Arial MT"/>
              <a:buChar char="•"/>
              <a:tabLst>
                <a:tab pos="685800" algn="l"/>
                <a:tab pos="686435" algn="l"/>
              </a:tabLst>
            </a:pPr>
            <a:r>
              <a:rPr sz="2200" spc="-10" dirty="0">
                <a:cs typeface="Calibri"/>
              </a:rPr>
              <a:t>Substance</a:t>
            </a:r>
            <a:r>
              <a:rPr sz="2200" spc="-40" dirty="0">
                <a:cs typeface="Calibri"/>
              </a:rPr>
              <a:t> </a:t>
            </a:r>
            <a:r>
              <a:rPr sz="2200" spc="-5" dirty="0">
                <a:cs typeface="Calibri"/>
              </a:rPr>
              <a:t>Abuse</a:t>
            </a:r>
            <a:endParaRPr sz="2200" dirty="0"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307924"/>
            <a:ext cx="6017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56565"/>
            <a:ext cx="9947275" cy="4356735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85"/>
              </a:spcBef>
              <a:buFont typeface="Arial MT"/>
              <a:buChar char="•"/>
              <a:tabLst>
                <a:tab pos="241300" algn="l"/>
                <a:tab pos="4431030" algn="l"/>
                <a:tab pos="4965065" algn="l"/>
                <a:tab pos="5498465" algn="l"/>
                <a:tab pos="6032500" algn="l"/>
                <a:tab pos="6566534" algn="l"/>
              </a:tabLst>
            </a:pPr>
            <a:r>
              <a:rPr sz="2800" spc="-5" dirty="0">
                <a:cs typeface="Calibri"/>
              </a:rPr>
              <a:t>Ischemic</a:t>
            </a:r>
            <a:r>
              <a:rPr sz="2800" spc="20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Stroke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Times New Roman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5" dirty="0">
                <a:cs typeface="Calibri"/>
              </a:rPr>
              <a:t>_</a:t>
            </a:r>
            <a:r>
              <a:rPr sz="28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800" spc="-5" dirty="0">
                <a:cs typeface="Calibri"/>
              </a:rPr>
              <a:t>__.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4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Most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common</a:t>
            </a:r>
            <a:r>
              <a:rPr sz="2400" spc="-35" dirty="0">
                <a:cs typeface="Calibri"/>
              </a:rPr>
              <a:t> </a:t>
            </a:r>
            <a:r>
              <a:rPr sz="2400" dirty="0">
                <a:cs typeface="Calibri"/>
              </a:rPr>
              <a:t>type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(80%)</a:t>
            </a:r>
            <a:r>
              <a:rPr sz="2400" spc="-3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20" dirty="0">
                <a:cs typeface="Calibri"/>
              </a:rPr>
              <a:t> </a:t>
            </a:r>
            <a:r>
              <a:rPr sz="2400" spc="-25" dirty="0">
                <a:cs typeface="Calibri"/>
              </a:rPr>
              <a:t>stroke</a:t>
            </a:r>
            <a:endParaRPr sz="24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5"/>
              </a:spcBef>
              <a:buFont typeface="Arial MT"/>
              <a:buChar char="•"/>
            </a:pPr>
            <a:endParaRPr sz="27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Ischemia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is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defined</a:t>
            </a:r>
            <a:r>
              <a:rPr sz="2400" dirty="0">
                <a:cs typeface="Calibri"/>
              </a:rPr>
              <a:t> as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a:</a:t>
            </a:r>
          </a:p>
          <a:p>
            <a:pPr lvl="1">
              <a:lnSpc>
                <a:spcPct val="100000"/>
              </a:lnSpc>
              <a:spcBef>
                <a:spcPts val="20"/>
              </a:spcBef>
              <a:buFont typeface="Arial MT"/>
              <a:buChar char="•"/>
            </a:pPr>
            <a:endParaRPr sz="27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45" dirty="0">
                <a:cs typeface="Calibri"/>
              </a:rPr>
              <a:t>Two</a:t>
            </a:r>
            <a:r>
              <a:rPr sz="2400" spc="-40" dirty="0">
                <a:cs typeface="Calibri"/>
              </a:rPr>
              <a:t> </a:t>
            </a:r>
            <a:r>
              <a:rPr sz="2400" dirty="0">
                <a:cs typeface="Calibri"/>
              </a:rPr>
              <a:t>main</a:t>
            </a:r>
            <a:r>
              <a:rPr sz="2400" spc="-35" dirty="0">
                <a:cs typeface="Calibri"/>
              </a:rPr>
              <a:t> </a:t>
            </a:r>
            <a:r>
              <a:rPr sz="2400" dirty="0">
                <a:cs typeface="Calibri"/>
              </a:rPr>
              <a:t>types</a:t>
            </a: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700" dirty="0">
              <a:cs typeface="Calibri"/>
            </a:endParaRPr>
          </a:p>
          <a:p>
            <a:pPr marL="812800" indent="-457834">
              <a:lnSpc>
                <a:spcPct val="100000"/>
              </a:lnSpc>
              <a:buAutoNum type="arabicPeriod"/>
              <a:tabLst>
                <a:tab pos="812800" algn="l"/>
                <a:tab pos="813435" algn="l"/>
              </a:tabLst>
            </a:pPr>
            <a:r>
              <a:rPr sz="2400" spc="-10" dirty="0">
                <a:cs typeface="Calibri"/>
              </a:rPr>
              <a:t>Thrombotic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– </a:t>
            </a:r>
            <a:r>
              <a:rPr sz="2400" spc="-5" dirty="0">
                <a:cs typeface="Calibri"/>
              </a:rPr>
              <a:t>Blood </a:t>
            </a:r>
            <a:r>
              <a:rPr sz="2400" dirty="0">
                <a:cs typeface="Calibri"/>
              </a:rPr>
              <a:t>clot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or</a:t>
            </a:r>
            <a:r>
              <a:rPr sz="2400" spc="-25" dirty="0">
                <a:cs typeface="Calibri"/>
              </a:rPr>
              <a:t> fatty</a:t>
            </a:r>
            <a:r>
              <a:rPr sz="240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deposit</a:t>
            </a:r>
            <a:r>
              <a:rPr sz="2400" dirty="0">
                <a:cs typeface="Calibri"/>
              </a:rPr>
              <a:t> within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artery</a:t>
            </a:r>
            <a:endParaRPr sz="24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Calibri"/>
              <a:buAutoNum type="arabicPeriod"/>
            </a:pPr>
            <a:endParaRPr sz="2950" dirty="0">
              <a:cs typeface="Calibri"/>
            </a:endParaRPr>
          </a:p>
          <a:p>
            <a:pPr marL="812800" marR="5080" indent="-457200">
              <a:lnSpc>
                <a:spcPts val="2590"/>
              </a:lnSpc>
              <a:spcBef>
                <a:spcPts val="5"/>
              </a:spcBef>
              <a:buAutoNum type="arabicPeriod"/>
              <a:tabLst>
                <a:tab pos="812800" algn="l"/>
                <a:tab pos="813435" algn="l"/>
              </a:tabLst>
            </a:pPr>
            <a:r>
              <a:rPr sz="2400" spc="-5" dirty="0">
                <a:cs typeface="Calibri"/>
              </a:rPr>
              <a:t>Embolic </a:t>
            </a:r>
            <a:r>
              <a:rPr sz="2400" dirty="0">
                <a:cs typeface="Calibri"/>
              </a:rPr>
              <a:t>– </a:t>
            </a:r>
            <a:r>
              <a:rPr sz="2400" spc="-30" dirty="0">
                <a:cs typeface="Calibri"/>
              </a:rPr>
              <a:t>Traveling </a:t>
            </a:r>
            <a:r>
              <a:rPr sz="2400" spc="-5" dirty="0">
                <a:cs typeface="Calibri"/>
              </a:rPr>
              <a:t>particle </a:t>
            </a:r>
            <a:r>
              <a:rPr sz="2400" dirty="0">
                <a:cs typeface="Calibri"/>
              </a:rPr>
              <a:t>in </a:t>
            </a:r>
            <a:r>
              <a:rPr sz="2400" spc="-10" dirty="0">
                <a:cs typeface="Calibri"/>
              </a:rPr>
              <a:t>bloodstream that </a:t>
            </a:r>
            <a:r>
              <a:rPr sz="2400" spc="-5" dirty="0">
                <a:cs typeface="Calibri"/>
              </a:rPr>
              <a:t>lodges </a:t>
            </a:r>
            <a:r>
              <a:rPr sz="2400" dirty="0">
                <a:cs typeface="Calibri"/>
              </a:rPr>
              <a:t>in a </a:t>
            </a:r>
            <a:r>
              <a:rPr sz="2400" spc="-5" dirty="0">
                <a:cs typeface="Calibri"/>
              </a:rPr>
              <a:t>smaller </a:t>
            </a:r>
            <a:r>
              <a:rPr sz="2400" spc="-25" dirty="0">
                <a:cs typeface="Calibri"/>
              </a:rPr>
              <a:t>artery, </a:t>
            </a:r>
            <a:r>
              <a:rPr sz="2400" spc="-5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cutting</a:t>
            </a:r>
            <a:r>
              <a:rPr sz="2400" spc="-3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off</a:t>
            </a:r>
            <a:r>
              <a:rPr sz="2400" dirty="0">
                <a:cs typeface="Calibri"/>
              </a:rPr>
              <a:t> </a:t>
            </a:r>
            <a:r>
              <a:rPr sz="2400" spc="-30" dirty="0">
                <a:cs typeface="Calibri"/>
              </a:rPr>
              <a:t>supply.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307924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56565"/>
            <a:ext cx="9168765" cy="3690620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8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Hemorrhagic</a:t>
            </a:r>
            <a:r>
              <a:rPr sz="2800" spc="-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Stroke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4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About </a:t>
            </a:r>
            <a:r>
              <a:rPr sz="2400" spc="-5" dirty="0">
                <a:cs typeface="Calibri"/>
              </a:rPr>
              <a:t>20%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 </a:t>
            </a:r>
            <a:r>
              <a:rPr sz="2400" spc="-25" dirty="0">
                <a:cs typeface="Calibri"/>
              </a:rPr>
              <a:t>strokes </a:t>
            </a:r>
            <a:r>
              <a:rPr sz="2400" spc="-5" dirty="0">
                <a:cs typeface="Calibri"/>
              </a:rPr>
              <a:t>caused </a:t>
            </a:r>
            <a:r>
              <a:rPr sz="2400" spc="-10" dirty="0">
                <a:cs typeface="Calibri"/>
              </a:rPr>
              <a:t>by</a:t>
            </a:r>
            <a:r>
              <a:rPr sz="240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hemorrhage</a:t>
            </a:r>
            <a:endParaRPr sz="24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5"/>
              </a:spcBef>
              <a:buFont typeface="Arial MT"/>
              <a:buChar char="•"/>
            </a:pPr>
            <a:endParaRPr sz="2700" dirty="0">
              <a:cs typeface="Calibri"/>
            </a:endParaRPr>
          </a:p>
          <a:p>
            <a:pPr marL="698500" lvl="1" indent="-229235">
              <a:lnSpc>
                <a:spcPts val="2735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Rupture</a:t>
            </a:r>
            <a:r>
              <a:rPr sz="2400" spc="-5" dirty="0">
                <a:cs typeface="Calibri"/>
              </a:rPr>
              <a:t> of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a </a:t>
            </a:r>
            <a:r>
              <a:rPr sz="2400" spc="-5" dirty="0">
                <a:cs typeface="Calibri"/>
              </a:rPr>
              <a:t>blood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vessel</a:t>
            </a:r>
            <a:r>
              <a:rPr sz="2400" spc="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that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causes</a:t>
            </a:r>
            <a:r>
              <a:rPr sz="240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blood </a:t>
            </a:r>
            <a:r>
              <a:rPr sz="2400" spc="-10" dirty="0">
                <a:cs typeface="Calibri"/>
              </a:rPr>
              <a:t>leakage </a:t>
            </a:r>
            <a:r>
              <a:rPr sz="2400" spc="-15" dirty="0">
                <a:cs typeface="Calibri"/>
              </a:rPr>
              <a:t>into </a:t>
            </a:r>
            <a:r>
              <a:rPr sz="2400" dirty="0">
                <a:cs typeface="Calibri"/>
              </a:rPr>
              <a:t>the</a:t>
            </a:r>
          </a:p>
          <a:p>
            <a:pPr marL="698500">
              <a:lnSpc>
                <a:spcPts val="2735"/>
              </a:lnSpc>
              <a:tabLst>
                <a:tab pos="6489700" algn="l"/>
              </a:tabLst>
            </a:pP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 	</a:t>
            </a:r>
            <a:r>
              <a:rPr sz="2400" dirty="0">
                <a:cs typeface="Calibri"/>
              </a:rPr>
              <a:t>.</a:t>
            </a: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050" dirty="0"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Hypotensive</a:t>
            </a:r>
            <a:r>
              <a:rPr sz="2800" spc="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Stroke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50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30" dirty="0">
                <a:cs typeface="Calibri"/>
              </a:rPr>
              <a:t>Very</a:t>
            </a:r>
            <a:r>
              <a:rPr sz="2400" spc="-40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rare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1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Blood</a:t>
            </a:r>
            <a:r>
              <a:rPr sz="2400" spc="-10" dirty="0">
                <a:cs typeface="Calibri"/>
              </a:rPr>
              <a:t> pressure</a:t>
            </a:r>
            <a:r>
              <a:rPr sz="2400" dirty="0">
                <a:cs typeface="Calibri"/>
              </a:rPr>
              <a:t> is</a:t>
            </a:r>
            <a:r>
              <a:rPr sz="2400" spc="-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too </a:t>
            </a:r>
            <a:r>
              <a:rPr sz="2400" spc="-60" dirty="0">
                <a:cs typeface="Calibri"/>
              </a:rPr>
              <a:t>low,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and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can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reduce </a:t>
            </a:r>
            <a:r>
              <a:rPr sz="2400" spc="-20" dirty="0">
                <a:cs typeface="Calibri"/>
              </a:rPr>
              <a:t>oxygen</a:t>
            </a:r>
            <a:r>
              <a:rPr sz="240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supply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brain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307924"/>
            <a:ext cx="5636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56565"/>
            <a:ext cx="9972040" cy="3115945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8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35" dirty="0">
                <a:cs typeface="Calibri"/>
              </a:rPr>
              <a:t>Transient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Ischemic</a:t>
            </a:r>
            <a:r>
              <a:rPr sz="2800" spc="20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Attack</a:t>
            </a:r>
            <a:endParaRPr sz="2800">
              <a:cs typeface="Calibri"/>
            </a:endParaRPr>
          </a:p>
          <a:p>
            <a:pPr marL="698500" marR="303530" lvl="1" indent="-228600">
              <a:lnSpc>
                <a:spcPts val="2590"/>
              </a:lnSpc>
              <a:spcBef>
                <a:spcPts val="57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TIA</a:t>
            </a:r>
            <a:r>
              <a:rPr sz="2400" dirty="0">
                <a:cs typeface="Calibri"/>
              </a:rPr>
              <a:t> –</a:t>
            </a:r>
            <a:r>
              <a:rPr sz="2400" spc="5" dirty="0">
                <a:cs typeface="Calibri"/>
              </a:rPr>
              <a:t> </a:t>
            </a:r>
            <a:r>
              <a:rPr sz="2400" dirty="0">
                <a:cs typeface="Calibri"/>
              </a:rPr>
              <a:t>A </a:t>
            </a:r>
            <a:r>
              <a:rPr sz="2400" spc="-15" dirty="0">
                <a:cs typeface="Calibri"/>
              </a:rPr>
              <a:t>reversible</a:t>
            </a:r>
            <a:r>
              <a:rPr sz="2400" dirty="0">
                <a:cs typeface="Calibri"/>
              </a:rPr>
              <a:t> episode </a:t>
            </a:r>
            <a:r>
              <a:rPr sz="2400" spc="-5" dirty="0">
                <a:cs typeface="Calibri"/>
              </a:rPr>
              <a:t>of</a:t>
            </a:r>
            <a:r>
              <a:rPr sz="240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neurologic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dysfunction</a:t>
            </a:r>
            <a:r>
              <a:rPr sz="2400" spc="1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that could last </a:t>
            </a:r>
            <a:r>
              <a:rPr sz="2400" dirty="0">
                <a:cs typeface="Calibri"/>
              </a:rPr>
              <a:t>a</a:t>
            </a:r>
            <a:r>
              <a:rPr sz="2400" spc="-15" dirty="0">
                <a:cs typeface="Calibri"/>
              </a:rPr>
              <a:t> </a:t>
            </a:r>
            <a:r>
              <a:rPr sz="2400" spc="-25" dirty="0">
                <a:cs typeface="Calibri"/>
              </a:rPr>
              <a:t>few </a:t>
            </a:r>
            <a:r>
              <a:rPr sz="2400" spc="-5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minutes</a:t>
            </a:r>
            <a:r>
              <a:rPr sz="2400" spc="-2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a</a:t>
            </a:r>
            <a:r>
              <a:rPr sz="2400" spc="-15" dirty="0">
                <a:cs typeface="Calibri"/>
              </a:rPr>
              <a:t> </a:t>
            </a:r>
            <a:r>
              <a:rPr sz="2400" spc="-25" dirty="0">
                <a:cs typeface="Calibri"/>
              </a:rPr>
              <a:t>few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hours.</a:t>
            </a:r>
            <a:endParaRPr sz="240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55"/>
              </a:spcBef>
              <a:buFont typeface="Arial MT"/>
              <a:buChar char="•"/>
            </a:pPr>
            <a:endParaRPr sz="2900">
              <a:cs typeface="Calibri"/>
            </a:endParaRPr>
          </a:p>
          <a:p>
            <a:pPr marL="698500" marR="5080" lvl="1" indent="-228600">
              <a:lnSpc>
                <a:spcPts val="259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Caused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by</a:t>
            </a:r>
            <a:r>
              <a:rPr sz="240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tiny</a:t>
            </a:r>
            <a:r>
              <a:rPr sz="2400" dirty="0">
                <a:cs typeface="Calibri"/>
              </a:rPr>
              <a:t> emboli</a:t>
            </a:r>
            <a:r>
              <a:rPr sz="2400" spc="-2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that lodge</a:t>
            </a:r>
            <a:r>
              <a:rPr sz="2400" dirty="0">
                <a:cs typeface="Calibri"/>
              </a:rPr>
              <a:t> in an</a:t>
            </a:r>
            <a:r>
              <a:rPr sz="2400" spc="-5" dirty="0">
                <a:cs typeface="Calibri"/>
              </a:rPr>
              <a:t> </a:t>
            </a:r>
            <a:r>
              <a:rPr sz="2400" spc="-25" dirty="0">
                <a:cs typeface="Calibri"/>
              </a:rPr>
              <a:t>artery, </a:t>
            </a:r>
            <a:r>
              <a:rPr sz="2400" spc="-5" dirty="0">
                <a:cs typeface="Calibri"/>
              </a:rPr>
              <a:t>but</a:t>
            </a:r>
            <a:r>
              <a:rPr sz="2400" dirty="0">
                <a:cs typeface="Calibri"/>
              </a:rPr>
              <a:t> then </a:t>
            </a:r>
            <a:r>
              <a:rPr sz="2400" spc="-15" dirty="0">
                <a:cs typeface="Calibri"/>
              </a:rPr>
              <a:t>move</a:t>
            </a:r>
            <a:r>
              <a:rPr sz="240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on </a:t>
            </a:r>
            <a:r>
              <a:rPr sz="2400" spc="-10" dirty="0">
                <a:cs typeface="Calibri"/>
              </a:rPr>
              <a:t>or</a:t>
            </a:r>
            <a:r>
              <a:rPr sz="240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dissolve </a:t>
            </a:r>
            <a:r>
              <a:rPr sz="2400" spc="-525" dirty="0">
                <a:cs typeface="Calibri"/>
              </a:rPr>
              <a:t> </a:t>
            </a:r>
            <a:r>
              <a:rPr sz="2400" dirty="0">
                <a:cs typeface="Calibri"/>
              </a:rPr>
              <a:t>with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no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long</a:t>
            </a:r>
            <a:r>
              <a:rPr sz="2400" spc="-10" dirty="0">
                <a:cs typeface="Calibri"/>
              </a:rPr>
              <a:t> term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damage.</a:t>
            </a:r>
            <a:endParaRPr sz="240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40"/>
              </a:spcBef>
              <a:buFont typeface="Arial MT"/>
              <a:buChar char="•"/>
            </a:pPr>
            <a:endParaRPr sz="2650">
              <a:cs typeface="Calibri"/>
            </a:endParaRPr>
          </a:p>
          <a:p>
            <a:pPr marL="698500" lvl="1" indent="-229235">
              <a:lnSpc>
                <a:spcPct val="10000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An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indicator</a:t>
            </a:r>
            <a:r>
              <a:rPr sz="2400" spc="-5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of:</a:t>
            </a:r>
            <a:endParaRPr sz="2400">
              <a:cs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167759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29639" y="1756565"/>
            <a:ext cx="4177665" cy="3347711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228600" indent="-228600">
              <a:lnSpc>
                <a:spcPct val="100000"/>
              </a:lnSpc>
              <a:spcBef>
                <a:spcPts val="385"/>
              </a:spcBef>
              <a:buFont typeface="Arial MT"/>
              <a:buChar char="•"/>
              <a:tabLst>
                <a:tab pos="228600" algn="l"/>
              </a:tabLst>
            </a:pPr>
            <a:r>
              <a:rPr sz="2800" dirty="0">
                <a:cs typeface="Calibri"/>
              </a:rPr>
              <a:t>TIA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Carotid</a:t>
            </a:r>
            <a:r>
              <a:rPr sz="2800" spc="-5" dirty="0">
                <a:cs typeface="Calibri"/>
              </a:rPr>
              <a:t> Arteries</a:t>
            </a:r>
            <a:endParaRPr sz="2800" dirty="0">
              <a:cs typeface="Calibri"/>
            </a:endParaRPr>
          </a:p>
          <a:p>
            <a:pPr marL="457200">
              <a:lnSpc>
                <a:spcPct val="100000"/>
              </a:lnSpc>
              <a:spcBef>
                <a:spcPts val="245"/>
              </a:spcBef>
            </a:pPr>
            <a:r>
              <a:rPr sz="2400" dirty="0">
                <a:cs typeface="Arial MT"/>
              </a:rPr>
              <a:t>•</a:t>
            </a:r>
          </a:p>
          <a:p>
            <a:pPr marL="685800" lvl="1" indent="-229235">
              <a:lnSpc>
                <a:spcPct val="100000"/>
              </a:lnSpc>
              <a:spcBef>
                <a:spcPts val="219"/>
              </a:spcBef>
              <a:buFont typeface="Arial MT"/>
              <a:buChar char="•"/>
              <a:tabLst>
                <a:tab pos="686435" algn="l"/>
              </a:tabLst>
            </a:pPr>
            <a:r>
              <a:rPr sz="2400" spc="-10" dirty="0">
                <a:cs typeface="Calibri"/>
              </a:rPr>
              <a:t>Symptoms</a:t>
            </a:r>
            <a:r>
              <a:rPr sz="2400" spc="-70" dirty="0">
                <a:cs typeface="Calibri"/>
              </a:rPr>
              <a:t> </a:t>
            </a:r>
            <a:r>
              <a:rPr sz="2400" dirty="0">
                <a:cs typeface="Calibri"/>
              </a:rPr>
              <a:t>include</a:t>
            </a:r>
          </a:p>
          <a:p>
            <a:pPr marL="1143000" lvl="2" indent="-229235">
              <a:lnSpc>
                <a:spcPct val="100000"/>
              </a:lnSpc>
              <a:spcBef>
                <a:spcPts val="280"/>
              </a:spcBef>
              <a:buFont typeface="Arial MT"/>
              <a:buChar char="•"/>
              <a:tabLst>
                <a:tab pos="1143000" algn="l"/>
                <a:tab pos="1143635" algn="l"/>
              </a:tabLst>
            </a:pPr>
            <a:r>
              <a:rPr sz="2000" spc="-5" dirty="0">
                <a:cs typeface="Calibri"/>
              </a:rPr>
              <a:t>Vision</a:t>
            </a:r>
            <a:r>
              <a:rPr sz="2000" spc="-4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Loss</a:t>
            </a:r>
            <a:endParaRPr sz="2000" dirty="0">
              <a:cs typeface="Calibri"/>
            </a:endParaRPr>
          </a:p>
          <a:p>
            <a:pPr marL="1143000" lvl="2" indent="-229235">
              <a:lnSpc>
                <a:spcPct val="100000"/>
              </a:lnSpc>
              <a:spcBef>
                <a:spcPts val="265"/>
              </a:spcBef>
              <a:buFont typeface="Arial MT"/>
              <a:buChar char="•"/>
              <a:tabLst>
                <a:tab pos="1143000" algn="l"/>
                <a:tab pos="1143635" algn="l"/>
              </a:tabLst>
            </a:pPr>
            <a:r>
              <a:rPr sz="2000" dirty="0">
                <a:cs typeface="Calibri"/>
              </a:rPr>
              <a:t>Speech</a:t>
            </a:r>
          </a:p>
          <a:p>
            <a:pPr marL="1143000" lvl="2" indent="-229235">
              <a:lnSpc>
                <a:spcPct val="100000"/>
              </a:lnSpc>
              <a:spcBef>
                <a:spcPts val="250"/>
              </a:spcBef>
              <a:buFont typeface="Arial MT"/>
              <a:buChar char="•"/>
              <a:tabLst>
                <a:tab pos="1143000" algn="l"/>
                <a:tab pos="1143635" algn="l"/>
              </a:tabLst>
            </a:pPr>
            <a:r>
              <a:rPr sz="2000" spc="-10" dirty="0">
                <a:cs typeface="Calibri"/>
              </a:rPr>
              <a:t>Partial</a:t>
            </a:r>
            <a:r>
              <a:rPr sz="2000" spc="2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or </a:t>
            </a:r>
            <a:r>
              <a:rPr sz="2000" spc="-10" dirty="0">
                <a:cs typeface="Calibri"/>
              </a:rPr>
              <a:t>temporary</a:t>
            </a:r>
            <a:r>
              <a:rPr sz="2000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paralysis</a:t>
            </a:r>
            <a:endParaRPr sz="2000" dirty="0">
              <a:cs typeface="Calibri"/>
            </a:endParaRPr>
          </a:p>
          <a:p>
            <a:pPr marL="1143000" lvl="2" indent="-229235">
              <a:lnSpc>
                <a:spcPct val="100000"/>
              </a:lnSpc>
              <a:spcBef>
                <a:spcPts val="265"/>
              </a:spcBef>
              <a:buFont typeface="Arial MT"/>
              <a:buChar char="•"/>
              <a:tabLst>
                <a:tab pos="1143000" algn="l"/>
                <a:tab pos="1143635" algn="l"/>
              </a:tabLst>
            </a:pPr>
            <a:r>
              <a:rPr sz="2000" spc="-5" dirty="0">
                <a:cs typeface="Calibri"/>
              </a:rPr>
              <a:t>Tingling</a:t>
            </a:r>
            <a:endParaRPr sz="2000" dirty="0">
              <a:cs typeface="Calibri"/>
            </a:endParaRPr>
          </a:p>
          <a:p>
            <a:pPr marL="1143000" lvl="2" indent="-229235">
              <a:lnSpc>
                <a:spcPct val="100000"/>
              </a:lnSpc>
              <a:spcBef>
                <a:spcPts val="265"/>
              </a:spcBef>
              <a:buFont typeface="Arial MT"/>
              <a:buChar char="•"/>
              <a:tabLst>
                <a:tab pos="1143000" algn="l"/>
                <a:tab pos="1143635" algn="l"/>
              </a:tabLst>
            </a:pPr>
            <a:r>
              <a:rPr sz="2000" dirty="0">
                <a:cs typeface="Calibri"/>
              </a:rPr>
              <a:t>Numbness</a:t>
            </a:r>
          </a:p>
          <a:p>
            <a:pPr marL="1143000" lvl="2" indent="-229235">
              <a:lnSpc>
                <a:spcPct val="100000"/>
              </a:lnSpc>
              <a:spcBef>
                <a:spcPts val="254"/>
              </a:spcBef>
              <a:buFont typeface="Arial MT"/>
              <a:buChar char="•"/>
              <a:tabLst>
                <a:tab pos="1143000" algn="l"/>
                <a:tab pos="1143635" algn="l"/>
              </a:tabLst>
            </a:pPr>
            <a:r>
              <a:rPr sz="2000" spc="-10" dirty="0">
                <a:cs typeface="Calibri"/>
              </a:rPr>
              <a:t>Unilateral</a:t>
            </a:r>
            <a:r>
              <a:rPr sz="2000" spc="-20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symptoms</a:t>
            </a:r>
            <a:endParaRPr sz="2000" dirty="0">
              <a:cs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93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29639" y="1756565"/>
            <a:ext cx="4857750" cy="3991477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228600" indent="-228600">
              <a:lnSpc>
                <a:spcPct val="100000"/>
              </a:lnSpc>
              <a:spcBef>
                <a:spcPts val="385"/>
              </a:spcBef>
              <a:buFont typeface="Arial MT"/>
              <a:buChar char="•"/>
              <a:tabLst>
                <a:tab pos="228600" algn="l"/>
              </a:tabLst>
            </a:pPr>
            <a:r>
              <a:rPr sz="2800" dirty="0">
                <a:cs typeface="Calibri"/>
              </a:rPr>
              <a:t>TIA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Basilar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Artery</a:t>
            </a:r>
            <a:endParaRPr sz="2800" dirty="0">
              <a:cs typeface="Calibri"/>
            </a:endParaRPr>
          </a:p>
          <a:p>
            <a:pPr marL="685800" lvl="1" indent="-229235">
              <a:lnSpc>
                <a:spcPct val="100000"/>
              </a:lnSpc>
              <a:spcBef>
                <a:spcPts val="245"/>
              </a:spcBef>
              <a:buFont typeface="Arial MT"/>
              <a:buChar char="•"/>
              <a:tabLst>
                <a:tab pos="686435" algn="l"/>
              </a:tabLst>
            </a:pPr>
            <a:r>
              <a:rPr sz="2400" spc="-10" dirty="0">
                <a:cs typeface="Calibri"/>
              </a:rPr>
              <a:t>Symptoms</a:t>
            </a:r>
            <a:r>
              <a:rPr sz="2400" spc="-70" dirty="0">
                <a:cs typeface="Calibri"/>
              </a:rPr>
              <a:t> </a:t>
            </a:r>
            <a:r>
              <a:rPr sz="2400" dirty="0">
                <a:cs typeface="Calibri"/>
              </a:rPr>
              <a:t>include</a:t>
            </a:r>
          </a:p>
          <a:p>
            <a:pPr marL="1143000" lvl="2" indent="-229235">
              <a:lnSpc>
                <a:spcPct val="100000"/>
              </a:lnSpc>
              <a:spcBef>
                <a:spcPts val="280"/>
              </a:spcBef>
              <a:buFont typeface="Arial MT"/>
              <a:buChar char="•"/>
              <a:tabLst>
                <a:tab pos="1143000" algn="l"/>
                <a:tab pos="1143635" algn="l"/>
              </a:tabLst>
            </a:pPr>
            <a:r>
              <a:rPr sz="2000" spc="-5" dirty="0">
                <a:cs typeface="Calibri"/>
              </a:rPr>
              <a:t>Dim,</a:t>
            </a:r>
            <a:r>
              <a:rPr sz="2000" spc="-10" dirty="0">
                <a:cs typeface="Calibri"/>
              </a:rPr>
              <a:t> </a:t>
            </a:r>
            <a:r>
              <a:rPr sz="2000" spc="-40" dirty="0">
                <a:cs typeface="Calibri"/>
              </a:rPr>
              <a:t>grey,</a:t>
            </a:r>
            <a:r>
              <a:rPr sz="2000" spc="-25" dirty="0">
                <a:cs typeface="Calibri"/>
              </a:rPr>
              <a:t> </a:t>
            </a:r>
            <a:r>
              <a:rPr sz="2000" spc="-5" dirty="0">
                <a:cs typeface="Calibri"/>
              </a:rPr>
              <a:t>blurry vision</a:t>
            </a:r>
            <a:endParaRPr sz="2000" dirty="0">
              <a:cs typeface="Calibri"/>
            </a:endParaRPr>
          </a:p>
          <a:p>
            <a:pPr marL="1143000" lvl="2" indent="-229235">
              <a:lnSpc>
                <a:spcPct val="100000"/>
              </a:lnSpc>
              <a:spcBef>
                <a:spcPts val="265"/>
              </a:spcBef>
              <a:buFont typeface="Arial MT"/>
              <a:buChar char="•"/>
              <a:tabLst>
                <a:tab pos="1143000" algn="l"/>
                <a:tab pos="1143635" algn="l"/>
              </a:tabLst>
            </a:pPr>
            <a:r>
              <a:rPr sz="2000" spc="-5" dirty="0">
                <a:cs typeface="Calibri"/>
              </a:rPr>
              <a:t>Vision</a:t>
            </a:r>
            <a:r>
              <a:rPr sz="2000" spc="-1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loss</a:t>
            </a:r>
            <a:r>
              <a:rPr sz="2000" dirty="0">
                <a:cs typeface="Calibri"/>
              </a:rPr>
              <a:t> in</a:t>
            </a:r>
            <a:r>
              <a:rPr sz="2000" spc="-2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both</a:t>
            </a:r>
            <a:r>
              <a:rPr sz="2000" spc="-15" dirty="0">
                <a:cs typeface="Calibri"/>
              </a:rPr>
              <a:t> </a:t>
            </a:r>
            <a:r>
              <a:rPr sz="2000" spc="-10" dirty="0">
                <a:cs typeface="Calibri"/>
              </a:rPr>
              <a:t>eyes</a:t>
            </a:r>
            <a:endParaRPr sz="2000" dirty="0">
              <a:cs typeface="Calibri"/>
            </a:endParaRPr>
          </a:p>
          <a:p>
            <a:pPr marL="1143000" lvl="2" indent="-229235">
              <a:lnSpc>
                <a:spcPct val="100000"/>
              </a:lnSpc>
              <a:spcBef>
                <a:spcPts val="265"/>
              </a:spcBef>
              <a:buFont typeface="Arial MT"/>
              <a:buChar char="•"/>
              <a:tabLst>
                <a:tab pos="1143000" algn="l"/>
                <a:tab pos="1143635" algn="l"/>
              </a:tabLst>
            </a:pPr>
            <a:r>
              <a:rPr sz="2000" spc="-5" dirty="0">
                <a:cs typeface="Calibri"/>
              </a:rPr>
              <a:t>Tingling</a:t>
            </a:r>
            <a:r>
              <a:rPr sz="2000" spc="-15" dirty="0">
                <a:cs typeface="Calibri"/>
              </a:rPr>
              <a:t> </a:t>
            </a:r>
            <a:r>
              <a:rPr sz="2000" dirty="0">
                <a:cs typeface="Calibri"/>
              </a:rPr>
              <a:t>in</a:t>
            </a:r>
            <a:r>
              <a:rPr sz="2000" spc="-15" dirty="0">
                <a:cs typeface="Calibri"/>
              </a:rPr>
              <a:t> </a:t>
            </a:r>
            <a:r>
              <a:rPr sz="2000" dirty="0">
                <a:cs typeface="Calibri"/>
              </a:rPr>
              <a:t>mouth,</a:t>
            </a:r>
            <a:r>
              <a:rPr sz="2000" spc="-2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cheeks,</a:t>
            </a:r>
            <a:r>
              <a:rPr sz="2000" spc="5" dirty="0">
                <a:cs typeface="Calibri"/>
              </a:rPr>
              <a:t> </a:t>
            </a:r>
            <a:r>
              <a:rPr sz="2000" dirty="0">
                <a:cs typeface="Calibri"/>
              </a:rPr>
              <a:t>gums</a:t>
            </a:r>
          </a:p>
          <a:p>
            <a:pPr marL="1143000" lvl="2" indent="-229235">
              <a:lnSpc>
                <a:spcPct val="100000"/>
              </a:lnSpc>
              <a:spcBef>
                <a:spcPts val="254"/>
              </a:spcBef>
              <a:buFont typeface="Arial MT"/>
              <a:buChar char="•"/>
              <a:tabLst>
                <a:tab pos="1143000" algn="l"/>
                <a:tab pos="1143635" algn="l"/>
              </a:tabLst>
            </a:pPr>
            <a:r>
              <a:rPr sz="2000" spc="-5" dirty="0">
                <a:cs typeface="Calibri"/>
              </a:rPr>
              <a:t>Headache</a:t>
            </a:r>
            <a:r>
              <a:rPr sz="2000" spc="-10" dirty="0">
                <a:cs typeface="Calibri"/>
              </a:rPr>
              <a:t> </a:t>
            </a:r>
            <a:r>
              <a:rPr sz="2000" spc="-25" dirty="0">
                <a:cs typeface="Calibri"/>
              </a:rPr>
              <a:t>(posterior,</a:t>
            </a:r>
            <a:r>
              <a:rPr sz="200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often)</a:t>
            </a:r>
            <a:endParaRPr sz="2000" dirty="0">
              <a:cs typeface="Calibri"/>
            </a:endParaRPr>
          </a:p>
          <a:p>
            <a:pPr marL="1143000" lvl="2" indent="-229235">
              <a:lnSpc>
                <a:spcPct val="100000"/>
              </a:lnSpc>
              <a:spcBef>
                <a:spcPts val="265"/>
              </a:spcBef>
              <a:buFont typeface="Arial MT"/>
              <a:buChar char="•"/>
              <a:tabLst>
                <a:tab pos="1143000" algn="l"/>
                <a:tab pos="1143635" algn="l"/>
              </a:tabLst>
            </a:pPr>
            <a:r>
              <a:rPr sz="2000" spc="-5" dirty="0">
                <a:cs typeface="Calibri"/>
              </a:rPr>
              <a:t>Dizziness</a:t>
            </a:r>
            <a:endParaRPr sz="2000" dirty="0">
              <a:cs typeface="Calibri"/>
            </a:endParaRPr>
          </a:p>
          <a:p>
            <a:pPr marL="1143000" lvl="2" indent="-229235">
              <a:lnSpc>
                <a:spcPct val="100000"/>
              </a:lnSpc>
              <a:spcBef>
                <a:spcPts val="260"/>
              </a:spcBef>
              <a:buFont typeface="Arial MT"/>
              <a:buChar char="•"/>
              <a:tabLst>
                <a:tab pos="1143000" algn="l"/>
                <a:tab pos="1143635" algn="l"/>
              </a:tabLst>
            </a:pPr>
            <a:r>
              <a:rPr sz="2000" dirty="0">
                <a:cs typeface="Calibri"/>
              </a:rPr>
              <a:t>Nausea,</a:t>
            </a:r>
            <a:r>
              <a:rPr sz="2000" spc="-40" dirty="0">
                <a:cs typeface="Calibri"/>
              </a:rPr>
              <a:t> </a:t>
            </a:r>
            <a:r>
              <a:rPr sz="2000" spc="-15" dirty="0">
                <a:cs typeface="Calibri"/>
              </a:rPr>
              <a:t>Vomiting</a:t>
            </a:r>
            <a:endParaRPr sz="2000" dirty="0">
              <a:cs typeface="Calibri"/>
            </a:endParaRPr>
          </a:p>
          <a:p>
            <a:pPr marL="914400">
              <a:lnSpc>
                <a:spcPct val="100000"/>
              </a:lnSpc>
              <a:spcBef>
                <a:spcPts val="254"/>
              </a:spcBef>
            </a:pPr>
            <a:r>
              <a:rPr sz="2000" dirty="0">
                <a:cs typeface="Arial MT"/>
              </a:rPr>
              <a:t>•</a:t>
            </a:r>
          </a:p>
          <a:p>
            <a:pPr marL="1143000" lvl="2" indent="-229235">
              <a:lnSpc>
                <a:spcPct val="100000"/>
              </a:lnSpc>
              <a:spcBef>
                <a:spcPts val="265"/>
              </a:spcBef>
              <a:buFont typeface="Arial MT"/>
              <a:buChar char="•"/>
              <a:tabLst>
                <a:tab pos="1143000" algn="l"/>
                <a:tab pos="1143635" algn="l"/>
              </a:tabLst>
            </a:pPr>
            <a:r>
              <a:rPr sz="2000" dirty="0">
                <a:cs typeface="Calibri"/>
              </a:rPr>
              <a:t>Inability</a:t>
            </a:r>
            <a:r>
              <a:rPr sz="2000" spc="-30" dirty="0">
                <a:cs typeface="Calibri"/>
              </a:rPr>
              <a:t> </a:t>
            </a:r>
            <a:r>
              <a:rPr sz="2000" spc="-15" dirty="0">
                <a:cs typeface="Calibri"/>
              </a:rPr>
              <a:t>to</a:t>
            </a:r>
            <a:r>
              <a:rPr sz="2000" spc="-2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speak</a:t>
            </a:r>
            <a:r>
              <a:rPr sz="2000" spc="-15" dirty="0">
                <a:cs typeface="Calibri"/>
              </a:rPr>
              <a:t> </a:t>
            </a:r>
            <a:r>
              <a:rPr sz="2000" dirty="0">
                <a:cs typeface="Calibri"/>
              </a:rPr>
              <a:t>clearly</a:t>
            </a:r>
            <a:r>
              <a:rPr sz="2000" spc="-10" dirty="0">
                <a:cs typeface="Calibri"/>
              </a:rPr>
              <a:t> </a:t>
            </a:r>
            <a:r>
              <a:rPr sz="2000" spc="-5" dirty="0">
                <a:cs typeface="Calibri"/>
              </a:rPr>
              <a:t>(confusion)</a:t>
            </a:r>
            <a:endParaRPr sz="2000" dirty="0">
              <a:cs typeface="Calibri"/>
            </a:endParaRPr>
          </a:p>
          <a:p>
            <a:pPr marL="1143000" lvl="2" indent="-229235">
              <a:lnSpc>
                <a:spcPct val="100000"/>
              </a:lnSpc>
              <a:spcBef>
                <a:spcPts val="265"/>
              </a:spcBef>
              <a:buFont typeface="Arial MT"/>
              <a:buChar char="•"/>
              <a:tabLst>
                <a:tab pos="1143000" algn="l"/>
                <a:tab pos="1143635" algn="l"/>
              </a:tabLst>
            </a:pPr>
            <a:r>
              <a:rPr sz="2000" spc="-10" dirty="0">
                <a:cs typeface="Calibri"/>
              </a:rPr>
              <a:t>Weakness</a:t>
            </a:r>
            <a:r>
              <a:rPr sz="2000" spc="-15" dirty="0">
                <a:cs typeface="Calibri"/>
              </a:rPr>
              <a:t> </a:t>
            </a:r>
            <a:r>
              <a:rPr sz="2000" dirty="0">
                <a:cs typeface="Calibri"/>
              </a:rPr>
              <a:t>in</a:t>
            </a:r>
            <a:r>
              <a:rPr sz="2000" spc="-10" dirty="0">
                <a:cs typeface="Calibri"/>
              </a:rPr>
              <a:t> </a:t>
            </a:r>
            <a:r>
              <a:rPr sz="2000" dirty="0">
                <a:cs typeface="Calibri"/>
              </a:rPr>
              <a:t>arms</a:t>
            </a:r>
            <a:r>
              <a:rPr sz="2000" spc="-5" dirty="0">
                <a:cs typeface="Calibri"/>
              </a:rPr>
              <a:t> or</a:t>
            </a:r>
            <a:r>
              <a:rPr sz="2000" spc="-25" dirty="0">
                <a:cs typeface="Calibri"/>
              </a:rPr>
              <a:t> </a:t>
            </a:r>
            <a:r>
              <a:rPr sz="2000" dirty="0">
                <a:cs typeface="Calibri"/>
              </a:rPr>
              <a:t>legs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781540" cy="30899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ts val="3229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dirty="0">
                <a:cs typeface="Calibri"/>
              </a:rPr>
              <a:t>CT</a:t>
            </a:r>
            <a:r>
              <a:rPr sz="2800" spc="-5" dirty="0">
                <a:cs typeface="Calibri"/>
              </a:rPr>
              <a:t> and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dirty="0">
                <a:cs typeface="Calibri"/>
              </a:rPr>
              <a:t> </a:t>
            </a:r>
            <a:r>
              <a:rPr sz="2800" spc="-30" dirty="0">
                <a:cs typeface="Calibri"/>
              </a:rPr>
              <a:t>Treatment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-1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Stroke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ts val="275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Foothills</a:t>
            </a:r>
            <a:r>
              <a:rPr sz="2400" spc="-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Hospital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&amp;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U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A </a:t>
            </a:r>
            <a:r>
              <a:rPr sz="2400" spc="-15" dirty="0">
                <a:cs typeface="Calibri"/>
              </a:rPr>
              <a:t>are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global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leaders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  <a:tab pos="1422400" algn="l"/>
              </a:tabLst>
            </a:pPr>
            <a:r>
              <a:rPr sz="2400" spc="-40" dirty="0">
                <a:cs typeface="Calibri"/>
              </a:rPr>
              <a:t>t-PA:	</a:t>
            </a:r>
            <a:r>
              <a:rPr sz="2400" spc="-5" dirty="0">
                <a:cs typeface="Calibri"/>
              </a:rPr>
              <a:t>tissue</a:t>
            </a:r>
            <a:r>
              <a:rPr sz="2400" spc="-10" dirty="0">
                <a:cs typeface="Calibri"/>
              </a:rPr>
              <a:t> plasminogen</a:t>
            </a:r>
            <a:r>
              <a:rPr sz="2400" spc="-15" dirty="0">
                <a:cs typeface="Calibri"/>
              </a:rPr>
              <a:t> activator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Able</a:t>
            </a:r>
            <a:r>
              <a:rPr sz="2400" spc="-15" dirty="0">
                <a:cs typeface="Calibri"/>
              </a:rPr>
              <a:t> to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treat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up</a:t>
            </a:r>
            <a:r>
              <a:rPr sz="2400" spc="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80% of </a:t>
            </a:r>
            <a:r>
              <a:rPr sz="2400" dirty="0">
                <a:cs typeface="Calibri"/>
              </a:rPr>
              <a:t>ischemic</a:t>
            </a:r>
            <a:r>
              <a:rPr sz="2400" spc="-20" dirty="0">
                <a:cs typeface="Calibri"/>
              </a:rPr>
              <a:t> strokes, </a:t>
            </a:r>
            <a:r>
              <a:rPr sz="2400" dirty="0">
                <a:cs typeface="Calibri"/>
              </a:rPr>
              <a:t>and</a:t>
            </a:r>
            <a:r>
              <a:rPr sz="2400" spc="-5" dirty="0">
                <a:cs typeface="Calibri"/>
              </a:rPr>
              <a:t> reduce </a:t>
            </a:r>
            <a:r>
              <a:rPr sz="2400" spc="-10" dirty="0">
                <a:cs typeface="Calibri"/>
              </a:rPr>
              <a:t>patient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disability</a:t>
            </a:r>
            <a:endParaRPr sz="24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10"/>
              </a:spcBef>
              <a:buFont typeface="Arial MT"/>
              <a:buChar char="•"/>
            </a:pPr>
            <a:endParaRPr sz="2150" dirty="0">
              <a:cs typeface="Calibri"/>
            </a:endParaRPr>
          </a:p>
          <a:p>
            <a:pPr marL="698500" marR="5080" lvl="1" indent="-228600">
              <a:lnSpc>
                <a:spcPts val="2590"/>
              </a:lnSpc>
              <a:buFont typeface="Arial MT"/>
              <a:buChar char="•"/>
              <a:tabLst>
                <a:tab pos="699135" algn="l"/>
                <a:tab pos="7478395" algn="l"/>
              </a:tabLst>
            </a:pPr>
            <a:r>
              <a:rPr sz="2400" spc="-25" dirty="0">
                <a:cs typeface="Calibri"/>
              </a:rPr>
              <a:t>Effective</a:t>
            </a:r>
            <a:r>
              <a:rPr sz="2400" spc="15" dirty="0">
                <a:cs typeface="Calibri"/>
              </a:rPr>
              <a:t> </a:t>
            </a:r>
            <a:r>
              <a:rPr sz="2400" dirty="0">
                <a:cs typeface="Calibri"/>
              </a:rPr>
              <a:t>when</a:t>
            </a:r>
            <a:r>
              <a:rPr sz="2400" spc="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administered</a:t>
            </a:r>
            <a:r>
              <a:rPr sz="2400" spc="5" dirty="0">
                <a:cs typeface="Calibri"/>
              </a:rPr>
              <a:t> </a:t>
            </a:r>
            <a:r>
              <a:rPr sz="2400" dirty="0">
                <a:cs typeface="Calibri"/>
              </a:rPr>
              <a:t>within</a:t>
            </a:r>
            <a:r>
              <a:rPr sz="2400" u="heavy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2400" spc="-5" dirty="0">
                <a:cs typeface="Calibri"/>
              </a:rPr>
              <a:t>of </a:t>
            </a:r>
            <a:r>
              <a:rPr sz="2400" dirty="0">
                <a:cs typeface="Calibri"/>
              </a:rPr>
              <a:t>the </a:t>
            </a:r>
            <a:r>
              <a:rPr sz="2400" spc="-20" dirty="0">
                <a:cs typeface="Calibri"/>
              </a:rPr>
              <a:t>first </a:t>
            </a:r>
            <a:r>
              <a:rPr sz="2400" spc="-5" dirty="0">
                <a:cs typeface="Calibri"/>
              </a:rPr>
              <a:t>signs of </a:t>
            </a:r>
            <a:r>
              <a:rPr sz="2400" spc="-530" dirty="0">
                <a:cs typeface="Calibri"/>
              </a:rPr>
              <a:t> </a:t>
            </a:r>
            <a:r>
              <a:rPr sz="2400" spc="-30" dirty="0">
                <a:cs typeface="Calibri"/>
              </a:rPr>
              <a:t>stroke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5537200" cy="310020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dirty="0">
                <a:cs typeface="Calibri"/>
              </a:rPr>
              <a:t>CT</a:t>
            </a:r>
            <a:r>
              <a:rPr sz="2800" spc="-5" dirty="0">
                <a:cs typeface="Calibri"/>
              </a:rPr>
              <a:t> and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dirty="0">
                <a:cs typeface="Calibri"/>
              </a:rPr>
              <a:t> </a:t>
            </a:r>
            <a:r>
              <a:rPr sz="2800" spc="-30" dirty="0">
                <a:cs typeface="Calibri"/>
              </a:rPr>
              <a:t>Treatment</a:t>
            </a:r>
            <a:r>
              <a:rPr sz="2800" spc="-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spc="-1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Stroke</a:t>
            </a:r>
            <a:endParaRPr sz="28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35"/>
              </a:spcBef>
              <a:buClr>
                <a:srgbClr val="000000"/>
              </a:buClr>
              <a:buFont typeface="Arial MT"/>
              <a:buChar char="•"/>
              <a:tabLst>
                <a:tab pos="699135" algn="l"/>
              </a:tabLst>
            </a:pPr>
            <a:r>
              <a:rPr sz="2400" u="heavy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2"/>
              </a:rPr>
              <a:t>Video:</a:t>
            </a:r>
            <a:r>
              <a:rPr sz="2400" u="heavy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2"/>
              </a:rPr>
              <a:t> </a:t>
            </a:r>
            <a:r>
              <a:rPr sz="2400" u="heavy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2"/>
              </a:rPr>
              <a:t>How</a:t>
            </a:r>
            <a:r>
              <a:rPr sz="2400" u="heavy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2"/>
              </a:rPr>
              <a:t> </a:t>
            </a:r>
            <a:r>
              <a:rPr sz="2400" u="heavy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2"/>
              </a:rPr>
              <a:t>does</a:t>
            </a:r>
            <a:r>
              <a:rPr sz="2400" u="heavy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2"/>
              </a:rPr>
              <a:t> </a:t>
            </a:r>
            <a:r>
              <a:rPr sz="2400" u="heavy" spc="-4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2"/>
              </a:rPr>
              <a:t>t-PA</a:t>
            </a:r>
            <a:r>
              <a:rPr sz="2400" u="heavy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2"/>
              </a:rPr>
              <a:t> work?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Clr>
                <a:srgbClr val="000000"/>
              </a:buClr>
              <a:buFont typeface="Arial MT"/>
              <a:buChar char="•"/>
              <a:tabLst>
                <a:tab pos="699135" algn="l"/>
              </a:tabLst>
            </a:pPr>
            <a:r>
              <a:rPr sz="2400" u="heavy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3"/>
              </a:rPr>
              <a:t>Video:</a:t>
            </a:r>
            <a:r>
              <a:rPr sz="2400" u="heavy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3"/>
              </a:rPr>
              <a:t> </a:t>
            </a:r>
            <a:r>
              <a:rPr sz="2400" u="heavy" spc="-5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3"/>
              </a:rPr>
              <a:t>t-PA</a:t>
            </a:r>
            <a:r>
              <a:rPr sz="2400" u="heavy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3"/>
              </a:rPr>
              <a:t> </a:t>
            </a:r>
            <a:r>
              <a:rPr sz="2400" u="heavy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3"/>
              </a:rPr>
              <a:t>use</a:t>
            </a:r>
            <a:r>
              <a:rPr sz="2400" u="heavy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3"/>
              </a:rPr>
              <a:t> </a:t>
            </a:r>
            <a:r>
              <a:rPr sz="2400" u="heavy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3"/>
              </a:rPr>
              <a:t>in</a:t>
            </a:r>
            <a:r>
              <a:rPr sz="2400" u="heavy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3"/>
              </a:rPr>
              <a:t> </a:t>
            </a:r>
            <a:r>
              <a:rPr sz="2400" u="heavy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3"/>
              </a:rPr>
              <a:t>Calgary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Clr>
                <a:srgbClr val="000000"/>
              </a:buClr>
              <a:buFont typeface="Arial MT"/>
              <a:buChar char="•"/>
              <a:tabLst>
                <a:tab pos="699135" algn="l"/>
                <a:tab pos="1629410" algn="l"/>
              </a:tabLst>
            </a:pPr>
            <a:r>
              <a:rPr sz="2400" u="heavy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4"/>
              </a:rPr>
              <a:t>Video:	</a:t>
            </a:r>
            <a:r>
              <a:rPr sz="2400" u="heavy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4"/>
              </a:rPr>
              <a:t>Stroke </a:t>
            </a:r>
            <a:r>
              <a:rPr sz="2400" u="heavy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4"/>
              </a:rPr>
              <a:t>Ambulance</a:t>
            </a:r>
            <a:r>
              <a:rPr sz="2400" u="heavy" spc="-3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4"/>
              </a:rPr>
              <a:t> </a:t>
            </a:r>
            <a:r>
              <a:rPr sz="2400" u="heavy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4"/>
              </a:rPr>
              <a:t>in</a:t>
            </a:r>
            <a:r>
              <a:rPr sz="2400" u="heavy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4"/>
              </a:rPr>
              <a:t> </a:t>
            </a:r>
            <a:r>
              <a:rPr sz="2400" u="heavy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4"/>
              </a:rPr>
              <a:t>Alberta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305"/>
              </a:spcBef>
              <a:buClr>
                <a:srgbClr val="000000"/>
              </a:buClr>
              <a:buFont typeface="Arial MT"/>
              <a:buChar char="•"/>
              <a:tabLst>
                <a:tab pos="699135" algn="l"/>
                <a:tab pos="1631314" algn="l"/>
              </a:tabLst>
            </a:pPr>
            <a:r>
              <a:rPr sz="2400" u="heavy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5"/>
              </a:rPr>
              <a:t>Video:	</a:t>
            </a:r>
            <a:r>
              <a:rPr sz="2400" u="heavy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5"/>
              </a:rPr>
              <a:t>Stroke </a:t>
            </a:r>
            <a:r>
              <a:rPr sz="2400" u="heavy" spc="-1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5"/>
              </a:rPr>
              <a:t>Program</a:t>
            </a:r>
            <a:r>
              <a:rPr sz="2400" u="heavy" spc="-3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5"/>
              </a:rPr>
              <a:t> </a:t>
            </a:r>
            <a:r>
              <a:rPr sz="2400" u="heavy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5"/>
              </a:rPr>
              <a:t>in</a:t>
            </a:r>
            <a:r>
              <a:rPr sz="2400" u="heavy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5"/>
              </a:rPr>
              <a:t> Rural</a:t>
            </a:r>
            <a:r>
              <a:rPr sz="2400" u="heavy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5"/>
              </a:rPr>
              <a:t> </a:t>
            </a:r>
            <a:r>
              <a:rPr sz="2400" u="heavy" spc="-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5"/>
              </a:rPr>
              <a:t>Alberta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06841"/>
            <a:ext cx="5556885" cy="4117975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u="heavy" spc="-75" dirty="0">
                <a:uFill>
                  <a:solidFill>
                    <a:srgbClr val="000000"/>
                  </a:solidFill>
                </a:uFill>
                <a:cs typeface="Calibri"/>
              </a:rPr>
              <a:t>CTA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25" dirty="0">
                <a:uFill>
                  <a:solidFill>
                    <a:srgbClr val="000000"/>
                  </a:solidFill>
                </a:uFill>
                <a:cs typeface="Calibri"/>
              </a:rPr>
              <a:t>COW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&amp; 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Carotids</a:t>
            </a:r>
            <a:r>
              <a:rPr sz="2800" u="heavy" spc="2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25" dirty="0">
                <a:uFill>
                  <a:solidFill>
                    <a:srgbClr val="000000"/>
                  </a:solidFill>
                </a:uFill>
                <a:cs typeface="Calibri"/>
              </a:rPr>
              <a:t>“Stroke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Protocol”</a:t>
            </a:r>
            <a:endParaRPr sz="2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241300" algn="l"/>
                <a:tab pos="1443355" algn="l"/>
              </a:tabLst>
            </a:pPr>
            <a:r>
              <a:rPr sz="2800" spc="-10" dirty="0">
                <a:cs typeface="Calibri"/>
              </a:rPr>
              <a:t>Scouts:	</a:t>
            </a:r>
            <a:r>
              <a:rPr sz="2800" spc="-5" dirty="0">
                <a:cs typeface="Calibri"/>
              </a:rPr>
              <a:t>AP</a:t>
            </a:r>
            <a:r>
              <a:rPr sz="2800" spc="-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&amp;</a:t>
            </a:r>
            <a:r>
              <a:rPr sz="2800" spc="-20" dirty="0">
                <a:cs typeface="Calibri"/>
              </a:rPr>
              <a:t> Lateral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5" dirty="0">
                <a:cs typeface="Calibri"/>
              </a:rPr>
              <a:t>Anatomy</a:t>
            </a:r>
            <a:r>
              <a:rPr sz="2800" spc="-8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Included: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Helical</a:t>
            </a:r>
            <a:r>
              <a:rPr sz="2800" spc="-2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acquisition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</a:tabLst>
            </a:pPr>
            <a:r>
              <a:rPr sz="2800" spc="-25" dirty="0">
                <a:cs typeface="Calibri"/>
              </a:rPr>
              <a:t>Reference</a:t>
            </a:r>
            <a:r>
              <a:rPr sz="2800" spc="-5" dirty="0">
                <a:cs typeface="Calibri"/>
              </a:rPr>
              <a:t> angle</a:t>
            </a:r>
            <a:r>
              <a:rPr sz="2800" spc="-5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–</a:t>
            </a:r>
            <a:r>
              <a:rPr sz="2800" dirty="0">
                <a:cs typeface="Calibri"/>
              </a:rPr>
              <a:t> </a:t>
            </a:r>
            <a:r>
              <a:rPr sz="2800" spc="-35" dirty="0">
                <a:cs typeface="Calibri"/>
              </a:rPr>
              <a:t>N/A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1423416" y="1731200"/>
            <a:ext cx="9345295" cy="4445635"/>
            <a:chOff x="1423416" y="1731200"/>
            <a:chExt cx="9345295" cy="444563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23416" y="1825752"/>
              <a:ext cx="9345168" cy="435102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5358384" y="1732279"/>
              <a:ext cx="1892935" cy="4033520"/>
            </a:xfrm>
            <a:custGeom>
              <a:avLst/>
              <a:gdLst/>
              <a:ahLst/>
              <a:cxnLst/>
              <a:rect l="l" t="t" r="r" b="b"/>
              <a:pathLst>
                <a:path w="1892934" h="4033520">
                  <a:moveTo>
                    <a:pt x="1892808" y="0"/>
                  </a:moveTo>
                  <a:lnTo>
                    <a:pt x="1842643" y="0"/>
                  </a:lnTo>
                  <a:lnTo>
                    <a:pt x="1842643" y="50800"/>
                  </a:lnTo>
                  <a:lnTo>
                    <a:pt x="1842643" y="3982720"/>
                  </a:lnTo>
                  <a:lnTo>
                    <a:pt x="50165" y="3982720"/>
                  </a:lnTo>
                  <a:lnTo>
                    <a:pt x="50165" y="50800"/>
                  </a:lnTo>
                  <a:lnTo>
                    <a:pt x="1842643" y="50800"/>
                  </a:lnTo>
                  <a:lnTo>
                    <a:pt x="1842643" y="0"/>
                  </a:lnTo>
                  <a:lnTo>
                    <a:pt x="0" y="0"/>
                  </a:lnTo>
                  <a:lnTo>
                    <a:pt x="0" y="50800"/>
                  </a:lnTo>
                  <a:lnTo>
                    <a:pt x="0" y="3982720"/>
                  </a:lnTo>
                  <a:lnTo>
                    <a:pt x="0" y="4033520"/>
                  </a:lnTo>
                  <a:lnTo>
                    <a:pt x="1892808" y="4033520"/>
                  </a:lnTo>
                  <a:lnTo>
                    <a:pt x="1892808" y="3982809"/>
                  </a:lnTo>
                  <a:lnTo>
                    <a:pt x="1892808" y="50800"/>
                  </a:lnTo>
                  <a:lnTo>
                    <a:pt x="1892808" y="50673"/>
                  </a:lnTo>
                  <a:lnTo>
                    <a:pt x="1892808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358383" y="1732788"/>
              <a:ext cx="1892935" cy="4032885"/>
            </a:xfrm>
            <a:custGeom>
              <a:avLst/>
              <a:gdLst/>
              <a:ahLst/>
              <a:cxnLst/>
              <a:rect l="l" t="t" r="r" b="b"/>
              <a:pathLst>
                <a:path w="1892934" h="4032885">
                  <a:moveTo>
                    <a:pt x="0" y="0"/>
                  </a:moveTo>
                  <a:lnTo>
                    <a:pt x="1892808" y="0"/>
                  </a:lnTo>
                  <a:lnTo>
                    <a:pt x="1892808" y="4032504"/>
                  </a:lnTo>
                  <a:lnTo>
                    <a:pt x="0" y="4032504"/>
                  </a:lnTo>
                  <a:lnTo>
                    <a:pt x="0" y="0"/>
                  </a:lnTo>
                  <a:close/>
                </a:path>
                <a:path w="1892934" h="4032885">
                  <a:moveTo>
                    <a:pt x="50164" y="50164"/>
                  </a:moveTo>
                  <a:lnTo>
                    <a:pt x="50164" y="3982288"/>
                  </a:lnTo>
                  <a:lnTo>
                    <a:pt x="1842642" y="3982288"/>
                  </a:lnTo>
                  <a:lnTo>
                    <a:pt x="1842642" y="50164"/>
                  </a:lnTo>
                  <a:lnTo>
                    <a:pt x="50164" y="50164"/>
                  </a:lnTo>
                  <a:close/>
                </a:path>
              </a:pathLst>
            </a:custGeom>
            <a:ln w="3175">
              <a:solidFill>
                <a:srgbClr val="6F2F9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699760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36801"/>
            <a:ext cx="5699760" cy="41490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600" u="heavy" spc="-65" dirty="0">
                <a:uFill>
                  <a:solidFill>
                    <a:srgbClr val="000000"/>
                  </a:solidFill>
                </a:uFill>
                <a:cs typeface="Calibri"/>
              </a:rPr>
              <a:t>CTA</a:t>
            </a:r>
            <a:r>
              <a:rPr sz="26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6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COW </a:t>
            </a:r>
            <a:r>
              <a:rPr sz="2600" u="heavy" dirty="0">
                <a:uFill>
                  <a:solidFill>
                    <a:srgbClr val="000000"/>
                  </a:solidFill>
                </a:uFill>
                <a:cs typeface="Calibri"/>
              </a:rPr>
              <a:t>&amp;</a:t>
            </a:r>
            <a:r>
              <a:rPr sz="2600" u="heavy" spc="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6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Carotids</a:t>
            </a:r>
            <a:r>
              <a:rPr sz="2600" u="heavy" spc="-3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6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“Stroke</a:t>
            </a:r>
            <a:r>
              <a:rPr sz="26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6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Protocol”</a:t>
            </a:r>
            <a:endParaRPr sz="26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5"/>
              </a:spcBef>
              <a:buFont typeface="Arial MT"/>
              <a:buChar char="•"/>
              <a:tabLst>
                <a:tab pos="241300" algn="l"/>
                <a:tab pos="1173480" algn="l"/>
              </a:tabLst>
            </a:pPr>
            <a:r>
              <a:rPr sz="2600" spc="-30" dirty="0">
                <a:cs typeface="Calibri"/>
              </a:rPr>
              <a:t>SFOV:	</a:t>
            </a:r>
            <a:r>
              <a:rPr sz="2600" dirty="0">
                <a:cs typeface="Calibri"/>
              </a:rPr>
              <a:t>Body</a:t>
            </a:r>
            <a:r>
              <a:rPr sz="2600" spc="-35" dirty="0">
                <a:cs typeface="Calibri"/>
              </a:rPr>
              <a:t> </a:t>
            </a:r>
            <a:r>
              <a:rPr sz="2600" dirty="0">
                <a:cs typeface="Calibri"/>
              </a:rPr>
              <a:t>/</a:t>
            </a:r>
            <a:r>
              <a:rPr sz="2600" spc="-25" dirty="0">
                <a:cs typeface="Calibri"/>
              </a:rPr>
              <a:t> </a:t>
            </a:r>
            <a:r>
              <a:rPr sz="2600" spc="-15" dirty="0">
                <a:cs typeface="Calibri"/>
              </a:rPr>
              <a:t>Large</a:t>
            </a:r>
            <a:endParaRPr sz="26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Arial MT"/>
              <a:buChar char="•"/>
            </a:pPr>
            <a:endParaRPr sz="2650" dirty="0"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</a:tabLst>
            </a:pPr>
            <a:r>
              <a:rPr sz="2600" spc="-30" dirty="0">
                <a:cs typeface="Calibri"/>
              </a:rPr>
              <a:t>DFOV:</a:t>
            </a:r>
            <a:endParaRPr sz="26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Arial MT"/>
              <a:buChar char="•"/>
            </a:pPr>
            <a:endParaRPr sz="2650" dirty="0"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  <a:tab pos="1816735" algn="l"/>
              </a:tabLst>
            </a:pPr>
            <a:r>
              <a:rPr sz="2600" dirty="0">
                <a:cs typeface="Calibri"/>
              </a:rPr>
              <a:t>Algorithm:	</a:t>
            </a:r>
            <a:r>
              <a:rPr sz="2600" spc="-5" dirty="0">
                <a:cs typeface="Calibri"/>
              </a:rPr>
              <a:t>Standard</a:t>
            </a:r>
            <a:endParaRPr sz="26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Arial MT"/>
              <a:buChar char="•"/>
            </a:pPr>
            <a:endParaRPr sz="2650" dirty="0">
              <a:cs typeface="Calibri"/>
            </a:endParaRPr>
          </a:p>
          <a:p>
            <a:pPr marL="241300" indent="-228600">
              <a:lnSpc>
                <a:spcPts val="2980"/>
              </a:lnSpc>
              <a:buFont typeface="Arial MT"/>
              <a:buChar char="•"/>
              <a:tabLst>
                <a:tab pos="241300" algn="l"/>
              </a:tabLst>
            </a:pPr>
            <a:r>
              <a:rPr sz="2600" dirty="0">
                <a:cs typeface="Calibri"/>
              </a:rPr>
              <a:t>Window</a:t>
            </a:r>
          </a:p>
          <a:p>
            <a:pPr marL="698500" lvl="1" indent="-229235">
              <a:lnSpc>
                <a:spcPts val="2350"/>
              </a:lnSpc>
              <a:buFont typeface="Arial MT"/>
              <a:buChar char="•"/>
              <a:tabLst>
                <a:tab pos="698500" algn="l"/>
                <a:tab pos="699135" algn="l"/>
              </a:tabLst>
            </a:pPr>
            <a:r>
              <a:rPr sz="2200" spc="-5" dirty="0">
                <a:cs typeface="Calibri"/>
              </a:rPr>
              <a:t>WW</a:t>
            </a:r>
            <a:r>
              <a:rPr sz="2200" spc="20" dirty="0">
                <a:cs typeface="Calibri"/>
              </a:rPr>
              <a:t> </a:t>
            </a:r>
            <a:r>
              <a:rPr sz="2200" spc="-5" dirty="0">
                <a:cs typeface="Calibri"/>
              </a:rPr>
              <a:t>250</a:t>
            </a:r>
            <a:r>
              <a:rPr sz="2200" spc="5" dirty="0">
                <a:cs typeface="Calibri"/>
              </a:rPr>
              <a:t> </a:t>
            </a:r>
            <a:r>
              <a:rPr sz="2200" spc="-5" dirty="0">
                <a:cs typeface="Calibri"/>
              </a:rPr>
              <a:t>WL</a:t>
            </a:r>
            <a:r>
              <a:rPr sz="2200" dirty="0">
                <a:cs typeface="Calibri"/>
              </a:rPr>
              <a:t> </a:t>
            </a:r>
            <a:r>
              <a:rPr sz="2200" spc="-5" dirty="0">
                <a:cs typeface="Calibri"/>
              </a:rPr>
              <a:t>30</a:t>
            </a:r>
            <a:r>
              <a:rPr sz="2200" dirty="0">
                <a:cs typeface="Calibri"/>
              </a:rPr>
              <a:t> </a:t>
            </a:r>
            <a:r>
              <a:rPr sz="2200" spc="-15" dirty="0">
                <a:cs typeface="Calibri"/>
              </a:rPr>
              <a:t>(through</a:t>
            </a:r>
            <a:r>
              <a:rPr sz="2200" spc="-5" dirty="0">
                <a:cs typeface="Calibri"/>
              </a:rPr>
              <a:t> </a:t>
            </a:r>
            <a:r>
              <a:rPr sz="2200" spc="-20" dirty="0">
                <a:cs typeface="Calibri"/>
              </a:rPr>
              <a:t>foramen</a:t>
            </a:r>
            <a:r>
              <a:rPr sz="2200" dirty="0">
                <a:cs typeface="Calibri"/>
              </a:rPr>
              <a:t> </a:t>
            </a:r>
            <a:r>
              <a:rPr sz="2200" spc="-5" dirty="0">
                <a:cs typeface="Calibri"/>
              </a:rPr>
              <a:t>magnum)</a:t>
            </a:r>
            <a:endParaRPr sz="2200" dirty="0">
              <a:cs typeface="Calibri"/>
            </a:endParaRPr>
          </a:p>
          <a:p>
            <a:pPr marL="698500" lvl="1" indent="-229235">
              <a:lnSpc>
                <a:spcPts val="2345"/>
              </a:lnSpc>
              <a:buFont typeface="Arial MT"/>
              <a:buChar char="•"/>
              <a:tabLst>
                <a:tab pos="698500" algn="l"/>
                <a:tab pos="699135" algn="l"/>
              </a:tabLst>
            </a:pPr>
            <a:r>
              <a:rPr sz="2200" spc="-5" dirty="0">
                <a:cs typeface="Calibri"/>
              </a:rPr>
              <a:t>WW</a:t>
            </a:r>
            <a:r>
              <a:rPr sz="2200" spc="15" dirty="0">
                <a:cs typeface="Calibri"/>
              </a:rPr>
              <a:t> </a:t>
            </a:r>
            <a:r>
              <a:rPr sz="2200" spc="-5" dirty="0">
                <a:cs typeface="Calibri"/>
              </a:rPr>
              <a:t>140</a:t>
            </a:r>
            <a:r>
              <a:rPr sz="2200" dirty="0">
                <a:cs typeface="Calibri"/>
              </a:rPr>
              <a:t> </a:t>
            </a:r>
            <a:r>
              <a:rPr sz="2200" spc="-5" dirty="0">
                <a:cs typeface="Calibri"/>
              </a:rPr>
              <a:t>WL 40</a:t>
            </a:r>
            <a:r>
              <a:rPr sz="2200" spc="-10" dirty="0">
                <a:cs typeface="Calibri"/>
              </a:rPr>
              <a:t> </a:t>
            </a:r>
            <a:r>
              <a:rPr sz="2200" spc="-15" dirty="0">
                <a:cs typeface="Calibri"/>
              </a:rPr>
              <a:t>(through</a:t>
            </a:r>
            <a:r>
              <a:rPr sz="2200" spc="-10" dirty="0">
                <a:cs typeface="Calibri"/>
              </a:rPr>
              <a:t> </a:t>
            </a:r>
            <a:r>
              <a:rPr sz="2200" spc="-5" dirty="0">
                <a:cs typeface="Calibri"/>
              </a:rPr>
              <a:t>base</a:t>
            </a:r>
            <a:r>
              <a:rPr sz="2200" spc="-10" dirty="0">
                <a:cs typeface="Calibri"/>
              </a:rPr>
              <a:t> </a:t>
            </a:r>
            <a:r>
              <a:rPr sz="2200" spc="-5" dirty="0">
                <a:cs typeface="Calibri"/>
              </a:rPr>
              <a:t>of</a:t>
            </a:r>
            <a:r>
              <a:rPr sz="2200" spc="10" dirty="0">
                <a:cs typeface="Calibri"/>
              </a:rPr>
              <a:t> </a:t>
            </a:r>
            <a:r>
              <a:rPr sz="2200" spc="-10" dirty="0">
                <a:cs typeface="Calibri"/>
              </a:rPr>
              <a:t>skull)</a:t>
            </a:r>
            <a:endParaRPr sz="2200" dirty="0">
              <a:cs typeface="Calibri"/>
            </a:endParaRPr>
          </a:p>
          <a:p>
            <a:pPr marL="698500" lvl="1" indent="-229235">
              <a:lnSpc>
                <a:spcPts val="2495"/>
              </a:lnSpc>
              <a:buFont typeface="Arial MT"/>
              <a:buChar char="•"/>
              <a:tabLst>
                <a:tab pos="698500" algn="l"/>
                <a:tab pos="699135" algn="l"/>
              </a:tabLst>
            </a:pPr>
            <a:r>
              <a:rPr sz="2200" spc="-5" dirty="0">
                <a:cs typeface="Calibri"/>
              </a:rPr>
              <a:t>WW</a:t>
            </a:r>
            <a:r>
              <a:rPr sz="2200" spc="10" dirty="0">
                <a:cs typeface="Calibri"/>
              </a:rPr>
              <a:t> </a:t>
            </a:r>
            <a:r>
              <a:rPr sz="2200" spc="-5" dirty="0">
                <a:cs typeface="Calibri"/>
              </a:rPr>
              <a:t>90 WL</a:t>
            </a:r>
            <a:r>
              <a:rPr sz="2200" dirty="0">
                <a:cs typeface="Calibri"/>
              </a:rPr>
              <a:t> </a:t>
            </a:r>
            <a:r>
              <a:rPr sz="2200" spc="-5" dirty="0">
                <a:cs typeface="Calibri"/>
              </a:rPr>
              <a:t>35 </a:t>
            </a:r>
            <a:r>
              <a:rPr sz="2200" spc="-10" dirty="0">
                <a:cs typeface="Calibri"/>
              </a:rPr>
              <a:t>(through cerebrum)</a:t>
            </a:r>
            <a:endParaRPr sz="2200" dirty="0">
              <a:cs typeface="Calibri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29639" y="1717547"/>
            <a:ext cx="8419465" cy="4039235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30"/>
              </a:spcBef>
            </a:pPr>
            <a:r>
              <a:rPr sz="2800" u="heavy" spc="-75" dirty="0">
                <a:uFill>
                  <a:solidFill>
                    <a:srgbClr val="000000"/>
                  </a:solidFill>
                </a:uFill>
                <a:cs typeface="Calibri"/>
              </a:rPr>
              <a:t>CTA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25" dirty="0">
                <a:uFill>
                  <a:solidFill>
                    <a:srgbClr val="000000"/>
                  </a:solidFill>
                </a:uFill>
                <a:cs typeface="Calibri"/>
              </a:rPr>
              <a:t>COW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5" dirty="0">
                <a:uFill>
                  <a:solidFill>
                    <a:srgbClr val="000000"/>
                  </a:solidFill>
                </a:uFill>
                <a:cs typeface="Calibri"/>
              </a:rPr>
              <a:t>&amp; </a:t>
            </a:r>
            <a:r>
              <a:rPr sz="28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Carotids</a:t>
            </a:r>
            <a:r>
              <a:rPr sz="2800" u="heavy" spc="2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25" dirty="0">
                <a:uFill>
                  <a:solidFill>
                    <a:srgbClr val="000000"/>
                  </a:solidFill>
                </a:uFill>
                <a:cs typeface="Calibri"/>
              </a:rPr>
              <a:t>“Stroke</a:t>
            </a:r>
            <a:r>
              <a:rPr sz="2800" u="heavy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8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Protocol”</a:t>
            </a:r>
            <a:endParaRPr sz="2800" dirty="0">
              <a:cs typeface="Calibri"/>
            </a:endParaRPr>
          </a:p>
          <a:p>
            <a:pPr marL="228600" indent="-228600">
              <a:lnSpc>
                <a:spcPct val="100000"/>
              </a:lnSpc>
              <a:spcBef>
                <a:spcPts val="325"/>
              </a:spcBef>
              <a:buFont typeface="Arial MT"/>
              <a:buChar char="•"/>
              <a:tabLst>
                <a:tab pos="228600" algn="l"/>
                <a:tab pos="2716530" algn="l"/>
              </a:tabLst>
            </a:pPr>
            <a:r>
              <a:rPr sz="2800" spc="-10" dirty="0">
                <a:cs typeface="Calibri"/>
              </a:rPr>
              <a:t>Acquisition</a:t>
            </a:r>
            <a:r>
              <a:rPr sz="2800" spc="60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kVp:	</a:t>
            </a:r>
            <a:r>
              <a:rPr sz="2800" spc="-5" dirty="0">
                <a:cs typeface="Calibri"/>
              </a:rPr>
              <a:t>120</a:t>
            </a:r>
            <a:endParaRPr sz="2800" dirty="0">
              <a:cs typeface="Calibri"/>
            </a:endParaRPr>
          </a:p>
          <a:p>
            <a:pPr marL="228600" indent="-228600">
              <a:lnSpc>
                <a:spcPts val="3325"/>
              </a:lnSpc>
              <a:spcBef>
                <a:spcPts val="335"/>
              </a:spcBef>
              <a:buFont typeface="Arial MT"/>
              <a:buChar char="•"/>
              <a:tabLst>
                <a:tab pos="228600" algn="l"/>
              </a:tabLst>
            </a:pPr>
            <a:r>
              <a:rPr sz="2800" spc="-5" dirty="0">
                <a:cs typeface="Calibri"/>
              </a:rPr>
              <a:t>mA:</a:t>
            </a:r>
            <a:endParaRPr sz="2800" dirty="0">
              <a:cs typeface="Calibri"/>
            </a:endParaRPr>
          </a:p>
          <a:p>
            <a:pPr marL="457200">
              <a:lnSpc>
                <a:spcPts val="2810"/>
              </a:lnSpc>
            </a:pPr>
            <a:r>
              <a:rPr sz="2400" dirty="0">
                <a:cs typeface="Arial MT"/>
              </a:rPr>
              <a:t>•</a:t>
            </a:r>
          </a:p>
          <a:p>
            <a:pPr marL="685800" lvl="1" indent="-229235">
              <a:lnSpc>
                <a:spcPts val="2845"/>
              </a:lnSpc>
              <a:buFont typeface="Arial MT"/>
              <a:buChar char="•"/>
              <a:tabLst>
                <a:tab pos="686435" algn="l"/>
              </a:tabLst>
            </a:pPr>
            <a:r>
              <a:rPr sz="2400" spc="-5" dirty="0">
                <a:cs typeface="Calibri"/>
              </a:rPr>
              <a:t>High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mA</a:t>
            </a:r>
            <a:r>
              <a:rPr sz="2400" spc="-2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10" dirty="0">
                <a:cs typeface="Calibri"/>
              </a:rPr>
              <a:t> adequately </a:t>
            </a:r>
            <a:r>
              <a:rPr sz="2400" spc="-5" dirty="0">
                <a:cs typeface="Calibri"/>
              </a:rPr>
              <a:t>image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the </a:t>
            </a:r>
            <a:r>
              <a:rPr sz="2400" spc="-5" dirty="0">
                <a:cs typeface="Calibri"/>
              </a:rPr>
              <a:t>dense </a:t>
            </a:r>
            <a:r>
              <a:rPr sz="2400" spc="-20" dirty="0">
                <a:cs typeface="Calibri"/>
              </a:rPr>
              <a:t>contrast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in the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vessels</a:t>
            </a:r>
            <a:endParaRPr sz="2400" dirty="0">
              <a:cs typeface="Calibri"/>
            </a:endParaRPr>
          </a:p>
          <a:p>
            <a:pPr marL="228600" indent="-228600">
              <a:lnSpc>
                <a:spcPts val="3329"/>
              </a:lnSpc>
              <a:spcBef>
                <a:spcPts val="310"/>
              </a:spcBef>
              <a:buFont typeface="Arial MT"/>
              <a:buChar char="•"/>
              <a:tabLst>
                <a:tab pos="228600" algn="l"/>
                <a:tab pos="4967605" algn="l"/>
              </a:tabLst>
            </a:pPr>
            <a:r>
              <a:rPr sz="2800" spc="-10" dirty="0">
                <a:cs typeface="Calibri"/>
              </a:rPr>
              <a:t>Reconstruction</a:t>
            </a:r>
            <a:r>
              <a:rPr sz="2800" spc="6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details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will </a:t>
            </a:r>
            <a:r>
              <a:rPr sz="2800" spc="-10" dirty="0">
                <a:cs typeface="Calibri"/>
              </a:rPr>
              <a:t>vary:	</a:t>
            </a:r>
            <a:r>
              <a:rPr sz="2800" spc="-5" dirty="0">
                <a:cs typeface="Calibri"/>
              </a:rPr>
              <a:t>MIP</a:t>
            </a:r>
            <a:endParaRPr sz="2800" dirty="0">
              <a:cs typeface="Calibri"/>
            </a:endParaRPr>
          </a:p>
          <a:p>
            <a:pPr marL="685800" lvl="1" indent="-229235">
              <a:lnSpc>
                <a:spcPts val="2815"/>
              </a:lnSpc>
              <a:buFont typeface="Arial MT"/>
              <a:buChar char="•"/>
              <a:tabLst>
                <a:tab pos="686435" algn="l"/>
              </a:tabLst>
            </a:pPr>
            <a:r>
              <a:rPr sz="2400" spc="-5" dirty="0">
                <a:cs typeface="Calibri"/>
              </a:rPr>
              <a:t>MPR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–</a:t>
            </a:r>
            <a:r>
              <a:rPr sz="2400" spc="-5" dirty="0">
                <a:cs typeface="Calibri"/>
              </a:rPr>
              <a:t> </a:t>
            </a:r>
            <a:r>
              <a:rPr sz="2400" spc="-20" dirty="0">
                <a:cs typeface="Calibri"/>
              </a:rPr>
              <a:t>may</a:t>
            </a:r>
            <a:r>
              <a:rPr sz="2400" spc="-15" dirty="0">
                <a:cs typeface="Calibri"/>
              </a:rPr>
              <a:t> </a:t>
            </a:r>
            <a:r>
              <a:rPr sz="2400" dirty="0">
                <a:cs typeface="Calibri"/>
              </a:rPr>
              <a:t>include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obliques</a:t>
            </a:r>
            <a:endParaRPr sz="2400" dirty="0">
              <a:cs typeface="Calibri"/>
            </a:endParaRPr>
          </a:p>
          <a:p>
            <a:pPr marL="685800" lvl="1" indent="-229235">
              <a:lnSpc>
                <a:spcPts val="2805"/>
              </a:lnSpc>
              <a:buFont typeface="Arial MT"/>
              <a:buChar char="•"/>
              <a:tabLst>
                <a:tab pos="686435" algn="l"/>
              </a:tabLst>
            </a:pPr>
            <a:r>
              <a:rPr sz="2400" spc="-5" dirty="0">
                <a:cs typeface="Calibri"/>
              </a:rPr>
              <a:t>Slice</a:t>
            </a:r>
            <a:r>
              <a:rPr sz="2400" spc="-35" dirty="0">
                <a:cs typeface="Calibri"/>
              </a:rPr>
              <a:t> </a:t>
            </a:r>
            <a:r>
              <a:rPr sz="2400" dirty="0">
                <a:cs typeface="Calibri"/>
              </a:rPr>
              <a:t>thickness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–</a:t>
            </a:r>
            <a:r>
              <a:rPr sz="2400" spc="-10" dirty="0">
                <a:cs typeface="Calibri"/>
              </a:rPr>
              <a:t> </a:t>
            </a:r>
            <a:r>
              <a:rPr sz="2400" dirty="0">
                <a:cs typeface="Calibri"/>
              </a:rPr>
              <a:t>thin,</a:t>
            </a:r>
            <a:r>
              <a:rPr sz="2400" spc="-1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to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include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all</a:t>
            </a:r>
            <a:r>
              <a:rPr sz="2400" spc="-2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anatomy</a:t>
            </a:r>
            <a:endParaRPr sz="2400" dirty="0">
              <a:cs typeface="Calibri"/>
            </a:endParaRPr>
          </a:p>
          <a:p>
            <a:pPr marL="685800" lvl="1" indent="-229235">
              <a:lnSpc>
                <a:spcPts val="2800"/>
              </a:lnSpc>
              <a:buFont typeface="Arial MT"/>
              <a:buChar char="•"/>
              <a:tabLst>
                <a:tab pos="686435" algn="l"/>
              </a:tabLst>
            </a:pPr>
            <a:r>
              <a:rPr sz="2400" spc="-5" dirty="0">
                <a:cs typeface="Calibri"/>
              </a:rPr>
              <a:t>Windowing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-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WW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800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WL</a:t>
            </a:r>
            <a:r>
              <a:rPr sz="2400" spc="-1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200</a:t>
            </a:r>
            <a:endParaRPr sz="2400" dirty="0">
              <a:cs typeface="Calibri"/>
            </a:endParaRPr>
          </a:p>
          <a:p>
            <a:pPr marL="685800" lvl="1" indent="-229235">
              <a:lnSpc>
                <a:spcPts val="2845"/>
              </a:lnSpc>
              <a:buFont typeface="Arial MT"/>
              <a:buChar char="•"/>
              <a:tabLst>
                <a:tab pos="686435" algn="l"/>
              </a:tabLst>
            </a:pPr>
            <a:r>
              <a:rPr sz="2400" dirty="0">
                <a:cs typeface="Calibri"/>
              </a:rPr>
              <a:t>3D</a:t>
            </a:r>
            <a:r>
              <a:rPr sz="2400" spc="-50" dirty="0">
                <a:cs typeface="Calibri"/>
              </a:rPr>
              <a:t> </a:t>
            </a:r>
            <a:r>
              <a:rPr sz="2400" dirty="0">
                <a:cs typeface="Calibri"/>
              </a:rPr>
              <a:t>-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17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18759"/>
            <a:ext cx="5170170" cy="4243070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75"/>
              </a:spcBef>
            </a:pPr>
            <a:r>
              <a:rPr sz="2600" u="heavy" spc="-65" dirty="0">
                <a:uFill>
                  <a:solidFill>
                    <a:srgbClr val="000000"/>
                  </a:solidFill>
                </a:uFill>
                <a:cs typeface="Calibri"/>
              </a:rPr>
              <a:t>CTA</a:t>
            </a:r>
            <a:r>
              <a:rPr sz="26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6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COW</a:t>
            </a:r>
            <a:r>
              <a:rPr sz="26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600" u="heavy" dirty="0">
                <a:uFill>
                  <a:solidFill>
                    <a:srgbClr val="000000"/>
                  </a:solidFill>
                </a:uFill>
                <a:cs typeface="Calibri"/>
              </a:rPr>
              <a:t>&amp; </a:t>
            </a:r>
            <a:r>
              <a:rPr sz="2600" u="heavy" spc="-10" dirty="0">
                <a:uFill>
                  <a:solidFill>
                    <a:srgbClr val="000000"/>
                  </a:solidFill>
                </a:uFill>
                <a:cs typeface="Calibri"/>
              </a:rPr>
              <a:t>Carotids</a:t>
            </a:r>
            <a:r>
              <a:rPr sz="2600" u="heavy" spc="-25" dirty="0">
                <a:uFill>
                  <a:solidFill>
                    <a:srgbClr val="000000"/>
                  </a:solidFill>
                </a:uFill>
                <a:cs typeface="Calibri"/>
              </a:rPr>
              <a:t> </a:t>
            </a:r>
            <a:r>
              <a:rPr sz="2600" u="heavy" spc="-20" dirty="0">
                <a:uFill>
                  <a:solidFill>
                    <a:srgbClr val="000000"/>
                  </a:solidFill>
                </a:uFill>
                <a:cs typeface="Calibri"/>
              </a:rPr>
              <a:t>“Stroke</a:t>
            </a:r>
            <a:r>
              <a:rPr sz="2600" u="heavy" spc="-15" dirty="0">
                <a:uFill>
                  <a:solidFill>
                    <a:srgbClr val="000000"/>
                  </a:solidFill>
                </a:uFill>
                <a:cs typeface="Calibri"/>
              </a:rPr>
              <a:t> Protocol”</a:t>
            </a:r>
            <a:endParaRPr sz="26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375"/>
              </a:spcBef>
              <a:buFont typeface="Arial MT"/>
              <a:buChar char="•"/>
              <a:tabLst>
                <a:tab pos="241300" algn="l"/>
                <a:tab pos="1964055" algn="l"/>
              </a:tabLst>
            </a:pPr>
            <a:r>
              <a:rPr sz="2600" dirty="0">
                <a:cs typeface="Calibri"/>
              </a:rPr>
              <a:t>IV</a:t>
            </a:r>
            <a:r>
              <a:rPr sz="2600" spc="-5" dirty="0">
                <a:cs typeface="Calibri"/>
              </a:rPr>
              <a:t> </a:t>
            </a:r>
            <a:r>
              <a:rPr sz="2600" spc="-10" dirty="0">
                <a:cs typeface="Calibri"/>
              </a:rPr>
              <a:t>Contrast:	</a:t>
            </a:r>
            <a:r>
              <a:rPr sz="2600" dirty="0">
                <a:cs typeface="Calibri"/>
              </a:rPr>
              <a:t>80ml</a:t>
            </a:r>
            <a:r>
              <a:rPr sz="2600" spc="-45" dirty="0">
                <a:cs typeface="Calibri"/>
              </a:rPr>
              <a:t> </a:t>
            </a:r>
            <a:r>
              <a:rPr sz="2600" spc="-15" dirty="0">
                <a:cs typeface="Calibri"/>
              </a:rPr>
              <a:t>at </a:t>
            </a:r>
            <a:r>
              <a:rPr sz="2600" dirty="0">
                <a:cs typeface="Calibri"/>
              </a:rPr>
              <a:t>4</a:t>
            </a:r>
            <a:r>
              <a:rPr sz="2600" spc="-15" dirty="0">
                <a:cs typeface="Calibri"/>
              </a:rPr>
              <a:t> </a:t>
            </a:r>
            <a:r>
              <a:rPr sz="2600" spc="-10" dirty="0">
                <a:cs typeface="Calibri"/>
              </a:rPr>
              <a:t>ml/sec</a:t>
            </a:r>
            <a:endParaRPr sz="26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Font typeface="Arial MT"/>
              <a:buChar char="•"/>
            </a:pPr>
            <a:endParaRPr sz="3150" dirty="0">
              <a:cs typeface="Calibri"/>
            </a:endParaRPr>
          </a:p>
          <a:p>
            <a:pPr marL="241300" indent="-228600">
              <a:lnSpc>
                <a:spcPts val="3115"/>
              </a:lnSpc>
              <a:buFont typeface="Arial MT"/>
              <a:buChar char="•"/>
              <a:tabLst>
                <a:tab pos="241300" algn="l"/>
                <a:tab pos="1892300" algn="l"/>
              </a:tabLst>
            </a:pPr>
            <a:r>
              <a:rPr sz="2600" spc="-5" dirty="0">
                <a:cs typeface="Calibri"/>
              </a:rPr>
              <a:t>Scan</a:t>
            </a:r>
            <a:r>
              <a:rPr sz="2600" spc="5" dirty="0">
                <a:cs typeface="Calibri"/>
              </a:rPr>
              <a:t> </a:t>
            </a:r>
            <a:r>
              <a:rPr sz="2600" spc="-10" dirty="0">
                <a:cs typeface="Calibri"/>
              </a:rPr>
              <a:t>delay:	</a:t>
            </a:r>
            <a:r>
              <a:rPr sz="2600" spc="-5" dirty="0">
                <a:cs typeface="Calibri"/>
              </a:rPr>
              <a:t>Timing</a:t>
            </a:r>
            <a:r>
              <a:rPr sz="2600" spc="-50" dirty="0">
                <a:cs typeface="Calibri"/>
              </a:rPr>
              <a:t> </a:t>
            </a:r>
            <a:r>
              <a:rPr sz="2600" dirty="0">
                <a:cs typeface="Calibri"/>
              </a:rPr>
              <a:t>Bolus</a:t>
            </a:r>
          </a:p>
          <a:p>
            <a:pPr marL="698500" lvl="1" indent="-229235">
              <a:lnSpc>
                <a:spcPts val="2620"/>
              </a:lnSpc>
              <a:buFont typeface="Arial MT"/>
              <a:buChar char="•"/>
              <a:tabLst>
                <a:tab pos="698500" algn="l"/>
                <a:tab pos="699135" algn="l"/>
              </a:tabLst>
            </a:pPr>
            <a:r>
              <a:rPr sz="2200" spc="-15" dirty="0">
                <a:cs typeface="Calibri"/>
              </a:rPr>
              <a:t>Localizer</a:t>
            </a:r>
            <a:r>
              <a:rPr sz="2200" spc="-10" dirty="0">
                <a:cs typeface="Calibri"/>
              </a:rPr>
              <a:t> </a:t>
            </a:r>
            <a:r>
              <a:rPr sz="2200" spc="-15" dirty="0">
                <a:cs typeface="Calibri"/>
              </a:rPr>
              <a:t>Scan</a:t>
            </a:r>
            <a:r>
              <a:rPr sz="2200" spc="-5" dirty="0">
                <a:cs typeface="Calibri"/>
              </a:rPr>
              <a:t> –</a:t>
            </a:r>
            <a:endParaRPr sz="2200" dirty="0">
              <a:cs typeface="Calibri"/>
            </a:endParaRPr>
          </a:p>
          <a:p>
            <a:pPr marL="698500" lvl="1" indent="-229235">
              <a:lnSpc>
                <a:spcPts val="2620"/>
              </a:lnSpc>
              <a:buFont typeface="Arial MT"/>
              <a:buChar char="•"/>
              <a:tabLst>
                <a:tab pos="698500" algn="l"/>
                <a:tab pos="699135" algn="l"/>
              </a:tabLst>
            </a:pPr>
            <a:r>
              <a:rPr sz="2200" spc="-15" dirty="0">
                <a:cs typeface="Calibri"/>
              </a:rPr>
              <a:t>ROI </a:t>
            </a:r>
            <a:r>
              <a:rPr sz="2200" spc="-5" dirty="0">
                <a:cs typeface="Calibri"/>
              </a:rPr>
              <a:t>–</a:t>
            </a:r>
            <a:endParaRPr sz="22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20"/>
              </a:spcBef>
              <a:buFont typeface="Arial MT"/>
              <a:buChar char="•"/>
            </a:pPr>
            <a:endParaRPr sz="3150" dirty="0"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</a:tabLst>
            </a:pPr>
            <a:r>
              <a:rPr sz="2600" spc="-5" dirty="0">
                <a:cs typeface="Calibri"/>
              </a:rPr>
              <a:t>Some</a:t>
            </a:r>
            <a:r>
              <a:rPr sz="2600" spc="-10" dirty="0">
                <a:cs typeface="Calibri"/>
              </a:rPr>
              <a:t> </a:t>
            </a:r>
            <a:r>
              <a:rPr sz="2600" spc="-5" dirty="0">
                <a:cs typeface="Calibri"/>
              </a:rPr>
              <a:t>sites</a:t>
            </a:r>
            <a:r>
              <a:rPr sz="2600" spc="-35" dirty="0">
                <a:cs typeface="Calibri"/>
              </a:rPr>
              <a:t> </a:t>
            </a:r>
            <a:r>
              <a:rPr sz="2600" spc="-5" dirty="0">
                <a:cs typeface="Calibri"/>
              </a:rPr>
              <a:t>use</a:t>
            </a:r>
            <a:r>
              <a:rPr sz="2600" spc="-15" dirty="0">
                <a:cs typeface="Calibri"/>
              </a:rPr>
              <a:t> </a:t>
            </a:r>
            <a:r>
              <a:rPr sz="2600" spc="-5" dirty="0">
                <a:cs typeface="Calibri"/>
              </a:rPr>
              <a:t>bolus</a:t>
            </a:r>
            <a:r>
              <a:rPr sz="2600" spc="-15" dirty="0">
                <a:cs typeface="Calibri"/>
              </a:rPr>
              <a:t> </a:t>
            </a:r>
            <a:r>
              <a:rPr sz="2600" spc="-5" dirty="0">
                <a:cs typeface="Calibri"/>
              </a:rPr>
              <a:t>tracking</a:t>
            </a:r>
            <a:endParaRPr sz="26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Font typeface="Arial MT"/>
              <a:buChar char="•"/>
            </a:pPr>
            <a:endParaRPr sz="3150" dirty="0">
              <a:cs typeface="Calibri"/>
            </a:endParaRPr>
          </a:p>
          <a:p>
            <a:pPr marL="241300" indent="-228600">
              <a:lnSpc>
                <a:spcPct val="100000"/>
              </a:lnSpc>
              <a:buFont typeface="Arial MT"/>
              <a:buChar char="•"/>
              <a:tabLst>
                <a:tab pos="241300" algn="l"/>
                <a:tab pos="2255520" algn="l"/>
              </a:tabLst>
            </a:pPr>
            <a:r>
              <a:rPr sz="2600" spc="-10" dirty="0">
                <a:cs typeface="Calibri"/>
              </a:rPr>
              <a:t>Oral</a:t>
            </a:r>
            <a:r>
              <a:rPr sz="2600" spc="-5" dirty="0">
                <a:cs typeface="Calibri"/>
              </a:rPr>
              <a:t> </a:t>
            </a:r>
            <a:r>
              <a:rPr sz="2600" spc="-10" dirty="0">
                <a:cs typeface="Calibri"/>
              </a:rPr>
              <a:t>Contrast:	</a:t>
            </a:r>
            <a:r>
              <a:rPr sz="2600" spc="-5" dirty="0">
                <a:cs typeface="Calibri"/>
              </a:rPr>
              <a:t>none</a:t>
            </a:r>
            <a:endParaRPr sz="2600" dirty="0">
              <a:cs typeface="Calibri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7124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93189"/>
            <a:ext cx="9805670" cy="14751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Clr>
                <a:srgbClr val="000000"/>
              </a:buClr>
              <a:buFont typeface="Arial MT"/>
              <a:buChar char="•"/>
              <a:tabLst>
                <a:tab pos="241300" algn="l"/>
              </a:tabLst>
            </a:pPr>
            <a:r>
              <a:rPr sz="2800" u="heavy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2"/>
              </a:rPr>
              <a:t>https://radiopaedia.org/cases/normal-neck-ct-angiogram?lang=us</a:t>
            </a:r>
            <a:endParaRPr sz="2800" dirty="0">
              <a:cs typeface="Calibri"/>
            </a:endParaRPr>
          </a:p>
          <a:p>
            <a:pPr>
              <a:lnSpc>
                <a:spcPct val="100000"/>
              </a:lnSpc>
              <a:spcBef>
                <a:spcPts val="55"/>
              </a:spcBef>
              <a:buFont typeface="Arial MT"/>
              <a:buChar char="•"/>
            </a:pPr>
            <a:endParaRPr sz="3800" dirty="0"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5"/>
              </a:spcBef>
              <a:buClr>
                <a:srgbClr val="000000"/>
              </a:buClr>
              <a:buFont typeface="Arial MT"/>
              <a:buChar char="•"/>
              <a:tabLst>
                <a:tab pos="241300" algn="l"/>
              </a:tabLst>
            </a:pPr>
            <a:r>
              <a:rPr sz="2800" u="heavy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cs typeface="Calibri"/>
                <a:hlinkClick r:id="rId3"/>
              </a:rPr>
              <a:t>https://radiopaedia.org/cases/cta-neck-normal-exam?lang=us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788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56565"/>
            <a:ext cx="10299065" cy="2000250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8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What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does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</a:t>
            </a:r>
            <a:r>
              <a:rPr sz="2800" spc="5" dirty="0">
                <a:cs typeface="Calibri"/>
              </a:rPr>
              <a:t> </a:t>
            </a:r>
            <a:r>
              <a:rPr sz="2800" spc="-35" dirty="0">
                <a:cs typeface="Calibri"/>
              </a:rPr>
              <a:t>stroke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look </a:t>
            </a:r>
            <a:r>
              <a:rPr sz="2800" spc="-25" dirty="0">
                <a:cs typeface="Calibri"/>
              </a:rPr>
              <a:t>like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on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CT?</a:t>
            </a:r>
            <a:endParaRPr sz="2800" dirty="0">
              <a:cs typeface="Calibri"/>
            </a:endParaRPr>
          </a:p>
          <a:p>
            <a:pPr marL="698500" marR="5080" lvl="1" indent="-228600">
              <a:lnSpc>
                <a:spcPts val="2590"/>
              </a:lnSpc>
              <a:spcBef>
                <a:spcPts val="57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dirty="0">
                <a:cs typeface="Calibri"/>
              </a:rPr>
              <a:t>Within </a:t>
            </a:r>
            <a:r>
              <a:rPr sz="2400" spc="-20" dirty="0">
                <a:cs typeface="Calibri"/>
              </a:rPr>
              <a:t>first </a:t>
            </a:r>
            <a:r>
              <a:rPr sz="2400" dirty="0">
                <a:cs typeface="Calibri"/>
              </a:rPr>
              <a:t>6 </a:t>
            </a:r>
            <a:r>
              <a:rPr sz="2400" spc="-15" dirty="0">
                <a:cs typeface="Calibri"/>
              </a:rPr>
              <a:t>hours </a:t>
            </a:r>
            <a:r>
              <a:rPr sz="2400" spc="-5" dirty="0">
                <a:cs typeface="Calibri"/>
              </a:rPr>
              <a:t>of </a:t>
            </a:r>
            <a:r>
              <a:rPr sz="2400" dirty="0">
                <a:cs typeface="Calibri"/>
              </a:rPr>
              <a:t>a </a:t>
            </a:r>
            <a:r>
              <a:rPr sz="2400" spc="-25" dirty="0">
                <a:cs typeface="Calibri"/>
              </a:rPr>
              <a:t>stroke, </a:t>
            </a:r>
            <a:r>
              <a:rPr sz="2400" dirty="0">
                <a:cs typeface="Calibri"/>
              </a:rPr>
              <a:t>a </a:t>
            </a:r>
            <a:r>
              <a:rPr sz="2400" spc="-5" dirty="0">
                <a:cs typeface="Calibri"/>
              </a:rPr>
              <a:t>NECT head </a:t>
            </a:r>
            <a:r>
              <a:rPr sz="2400" dirty="0">
                <a:cs typeface="Calibri"/>
              </a:rPr>
              <a:t>will appear </a:t>
            </a:r>
            <a:r>
              <a:rPr sz="2400" spc="-5" dirty="0">
                <a:cs typeface="Calibri"/>
              </a:rPr>
              <a:t>normal </a:t>
            </a:r>
            <a:r>
              <a:rPr sz="2400" dirty="0">
                <a:cs typeface="Calibri"/>
              </a:rPr>
              <a:t>in </a:t>
            </a:r>
            <a:r>
              <a:rPr sz="2400" spc="-15" dirty="0">
                <a:cs typeface="Calibri"/>
              </a:rPr>
              <a:t>at </a:t>
            </a:r>
            <a:r>
              <a:rPr sz="2400" spc="-5" dirty="0">
                <a:cs typeface="Calibri"/>
              </a:rPr>
              <a:t>least 1/3 </a:t>
            </a:r>
            <a:r>
              <a:rPr sz="2400" spc="-5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of</a:t>
            </a:r>
            <a:r>
              <a:rPr sz="2400" spc="-1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patients.</a:t>
            </a:r>
            <a:endParaRPr sz="2400" dirty="0">
              <a:cs typeface="Calibri"/>
            </a:endParaRPr>
          </a:p>
          <a:p>
            <a:pPr lvl="1">
              <a:lnSpc>
                <a:spcPct val="100000"/>
              </a:lnSpc>
              <a:spcBef>
                <a:spcPts val="30"/>
              </a:spcBef>
              <a:buFont typeface="Arial MT"/>
              <a:buChar char="•"/>
            </a:pPr>
            <a:endParaRPr sz="265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buFont typeface="Arial MT"/>
              <a:buChar char="•"/>
              <a:tabLst>
                <a:tab pos="699135" algn="l"/>
              </a:tabLst>
            </a:pPr>
            <a:r>
              <a:rPr sz="2400" spc="-20" dirty="0">
                <a:cs typeface="Calibri"/>
              </a:rPr>
              <a:t>Why</a:t>
            </a:r>
            <a:r>
              <a:rPr sz="2400" spc="-30" dirty="0">
                <a:cs typeface="Calibri"/>
              </a:rPr>
              <a:t> </a:t>
            </a:r>
            <a:r>
              <a:rPr sz="2400" dirty="0">
                <a:cs typeface="Calibri"/>
              </a:rPr>
              <a:t>is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this?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374394" y="4936997"/>
            <a:ext cx="26536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241300" algn="l"/>
              </a:tabLst>
            </a:pPr>
            <a:r>
              <a:rPr sz="2400" spc="-10" dirty="0">
                <a:cs typeface="Calibri"/>
              </a:rPr>
              <a:t>What</a:t>
            </a:r>
            <a:r>
              <a:rPr sz="2400" spc="-25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can</a:t>
            </a:r>
            <a:r>
              <a:rPr sz="2400" spc="-4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be</a:t>
            </a:r>
            <a:r>
              <a:rPr sz="2400" spc="-2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done?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6362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24755" y="2200655"/>
            <a:ext cx="3142488" cy="3601212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546094" y="6121552"/>
            <a:ext cx="4493895" cy="237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810"/>
              </a:lnSpc>
            </a:pPr>
            <a:r>
              <a:rPr sz="1800" spc="-5" dirty="0">
                <a:cs typeface="Calibri"/>
              </a:rPr>
              <a:t>Image</a:t>
            </a:r>
            <a:r>
              <a:rPr sz="1800" spc="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Source:</a:t>
            </a:r>
            <a:r>
              <a:rPr sz="1800" spc="465" dirty="0">
                <a:cs typeface="Calibri"/>
              </a:rPr>
              <a:t> </a:t>
            </a:r>
            <a:r>
              <a:rPr sz="1800" spc="-10" dirty="0">
                <a:cs typeface="Calibri"/>
                <a:hlinkClick r:id="rId3"/>
              </a:rPr>
              <a:t>http://emedicine.medscape.com</a:t>
            </a:r>
            <a:endParaRPr sz="1800" dirty="0">
              <a:cs typeface="Calibri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507314"/>
            <a:ext cx="59410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64508" y="1245108"/>
            <a:ext cx="4063999" cy="4800600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546094" y="6121552"/>
            <a:ext cx="4493895" cy="237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810"/>
              </a:lnSpc>
            </a:pPr>
            <a:r>
              <a:rPr sz="1800" spc="-5" dirty="0">
                <a:cs typeface="Calibri"/>
              </a:rPr>
              <a:t>Image</a:t>
            </a:r>
            <a:r>
              <a:rPr sz="1800" spc="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Source:</a:t>
            </a:r>
            <a:r>
              <a:rPr sz="1800" spc="465" dirty="0">
                <a:cs typeface="Calibri"/>
              </a:rPr>
              <a:t> </a:t>
            </a:r>
            <a:r>
              <a:rPr sz="1800" spc="-10" dirty="0">
                <a:cs typeface="Calibri"/>
                <a:hlinkClick r:id="rId3"/>
              </a:rPr>
              <a:t>http://emedicine.medscape.com</a:t>
            </a:r>
            <a:endParaRPr sz="1800" dirty="0">
              <a:cs typeface="Calibri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56565"/>
            <a:ext cx="9554845" cy="2000250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85"/>
              </a:spcBef>
              <a:buFont typeface="Arial MT"/>
              <a:buChar char="•"/>
              <a:tabLst>
                <a:tab pos="241300" algn="l"/>
              </a:tabLst>
            </a:pPr>
            <a:r>
              <a:rPr sz="2800" spc="-10" dirty="0">
                <a:cs typeface="Calibri"/>
              </a:rPr>
              <a:t>What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does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</a:t>
            </a:r>
            <a:r>
              <a:rPr sz="2800" dirty="0">
                <a:cs typeface="Calibri"/>
              </a:rPr>
              <a:t> TIA</a:t>
            </a:r>
            <a:r>
              <a:rPr sz="2800" spc="-10" dirty="0">
                <a:cs typeface="Calibri"/>
              </a:rPr>
              <a:t> look</a:t>
            </a:r>
            <a:r>
              <a:rPr sz="2800" spc="-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like</a:t>
            </a:r>
            <a:r>
              <a:rPr sz="2800" spc="-5" dirty="0">
                <a:cs typeface="Calibri"/>
              </a:rPr>
              <a:t> on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CT?</a:t>
            </a:r>
            <a:endParaRPr sz="2800" dirty="0">
              <a:cs typeface="Calibri"/>
            </a:endParaRPr>
          </a:p>
          <a:p>
            <a:pPr marL="698500" marR="5080" lvl="1" indent="-228600">
              <a:lnSpc>
                <a:spcPts val="2590"/>
              </a:lnSpc>
              <a:spcBef>
                <a:spcPts val="575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Thrombus, </a:t>
            </a:r>
            <a:r>
              <a:rPr sz="2400" dirty="0">
                <a:cs typeface="Calibri"/>
              </a:rPr>
              <a:t>Embolus, </a:t>
            </a:r>
            <a:r>
              <a:rPr sz="2400" spc="-5" dirty="0">
                <a:cs typeface="Calibri"/>
              </a:rPr>
              <a:t>or Stenosis </a:t>
            </a:r>
            <a:r>
              <a:rPr sz="2400" dirty="0">
                <a:cs typeface="Calibri"/>
              </a:rPr>
              <a:t>= </a:t>
            </a:r>
            <a:r>
              <a:rPr sz="2400" spc="-5" dirty="0">
                <a:cs typeface="Calibri"/>
              </a:rPr>
              <a:t>Filling </a:t>
            </a:r>
            <a:r>
              <a:rPr sz="2400" spc="-15" dirty="0">
                <a:cs typeface="Calibri"/>
              </a:rPr>
              <a:t>defect </a:t>
            </a:r>
            <a:r>
              <a:rPr sz="2400" spc="-5" dirty="0">
                <a:cs typeface="Calibri"/>
              </a:rPr>
              <a:t>of </a:t>
            </a:r>
            <a:r>
              <a:rPr sz="2400" spc="-20" dirty="0">
                <a:cs typeface="Calibri"/>
              </a:rPr>
              <a:t>contrast </a:t>
            </a:r>
            <a:r>
              <a:rPr sz="2400" dirty="0">
                <a:cs typeface="Calibri"/>
              </a:rPr>
              <a:t>within in the </a:t>
            </a:r>
            <a:r>
              <a:rPr sz="2400" spc="-5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arteries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180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5" dirty="0">
                <a:cs typeface="Calibri"/>
              </a:rPr>
              <a:t>Stenosis</a:t>
            </a:r>
            <a:r>
              <a:rPr sz="2400" spc="-3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appears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as</a:t>
            </a:r>
            <a:r>
              <a:rPr sz="2400" spc="-20" dirty="0">
                <a:cs typeface="Calibri"/>
              </a:rPr>
              <a:t> </a:t>
            </a:r>
            <a:r>
              <a:rPr sz="2400" dirty="0">
                <a:cs typeface="Calibri"/>
              </a:rPr>
              <a:t>a</a:t>
            </a:r>
            <a:r>
              <a:rPr sz="2400" spc="-30" dirty="0">
                <a:cs typeface="Calibri"/>
              </a:rPr>
              <a:t> </a:t>
            </a:r>
            <a:r>
              <a:rPr sz="2400" spc="-10" dirty="0">
                <a:cs typeface="Calibri"/>
              </a:rPr>
              <a:t>narrowing</a:t>
            </a:r>
            <a:endParaRPr sz="2400" dirty="0">
              <a:cs typeface="Calibri"/>
            </a:endParaRPr>
          </a:p>
          <a:p>
            <a:pPr marL="698500" lvl="1" indent="-229235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699135" algn="l"/>
              </a:tabLst>
            </a:pPr>
            <a:r>
              <a:rPr sz="2400" spc="-10" dirty="0">
                <a:cs typeface="Calibri"/>
              </a:rPr>
              <a:t>Complete</a:t>
            </a:r>
            <a:r>
              <a:rPr sz="2400" spc="-20" dirty="0">
                <a:cs typeface="Calibri"/>
              </a:rPr>
              <a:t> </a:t>
            </a:r>
            <a:r>
              <a:rPr sz="2400" spc="-5" dirty="0">
                <a:cs typeface="Calibri"/>
              </a:rPr>
              <a:t>occlusion</a:t>
            </a:r>
            <a:r>
              <a:rPr sz="2400" spc="-20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shows</a:t>
            </a:r>
            <a:r>
              <a:rPr sz="2400" dirty="0">
                <a:cs typeface="Calibri"/>
              </a:rPr>
              <a:t> an</a:t>
            </a:r>
            <a:r>
              <a:rPr sz="2400" spc="-5" dirty="0">
                <a:cs typeface="Calibri"/>
              </a:rPr>
              <a:t> </a:t>
            </a:r>
            <a:r>
              <a:rPr sz="2400" dirty="0">
                <a:cs typeface="Calibri"/>
              </a:rPr>
              <a:t>abrupt</a:t>
            </a:r>
            <a:r>
              <a:rPr sz="2400" spc="-5" dirty="0">
                <a:cs typeface="Calibri"/>
              </a:rPr>
              <a:t> </a:t>
            </a:r>
            <a:r>
              <a:rPr sz="2400" spc="-15" dirty="0">
                <a:cs typeface="Calibri"/>
              </a:rPr>
              <a:t>stop</a:t>
            </a:r>
            <a:r>
              <a:rPr sz="2400" spc="-25" dirty="0">
                <a:cs typeface="Calibri"/>
              </a:rPr>
              <a:t> </a:t>
            </a:r>
            <a:r>
              <a:rPr sz="2400" dirty="0">
                <a:cs typeface="Calibri"/>
              </a:rPr>
              <a:t>in </a:t>
            </a:r>
            <a:r>
              <a:rPr sz="2400" spc="-20" dirty="0">
                <a:cs typeface="Calibri"/>
              </a:rPr>
              <a:t>contrast</a:t>
            </a:r>
            <a:r>
              <a:rPr sz="2400" spc="-15" dirty="0">
                <a:cs typeface="Calibri"/>
              </a:rPr>
              <a:t> </a:t>
            </a:r>
            <a:r>
              <a:rPr sz="2400" spc="-5" dirty="0">
                <a:cs typeface="Calibri"/>
              </a:rPr>
              <a:t>enhancement.</a:t>
            </a:r>
            <a:endParaRPr sz="2400" dirty="0">
              <a:cs typeface="Calibri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77155" y="2586227"/>
            <a:ext cx="2837688" cy="2830068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717419" y="6100673"/>
            <a:ext cx="57689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cs typeface="Calibri"/>
              </a:rPr>
              <a:t>Image</a:t>
            </a:r>
            <a:r>
              <a:rPr sz="180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Source:</a:t>
            </a:r>
            <a:r>
              <a:rPr sz="1800" spc="455" dirty="0">
                <a:cs typeface="Calibri"/>
              </a:rPr>
              <a:t> </a:t>
            </a:r>
            <a:r>
              <a:rPr sz="1800" spc="-10" dirty="0">
                <a:cs typeface="Calibri"/>
                <a:hlinkClick r:id="rId3"/>
              </a:rPr>
              <a:t>http://www.lvhn.org/for_health_professionals</a:t>
            </a:r>
            <a:endParaRPr sz="1800" dirty="0">
              <a:cs typeface="Calibri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768975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43044" y="1991867"/>
            <a:ext cx="3105911" cy="4018787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984754" y="5958332"/>
            <a:ext cx="576897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cs typeface="Calibri"/>
              </a:rPr>
              <a:t>Image</a:t>
            </a:r>
            <a:r>
              <a:rPr sz="180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Source:</a:t>
            </a:r>
            <a:r>
              <a:rPr sz="1800" spc="455" dirty="0">
                <a:cs typeface="Calibri"/>
              </a:rPr>
              <a:t> </a:t>
            </a:r>
            <a:r>
              <a:rPr sz="1800" spc="-10" dirty="0">
                <a:cs typeface="Calibri"/>
                <a:hlinkClick r:id="rId3"/>
              </a:rPr>
              <a:t>http://www.lvhn.org/for_health_professionals</a:t>
            </a:r>
            <a:endParaRPr sz="1800" dirty="0">
              <a:cs typeface="Calibri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82211" y="1690116"/>
            <a:ext cx="4229099" cy="4152900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437382" y="6034379"/>
            <a:ext cx="4796155" cy="237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810"/>
              </a:lnSpc>
            </a:pPr>
            <a:r>
              <a:rPr sz="1800" spc="-5" dirty="0">
                <a:cs typeface="Calibri"/>
              </a:rPr>
              <a:t>Image</a:t>
            </a:r>
            <a:r>
              <a:rPr sz="1800" spc="-1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Source:</a:t>
            </a:r>
            <a:r>
              <a:rPr sz="1800" spc="43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American </a:t>
            </a:r>
            <a:r>
              <a:rPr sz="1800" dirty="0">
                <a:cs typeface="Calibri"/>
              </a:rPr>
              <a:t>Journal</a:t>
            </a:r>
            <a:r>
              <a:rPr sz="1800" spc="2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of</a:t>
            </a:r>
            <a:r>
              <a:rPr sz="1800" spc="-10" dirty="0">
                <a:cs typeface="Calibri"/>
              </a:rPr>
              <a:t> Neuroradiology</a:t>
            </a:r>
            <a:endParaRPr sz="1800" dirty="0">
              <a:cs typeface="Calibri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8648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38828" y="1583436"/>
            <a:ext cx="3514344" cy="4058412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437382" y="6034379"/>
            <a:ext cx="4796155" cy="237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810"/>
              </a:lnSpc>
            </a:pPr>
            <a:r>
              <a:rPr sz="1800" spc="-5" dirty="0">
                <a:cs typeface="Calibri"/>
              </a:rPr>
              <a:t>Image</a:t>
            </a:r>
            <a:r>
              <a:rPr sz="1800" spc="-1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Source:</a:t>
            </a:r>
            <a:r>
              <a:rPr sz="1800" spc="430" dirty="0">
                <a:cs typeface="Calibri"/>
              </a:rPr>
              <a:t> </a:t>
            </a:r>
            <a:r>
              <a:rPr sz="1800" spc="-5" dirty="0">
                <a:cs typeface="Calibri"/>
              </a:rPr>
              <a:t>American </a:t>
            </a:r>
            <a:r>
              <a:rPr sz="1800" dirty="0">
                <a:cs typeface="Calibri"/>
              </a:rPr>
              <a:t>Journal</a:t>
            </a:r>
            <a:r>
              <a:rPr sz="1800" spc="25" dirty="0">
                <a:cs typeface="Calibri"/>
              </a:rPr>
              <a:t> </a:t>
            </a:r>
            <a:r>
              <a:rPr sz="1800" spc="-5" dirty="0">
                <a:cs typeface="Calibri"/>
              </a:rPr>
              <a:t>of</a:t>
            </a:r>
            <a:r>
              <a:rPr sz="1800" spc="-10" dirty="0">
                <a:cs typeface="Calibri"/>
              </a:rPr>
              <a:t> Neuroradiology</a:t>
            </a:r>
            <a:endParaRPr sz="1800" dirty="0">
              <a:cs typeface="Calibri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788661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15" dirty="0">
                <a:latin typeface="+mj-lt"/>
              </a:rPr>
              <a:t>CT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Imaging</a:t>
            </a:r>
            <a:r>
              <a:rPr spc="-5" dirty="0">
                <a:latin typeface="+mj-lt"/>
              </a:rPr>
              <a:t> </a:t>
            </a:r>
            <a:r>
              <a:rPr dirty="0">
                <a:latin typeface="+mj-lt"/>
              </a:rPr>
              <a:t>of</a:t>
            </a:r>
            <a:r>
              <a:rPr spc="-20" dirty="0">
                <a:latin typeface="+mj-lt"/>
              </a:rPr>
              <a:t> </a:t>
            </a:r>
            <a:r>
              <a:rPr dirty="0">
                <a:latin typeface="+mj-lt"/>
              </a:rPr>
              <a:t>the</a:t>
            </a:r>
            <a:r>
              <a:rPr spc="-10" dirty="0">
                <a:latin typeface="+mj-lt"/>
              </a:rPr>
              <a:t> </a:t>
            </a:r>
            <a:r>
              <a:rPr dirty="0">
                <a:latin typeface="+mj-lt"/>
              </a:rPr>
              <a:t>Neck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06841"/>
            <a:ext cx="10172700" cy="3479165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75"/>
              </a:spcBef>
            </a:pPr>
            <a:r>
              <a:rPr sz="2800" spc="-5" dirty="0">
                <a:cs typeface="Calibri"/>
              </a:rPr>
              <a:t>Summary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0" dirty="0">
                <a:cs typeface="Calibri"/>
              </a:rPr>
              <a:t>Review</a:t>
            </a:r>
            <a:r>
              <a:rPr sz="2800" spc="-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anatomy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the</a:t>
            </a:r>
            <a:r>
              <a:rPr sz="2800" spc="1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neck,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its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vasculature.</a:t>
            </a:r>
            <a:endParaRPr sz="2800" dirty="0">
              <a:cs typeface="Calibri"/>
            </a:endParaRPr>
          </a:p>
          <a:p>
            <a:pPr marL="469900" marR="5080" indent="-457834">
              <a:lnSpc>
                <a:spcPts val="3020"/>
              </a:lnSpc>
              <a:spcBef>
                <a:spcPts val="104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0" dirty="0">
                <a:cs typeface="Calibri"/>
              </a:rPr>
              <a:t>Review</a:t>
            </a:r>
            <a:r>
              <a:rPr sz="2800" spc="-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indications,</a:t>
            </a:r>
            <a:r>
              <a:rPr sz="2800" spc="4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contraindications</a:t>
            </a:r>
            <a:r>
              <a:rPr sz="2800" spc="5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and</a:t>
            </a:r>
            <a:r>
              <a:rPr sz="2800" spc="1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technical</a:t>
            </a:r>
            <a:r>
              <a:rPr sz="2800" spc="15" dirty="0">
                <a:cs typeface="Calibri"/>
              </a:rPr>
              <a:t> </a:t>
            </a:r>
            <a:r>
              <a:rPr sz="2800" spc="-25" dirty="0">
                <a:cs typeface="Calibri"/>
              </a:rPr>
              <a:t>factors</a:t>
            </a:r>
            <a:r>
              <a:rPr sz="2800" spc="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involved </a:t>
            </a:r>
            <a:r>
              <a:rPr sz="2800" spc="-6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in </a:t>
            </a:r>
            <a:r>
              <a:rPr sz="2800" spc="-25" dirty="0">
                <a:cs typeface="Calibri"/>
              </a:rPr>
              <a:t>different</a:t>
            </a:r>
            <a:r>
              <a:rPr sz="2800" spc="10" dirty="0">
                <a:cs typeface="Calibri"/>
              </a:rPr>
              <a:t> </a:t>
            </a:r>
            <a:r>
              <a:rPr sz="2800" dirty="0">
                <a:cs typeface="Calibri"/>
              </a:rPr>
              <a:t>CT </a:t>
            </a:r>
            <a:r>
              <a:rPr sz="2800" spc="-15" dirty="0">
                <a:cs typeface="Calibri"/>
              </a:rPr>
              <a:t>examinations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of the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neck.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2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25" dirty="0">
                <a:cs typeface="Calibri"/>
              </a:rPr>
              <a:t>Attention</a:t>
            </a:r>
            <a:r>
              <a:rPr sz="2800" spc="15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to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detail</a:t>
            </a:r>
            <a:r>
              <a:rPr sz="2800" spc="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is</a:t>
            </a:r>
            <a:r>
              <a:rPr sz="280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SO</a:t>
            </a:r>
            <a:r>
              <a:rPr sz="280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important!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0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15" dirty="0">
                <a:cs typeface="Calibri"/>
              </a:rPr>
              <a:t>Brain</a:t>
            </a:r>
            <a:r>
              <a:rPr sz="2800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perfusion</a:t>
            </a:r>
            <a:r>
              <a:rPr sz="2800" spc="2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will not</a:t>
            </a:r>
            <a:r>
              <a:rPr sz="2800" spc="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be</a:t>
            </a:r>
            <a:r>
              <a:rPr sz="2800" spc="-10" dirty="0">
                <a:cs typeface="Calibri"/>
              </a:rPr>
              <a:t> </a:t>
            </a:r>
            <a:r>
              <a:rPr sz="2800" spc="-20" dirty="0">
                <a:cs typeface="Calibri"/>
              </a:rPr>
              <a:t>tested</a:t>
            </a:r>
            <a:r>
              <a:rPr sz="2800" spc="5" dirty="0">
                <a:cs typeface="Calibri"/>
              </a:rPr>
              <a:t> </a:t>
            </a:r>
            <a:r>
              <a:rPr sz="2800" spc="-10" dirty="0">
                <a:cs typeface="Calibri"/>
              </a:rPr>
              <a:t>on!</a:t>
            </a:r>
            <a:endParaRPr sz="2800" dirty="0"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65"/>
              </a:spcBef>
              <a:buFont typeface="Arial MT"/>
              <a:buChar char="•"/>
              <a:tabLst>
                <a:tab pos="469900" algn="l"/>
                <a:tab pos="470534" algn="l"/>
              </a:tabLst>
            </a:pPr>
            <a:r>
              <a:rPr sz="2800" spc="-5" dirty="0">
                <a:cs typeface="Calibri"/>
              </a:rPr>
              <a:t>Use the</a:t>
            </a:r>
            <a:r>
              <a:rPr sz="2800" spc="15" dirty="0">
                <a:cs typeface="Calibri"/>
              </a:rPr>
              <a:t> </a:t>
            </a:r>
            <a:r>
              <a:rPr sz="2800" spc="-5" dirty="0">
                <a:cs typeface="Calibri"/>
              </a:rPr>
              <a:t>Neck</a:t>
            </a:r>
            <a:r>
              <a:rPr sz="2800" spc="1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self-test</a:t>
            </a:r>
            <a:r>
              <a:rPr sz="2800" spc="2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as</a:t>
            </a:r>
            <a:r>
              <a:rPr sz="2800" spc="-10" dirty="0">
                <a:cs typeface="Calibri"/>
              </a:rPr>
              <a:t> </a:t>
            </a:r>
            <a:r>
              <a:rPr sz="2800" spc="-5" dirty="0">
                <a:cs typeface="Calibri"/>
              </a:rPr>
              <a:t>a</a:t>
            </a:r>
            <a:r>
              <a:rPr sz="2800" spc="5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study</a:t>
            </a:r>
            <a:r>
              <a:rPr sz="2800" spc="30" dirty="0">
                <a:cs typeface="Calibri"/>
              </a:rPr>
              <a:t> </a:t>
            </a:r>
            <a:r>
              <a:rPr sz="2800" spc="-15" dirty="0">
                <a:cs typeface="Calibri"/>
              </a:rPr>
              <a:t>tool</a:t>
            </a:r>
            <a:endParaRPr sz="2800" dirty="0"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F1CA2A3-87BC-44DB-B2E2-7BF54626C2D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6624C2B-D64C-4FD9-BBB8-2E844D13AC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CA05241-7F21-4BD9-9134-22B1D10D6AC1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</TotalTime>
  <Words>1594</Words>
  <Application>Microsoft Office PowerPoint</Application>
  <PresentationFormat>Widescreen</PresentationFormat>
  <Paragraphs>323</Paragraphs>
  <Slides>44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2" baseType="lpstr">
      <vt:lpstr>Aptos</vt:lpstr>
      <vt:lpstr>Aptos Display</vt:lpstr>
      <vt:lpstr>Arial</vt:lpstr>
      <vt:lpstr>Arial MT</vt:lpstr>
      <vt:lpstr>Calibri</vt:lpstr>
      <vt:lpstr>Calibri Light</vt:lpstr>
      <vt:lpstr>Times New Roman</vt:lpstr>
      <vt:lpstr>Custom Design</vt:lpstr>
      <vt:lpstr>PowerPoint Presentation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  <vt:lpstr>CT Imaging of the Neck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Gabrielle Heard | Anderson College | Head Office</cp:lastModifiedBy>
  <cp:revision>4</cp:revision>
  <cp:lastPrinted>2024-03-19T13:42:52Z</cp:lastPrinted>
  <dcterms:created xsi:type="dcterms:W3CDTF">2023-11-28T17:49:43Z</dcterms:created>
  <dcterms:modified xsi:type="dcterms:W3CDTF">2025-02-12T17:41:22Z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2023-05-02T00:00:00Z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2023-11-28T00:00:00Z</vt:filetime>
  </property>
  <property fmtid="{D5CDD505-2E9C-101B-9397-08002B2CF9AE}" pid="5" name="ContentTypeId">
    <vt:lpwstr>0x0101007459FD3E210D7746A66165842CA31B2D</vt:lpwstr>
  </property>
</Properties>
</file>