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6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244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9509DA-A31A-4D26-A3BB-376EF84B150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C9F14-FBDD-4BDD-84BF-55069A8299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2503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52C41-CFDE-DC42-3E26-5E50922752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65E510-94E5-DBC3-5DCB-87B7DAFE01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17EEC9-DFBB-F276-0F0D-27A5CBA78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B3E2A-09FF-47F1-8021-DBFC46F62CDB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EA37C9-A398-0421-6D63-897D45BC5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9920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6248E-1D1E-C6CA-96F6-12FF19110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0499B-4252-BD16-ADAB-4CFE23B49F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66EA1-0534-FDD1-8E23-0EE923957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3F68A-A1A9-4E6B-A674-1C30F2DF3087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8B700-F507-4E4C-578A-5AE50034A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7020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8CD50-46A7-BBB1-1F90-BAB24240F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0E9A64-52F4-0007-C6AF-735910BFE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EBA15-A7A9-FBDA-BC3B-1FC716F69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E43C-9836-47AC-9944-7DAA73B39D85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799ADF-C69D-D1DC-52B6-C066B1224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1471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FAD04-A4DB-050A-87C6-76E7F625D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363BF-801F-1AA9-3F7B-0DD1E57857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A615D0-0FBE-FBAD-ECC3-9C3C9DBF1B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F3EFB5-8580-A38F-7594-633047985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0142-4BCA-4ADC-BC01-9FA10B7E56CB}" type="datetime1">
              <a:rPr lang="en-CA" smtClean="0"/>
              <a:t>2025-02-12</a:t>
            </a:fld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03D2D3-54C5-6D73-D4BB-F51FB3F50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93986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8E70A-706B-69F6-C4B8-2283D8537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830890-F570-AD01-C4EC-772F94F31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A8E999-402C-0087-E321-5C384C596B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A03FE5-8408-57A0-A778-35BD513B72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DDC946-3053-BBC7-54E9-99770A0D5F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8613EF-5418-6DBE-6A87-3A8610C39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FC764-5F7B-4286-8B90-E46AE3D0CF41}" type="datetime1">
              <a:rPr lang="en-CA" smtClean="0"/>
              <a:t>2025-02-12</a:t>
            </a:fld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6A9D80-B58A-C3BB-558D-D1651CFFF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1079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DD482-72DC-AA03-5560-795973D41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2FD122-51DC-7FFB-A80F-00C244C61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BBA9-AF17-4003-A47A-8E12E427B112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5A8946-0C5C-9A01-3E1F-F61A0010C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740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E3E03D-1883-0059-3711-C436EDC77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2FE0-16C4-44C1-8E5E-D27965C7384A}" type="datetime1">
              <a:rPr lang="en-CA" smtClean="0"/>
              <a:t>2025-02-12</a:t>
            </a:fld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928145-2FDA-5111-E842-10255363C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6067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E717B-3271-4F88-C39C-E6D2416FB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46B25-4DA3-939B-A3BE-E43A1B924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DC1DC4-AECF-E329-A60A-F2829F3758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74989B-333A-657B-9F1C-8E95C718B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35AA-02AC-403B-9BB4-5A2C3411B135}" type="datetime1">
              <a:rPr lang="en-CA" smtClean="0"/>
              <a:t>2025-02-12</a:t>
            </a:fld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0A8242-1CDB-C831-5E6A-0F669DBA8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3349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9D993-6C88-2918-5ABC-EDB6FB74B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6C1121-CF46-F5C1-0F48-0FC68EBE74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506CC8-A729-14FE-E64E-20ABDF841D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B8A88-3516-34CB-B0CE-50CABD8D8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89473-A06B-4990-B3EB-F8FEEE54507D}" type="datetime1">
              <a:rPr lang="en-CA" smtClean="0"/>
              <a:t>2025-02-12</a:t>
            </a:fld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E8CB7F-1436-EF63-0C05-D2FE98703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8409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93C6C-46CC-597D-1037-9CFF723C5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3A9BB7-F4AB-94F4-575A-93D4B6378F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1240A-659E-337D-E83B-D4E2ED475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AD85-E8D1-46C5-AACF-AB28E5610DB2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E7083E-A60C-1FF1-10D6-9309B31F5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421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9769BA-AB2F-2962-1420-2342D0F844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C0BA73-8776-775A-0011-5885ADFEB6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9BA9F5-AE6F-C008-588F-3FD4624AD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DC2D9-2C0B-46AB-97E2-E85084664E1C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DCA1BA-119B-91C3-3087-DAC03D3DE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9979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37691" y="616153"/>
            <a:ext cx="6660515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 u="sng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CCF8A-B026-451E-BCDC-9476776BC4A4}" type="datetime1">
              <a:rPr lang="en-CA" smtClean="0"/>
              <a:t>2025-02-12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159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812336-6525-E3EC-21A5-F220678E7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118F37-68B3-FC45-E011-804D95C0F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9B5D93-E295-DFE3-6B79-4D94F9ECA4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D6E2B5-28CB-4636-82A0-BB7E565A42F2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35A096-EFC9-3AF5-2E2F-396FD6729D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C1D364-606D-42B3-9D69-19FC2DDF7F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6117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5105400" y="5943155"/>
            <a:ext cx="673671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solidFill>
                  <a:schemeClr val="tx1"/>
                </a:solidFill>
                <a:latin typeface="+mn-lt"/>
                <a:cs typeface="Calibri"/>
              </a:rPr>
              <a:t>MR</a:t>
            </a:r>
            <a:r>
              <a:rPr sz="3200" b="1" spc="-20" dirty="0">
                <a:solidFill>
                  <a:schemeClr val="tx1"/>
                </a:solidFill>
                <a:latin typeface="+mn-lt"/>
                <a:cs typeface="Calibri"/>
              </a:rPr>
              <a:t>T</a:t>
            </a:r>
            <a:r>
              <a:rPr lang="en-US" sz="3200" b="1" spc="-2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3200" b="1" spc="-10" dirty="0">
                <a:solidFill>
                  <a:schemeClr val="tx1"/>
                </a:solidFill>
                <a:latin typeface="+mn-lt"/>
                <a:cs typeface="Calibri"/>
              </a:rPr>
              <a:t>Program</a:t>
            </a:r>
            <a:endParaRPr sz="3200" dirty="0">
              <a:solidFill>
                <a:schemeClr val="tx1"/>
              </a:solidFill>
              <a:latin typeface="+mn-lt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105400" y="2321109"/>
            <a:ext cx="632142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>
                <a:solidFill>
                  <a:schemeClr val="tx1"/>
                </a:solidFill>
                <a:latin typeface="+mj-lt"/>
                <a:cs typeface="Calibri Light"/>
              </a:rPr>
              <a:t>CT</a:t>
            </a:r>
            <a:r>
              <a:rPr sz="6000" spc="-150" dirty="0">
                <a:solidFill>
                  <a:schemeClr val="tx1"/>
                </a:solidFill>
                <a:latin typeface="+mj-lt"/>
                <a:cs typeface="Calibri Light"/>
              </a:rPr>
              <a:t> </a:t>
            </a:r>
            <a:r>
              <a:rPr sz="6000" spc="-10" dirty="0">
                <a:solidFill>
                  <a:schemeClr val="tx1"/>
                </a:solidFill>
                <a:latin typeface="+mj-lt"/>
                <a:cs typeface="Calibri Light"/>
              </a:rPr>
              <a:t>Theory</a:t>
            </a:r>
            <a:endParaRPr sz="6000" dirty="0">
              <a:solidFill>
                <a:schemeClr val="tx1"/>
              </a:solidFill>
              <a:latin typeface="+mj-lt"/>
              <a:cs typeface="Calibri Ligh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05400" y="4066673"/>
            <a:ext cx="5654675" cy="99885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2700" marR="5080">
              <a:lnSpc>
                <a:spcPts val="1939"/>
              </a:lnSpc>
              <a:spcBef>
                <a:spcPts val="345"/>
              </a:spcBef>
            </a:pPr>
            <a:r>
              <a:rPr sz="1800" b="1" dirty="0">
                <a:solidFill>
                  <a:schemeClr val="tx1"/>
                </a:solidFill>
                <a:latin typeface="+mn-lt"/>
                <a:cs typeface="Arial"/>
              </a:rPr>
              <a:t>Outcome</a:t>
            </a:r>
            <a:r>
              <a:rPr sz="1800" b="1" spc="-6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1800" b="1" dirty="0">
                <a:solidFill>
                  <a:schemeClr val="tx1"/>
                </a:solidFill>
                <a:latin typeface="+mn-lt"/>
                <a:cs typeface="Arial"/>
              </a:rPr>
              <a:t>7</a:t>
            </a:r>
            <a:r>
              <a:rPr sz="1800" b="1" spc="-4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1800" b="1" dirty="0">
                <a:solidFill>
                  <a:schemeClr val="tx1"/>
                </a:solidFill>
                <a:latin typeface="+mn-lt"/>
                <a:cs typeface="Arial"/>
              </a:rPr>
              <a:t>–</a:t>
            </a:r>
            <a:r>
              <a:rPr sz="1800" b="1" spc="-25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1800" b="1" dirty="0">
                <a:solidFill>
                  <a:schemeClr val="tx1"/>
                </a:solidFill>
                <a:latin typeface="+mn-lt"/>
                <a:cs typeface="Arial"/>
              </a:rPr>
              <a:t>Explain</a:t>
            </a:r>
            <a:r>
              <a:rPr sz="1800" b="1" spc="-4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1800" b="1" dirty="0">
                <a:solidFill>
                  <a:schemeClr val="tx1"/>
                </a:solidFill>
                <a:latin typeface="+mn-lt"/>
                <a:cs typeface="Arial"/>
              </a:rPr>
              <a:t>CT</a:t>
            </a:r>
            <a:r>
              <a:rPr sz="1800" b="1" spc="-3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1800" b="1" dirty="0">
                <a:solidFill>
                  <a:schemeClr val="tx1"/>
                </a:solidFill>
                <a:latin typeface="+mn-lt"/>
                <a:cs typeface="Arial"/>
              </a:rPr>
              <a:t>imaging</a:t>
            </a:r>
            <a:r>
              <a:rPr sz="1800" b="1" spc="-2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1800" b="1" spc="-10" dirty="0">
                <a:solidFill>
                  <a:schemeClr val="tx1"/>
                </a:solidFill>
                <a:latin typeface="+mn-lt"/>
                <a:cs typeface="Arial"/>
              </a:rPr>
              <a:t>for</a:t>
            </a:r>
            <a:r>
              <a:rPr sz="1800" b="1" spc="-85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1800" b="1" dirty="0">
                <a:solidFill>
                  <a:schemeClr val="tx1"/>
                </a:solidFill>
                <a:latin typeface="+mn-lt"/>
                <a:cs typeface="Arial"/>
              </a:rPr>
              <a:t>an</a:t>
            </a:r>
            <a:r>
              <a:rPr sz="1800" b="1" spc="-4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1800" b="1" spc="-10" dirty="0">
                <a:solidFill>
                  <a:schemeClr val="tx1"/>
                </a:solidFill>
                <a:latin typeface="+mn-lt"/>
                <a:cs typeface="Arial"/>
              </a:rPr>
              <a:t>examination </a:t>
            </a:r>
            <a:r>
              <a:rPr sz="1800" b="1" dirty="0">
                <a:solidFill>
                  <a:schemeClr val="tx1"/>
                </a:solidFill>
                <a:latin typeface="+mn-lt"/>
                <a:cs typeface="Arial"/>
              </a:rPr>
              <a:t>of</a:t>
            </a:r>
            <a:r>
              <a:rPr sz="1800" b="1" spc="-35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1800" b="1" dirty="0">
                <a:solidFill>
                  <a:schemeClr val="tx1"/>
                </a:solidFill>
                <a:latin typeface="+mn-lt"/>
                <a:cs typeface="Arial"/>
              </a:rPr>
              <a:t>the</a:t>
            </a:r>
            <a:r>
              <a:rPr sz="1800" b="1" spc="-35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1800" b="1" spc="-10" dirty="0">
                <a:solidFill>
                  <a:schemeClr val="tx1"/>
                </a:solidFill>
                <a:latin typeface="+mn-lt"/>
                <a:cs typeface="Arial"/>
              </a:rPr>
              <a:t>extremities</a:t>
            </a:r>
            <a:endParaRPr sz="1800" dirty="0">
              <a:solidFill>
                <a:schemeClr val="tx1"/>
              </a:solidFill>
              <a:latin typeface="+mn-lt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35"/>
              </a:spcBef>
            </a:pPr>
            <a:r>
              <a:rPr sz="2000" b="1" dirty="0">
                <a:solidFill>
                  <a:schemeClr val="tx1"/>
                </a:solidFill>
                <a:latin typeface="+mn-lt"/>
                <a:cs typeface="Arial"/>
              </a:rPr>
              <a:t>MSK</a:t>
            </a:r>
            <a:r>
              <a:rPr sz="2000" b="1" spc="-8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000" b="1" dirty="0">
                <a:solidFill>
                  <a:schemeClr val="tx1"/>
                </a:solidFill>
                <a:latin typeface="+mn-lt"/>
                <a:cs typeface="Arial"/>
              </a:rPr>
              <a:t>Imaging</a:t>
            </a:r>
            <a:r>
              <a:rPr sz="2000" b="1" spc="-80" dirty="0">
                <a:solidFill>
                  <a:schemeClr val="tx1"/>
                </a:solidFill>
                <a:latin typeface="+mn-lt"/>
                <a:cs typeface="Arial"/>
              </a:rPr>
              <a:t> </a:t>
            </a:r>
            <a:r>
              <a:rPr sz="2000" b="1" spc="-10" dirty="0">
                <a:solidFill>
                  <a:schemeClr val="tx1"/>
                </a:solidFill>
                <a:latin typeface="+mn-lt"/>
                <a:cs typeface="Arial"/>
              </a:rPr>
              <a:t>Procedures</a:t>
            </a:r>
            <a:endParaRPr sz="2000" dirty="0">
              <a:solidFill>
                <a:schemeClr val="tx1"/>
              </a:solidFill>
              <a:latin typeface="+mn-lt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5" y="616153"/>
            <a:ext cx="717765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7099934" cy="401447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Arial MT"/>
              </a:rPr>
              <a:t>Module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Objectives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365"/>
              </a:spcBef>
              <a:buChar char="•"/>
              <a:tabLst>
                <a:tab pos="367665" algn="l"/>
              </a:tabLst>
            </a:pPr>
            <a:r>
              <a:rPr sz="2800" spc="-30" dirty="0">
                <a:latin typeface="+mn-lt"/>
                <a:cs typeface="Arial MT"/>
              </a:rPr>
              <a:t>Review</a:t>
            </a:r>
            <a:r>
              <a:rPr sz="2800" spc="-29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Anatomy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370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Label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anatomical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structures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CT</a:t>
            </a:r>
            <a:r>
              <a:rPr sz="2800" spc="-1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image</a:t>
            </a:r>
            <a:endParaRPr sz="28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360"/>
              </a:spcBef>
              <a:buChar char="•"/>
              <a:tabLst>
                <a:tab pos="367665" algn="l"/>
              </a:tabLst>
            </a:pPr>
            <a:r>
              <a:rPr sz="2800" spc="-10" dirty="0">
                <a:latin typeface="+mn-lt"/>
                <a:cs typeface="Arial MT"/>
              </a:rPr>
              <a:t>Scanning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protocols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including:</a:t>
            </a:r>
            <a:endParaRPr sz="28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spcBef>
                <a:spcPts val="330"/>
              </a:spcBef>
              <a:buChar char="◦"/>
              <a:tabLst>
                <a:tab pos="710565" algn="l"/>
              </a:tabLst>
            </a:pPr>
            <a:r>
              <a:rPr sz="2400" spc="-10" dirty="0">
                <a:latin typeface="+mn-lt"/>
                <a:cs typeface="Arial MT"/>
              </a:rPr>
              <a:t>Positioning</a:t>
            </a: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spcBef>
                <a:spcPts val="310"/>
              </a:spcBef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Indications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&amp;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Contraindications</a:t>
            </a:r>
            <a:endParaRPr sz="24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spcBef>
                <a:spcPts val="315"/>
              </a:spcBef>
              <a:buChar char="◦"/>
              <a:tabLst>
                <a:tab pos="710565" algn="l"/>
              </a:tabLst>
            </a:pPr>
            <a:r>
              <a:rPr sz="2400" dirty="0">
                <a:latin typeface="+mn-lt"/>
                <a:cs typeface="Arial MT"/>
              </a:rPr>
              <a:t>Exposure</a:t>
            </a:r>
            <a:r>
              <a:rPr sz="2400" spc="-12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Factors</a:t>
            </a:r>
            <a:endParaRPr sz="2400" dirty="0">
              <a:latin typeface="+mn-lt"/>
              <a:cs typeface="Arial MT"/>
            </a:endParaRPr>
          </a:p>
          <a:p>
            <a:pPr marL="367665" indent="-342900">
              <a:lnSpc>
                <a:spcPct val="100000"/>
              </a:lnSpc>
              <a:spcBef>
                <a:spcPts val="34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Most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common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MSK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CT</a:t>
            </a:r>
            <a:r>
              <a:rPr sz="2800" spc="-1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scans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done:</a:t>
            </a:r>
            <a:endParaRPr sz="2800" dirty="0">
              <a:latin typeface="+mn-lt"/>
              <a:cs typeface="Arial MT"/>
            </a:endParaRPr>
          </a:p>
          <a:p>
            <a:pPr marL="710565" lvl="1" indent="-342900">
              <a:lnSpc>
                <a:spcPct val="100000"/>
              </a:lnSpc>
              <a:spcBef>
                <a:spcPts val="330"/>
              </a:spcBef>
              <a:buChar char="◦"/>
              <a:tabLst>
                <a:tab pos="710565" algn="l"/>
              </a:tabLst>
            </a:pPr>
            <a:r>
              <a:rPr sz="2400" spc="-30" dirty="0">
                <a:latin typeface="+mn-lt"/>
                <a:cs typeface="Arial MT"/>
              </a:rPr>
              <a:t>Shoulder,</a:t>
            </a:r>
            <a:r>
              <a:rPr sz="2400" spc="-140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Elbow,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Wrist,</a:t>
            </a:r>
            <a:r>
              <a:rPr sz="2400" spc="-13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Hip,</a:t>
            </a:r>
            <a:r>
              <a:rPr sz="2400" spc="-114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Knee,</a:t>
            </a:r>
            <a:r>
              <a:rPr sz="2400" spc="-29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Ankle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6679565" cy="2901435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Arial MT"/>
              </a:rPr>
              <a:t>When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is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MSK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CT</a:t>
            </a:r>
            <a:r>
              <a:rPr sz="2800" spc="-1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procedure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ordered?</a:t>
            </a:r>
            <a:endParaRPr sz="2800" dirty="0">
              <a:latin typeface="+mn-lt"/>
              <a:cs typeface="Arial MT"/>
            </a:endParaRPr>
          </a:p>
          <a:p>
            <a:pPr marL="581025" indent="-556260">
              <a:lnSpc>
                <a:spcPct val="100000"/>
              </a:lnSpc>
              <a:spcBef>
                <a:spcPts val="365"/>
              </a:spcBef>
              <a:buChar char="•"/>
              <a:tabLst>
                <a:tab pos="581025" algn="l"/>
              </a:tabLst>
            </a:pPr>
            <a:r>
              <a:rPr sz="2800" spc="-10" dirty="0">
                <a:latin typeface="+mn-lt"/>
                <a:cs typeface="Arial MT"/>
              </a:rPr>
              <a:t>Evaluating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bone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soft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tissue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tumors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70"/>
              </a:spcBef>
              <a:buChar char="•"/>
              <a:tabLst>
                <a:tab pos="481965" algn="l"/>
              </a:tabLst>
            </a:pPr>
            <a:r>
              <a:rPr sz="2800" spc="-254" dirty="0">
                <a:latin typeface="+mn-lt"/>
                <a:cs typeface="Arial MT"/>
              </a:rPr>
              <a:t>To</a:t>
            </a:r>
            <a:r>
              <a:rPr sz="2800" spc="-1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add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information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radiographs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0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Complex</a:t>
            </a:r>
            <a:r>
              <a:rPr sz="2800" spc="-19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fractures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0"/>
              </a:spcBef>
              <a:buChar char="•"/>
              <a:tabLst>
                <a:tab pos="481965" algn="l"/>
              </a:tabLst>
            </a:pPr>
            <a:r>
              <a:rPr sz="2800" spc="-40" dirty="0">
                <a:latin typeface="+mn-lt"/>
                <a:cs typeface="Arial MT"/>
              </a:rPr>
              <a:t>Pre-</a:t>
            </a:r>
            <a:r>
              <a:rPr sz="2800" dirty="0">
                <a:latin typeface="+mn-lt"/>
                <a:cs typeface="Arial MT"/>
              </a:rPr>
              <a:t>arthroplasty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planning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75"/>
              </a:spcBef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Evaluate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joints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2362200"/>
            <a:ext cx="9144000" cy="305714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57400" y="1524000"/>
            <a:ext cx="7722108" cy="467715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1633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46504" y="2199132"/>
            <a:ext cx="9144000" cy="400872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86200" y="1447800"/>
            <a:ext cx="4419600" cy="480212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9679940" cy="2901435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Arial MT"/>
              </a:rPr>
              <a:t>Advantages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CT</a:t>
            </a:r>
            <a:r>
              <a:rPr sz="2800" spc="-1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over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plain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radiographs</a:t>
            </a:r>
            <a:endParaRPr sz="2800" dirty="0">
              <a:latin typeface="+mn-lt"/>
              <a:cs typeface="Arial MT"/>
            </a:endParaRPr>
          </a:p>
          <a:p>
            <a:pPr marL="366395" indent="-341630">
              <a:lnSpc>
                <a:spcPct val="100000"/>
              </a:lnSpc>
              <a:spcBef>
                <a:spcPts val="365"/>
              </a:spcBef>
              <a:buAutoNum type="arabicPeriod"/>
              <a:tabLst>
                <a:tab pos="366395" algn="l"/>
              </a:tabLst>
            </a:pPr>
            <a:r>
              <a:rPr sz="2800" dirty="0">
                <a:latin typeface="+mn-lt"/>
                <a:cs typeface="Arial MT"/>
              </a:rPr>
              <a:t>Spatial</a:t>
            </a:r>
            <a:r>
              <a:rPr sz="2800" spc="-16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Relationships</a:t>
            </a:r>
            <a:endParaRPr sz="2800" dirty="0">
              <a:latin typeface="+mn-lt"/>
              <a:cs typeface="Arial MT"/>
            </a:endParaRPr>
          </a:p>
          <a:p>
            <a:pPr marL="366395" indent="-341630">
              <a:lnSpc>
                <a:spcPct val="100000"/>
              </a:lnSpc>
              <a:spcBef>
                <a:spcPts val="370"/>
              </a:spcBef>
              <a:buAutoNum type="arabicPeriod"/>
              <a:tabLst>
                <a:tab pos="366395" algn="l"/>
              </a:tabLst>
            </a:pPr>
            <a:r>
              <a:rPr sz="2800" dirty="0">
                <a:latin typeface="+mn-lt"/>
                <a:cs typeface="Arial MT"/>
              </a:rPr>
              <a:t>Ability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for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comparison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joints</a:t>
            </a:r>
            <a:endParaRPr sz="2800" dirty="0">
              <a:latin typeface="+mn-lt"/>
              <a:cs typeface="Arial MT"/>
            </a:endParaRPr>
          </a:p>
          <a:p>
            <a:pPr marL="366395" indent="-341630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66395" algn="l"/>
              </a:tabLst>
            </a:pPr>
            <a:r>
              <a:rPr sz="2800" dirty="0">
                <a:latin typeface="+mn-lt"/>
                <a:cs typeface="Arial MT"/>
              </a:rPr>
              <a:t>Bone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soft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tissue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can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both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demonstrated</a:t>
            </a:r>
            <a:r>
              <a:rPr sz="2800" spc="-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with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scan</a:t>
            </a:r>
            <a:endParaRPr sz="2800" dirty="0">
              <a:latin typeface="+mn-lt"/>
              <a:cs typeface="Arial MT"/>
            </a:endParaRPr>
          </a:p>
          <a:p>
            <a:pPr marL="366395" indent="-341630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66395" algn="l"/>
              </a:tabLst>
            </a:pPr>
            <a:r>
              <a:rPr sz="2800" spc="-10" dirty="0">
                <a:latin typeface="+mn-lt"/>
                <a:cs typeface="Arial MT"/>
              </a:rPr>
              <a:t>Excellent</a:t>
            </a:r>
            <a:r>
              <a:rPr sz="2800" spc="-1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contrast</a:t>
            </a:r>
            <a:r>
              <a:rPr sz="2800" spc="-16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resolution</a:t>
            </a:r>
            <a:endParaRPr sz="2800" dirty="0">
              <a:latin typeface="+mn-lt"/>
              <a:cs typeface="Arial MT"/>
            </a:endParaRPr>
          </a:p>
          <a:p>
            <a:pPr marL="465455" indent="-440690">
              <a:lnSpc>
                <a:spcPct val="100000"/>
              </a:lnSpc>
              <a:spcBef>
                <a:spcPts val="375"/>
              </a:spcBef>
              <a:buAutoNum type="arabicPeriod"/>
              <a:tabLst>
                <a:tab pos="465455" algn="l"/>
              </a:tabLst>
            </a:pPr>
            <a:r>
              <a:rPr sz="2800" dirty="0">
                <a:latin typeface="+mn-lt"/>
                <a:cs typeface="Arial MT"/>
              </a:rPr>
              <a:t>MPR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3D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30" dirty="0">
                <a:latin typeface="+mn-lt"/>
                <a:cs typeface="Arial MT"/>
              </a:rPr>
              <a:t>post-</a:t>
            </a:r>
            <a:r>
              <a:rPr sz="2800" dirty="0">
                <a:latin typeface="+mn-lt"/>
                <a:cs typeface="Arial MT"/>
              </a:rPr>
              <a:t>processing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features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10316845" cy="3421379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Arial MT"/>
              </a:rPr>
              <a:t>Other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advantages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trauma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patients: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Retrospective</a:t>
            </a:r>
            <a:r>
              <a:rPr sz="2800" spc="-17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reconstructions</a:t>
            </a:r>
            <a:endParaRPr sz="2800" dirty="0">
              <a:latin typeface="+mn-lt"/>
              <a:cs typeface="Arial MT"/>
            </a:endParaRPr>
          </a:p>
          <a:p>
            <a:pPr marL="366395" marR="5080" lvl="1" indent="-227965">
              <a:lnSpc>
                <a:spcPts val="2590"/>
              </a:lnSpc>
              <a:spcBef>
                <a:spcPts val="655"/>
              </a:spcBef>
              <a:buFont typeface="Arial MT"/>
              <a:buChar char="•"/>
              <a:tabLst>
                <a:tab pos="367665" algn="l"/>
                <a:tab pos="1807845" algn="l"/>
              </a:tabLst>
            </a:pPr>
            <a:r>
              <a:rPr sz="2400" i="1" spc="-10" dirty="0">
                <a:latin typeface="+mn-lt"/>
                <a:cs typeface="Arial"/>
              </a:rPr>
              <a:t>Example:</a:t>
            </a:r>
            <a:r>
              <a:rPr sz="2400" i="1" dirty="0">
                <a:latin typeface="+mn-lt"/>
                <a:cs typeface="Arial"/>
              </a:rPr>
              <a:t>	Pelvic</a:t>
            </a:r>
            <a:r>
              <a:rPr sz="2400" i="1" spc="-8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Floor</a:t>
            </a:r>
            <a:r>
              <a:rPr sz="2400" i="1" spc="-5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trauma</a:t>
            </a:r>
            <a:r>
              <a:rPr sz="2400" i="1" spc="-6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–</a:t>
            </a:r>
            <a:r>
              <a:rPr sz="2400" i="1" spc="-8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perform</a:t>
            </a:r>
            <a:r>
              <a:rPr sz="2400" i="1" spc="-12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a</a:t>
            </a:r>
            <a:r>
              <a:rPr sz="2400" i="1" spc="-8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vascular</a:t>
            </a:r>
            <a:r>
              <a:rPr sz="2400" i="1" spc="-6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scan</a:t>
            </a:r>
            <a:r>
              <a:rPr sz="2400" i="1" spc="-9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looking</a:t>
            </a:r>
            <a:r>
              <a:rPr sz="2400" i="1" spc="-2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for</a:t>
            </a:r>
            <a:r>
              <a:rPr sz="2400" i="1" spc="-95" dirty="0">
                <a:latin typeface="+mn-lt"/>
                <a:cs typeface="Arial"/>
              </a:rPr>
              <a:t> </a:t>
            </a:r>
            <a:r>
              <a:rPr sz="2400" i="1" spc="-10" dirty="0">
                <a:latin typeface="+mn-lt"/>
                <a:cs typeface="Arial"/>
              </a:rPr>
              <a:t>injury 	</a:t>
            </a:r>
            <a:r>
              <a:rPr sz="2400" i="1" dirty="0">
                <a:latin typeface="+mn-lt"/>
                <a:cs typeface="Arial"/>
              </a:rPr>
              <a:t>to</a:t>
            </a:r>
            <a:r>
              <a:rPr sz="2400" i="1" spc="-7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vessels,</a:t>
            </a:r>
            <a:r>
              <a:rPr sz="2400" i="1" spc="-6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but</a:t>
            </a:r>
            <a:r>
              <a:rPr sz="2400" i="1" spc="-5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bony</a:t>
            </a:r>
            <a:r>
              <a:rPr sz="2400" i="1" spc="-5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pelvis</a:t>
            </a:r>
            <a:r>
              <a:rPr sz="2400" i="1" spc="-3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can</a:t>
            </a:r>
            <a:r>
              <a:rPr sz="2400" i="1" spc="-9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also</a:t>
            </a:r>
            <a:r>
              <a:rPr sz="2400" i="1" spc="-4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be</a:t>
            </a:r>
            <a:r>
              <a:rPr sz="2400" i="1" spc="-60" dirty="0">
                <a:latin typeface="+mn-lt"/>
                <a:cs typeface="Arial"/>
              </a:rPr>
              <a:t> </a:t>
            </a:r>
            <a:r>
              <a:rPr sz="2400" i="1" spc="-10" dirty="0">
                <a:latin typeface="+mn-lt"/>
                <a:cs typeface="Arial"/>
              </a:rPr>
              <a:t>evaluated.</a:t>
            </a:r>
            <a:endParaRPr sz="2400" dirty="0">
              <a:latin typeface="+mn-lt"/>
              <a:cs typeface="Arial"/>
            </a:endParaRPr>
          </a:p>
          <a:p>
            <a:pPr marL="367665" marR="1129030" indent="-343535">
              <a:lnSpc>
                <a:spcPts val="3020"/>
              </a:lnSpc>
              <a:spcBef>
                <a:spcPts val="70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Thin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slices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allow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excellent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coverage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anatomy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-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as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thin </a:t>
            </a:r>
            <a:r>
              <a:rPr sz="2800" dirty="0">
                <a:latin typeface="+mn-lt"/>
                <a:cs typeface="Arial MT"/>
              </a:rPr>
              <a:t>as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0.5mm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is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common.</a:t>
            </a:r>
            <a:endParaRPr sz="2800" dirty="0">
              <a:latin typeface="+mn-lt"/>
              <a:cs typeface="Arial MT"/>
            </a:endParaRPr>
          </a:p>
          <a:p>
            <a:pPr marL="367665" marR="2457450" indent="-343535">
              <a:lnSpc>
                <a:spcPts val="3030"/>
              </a:lnSpc>
              <a:spcBef>
                <a:spcPts val="695"/>
              </a:spcBef>
              <a:buChar char="•"/>
              <a:tabLst>
                <a:tab pos="367665" algn="l"/>
              </a:tabLst>
            </a:pPr>
            <a:r>
              <a:rPr sz="2800" dirty="0">
                <a:latin typeface="+mn-lt"/>
                <a:cs typeface="Arial MT"/>
              </a:rPr>
              <a:t>3D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reconstructions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often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used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for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pre-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operative planning.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6777990" cy="1445895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Arial MT"/>
              </a:rPr>
              <a:t>Contraindications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for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30" dirty="0">
                <a:latin typeface="+mn-lt"/>
                <a:cs typeface="Arial MT"/>
              </a:rPr>
              <a:t>CT</a:t>
            </a:r>
            <a:r>
              <a:rPr sz="2800" spc="-1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MSK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procedures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Extensive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hardware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70"/>
              </a:spcBef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Pregnancy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9873615" cy="3721735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Arial MT"/>
              </a:rPr>
              <a:t>Positioning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General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Rules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  <a:tab pos="3568700" algn="l"/>
              </a:tabLst>
            </a:pPr>
            <a:r>
              <a:rPr sz="2800" dirty="0">
                <a:latin typeface="+mn-lt"/>
                <a:cs typeface="Arial MT"/>
              </a:rPr>
              <a:t>Lower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extremities:</a:t>
            </a:r>
            <a:r>
              <a:rPr sz="2800" dirty="0">
                <a:latin typeface="+mn-lt"/>
                <a:cs typeface="Arial MT"/>
              </a:rPr>
              <a:t>	Supine,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feet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first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70"/>
              </a:spcBef>
              <a:buChar char="•"/>
              <a:tabLst>
                <a:tab pos="481965" algn="l"/>
                <a:tab pos="3568700" algn="l"/>
              </a:tabLst>
            </a:pPr>
            <a:r>
              <a:rPr sz="2800" dirty="0">
                <a:latin typeface="+mn-lt"/>
                <a:cs typeface="Arial MT"/>
              </a:rPr>
              <a:t>Upper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extremities:</a:t>
            </a:r>
            <a:r>
              <a:rPr sz="2800" dirty="0">
                <a:latin typeface="+mn-lt"/>
                <a:cs typeface="Arial MT"/>
              </a:rPr>
              <a:t>	Supine,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head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first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0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Ensure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symmetry</a:t>
            </a:r>
            <a:endParaRPr sz="2800" dirty="0">
              <a:latin typeface="+mn-lt"/>
              <a:cs typeface="Arial MT"/>
            </a:endParaRPr>
          </a:p>
          <a:p>
            <a:pPr marL="481965" marR="5080" indent="-457834">
              <a:lnSpc>
                <a:spcPts val="3020"/>
              </a:lnSpc>
              <a:spcBef>
                <a:spcPts val="74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Position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long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axis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anatomy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perpendicular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plane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acquisition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3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AP</a:t>
            </a:r>
            <a:r>
              <a:rPr sz="2800" spc="-1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Lateral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scout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images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0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Use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pillows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sponges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prevent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patient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motion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871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760215"/>
            <a:ext cx="10038080" cy="2301271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465"/>
              </a:spcBef>
              <a:buChar char="•"/>
              <a:tabLst>
                <a:tab pos="469900" algn="l"/>
              </a:tabLst>
            </a:pPr>
            <a:r>
              <a:rPr sz="2800" dirty="0">
                <a:latin typeface="+mn-lt"/>
                <a:cs typeface="Arial MT"/>
              </a:rPr>
              <a:t>There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many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variations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positioning</a:t>
            </a:r>
            <a:endParaRPr sz="2800" dirty="0">
              <a:latin typeface="+mn-lt"/>
              <a:cs typeface="Arial MT"/>
            </a:endParaRPr>
          </a:p>
          <a:p>
            <a:pPr marL="469900" marR="5080" indent="-457834">
              <a:lnSpc>
                <a:spcPts val="3020"/>
              </a:lnSpc>
              <a:spcBef>
                <a:spcPts val="745"/>
              </a:spcBef>
              <a:buChar char="•"/>
              <a:tabLst>
                <a:tab pos="469900" algn="l"/>
              </a:tabLst>
            </a:pPr>
            <a:r>
              <a:rPr sz="2800" spc="-30" dirty="0">
                <a:latin typeface="+mn-lt"/>
                <a:cs typeface="Arial MT"/>
              </a:rPr>
              <a:t>Remember,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tech</a:t>
            </a:r>
            <a:r>
              <a:rPr sz="2800" spc="-1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enters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patient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orientation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console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scanner</a:t>
            </a:r>
            <a:r>
              <a:rPr sz="2800" spc="-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usually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assigns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”L”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and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”R”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based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this </a:t>
            </a:r>
            <a:r>
              <a:rPr sz="2800" spc="-10" dirty="0">
                <a:latin typeface="+mn-lt"/>
                <a:cs typeface="Arial MT"/>
              </a:rPr>
              <a:t>orientation.</a:t>
            </a:r>
            <a:endParaRPr sz="2800" dirty="0">
              <a:latin typeface="+mn-lt"/>
              <a:cs typeface="Arial MT"/>
            </a:endParaRPr>
          </a:p>
          <a:p>
            <a:pPr marL="469900" indent="-457200">
              <a:lnSpc>
                <a:spcPct val="100000"/>
              </a:lnSpc>
              <a:spcBef>
                <a:spcPts val="340"/>
              </a:spcBef>
              <a:buChar char="•"/>
              <a:tabLst>
                <a:tab pos="469900" algn="l"/>
              </a:tabLst>
            </a:pPr>
            <a:r>
              <a:rPr sz="2800" dirty="0">
                <a:latin typeface="+mn-lt"/>
                <a:cs typeface="Arial MT"/>
              </a:rPr>
              <a:t>Special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care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must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be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taken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when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scanning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extremities.</a:t>
            </a:r>
            <a:endParaRPr sz="2800" dirty="0">
              <a:latin typeface="+mn-lt"/>
              <a:cs typeface="Arial MT"/>
            </a:endParaRPr>
          </a:p>
          <a:p>
            <a:pPr marL="469900" indent="-457200">
              <a:lnSpc>
                <a:spcPct val="100000"/>
              </a:lnSpc>
              <a:spcBef>
                <a:spcPts val="360"/>
              </a:spcBef>
              <a:buChar char="•"/>
              <a:tabLst>
                <a:tab pos="469900" algn="l"/>
              </a:tabLst>
            </a:pPr>
            <a:r>
              <a:rPr sz="2800" dirty="0">
                <a:latin typeface="+mn-lt"/>
                <a:cs typeface="Arial MT"/>
              </a:rPr>
              <a:t>Some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sites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have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tiny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lead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markers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871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734550" cy="290739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Shoulder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Scout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–</a:t>
            </a:r>
            <a:r>
              <a:rPr sz="2800" spc="-3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AP</a:t>
            </a:r>
            <a:r>
              <a:rPr sz="2800" spc="-1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Lateral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92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Arial MT"/>
              </a:rPr>
              <a:t>Anatomy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included</a:t>
            </a:r>
            <a:r>
              <a:rPr sz="2800" spc="-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Just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30" dirty="0">
                <a:latin typeface="+mn-lt"/>
                <a:cs typeface="Arial MT"/>
              </a:rPr>
              <a:t>above</a:t>
            </a:r>
            <a:r>
              <a:rPr sz="2800" spc="-3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AC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joint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just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below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scapula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21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24765" marR="1303655" indent="-12700">
              <a:lnSpc>
                <a:spcPts val="3020"/>
              </a:lnSpc>
              <a:buChar char="•"/>
              <a:tabLst>
                <a:tab pos="24765" algn="l"/>
                <a:tab pos="240029" algn="l"/>
              </a:tabLst>
            </a:pPr>
            <a:r>
              <a:rPr sz="2800" spc="-10" dirty="0">
                <a:latin typeface="+mn-lt"/>
                <a:cs typeface="Arial MT"/>
              </a:rPr>
              <a:t>	Positioning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50" dirty="0">
                <a:latin typeface="+mn-lt"/>
                <a:cs typeface="Arial MT"/>
              </a:rPr>
              <a:t>-</a:t>
            </a:r>
            <a:r>
              <a:rPr sz="2800" dirty="0">
                <a:latin typeface="+mn-lt"/>
                <a:cs typeface="Arial MT"/>
              </a:rPr>
              <a:t>Patient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supine,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affected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arm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at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side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with </a:t>
            </a:r>
            <a:r>
              <a:rPr sz="2800" spc="-10" dirty="0">
                <a:latin typeface="+mn-lt"/>
                <a:cs typeface="Arial MT"/>
              </a:rPr>
              <a:t>unaffected</a:t>
            </a:r>
            <a:r>
              <a:rPr sz="2800" spc="-1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arm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raised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above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head.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8096" y="1627632"/>
            <a:ext cx="3035807" cy="446227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7690" y="616153"/>
            <a:ext cx="72395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2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2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185416" y="1981200"/>
            <a:ext cx="7821295" cy="4438015"/>
            <a:chOff x="2185416" y="1981200"/>
            <a:chExt cx="7821295" cy="443801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85416" y="1981200"/>
              <a:ext cx="7821168" cy="44378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958084" y="3151631"/>
              <a:ext cx="2331720" cy="2365375"/>
            </a:xfrm>
            <a:custGeom>
              <a:avLst/>
              <a:gdLst/>
              <a:ahLst/>
              <a:cxnLst/>
              <a:rect l="l" t="t" r="r" b="b"/>
              <a:pathLst>
                <a:path w="2331720" h="2365375">
                  <a:moveTo>
                    <a:pt x="2331720" y="0"/>
                  </a:moveTo>
                  <a:lnTo>
                    <a:pt x="2293747" y="0"/>
                  </a:lnTo>
                  <a:lnTo>
                    <a:pt x="2293747" y="508"/>
                  </a:lnTo>
                  <a:lnTo>
                    <a:pt x="2293747" y="38608"/>
                  </a:lnTo>
                  <a:lnTo>
                    <a:pt x="2293747" y="2327148"/>
                  </a:lnTo>
                  <a:lnTo>
                    <a:pt x="37973" y="2327148"/>
                  </a:lnTo>
                  <a:lnTo>
                    <a:pt x="37973" y="38608"/>
                  </a:lnTo>
                  <a:lnTo>
                    <a:pt x="2293747" y="38608"/>
                  </a:lnTo>
                  <a:lnTo>
                    <a:pt x="2293747" y="508"/>
                  </a:lnTo>
                  <a:lnTo>
                    <a:pt x="0" y="508"/>
                  </a:lnTo>
                  <a:lnTo>
                    <a:pt x="0" y="38608"/>
                  </a:lnTo>
                  <a:lnTo>
                    <a:pt x="0" y="2327148"/>
                  </a:lnTo>
                  <a:lnTo>
                    <a:pt x="0" y="2365248"/>
                  </a:lnTo>
                  <a:lnTo>
                    <a:pt x="2331720" y="2365248"/>
                  </a:lnTo>
                  <a:lnTo>
                    <a:pt x="2331720" y="2327148"/>
                  </a:lnTo>
                  <a:lnTo>
                    <a:pt x="233172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958846" y="3152394"/>
              <a:ext cx="2331720" cy="2366645"/>
            </a:xfrm>
            <a:custGeom>
              <a:avLst/>
              <a:gdLst/>
              <a:ahLst/>
              <a:cxnLst/>
              <a:rect l="l" t="t" r="r" b="b"/>
              <a:pathLst>
                <a:path w="2331720" h="2366645">
                  <a:moveTo>
                    <a:pt x="0" y="2366264"/>
                  </a:moveTo>
                  <a:lnTo>
                    <a:pt x="2331720" y="2366264"/>
                  </a:lnTo>
                  <a:lnTo>
                    <a:pt x="2331720" y="0"/>
                  </a:lnTo>
                  <a:lnTo>
                    <a:pt x="0" y="0"/>
                  </a:lnTo>
                  <a:lnTo>
                    <a:pt x="0" y="2366264"/>
                  </a:lnTo>
                  <a:close/>
                </a:path>
                <a:path w="2331720" h="2366645">
                  <a:moveTo>
                    <a:pt x="37973" y="2328291"/>
                  </a:moveTo>
                  <a:lnTo>
                    <a:pt x="2293747" y="2328291"/>
                  </a:lnTo>
                  <a:lnTo>
                    <a:pt x="2293747" y="37972"/>
                  </a:lnTo>
                  <a:lnTo>
                    <a:pt x="37973" y="37972"/>
                  </a:lnTo>
                  <a:lnTo>
                    <a:pt x="37973" y="2328291"/>
                  </a:lnTo>
                  <a:close/>
                </a:path>
              </a:pathLst>
            </a:custGeom>
            <a:ln w="25400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854452" y="3151632"/>
              <a:ext cx="205740" cy="844550"/>
            </a:xfrm>
            <a:custGeom>
              <a:avLst/>
              <a:gdLst/>
              <a:ahLst/>
              <a:cxnLst/>
              <a:rect l="l" t="t" r="r" b="b"/>
              <a:pathLst>
                <a:path w="205739" h="844550">
                  <a:moveTo>
                    <a:pt x="154305" y="0"/>
                  </a:moveTo>
                  <a:lnTo>
                    <a:pt x="51435" y="0"/>
                  </a:lnTo>
                  <a:lnTo>
                    <a:pt x="51435" y="741552"/>
                  </a:lnTo>
                  <a:lnTo>
                    <a:pt x="0" y="741552"/>
                  </a:lnTo>
                  <a:lnTo>
                    <a:pt x="102870" y="844295"/>
                  </a:lnTo>
                  <a:lnTo>
                    <a:pt x="205740" y="741552"/>
                  </a:lnTo>
                  <a:lnTo>
                    <a:pt x="154305" y="741552"/>
                  </a:lnTo>
                  <a:lnTo>
                    <a:pt x="15430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855214" y="3152394"/>
              <a:ext cx="205740" cy="844550"/>
            </a:xfrm>
            <a:custGeom>
              <a:avLst/>
              <a:gdLst/>
              <a:ahLst/>
              <a:cxnLst/>
              <a:rect l="l" t="t" r="r" b="b"/>
              <a:pathLst>
                <a:path w="205739" h="844550">
                  <a:moveTo>
                    <a:pt x="0" y="741552"/>
                  </a:moveTo>
                  <a:lnTo>
                    <a:pt x="51435" y="741552"/>
                  </a:lnTo>
                  <a:lnTo>
                    <a:pt x="51435" y="0"/>
                  </a:lnTo>
                  <a:lnTo>
                    <a:pt x="154305" y="0"/>
                  </a:lnTo>
                  <a:lnTo>
                    <a:pt x="154305" y="741552"/>
                  </a:lnTo>
                  <a:lnTo>
                    <a:pt x="205740" y="741552"/>
                  </a:lnTo>
                  <a:lnTo>
                    <a:pt x="102869" y="844295"/>
                  </a:lnTo>
                  <a:lnTo>
                    <a:pt x="0" y="741552"/>
                  </a:lnTo>
                  <a:close/>
                </a:path>
              </a:pathLst>
            </a:custGeom>
            <a:ln w="25398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2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3804285" cy="3437479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Shoulder</a:t>
            </a:r>
            <a:endParaRPr sz="280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SFOV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Large</a:t>
            </a:r>
            <a:r>
              <a:rPr sz="2800" spc="-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/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body</a:t>
            </a:r>
            <a:endParaRPr sz="280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819"/>
              </a:spcBef>
              <a:buFont typeface="Arial MT"/>
              <a:buChar char="•"/>
            </a:pPr>
            <a:endParaRPr sz="280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DFOV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25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cm</a:t>
            </a:r>
            <a:endParaRPr sz="280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825"/>
              </a:spcBef>
              <a:buFont typeface="Arial MT"/>
              <a:buChar char="•"/>
            </a:pPr>
            <a:endParaRPr sz="280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Algorithm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Bone</a:t>
            </a:r>
            <a:endParaRPr sz="280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20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WW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2000</a:t>
            </a:r>
            <a:r>
              <a:rPr sz="2400" spc="-2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WL</a:t>
            </a:r>
            <a:r>
              <a:rPr sz="2400" spc="-204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500</a:t>
            </a:r>
            <a:endParaRPr sz="240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2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9580245" cy="42005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Shoulder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481965" algn="l"/>
                <a:tab pos="3213100" algn="l"/>
              </a:tabLst>
            </a:pPr>
            <a:r>
              <a:rPr sz="2800" spc="-10" dirty="0">
                <a:latin typeface="+mn-lt"/>
                <a:cs typeface="Arial MT"/>
              </a:rPr>
              <a:t>Acquisition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kVp:</a:t>
            </a:r>
            <a:r>
              <a:rPr sz="2800" dirty="0">
                <a:latin typeface="+mn-lt"/>
                <a:cs typeface="Arial MT"/>
              </a:rPr>
              <a:t>	</a:t>
            </a:r>
            <a:r>
              <a:rPr sz="2800" spc="-25" dirty="0">
                <a:latin typeface="+mn-lt"/>
                <a:cs typeface="Arial MT"/>
              </a:rPr>
              <a:t>140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Acquisition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mAs: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300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</a:tabLst>
            </a:pPr>
            <a:r>
              <a:rPr sz="2400" spc="-50" dirty="0">
                <a:latin typeface="+mn-lt"/>
                <a:cs typeface="Arial MT"/>
              </a:rPr>
              <a:t>ATCM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range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100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–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500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(approximately)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80"/>
              </a:spcBef>
              <a:buFont typeface="Arial MT"/>
              <a:buChar char="•"/>
            </a:pPr>
            <a:endParaRPr sz="24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Reconstruction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details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will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vary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MPR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align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imaging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plane</a:t>
            </a:r>
            <a:r>
              <a:rPr sz="2000" spc="-4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be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perpendicular</a:t>
            </a:r>
            <a:r>
              <a:rPr sz="2000" spc="-12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long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axis</a:t>
            </a:r>
            <a:r>
              <a:rPr sz="2000" spc="-3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of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anatomy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Slice</a:t>
            </a:r>
            <a:r>
              <a:rPr sz="2000" spc="-9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Thickness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4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thin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slices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Windowing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2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soft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tissue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WW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500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WL</a:t>
            </a:r>
            <a:r>
              <a:rPr sz="2000" spc="-170" dirty="0">
                <a:latin typeface="+mn-lt"/>
                <a:cs typeface="Arial MT"/>
              </a:rPr>
              <a:t> </a:t>
            </a:r>
            <a:r>
              <a:rPr sz="2000" spc="-25" dirty="0">
                <a:latin typeface="+mn-lt"/>
                <a:cs typeface="Arial MT"/>
              </a:rPr>
              <a:t>50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10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Apply</a:t>
            </a:r>
            <a:r>
              <a:rPr sz="2000" spc="-2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filters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25" dirty="0">
                <a:latin typeface="+mn-lt"/>
                <a:cs typeface="Arial MT"/>
              </a:rPr>
              <a:t> </a:t>
            </a:r>
            <a:r>
              <a:rPr sz="2000" spc="-20" dirty="0">
                <a:latin typeface="+mn-lt"/>
                <a:cs typeface="Arial MT"/>
              </a:rPr>
              <a:t>high-</a:t>
            </a:r>
            <a:r>
              <a:rPr sz="2000" dirty="0">
                <a:latin typeface="+mn-lt"/>
                <a:cs typeface="Arial MT"/>
              </a:rPr>
              <a:t>resolution</a:t>
            </a:r>
            <a:r>
              <a:rPr sz="2000" spc="-80" dirty="0">
                <a:latin typeface="+mn-lt"/>
                <a:cs typeface="Arial MT"/>
              </a:rPr>
              <a:t> </a:t>
            </a:r>
            <a:r>
              <a:rPr sz="2000" spc="-20" dirty="0">
                <a:latin typeface="+mn-lt"/>
                <a:cs typeface="Arial MT"/>
              </a:rPr>
              <a:t>bone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3D,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if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indicated</a:t>
            </a:r>
            <a:endParaRPr sz="20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63239" y="1527047"/>
            <a:ext cx="5279136" cy="48783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871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7887334" cy="4017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Shoulder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481965" algn="l"/>
              </a:tabLst>
            </a:pPr>
            <a:r>
              <a:rPr sz="2800" spc="-30" dirty="0">
                <a:latin typeface="+mn-lt"/>
                <a:cs typeface="Arial MT"/>
              </a:rPr>
              <a:t>Shoulder</a:t>
            </a:r>
            <a:r>
              <a:rPr sz="2800" spc="-3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Arthrography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can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done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Useful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demonstrate: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Joint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capsule</a:t>
            </a:r>
            <a:endParaRPr sz="24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Extrascapular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structures</a:t>
            </a:r>
            <a:r>
              <a:rPr sz="2400" spc="-12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(muscles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of</a:t>
            </a:r>
            <a:r>
              <a:rPr sz="2400" spc="-114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12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rotator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cuff)</a:t>
            </a:r>
            <a:endParaRPr sz="24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Loose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bodies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within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the</a:t>
            </a:r>
            <a:r>
              <a:rPr sz="2400" spc="-11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joint</a:t>
            </a:r>
            <a:endParaRPr sz="24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20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Double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contrast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40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Up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3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ml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iodinated</a:t>
            </a:r>
            <a:r>
              <a:rPr sz="2400" spc="-1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contrast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media</a:t>
            </a:r>
            <a:endParaRPr sz="24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Up</a:t>
            </a:r>
            <a:r>
              <a:rPr sz="2400" spc="-3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10</a:t>
            </a:r>
            <a:r>
              <a:rPr sz="2400" spc="-2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ml</a:t>
            </a:r>
            <a:r>
              <a:rPr sz="2400" spc="-25" dirty="0">
                <a:latin typeface="+mn-lt"/>
                <a:cs typeface="Arial MT"/>
              </a:rPr>
              <a:t> air</a:t>
            </a:r>
            <a:endParaRPr sz="24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10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Scan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includes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30" dirty="0">
                <a:latin typeface="+mn-lt"/>
                <a:cs typeface="Arial MT"/>
              </a:rPr>
              <a:t>above</a:t>
            </a:r>
            <a:r>
              <a:rPr sz="2800" spc="-3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AC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joint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glenoid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fossa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2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10032365" cy="3671711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469900" marR="1823085" indent="-457834">
              <a:lnSpc>
                <a:spcPts val="3030"/>
              </a:lnSpc>
              <a:spcBef>
                <a:spcPts val="475"/>
              </a:spcBef>
              <a:buClr>
                <a:srgbClr val="000000"/>
              </a:buClr>
              <a:buChar char="•"/>
              <a:tabLst>
                <a:tab pos="469900" algn="l"/>
              </a:tabLst>
            </a:pP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https://radiopaedia.org/cases/normal-</a:t>
            </a:r>
            <a:r>
              <a:rPr sz="2800" u="sng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ct-</a:t>
            </a:r>
            <a:r>
              <a:rPr sz="2800" spc="285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shoulder-</a:t>
            </a:r>
            <a:r>
              <a:rPr sz="2800" spc="-10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2?lang=us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224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69900" marR="5080" indent="-457834">
              <a:lnSpc>
                <a:spcPts val="3030"/>
              </a:lnSpc>
              <a:buClr>
                <a:srgbClr val="000000"/>
              </a:buClr>
              <a:buChar char="•"/>
              <a:tabLst>
                <a:tab pos="469900" algn="l"/>
              </a:tabLst>
            </a:pPr>
            <a:r>
              <a:rPr sz="2800" u="sng" spc="-25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https://radiopaedia.org/cases/posterior-</a:t>
            </a:r>
            <a:r>
              <a:rPr sz="2800" spc="265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shoulder-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dislocation-</a:t>
            </a:r>
            <a:r>
              <a:rPr sz="2800" spc="-10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with-</a:t>
            </a:r>
            <a:r>
              <a:rPr sz="2800" u="sng" spc="-3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reverse-</a:t>
            </a:r>
            <a:r>
              <a:rPr sz="2800" u="sng" spc="-25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hill-</a:t>
            </a:r>
            <a:r>
              <a:rPr sz="2800" u="sng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sachs-</a:t>
            </a:r>
            <a:r>
              <a:rPr sz="2800" spc="180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and-reverse-</a:t>
            </a:r>
            <a:r>
              <a:rPr sz="2800" u="sng" spc="-35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bankart-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lesions?lang=us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16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69900" marR="1931670" indent="-457834">
              <a:lnSpc>
                <a:spcPts val="3020"/>
              </a:lnSpc>
              <a:buClr>
                <a:srgbClr val="000000"/>
              </a:buClr>
              <a:buChar char="•"/>
              <a:tabLst>
                <a:tab pos="469900" algn="l"/>
              </a:tabLst>
            </a:pPr>
            <a:r>
              <a:rPr sz="2800" u="sng" spc="-35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https://radiopaedia.org/cases/rotator-</a:t>
            </a:r>
            <a:r>
              <a:rPr sz="2800" u="sng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cuff-</a:t>
            </a:r>
            <a:r>
              <a:rPr sz="2800" spc="120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2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tear-</a:t>
            </a:r>
            <a:r>
              <a:rPr sz="2800" u="sng" spc="-25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ct-</a:t>
            </a:r>
            <a:r>
              <a:rPr sz="2800" spc="-25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arthrography?lang=us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1429"/>
            <a:ext cx="9740900" cy="4247957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484"/>
              </a:spcBef>
              <a:buChar char="•"/>
              <a:tabLst>
                <a:tab pos="241300" algn="l"/>
              </a:tabLst>
            </a:pPr>
            <a:r>
              <a:rPr sz="26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600" u="sng" spc="-19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6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Elbow</a:t>
            </a:r>
            <a:endParaRPr sz="26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90"/>
              </a:spcBef>
              <a:buChar char="•"/>
              <a:tabLst>
                <a:tab pos="481965" algn="l"/>
              </a:tabLst>
            </a:pPr>
            <a:r>
              <a:rPr sz="2600" dirty="0">
                <a:latin typeface="+mn-lt"/>
                <a:cs typeface="Arial MT"/>
              </a:rPr>
              <a:t>Scout</a:t>
            </a:r>
            <a:r>
              <a:rPr sz="2600" spc="-90" dirty="0">
                <a:latin typeface="+mn-lt"/>
                <a:cs typeface="Arial MT"/>
              </a:rPr>
              <a:t> </a:t>
            </a:r>
            <a:r>
              <a:rPr sz="2600" spc="-20" dirty="0">
                <a:latin typeface="+mn-lt"/>
                <a:cs typeface="Arial MT"/>
              </a:rPr>
              <a:t>–</a:t>
            </a:r>
            <a:r>
              <a:rPr sz="2600" spc="-32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AP</a:t>
            </a:r>
            <a:r>
              <a:rPr sz="2600" spc="-16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&amp;</a:t>
            </a:r>
            <a:r>
              <a:rPr sz="2600" spc="-60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Lateral</a:t>
            </a:r>
            <a:endParaRPr sz="26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045"/>
              </a:spcBef>
              <a:buFont typeface="Arial MT"/>
              <a:buChar char="•"/>
            </a:pPr>
            <a:endParaRPr sz="2600" dirty="0">
              <a:latin typeface="+mn-lt"/>
              <a:cs typeface="Arial MT"/>
            </a:endParaRPr>
          </a:p>
          <a:p>
            <a:pPr marL="481965" marR="429895" indent="-457834">
              <a:lnSpc>
                <a:spcPts val="2810"/>
              </a:lnSpc>
              <a:buChar char="•"/>
              <a:tabLst>
                <a:tab pos="481965" algn="l"/>
              </a:tabLst>
            </a:pPr>
            <a:r>
              <a:rPr sz="2600" dirty="0">
                <a:latin typeface="+mn-lt"/>
                <a:cs typeface="Arial MT"/>
              </a:rPr>
              <a:t>Anatomy</a:t>
            </a:r>
            <a:r>
              <a:rPr sz="2600" spc="-10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included</a:t>
            </a:r>
            <a:r>
              <a:rPr sz="2600" spc="-5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–</a:t>
            </a:r>
            <a:r>
              <a:rPr sz="2600" spc="-8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just</a:t>
            </a:r>
            <a:r>
              <a:rPr sz="2600" spc="-10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above</a:t>
            </a:r>
            <a:r>
              <a:rPr sz="2600" spc="-8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elbow</a:t>
            </a:r>
            <a:r>
              <a:rPr sz="2600" spc="-9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joint</a:t>
            </a:r>
            <a:r>
              <a:rPr sz="2600" spc="-5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–</a:t>
            </a:r>
            <a:r>
              <a:rPr sz="2600" spc="-114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just</a:t>
            </a:r>
            <a:r>
              <a:rPr sz="2600" spc="-114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below</a:t>
            </a:r>
            <a:r>
              <a:rPr sz="2600" spc="-85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radial tuberosity</a:t>
            </a:r>
            <a:endParaRPr sz="26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650"/>
              </a:spcBef>
              <a:buFont typeface="Arial MT"/>
              <a:buChar char="•"/>
            </a:pPr>
            <a:endParaRPr sz="26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  <a:tab pos="2719705" algn="l"/>
              </a:tabLst>
            </a:pPr>
            <a:r>
              <a:rPr sz="2600" dirty="0">
                <a:latin typeface="+mn-lt"/>
                <a:cs typeface="Arial MT"/>
              </a:rPr>
              <a:t>Positioning</a:t>
            </a:r>
            <a:r>
              <a:rPr sz="2600" spc="-165" dirty="0">
                <a:latin typeface="+mn-lt"/>
                <a:cs typeface="Arial MT"/>
              </a:rPr>
              <a:t> </a:t>
            </a:r>
            <a:r>
              <a:rPr sz="2600" spc="-50" dirty="0">
                <a:latin typeface="+mn-lt"/>
                <a:cs typeface="Arial MT"/>
              </a:rPr>
              <a:t>–</a:t>
            </a:r>
            <a:r>
              <a:rPr sz="2600" dirty="0">
                <a:latin typeface="+mn-lt"/>
                <a:cs typeface="Arial MT"/>
              </a:rPr>
              <a:t>	Patient</a:t>
            </a:r>
            <a:r>
              <a:rPr sz="2600" spc="-15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prone,</a:t>
            </a:r>
            <a:r>
              <a:rPr sz="2600" spc="-110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affected</a:t>
            </a:r>
            <a:r>
              <a:rPr sz="2600" spc="-14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arm</a:t>
            </a:r>
            <a:r>
              <a:rPr sz="2600" spc="-9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extended</a:t>
            </a:r>
            <a:r>
              <a:rPr sz="2600" spc="-114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over</a:t>
            </a:r>
            <a:r>
              <a:rPr sz="2600" spc="-125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head.</a:t>
            </a:r>
            <a:endParaRPr sz="26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55"/>
              </a:spcBef>
              <a:buChar char="•"/>
              <a:tabLst>
                <a:tab pos="824865" algn="l"/>
              </a:tabLst>
            </a:pPr>
            <a:r>
              <a:rPr sz="2200" dirty="0">
                <a:latin typeface="+mn-lt"/>
                <a:cs typeface="Arial MT"/>
              </a:rPr>
              <a:t>Alternative:</a:t>
            </a:r>
            <a:r>
              <a:rPr sz="2200" spc="-8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patient</a:t>
            </a:r>
            <a:r>
              <a:rPr sz="2200" spc="-6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supine</a:t>
            </a:r>
            <a:r>
              <a:rPr sz="2200" spc="-9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with</a:t>
            </a:r>
            <a:r>
              <a:rPr sz="2200" spc="-6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arm</a:t>
            </a:r>
            <a:r>
              <a:rPr sz="2200" spc="-6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at</a:t>
            </a:r>
            <a:r>
              <a:rPr sz="2200" spc="-7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side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in</a:t>
            </a:r>
            <a:r>
              <a:rPr sz="2200" spc="-10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anatomical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position.</a:t>
            </a:r>
            <a:endParaRPr sz="2200" dirty="0">
              <a:latin typeface="+mn-lt"/>
              <a:cs typeface="Arial MT"/>
            </a:endParaRPr>
          </a:p>
          <a:p>
            <a:pPr marL="824865" lvl="1" indent="-457200">
              <a:lnSpc>
                <a:spcPts val="2510"/>
              </a:lnSpc>
              <a:spcBef>
                <a:spcPts val="335"/>
              </a:spcBef>
              <a:buChar char="•"/>
              <a:tabLst>
                <a:tab pos="824865" algn="l"/>
              </a:tabLst>
            </a:pPr>
            <a:r>
              <a:rPr sz="2200" dirty="0">
                <a:latin typeface="+mn-lt"/>
                <a:cs typeface="Arial MT"/>
              </a:rPr>
              <a:t>Alternative:</a:t>
            </a:r>
            <a:r>
              <a:rPr sz="2200" spc="-8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patient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prone,</a:t>
            </a:r>
            <a:r>
              <a:rPr sz="2200" spc="-7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arm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bent</a:t>
            </a:r>
            <a:r>
              <a:rPr sz="2200" spc="-9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into</a:t>
            </a:r>
            <a:r>
              <a:rPr sz="2200" spc="-70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lateral</a:t>
            </a:r>
            <a:endParaRPr sz="2200" dirty="0">
              <a:latin typeface="+mn-lt"/>
              <a:cs typeface="Arial MT"/>
            </a:endParaRPr>
          </a:p>
          <a:p>
            <a:pPr marL="824865" lvl="2" indent="-228600">
              <a:lnSpc>
                <a:spcPts val="2510"/>
              </a:lnSpc>
              <a:buChar char="•"/>
              <a:tabLst>
                <a:tab pos="824865" algn="l"/>
              </a:tabLst>
            </a:pPr>
            <a:r>
              <a:rPr sz="2200" dirty="0">
                <a:latin typeface="+mn-lt"/>
                <a:cs typeface="Arial MT"/>
              </a:rPr>
              <a:t>elbow</a:t>
            </a:r>
            <a:r>
              <a:rPr sz="2200" spc="-90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position</a:t>
            </a:r>
            <a:endParaRPr sz="22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43400" y="1475232"/>
            <a:ext cx="3276600" cy="484327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281427" y="1905000"/>
            <a:ext cx="7629525" cy="3979545"/>
            <a:chOff x="2281427" y="1905000"/>
            <a:chExt cx="7629525" cy="397954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7" y="1905000"/>
              <a:ext cx="7629144" cy="397916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142988" y="2759709"/>
              <a:ext cx="1861185" cy="1814830"/>
            </a:xfrm>
            <a:custGeom>
              <a:avLst/>
              <a:gdLst/>
              <a:ahLst/>
              <a:cxnLst/>
              <a:rect l="l" t="t" r="r" b="b"/>
              <a:pathLst>
                <a:path w="1861184" h="1814829">
                  <a:moveTo>
                    <a:pt x="1860702" y="68453"/>
                  </a:moveTo>
                  <a:lnTo>
                    <a:pt x="1860677" y="0"/>
                  </a:lnTo>
                  <a:lnTo>
                    <a:pt x="0" y="0"/>
                  </a:lnTo>
                  <a:lnTo>
                    <a:pt x="0" y="68580"/>
                  </a:lnTo>
                  <a:lnTo>
                    <a:pt x="0" y="1747520"/>
                  </a:lnTo>
                  <a:lnTo>
                    <a:pt x="0" y="1814830"/>
                  </a:lnTo>
                  <a:lnTo>
                    <a:pt x="1860677" y="1814830"/>
                  </a:lnTo>
                  <a:lnTo>
                    <a:pt x="1860677" y="1747520"/>
                  </a:lnTo>
                  <a:lnTo>
                    <a:pt x="66548" y="1747520"/>
                  </a:lnTo>
                  <a:lnTo>
                    <a:pt x="66548" y="68580"/>
                  </a:lnTo>
                  <a:lnTo>
                    <a:pt x="1794129" y="68580"/>
                  </a:lnTo>
                  <a:lnTo>
                    <a:pt x="1794129" y="1746885"/>
                  </a:lnTo>
                  <a:lnTo>
                    <a:pt x="1860702" y="1746885"/>
                  </a:lnTo>
                  <a:lnTo>
                    <a:pt x="1860702" y="68453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143749" y="2760725"/>
              <a:ext cx="1861185" cy="1813560"/>
            </a:xfrm>
            <a:custGeom>
              <a:avLst/>
              <a:gdLst/>
              <a:ahLst/>
              <a:cxnLst/>
              <a:rect l="l" t="t" r="r" b="b"/>
              <a:pathLst>
                <a:path w="1861184" h="1813560">
                  <a:moveTo>
                    <a:pt x="0" y="1813433"/>
                  </a:moveTo>
                  <a:lnTo>
                    <a:pt x="1860677" y="1813433"/>
                  </a:lnTo>
                  <a:lnTo>
                    <a:pt x="1860677" y="0"/>
                  </a:lnTo>
                  <a:lnTo>
                    <a:pt x="0" y="0"/>
                  </a:lnTo>
                  <a:lnTo>
                    <a:pt x="0" y="1813433"/>
                  </a:lnTo>
                  <a:close/>
                </a:path>
                <a:path w="1861184" h="1813560">
                  <a:moveTo>
                    <a:pt x="66548" y="1745488"/>
                  </a:moveTo>
                  <a:lnTo>
                    <a:pt x="1794002" y="1745488"/>
                  </a:lnTo>
                  <a:lnTo>
                    <a:pt x="1794002" y="67818"/>
                  </a:lnTo>
                  <a:lnTo>
                    <a:pt x="66548" y="67818"/>
                  </a:lnTo>
                  <a:lnTo>
                    <a:pt x="66548" y="1745488"/>
                  </a:lnTo>
                  <a:close/>
                </a:path>
              </a:pathLst>
            </a:custGeom>
            <a:ln w="25400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2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5044440" cy="3437479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Elbow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SFOV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Large</a:t>
            </a:r>
            <a:r>
              <a:rPr sz="2800" spc="-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/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body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819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DFOV</a:t>
            </a:r>
            <a:r>
              <a:rPr sz="2800" spc="-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15</a:t>
            </a:r>
            <a:r>
              <a:rPr sz="2800" spc="-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cm,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set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patient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82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Algorithm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Bone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20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WW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2000</a:t>
            </a:r>
            <a:r>
              <a:rPr sz="2400" spc="-2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WL</a:t>
            </a:r>
            <a:r>
              <a:rPr sz="2400" spc="-204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500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16153"/>
            <a:ext cx="70871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2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9578340" cy="42005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Elbow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481965" algn="l"/>
                <a:tab pos="3213100" algn="l"/>
              </a:tabLst>
            </a:pPr>
            <a:r>
              <a:rPr sz="2800" spc="-10" dirty="0">
                <a:latin typeface="+mn-lt"/>
                <a:cs typeface="Arial MT"/>
              </a:rPr>
              <a:t>Acquisition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kVp:</a:t>
            </a:r>
            <a:r>
              <a:rPr sz="2800" dirty="0">
                <a:latin typeface="+mn-lt"/>
                <a:cs typeface="Arial MT"/>
              </a:rPr>
              <a:t>	</a:t>
            </a:r>
            <a:r>
              <a:rPr sz="2800" spc="-25" dirty="0">
                <a:latin typeface="+mn-lt"/>
                <a:cs typeface="Arial MT"/>
              </a:rPr>
              <a:t>140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Acquisition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mAs: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40" dirty="0">
                <a:latin typeface="+mn-lt"/>
                <a:cs typeface="Arial MT"/>
              </a:rPr>
              <a:t>200-</a:t>
            </a:r>
            <a:r>
              <a:rPr sz="2800" spc="-25" dirty="0">
                <a:latin typeface="+mn-lt"/>
                <a:cs typeface="Arial MT"/>
              </a:rPr>
              <a:t>300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No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need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for</a:t>
            </a:r>
            <a:r>
              <a:rPr sz="2400" spc="-290" dirty="0">
                <a:latin typeface="+mn-lt"/>
                <a:cs typeface="Arial MT"/>
              </a:rPr>
              <a:t> </a:t>
            </a:r>
            <a:r>
              <a:rPr sz="2400" spc="-20" dirty="0">
                <a:latin typeface="+mn-lt"/>
                <a:cs typeface="Arial MT"/>
              </a:rPr>
              <a:t>ATCM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80"/>
              </a:spcBef>
              <a:buFont typeface="Arial MT"/>
              <a:buChar char="•"/>
            </a:pPr>
            <a:endParaRPr sz="24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Reconstruction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details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will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vary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MPR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align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imaging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plane</a:t>
            </a:r>
            <a:r>
              <a:rPr sz="2000" spc="-4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be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perpendicular</a:t>
            </a:r>
            <a:r>
              <a:rPr sz="2000" spc="-12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long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axis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of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anatomy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Slice</a:t>
            </a:r>
            <a:r>
              <a:rPr sz="2000" spc="-10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Thickness</a:t>
            </a:r>
            <a:r>
              <a:rPr sz="2000" spc="-9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thin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slices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Windowing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2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soft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tissue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WW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500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WL</a:t>
            </a:r>
            <a:r>
              <a:rPr sz="2000" spc="-170" dirty="0">
                <a:latin typeface="+mn-lt"/>
                <a:cs typeface="Arial MT"/>
              </a:rPr>
              <a:t> </a:t>
            </a:r>
            <a:r>
              <a:rPr sz="2000" spc="-25" dirty="0">
                <a:latin typeface="+mn-lt"/>
                <a:cs typeface="Arial MT"/>
              </a:rPr>
              <a:t>50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10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Apply</a:t>
            </a:r>
            <a:r>
              <a:rPr sz="2000" spc="-2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filters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25" dirty="0">
                <a:latin typeface="+mn-lt"/>
                <a:cs typeface="Arial MT"/>
              </a:rPr>
              <a:t> </a:t>
            </a:r>
            <a:r>
              <a:rPr sz="2000" spc="-20" dirty="0">
                <a:latin typeface="+mn-lt"/>
                <a:cs typeface="Arial MT"/>
              </a:rPr>
              <a:t>high-</a:t>
            </a:r>
            <a:r>
              <a:rPr sz="2000" dirty="0">
                <a:latin typeface="+mn-lt"/>
                <a:cs typeface="Arial MT"/>
              </a:rPr>
              <a:t>resolution</a:t>
            </a:r>
            <a:r>
              <a:rPr sz="2000" spc="-80" dirty="0">
                <a:latin typeface="+mn-lt"/>
                <a:cs typeface="Arial MT"/>
              </a:rPr>
              <a:t> </a:t>
            </a:r>
            <a:r>
              <a:rPr sz="2000" spc="-20" dirty="0">
                <a:latin typeface="+mn-lt"/>
                <a:cs typeface="Arial MT"/>
              </a:rPr>
              <a:t>bone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3D,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if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indicated</a:t>
            </a:r>
            <a:endParaRPr sz="20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2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4200" y="1690116"/>
            <a:ext cx="5169408" cy="460705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8904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https://radiopaedia.org/cases/normal-</a:t>
            </a:r>
            <a:r>
              <a:rPr sz="2800" u="sng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elbow-</a:t>
            </a:r>
            <a:r>
              <a:rPr sz="2800" spc="270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ct?lang=us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70329"/>
            <a:ext cx="8877300" cy="418108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sz="26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600" u="sng" spc="-19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6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Wrist</a:t>
            </a:r>
            <a:endParaRPr sz="26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80"/>
              </a:spcBef>
              <a:buChar char="•"/>
              <a:tabLst>
                <a:tab pos="481965" algn="l"/>
              </a:tabLst>
            </a:pPr>
            <a:r>
              <a:rPr sz="2200" dirty="0">
                <a:latin typeface="+mn-lt"/>
                <a:cs typeface="Arial MT"/>
              </a:rPr>
              <a:t>Scout</a:t>
            </a:r>
            <a:r>
              <a:rPr sz="2200" spc="-35" dirty="0">
                <a:latin typeface="+mn-lt"/>
                <a:cs typeface="Arial MT"/>
              </a:rPr>
              <a:t> </a:t>
            </a:r>
            <a:r>
              <a:rPr sz="2200" spc="-20" dirty="0">
                <a:latin typeface="+mn-lt"/>
                <a:cs typeface="Arial MT"/>
              </a:rPr>
              <a:t>–</a:t>
            </a:r>
            <a:r>
              <a:rPr sz="2200" spc="-2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AP</a:t>
            </a:r>
            <a:r>
              <a:rPr sz="2200" spc="-114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&amp;</a:t>
            </a:r>
            <a:r>
              <a:rPr sz="2200" spc="-30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Lateral</a:t>
            </a:r>
            <a:endParaRPr sz="22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019"/>
              </a:spcBef>
              <a:buFont typeface="Arial MT"/>
              <a:buChar char="•"/>
            </a:pPr>
            <a:endParaRPr sz="2200" dirty="0">
              <a:latin typeface="+mn-lt"/>
              <a:cs typeface="Arial MT"/>
            </a:endParaRPr>
          </a:p>
          <a:p>
            <a:pPr marL="481965" indent="-457200">
              <a:lnSpc>
                <a:spcPts val="2375"/>
              </a:lnSpc>
              <a:buChar char="•"/>
              <a:tabLst>
                <a:tab pos="481965" algn="l"/>
              </a:tabLst>
            </a:pPr>
            <a:r>
              <a:rPr sz="2200" dirty="0">
                <a:latin typeface="+mn-lt"/>
                <a:cs typeface="Arial MT"/>
              </a:rPr>
              <a:t>Anatomy</a:t>
            </a:r>
            <a:r>
              <a:rPr sz="2200" spc="-6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included</a:t>
            </a:r>
            <a:r>
              <a:rPr sz="2200" spc="-3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–</a:t>
            </a:r>
            <a:r>
              <a:rPr sz="2200" spc="-7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Proximal</a:t>
            </a:r>
            <a:r>
              <a:rPr sz="2200" spc="-3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to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the</a:t>
            </a:r>
            <a:r>
              <a:rPr sz="2200" spc="-8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distal</a:t>
            </a:r>
            <a:r>
              <a:rPr sz="2200" spc="-60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radioulnar</a:t>
            </a:r>
            <a:r>
              <a:rPr sz="2200" spc="-4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joint</a:t>
            </a:r>
            <a:r>
              <a:rPr sz="2200" spc="-9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–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proximal</a:t>
            </a:r>
            <a:endParaRPr sz="2200" dirty="0">
              <a:latin typeface="+mn-lt"/>
              <a:cs typeface="Arial MT"/>
            </a:endParaRPr>
          </a:p>
          <a:p>
            <a:pPr marL="481965">
              <a:lnSpc>
                <a:spcPts val="2375"/>
              </a:lnSpc>
            </a:pPr>
            <a:r>
              <a:rPr sz="2200" spc="-10" dirty="0">
                <a:latin typeface="+mn-lt"/>
                <a:cs typeface="Arial MT"/>
              </a:rPr>
              <a:t>metacarpals.</a:t>
            </a:r>
            <a:endParaRPr sz="22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010"/>
              </a:spcBef>
            </a:pPr>
            <a:endParaRPr sz="22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5"/>
              </a:spcBef>
              <a:buChar char="•"/>
              <a:tabLst>
                <a:tab pos="481965" algn="l"/>
                <a:tab pos="2397760" algn="l"/>
              </a:tabLst>
            </a:pPr>
            <a:r>
              <a:rPr sz="2200" dirty="0">
                <a:latin typeface="+mn-lt"/>
                <a:cs typeface="Arial MT"/>
              </a:rPr>
              <a:t>Positioning</a:t>
            </a:r>
            <a:r>
              <a:rPr sz="2200" spc="-120" dirty="0">
                <a:latin typeface="+mn-lt"/>
                <a:cs typeface="Arial MT"/>
              </a:rPr>
              <a:t> </a:t>
            </a:r>
            <a:r>
              <a:rPr sz="2200" spc="-50" dirty="0">
                <a:latin typeface="+mn-lt"/>
                <a:cs typeface="Arial MT"/>
              </a:rPr>
              <a:t>–</a:t>
            </a:r>
            <a:r>
              <a:rPr sz="2200" dirty="0">
                <a:latin typeface="+mn-lt"/>
                <a:cs typeface="Arial MT"/>
              </a:rPr>
              <a:t>	Patient</a:t>
            </a:r>
            <a:r>
              <a:rPr sz="2200" spc="-11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prone,</a:t>
            </a:r>
            <a:r>
              <a:rPr sz="2200" spc="-7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affected</a:t>
            </a:r>
            <a:r>
              <a:rPr sz="2200" spc="-10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arm</a:t>
            </a:r>
            <a:r>
              <a:rPr sz="2200" spc="-85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extended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over</a:t>
            </a:r>
            <a:r>
              <a:rPr sz="2200" spc="-75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head.</a:t>
            </a:r>
            <a:endParaRPr sz="22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45"/>
              </a:spcBef>
              <a:buChar char="•"/>
              <a:tabLst>
                <a:tab pos="824865" algn="l"/>
              </a:tabLst>
            </a:pPr>
            <a:r>
              <a:rPr sz="1900" dirty="0">
                <a:latin typeface="+mn-lt"/>
                <a:cs typeface="Arial MT"/>
              </a:rPr>
              <a:t>Alternative:</a:t>
            </a:r>
            <a:r>
              <a:rPr sz="1900" spc="-55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patient</a:t>
            </a:r>
            <a:r>
              <a:rPr sz="1900" spc="-75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supine</a:t>
            </a:r>
            <a:r>
              <a:rPr sz="1900" spc="-50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with</a:t>
            </a:r>
            <a:r>
              <a:rPr sz="1900" spc="-65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arm</a:t>
            </a:r>
            <a:r>
              <a:rPr sz="1900" spc="-70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at</a:t>
            </a:r>
            <a:r>
              <a:rPr sz="1900" spc="-90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side</a:t>
            </a:r>
            <a:r>
              <a:rPr sz="1900" spc="-65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in</a:t>
            </a:r>
            <a:r>
              <a:rPr sz="1900" spc="-70" dirty="0">
                <a:latin typeface="+mn-lt"/>
                <a:cs typeface="Arial MT"/>
              </a:rPr>
              <a:t> </a:t>
            </a:r>
            <a:r>
              <a:rPr sz="1900" spc="-10" dirty="0">
                <a:latin typeface="+mn-lt"/>
                <a:cs typeface="Arial MT"/>
              </a:rPr>
              <a:t>anatomical</a:t>
            </a:r>
            <a:endParaRPr sz="1900" dirty="0">
              <a:latin typeface="+mn-lt"/>
              <a:cs typeface="Arial MT"/>
            </a:endParaRPr>
          </a:p>
          <a:p>
            <a:pPr marL="824865" lvl="2" indent="-228600">
              <a:lnSpc>
                <a:spcPct val="100000"/>
              </a:lnSpc>
              <a:spcBef>
                <a:spcPts val="555"/>
              </a:spcBef>
              <a:buChar char="•"/>
              <a:tabLst>
                <a:tab pos="824865" algn="l"/>
              </a:tabLst>
            </a:pPr>
            <a:r>
              <a:rPr sz="1900" spc="-10" dirty="0">
                <a:latin typeface="+mn-lt"/>
                <a:cs typeface="Arial MT"/>
              </a:rPr>
              <a:t>position.</a:t>
            </a:r>
            <a:endParaRPr sz="1900" dirty="0">
              <a:latin typeface="+mn-lt"/>
              <a:cs typeface="Arial MT"/>
            </a:endParaRPr>
          </a:p>
          <a:p>
            <a:pPr marL="824865" lvl="1" indent="-457200">
              <a:lnSpc>
                <a:spcPts val="2255"/>
              </a:lnSpc>
              <a:spcBef>
                <a:spcPts val="35"/>
              </a:spcBef>
              <a:buChar char="•"/>
              <a:tabLst>
                <a:tab pos="824865" algn="l"/>
              </a:tabLst>
            </a:pPr>
            <a:r>
              <a:rPr sz="1900" dirty="0">
                <a:latin typeface="+mn-lt"/>
                <a:cs typeface="Arial MT"/>
              </a:rPr>
              <a:t>Alternative:</a:t>
            </a:r>
            <a:r>
              <a:rPr sz="1900" spc="-90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patient</a:t>
            </a:r>
            <a:r>
              <a:rPr sz="1900" spc="-90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seated</a:t>
            </a:r>
            <a:r>
              <a:rPr sz="1900" spc="-90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outside</a:t>
            </a:r>
            <a:r>
              <a:rPr sz="1900" spc="-95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the</a:t>
            </a:r>
            <a:r>
              <a:rPr sz="1900" spc="-90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scanner</a:t>
            </a:r>
            <a:r>
              <a:rPr sz="1900" spc="-90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with</a:t>
            </a:r>
            <a:r>
              <a:rPr sz="1900" spc="-75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arm</a:t>
            </a:r>
            <a:r>
              <a:rPr sz="1900" spc="-105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extended</a:t>
            </a:r>
            <a:r>
              <a:rPr sz="1900" spc="-80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on</a:t>
            </a:r>
            <a:r>
              <a:rPr sz="1900" spc="-95" dirty="0">
                <a:latin typeface="+mn-lt"/>
                <a:cs typeface="Arial MT"/>
              </a:rPr>
              <a:t> </a:t>
            </a:r>
            <a:r>
              <a:rPr sz="1900" spc="-10" dirty="0">
                <a:latin typeface="+mn-lt"/>
                <a:cs typeface="Arial MT"/>
              </a:rPr>
              <a:t>table.</a:t>
            </a:r>
            <a:endParaRPr sz="1900" dirty="0">
              <a:latin typeface="+mn-lt"/>
              <a:cs typeface="Arial MT"/>
            </a:endParaRPr>
          </a:p>
          <a:p>
            <a:pPr marL="1053465" lvl="2" indent="-457200">
              <a:lnSpc>
                <a:spcPts val="2225"/>
              </a:lnSpc>
              <a:buChar char="•"/>
              <a:tabLst>
                <a:tab pos="1053465" algn="l"/>
              </a:tabLst>
            </a:pPr>
            <a:r>
              <a:rPr sz="1900" dirty="0">
                <a:latin typeface="+mn-lt"/>
                <a:cs typeface="Arial MT"/>
              </a:rPr>
              <a:t>Instruct</a:t>
            </a:r>
            <a:r>
              <a:rPr sz="1900" spc="-65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patient</a:t>
            </a:r>
            <a:r>
              <a:rPr sz="1900" spc="-40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to</a:t>
            </a:r>
            <a:r>
              <a:rPr sz="1900" spc="-35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look</a:t>
            </a:r>
            <a:r>
              <a:rPr sz="1900" spc="-55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away</a:t>
            </a:r>
            <a:r>
              <a:rPr sz="1900" spc="5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from</a:t>
            </a:r>
            <a:r>
              <a:rPr sz="1900" spc="-50" dirty="0">
                <a:latin typeface="+mn-lt"/>
                <a:cs typeface="Arial MT"/>
              </a:rPr>
              <a:t> </a:t>
            </a:r>
            <a:r>
              <a:rPr sz="1900" dirty="0">
                <a:latin typeface="+mn-lt"/>
                <a:cs typeface="Arial MT"/>
              </a:rPr>
              <a:t>the</a:t>
            </a:r>
            <a:r>
              <a:rPr sz="1900" spc="-40" dirty="0">
                <a:latin typeface="+mn-lt"/>
                <a:cs typeface="Arial MT"/>
              </a:rPr>
              <a:t> </a:t>
            </a:r>
            <a:r>
              <a:rPr sz="1900" spc="-10" dirty="0">
                <a:latin typeface="+mn-lt"/>
                <a:cs typeface="Arial MT"/>
              </a:rPr>
              <a:t>scanner.</a:t>
            </a:r>
            <a:endParaRPr sz="1900" dirty="0">
              <a:latin typeface="+mn-lt"/>
              <a:cs typeface="Arial MT"/>
            </a:endParaRPr>
          </a:p>
          <a:p>
            <a:pPr marL="1053465" lvl="2" indent="-457200">
              <a:lnSpc>
                <a:spcPts val="2250"/>
              </a:lnSpc>
              <a:buChar char="•"/>
              <a:tabLst>
                <a:tab pos="1053465" algn="l"/>
              </a:tabLst>
            </a:pPr>
            <a:r>
              <a:rPr sz="1900" dirty="0">
                <a:latin typeface="+mn-lt"/>
                <a:cs typeface="Arial MT"/>
              </a:rPr>
              <a:t>Shield</a:t>
            </a:r>
            <a:r>
              <a:rPr sz="1900" spc="-85" dirty="0">
                <a:latin typeface="+mn-lt"/>
                <a:cs typeface="Arial MT"/>
              </a:rPr>
              <a:t> </a:t>
            </a:r>
            <a:r>
              <a:rPr sz="1900" spc="-10" dirty="0">
                <a:latin typeface="+mn-lt"/>
                <a:cs typeface="Arial MT"/>
              </a:rPr>
              <a:t>patient</a:t>
            </a:r>
            <a:endParaRPr sz="19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1905000"/>
            <a:ext cx="9144000" cy="3380231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20567" y="1690116"/>
            <a:ext cx="6150863" cy="442569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0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2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575303" y="1271016"/>
            <a:ext cx="5041900" cy="5064760"/>
            <a:chOff x="3575303" y="1271016"/>
            <a:chExt cx="5041900" cy="50647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75303" y="1271016"/>
              <a:ext cx="5041392" cy="506425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383024" y="2847339"/>
              <a:ext cx="3738245" cy="2526030"/>
            </a:xfrm>
            <a:custGeom>
              <a:avLst/>
              <a:gdLst/>
              <a:ahLst/>
              <a:cxnLst/>
              <a:rect l="l" t="t" r="r" b="b"/>
              <a:pathLst>
                <a:path w="3738245" h="2526029">
                  <a:moveTo>
                    <a:pt x="3737864" y="0"/>
                  </a:moveTo>
                  <a:lnTo>
                    <a:pt x="3683381" y="0"/>
                  </a:lnTo>
                  <a:lnTo>
                    <a:pt x="3683381" y="54610"/>
                  </a:lnTo>
                  <a:lnTo>
                    <a:pt x="3683381" y="2471420"/>
                  </a:lnTo>
                  <a:lnTo>
                    <a:pt x="54483" y="2471420"/>
                  </a:lnTo>
                  <a:lnTo>
                    <a:pt x="54483" y="54610"/>
                  </a:lnTo>
                  <a:lnTo>
                    <a:pt x="3683381" y="54610"/>
                  </a:lnTo>
                  <a:lnTo>
                    <a:pt x="3683381" y="0"/>
                  </a:lnTo>
                  <a:lnTo>
                    <a:pt x="0" y="0"/>
                  </a:lnTo>
                  <a:lnTo>
                    <a:pt x="0" y="54610"/>
                  </a:lnTo>
                  <a:lnTo>
                    <a:pt x="0" y="2471420"/>
                  </a:lnTo>
                  <a:lnTo>
                    <a:pt x="0" y="2526030"/>
                  </a:lnTo>
                  <a:lnTo>
                    <a:pt x="3737864" y="2526030"/>
                  </a:lnTo>
                  <a:lnTo>
                    <a:pt x="3737864" y="2471420"/>
                  </a:lnTo>
                  <a:lnTo>
                    <a:pt x="3737864" y="54610"/>
                  </a:lnTo>
                  <a:lnTo>
                    <a:pt x="373786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383785" y="2849118"/>
              <a:ext cx="3738245" cy="2525395"/>
            </a:xfrm>
            <a:custGeom>
              <a:avLst/>
              <a:gdLst/>
              <a:ahLst/>
              <a:cxnLst/>
              <a:rect l="l" t="t" r="r" b="b"/>
              <a:pathLst>
                <a:path w="3738245" h="2525395">
                  <a:moveTo>
                    <a:pt x="0" y="2525141"/>
                  </a:moveTo>
                  <a:lnTo>
                    <a:pt x="3737864" y="2525141"/>
                  </a:lnTo>
                  <a:lnTo>
                    <a:pt x="3737864" y="0"/>
                  </a:lnTo>
                  <a:lnTo>
                    <a:pt x="0" y="0"/>
                  </a:lnTo>
                  <a:lnTo>
                    <a:pt x="0" y="2525141"/>
                  </a:lnTo>
                  <a:close/>
                </a:path>
                <a:path w="3738245" h="2525395">
                  <a:moveTo>
                    <a:pt x="54483" y="2470658"/>
                  </a:moveTo>
                  <a:lnTo>
                    <a:pt x="3683381" y="2470658"/>
                  </a:lnTo>
                  <a:lnTo>
                    <a:pt x="3683381" y="54356"/>
                  </a:lnTo>
                  <a:lnTo>
                    <a:pt x="54483" y="54356"/>
                  </a:lnTo>
                  <a:lnTo>
                    <a:pt x="54483" y="2470658"/>
                  </a:lnTo>
                  <a:close/>
                </a:path>
              </a:pathLst>
            </a:custGeom>
            <a:ln w="25400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212335" y="4014216"/>
              <a:ext cx="342900" cy="1051560"/>
            </a:xfrm>
            <a:custGeom>
              <a:avLst/>
              <a:gdLst/>
              <a:ahLst/>
              <a:cxnLst/>
              <a:rect l="l" t="t" r="r" b="b"/>
              <a:pathLst>
                <a:path w="342900" h="1051560">
                  <a:moveTo>
                    <a:pt x="171450" y="0"/>
                  </a:moveTo>
                  <a:lnTo>
                    <a:pt x="0" y="171449"/>
                  </a:lnTo>
                  <a:lnTo>
                    <a:pt x="85725" y="171449"/>
                  </a:lnTo>
                  <a:lnTo>
                    <a:pt x="85725" y="1051559"/>
                  </a:lnTo>
                  <a:lnTo>
                    <a:pt x="257175" y="1051559"/>
                  </a:lnTo>
                  <a:lnTo>
                    <a:pt x="257175" y="171449"/>
                  </a:lnTo>
                  <a:lnTo>
                    <a:pt x="342900" y="171449"/>
                  </a:lnTo>
                  <a:lnTo>
                    <a:pt x="17145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213097" y="4014977"/>
              <a:ext cx="342900" cy="1051560"/>
            </a:xfrm>
            <a:custGeom>
              <a:avLst/>
              <a:gdLst/>
              <a:ahLst/>
              <a:cxnLst/>
              <a:rect l="l" t="t" r="r" b="b"/>
              <a:pathLst>
                <a:path w="342900" h="1051560">
                  <a:moveTo>
                    <a:pt x="342900" y="171450"/>
                  </a:moveTo>
                  <a:lnTo>
                    <a:pt x="257175" y="171450"/>
                  </a:lnTo>
                  <a:lnTo>
                    <a:pt x="257175" y="1051560"/>
                  </a:lnTo>
                  <a:lnTo>
                    <a:pt x="85725" y="1051560"/>
                  </a:lnTo>
                  <a:lnTo>
                    <a:pt x="85725" y="171450"/>
                  </a:lnTo>
                  <a:lnTo>
                    <a:pt x="0" y="171450"/>
                  </a:lnTo>
                  <a:lnTo>
                    <a:pt x="171450" y="0"/>
                  </a:lnTo>
                  <a:lnTo>
                    <a:pt x="342900" y="171450"/>
                  </a:lnTo>
                  <a:close/>
                </a:path>
              </a:pathLst>
            </a:custGeom>
            <a:ln w="25400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6479540" cy="3578544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Wrist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SFOV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Large</a:t>
            </a:r>
            <a:r>
              <a:rPr sz="2800" spc="-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/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Body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82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DFOV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10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cm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(adjust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skin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surface)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914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Algorithm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Bone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30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WW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2000</a:t>
            </a:r>
            <a:r>
              <a:rPr sz="2400" spc="-2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WL</a:t>
            </a:r>
            <a:r>
              <a:rPr sz="2400" spc="-204" dirty="0">
                <a:latin typeface="+mn-lt"/>
                <a:cs typeface="Arial MT"/>
              </a:rPr>
              <a:t> </a:t>
            </a:r>
            <a:r>
              <a:rPr sz="2400" spc="-25" dirty="0">
                <a:latin typeface="+mn-lt"/>
                <a:cs typeface="Arial MT"/>
              </a:rPr>
              <a:t>500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38466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916939" y="1770329"/>
            <a:ext cx="7024370" cy="440441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dirty="0">
                <a:latin typeface="+mn-lt"/>
              </a:rPr>
              <a:t>NECT</a:t>
            </a:r>
            <a:r>
              <a:rPr spc="-185" dirty="0">
                <a:latin typeface="+mn-lt"/>
              </a:rPr>
              <a:t> </a:t>
            </a:r>
            <a:r>
              <a:rPr spc="-10" dirty="0">
                <a:latin typeface="+mn-lt"/>
              </a:rPr>
              <a:t>Wrist</a:t>
            </a:r>
          </a:p>
          <a:p>
            <a:pPr marL="481965" indent="-457200">
              <a:lnSpc>
                <a:spcPct val="100000"/>
              </a:lnSpc>
              <a:spcBef>
                <a:spcPts val="75"/>
              </a:spcBef>
              <a:buChar char="•"/>
              <a:tabLst>
                <a:tab pos="481965" algn="l"/>
                <a:tab pos="3213100" algn="l"/>
              </a:tabLst>
            </a:pPr>
            <a:r>
              <a:rPr u="none" spc="-10" dirty="0">
                <a:latin typeface="+mn-lt"/>
              </a:rPr>
              <a:t>Acquisition</a:t>
            </a:r>
            <a:r>
              <a:rPr u="none" spc="-90" dirty="0">
                <a:latin typeface="+mn-lt"/>
              </a:rPr>
              <a:t> </a:t>
            </a:r>
            <a:r>
              <a:rPr u="none" spc="-20" dirty="0">
                <a:latin typeface="+mn-lt"/>
              </a:rPr>
              <a:t>kVp:</a:t>
            </a:r>
            <a:r>
              <a:rPr u="none" dirty="0">
                <a:latin typeface="+mn-lt"/>
              </a:rPr>
              <a:t>	</a:t>
            </a:r>
            <a:r>
              <a:rPr u="none" spc="-25" dirty="0">
                <a:latin typeface="+mn-lt"/>
              </a:rPr>
              <a:t>140</a:t>
            </a:r>
          </a:p>
          <a:p>
            <a:pPr marL="481965" indent="-457200">
              <a:lnSpc>
                <a:spcPct val="100000"/>
              </a:lnSpc>
              <a:spcBef>
                <a:spcPts val="70"/>
              </a:spcBef>
              <a:buChar char="•"/>
              <a:tabLst>
                <a:tab pos="481965" algn="l"/>
              </a:tabLst>
            </a:pPr>
            <a:r>
              <a:rPr u="none" dirty="0">
                <a:latin typeface="+mn-lt"/>
              </a:rPr>
              <a:t>Acquisition</a:t>
            </a:r>
            <a:r>
              <a:rPr u="none" spc="-95" dirty="0">
                <a:latin typeface="+mn-lt"/>
              </a:rPr>
              <a:t> </a:t>
            </a:r>
            <a:r>
              <a:rPr u="none" dirty="0">
                <a:latin typeface="+mn-lt"/>
              </a:rPr>
              <a:t>mAs:</a:t>
            </a:r>
            <a:r>
              <a:rPr u="none" spc="-114" dirty="0">
                <a:latin typeface="+mn-lt"/>
              </a:rPr>
              <a:t> </a:t>
            </a:r>
            <a:r>
              <a:rPr u="none" spc="-45" dirty="0">
                <a:latin typeface="+mn-lt"/>
              </a:rPr>
              <a:t>200-</a:t>
            </a:r>
            <a:r>
              <a:rPr u="none" spc="-25" dirty="0">
                <a:latin typeface="+mn-lt"/>
              </a:rPr>
              <a:t>300</a:t>
            </a:r>
          </a:p>
          <a:p>
            <a:pPr marL="824865" lvl="1" indent="-457200">
              <a:lnSpc>
                <a:spcPct val="100000"/>
              </a:lnSpc>
              <a:spcBef>
                <a:spcPts val="90"/>
              </a:spcBef>
              <a:buChar char="•"/>
              <a:tabLst>
                <a:tab pos="824865" algn="l"/>
              </a:tabLst>
            </a:pPr>
            <a:r>
              <a:rPr sz="2200" dirty="0">
                <a:cs typeface="Arial MT"/>
              </a:rPr>
              <a:t>No</a:t>
            </a:r>
            <a:r>
              <a:rPr sz="2200" spc="-75" dirty="0">
                <a:cs typeface="Arial MT"/>
              </a:rPr>
              <a:t> </a:t>
            </a:r>
            <a:r>
              <a:rPr sz="2200" dirty="0">
                <a:cs typeface="Arial MT"/>
              </a:rPr>
              <a:t>need</a:t>
            </a:r>
            <a:r>
              <a:rPr sz="2200" spc="-40" dirty="0">
                <a:cs typeface="Arial MT"/>
              </a:rPr>
              <a:t> </a:t>
            </a:r>
            <a:r>
              <a:rPr sz="2200" spc="-10" dirty="0">
                <a:cs typeface="Arial MT"/>
              </a:rPr>
              <a:t>for</a:t>
            </a:r>
            <a:r>
              <a:rPr sz="2200" spc="-260" dirty="0">
                <a:cs typeface="Arial MT"/>
              </a:rPr>
              <a:t> </a:t>
            </a:r>
            <a:r>
              <a:rPr sz="2200" spc="-20" dirty="0">
                <a:cs typeface="Arial MT"/>
              </a:rPr>
              <a:t>ATCM</a:t>
            </a:r>
            <a:endParaRPr sz="22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630"/>
              </a:spcBef>
              <a:buFont typeface="Arial MT"/>
              <a:buChar char="•"/>
            </a:pPr>
            <a:endParaRPr sz="2200" dirty="0"/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u="none" dirty="0">
                <a:latin typeface="+mn-lt"/>
              </a:rPr>
              <a:t>Reconstruction</a:t>
            </a:r>
            <a:r>
              <a:rPr u="none" spc="-150" dirty="0">
                <a:latin typeface="+mn-lt"/>
              </a:rPr>
              <a:t> </a:t>
            </a:r>
            <a:r>
              <a:rPr u="none" dirty="0">
                <a:latin typeface="+mn-lt"/>
              </a:rPr>
              <a:t>details</a:t>
            </a:r>
            <a:r>
              <a:rPr u="none" spc="-140" dirty="0">
                <a:latin typeface="+mn-lt"/>
              </a:rPr>
              <a:t> </a:t>
            </a:r>
            <a:r>
              <a:rPr u="none" dirty="0">
                <a:latin typeface="+mn-lt"/>
              </a:rPr>
              <a:t>will</a:t>
            </a:r>
            <a:r>
              <a:rPr u="none" spc="-140" dirty="0">
                <a:latin typeface="+mn-lt"/>
              </a:rPr>
              <a:t> </a:t>
            </a:r>
            <a:r>
              <a:rPr u="none" spc="-20" dirty="0">
                <a:latin typeface="+mn-lt"/>
              </a:rPr>
              <a:t>vary</a:t>
            </a:r>
          </a:p>
          <a:p>
            <a:pPr marL="824865" lvl="1" indent="-457200">
              <a:lnSpc>
                <a:spcPct val="100000"/>
              </a:lnSpc>
              <a:spcBef>
                <a:spcPts val="6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MPR</a:t>
            </a:r>
            <a:r>
              <a:rPr sz="1900" spc="-75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65" dirty="0">
                <a:cs typeface="Arial MT"/>
              </a:rPr>
              <a:t> </a:t>
            </a:r>
            <a:r>
              <a:rPr sz="1900" dirty="0">
                <a:cs typeface="Arial MT"/>
              </a:rPr>
              <a:t>align</a:t>
            </a:r>
            <a:r>
              <a:rPr sz="1900" spc="-45" dirty="0">
                <a:cs typeface="Arial MT"/>
              </a:rPr>
              <a:t> </a:t>
            </a:r>
            <a:r>
              <a:rPr sz="1900" dirty="0">
                <a:cs typeface="Arial MT"/>
              </a:rPr>
              <a:t>imaging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plane</a:t>
            </a:r>
            <a:r>
              <a:rPr sz="1900" spc="-20" dirty="0">
                <a:cs typeface="Arial MT"/>
              </a:rPr>
              <a:t> </a:t>
            </a:r>
            <a:r>
              <a:rPr sz="1900" dirty="0">
                <a:cs typeface="Arial MT"/>
              </a:rPr>
              <a:t>to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be</a:t>
            </a:r>
            <a:r>
              <a:rPr sz="1900" spc="-75" dirty="0">
                <a:cs typeface="Arial MT"/>
              </a:rPr>
              <a:t> </a:t>
            </a:r>
            <a:r>
              <a:rPr sz="1900" dirty="0">
                <a:cs typeface="Arial MT"/>
              </a:rPr>
              <a:t>perpendicular</a:t>
            </a:r>
            <a:r>
              <a:rPr sz="1900" spc="-50" dirty="0">
                <a:cs typeface="Arial MT"/>
              </a:rPr>
              <a:t> </a:t>
            </a:r>
            <a:r>
              <a:rPr sz="1900" dirty="0">
                <a:cs typeface="Arial MT"/>
              </a:rPr>
              <a:t>to</a:t>
            </a:r>
            <a:r>
              <a:rPr sz="1900" spc="-55" dirty="0">
                <a:cs typeface="Arial MT"/>
              </a:rPr>
              <a:t> </a:t>
            </a:r>
            <a:r>
              <a:rPr sz="1900" dirty="0">
                <a:cs typeface="Arial MT"/>
              </a:rPr>
              <a:t>the</a:t>
            </a:r>
            <a:r>
              <a:rPr sz="1900" spc="-75" dirty="0">
                <a:cs typeface="Arial MT"/>
              </a:rPr>
              <a:t> </a:t>
            </a:r>
            <a:r>
              <a:rPr sz="1900" spc="-20" dirty="0">
                <a:cs typeface="Arial MT"/>
              </a:rPr>
              <a:t>long</a:t>
            </a:r>
            <a:endParaRPr sz="1900" dirty="0">
              <a:cs typeface="Arial MT"/>
            </a:endParaRPr>
          </a:p>
          <a:p>
            <a:pPr marL="824865" lvl="2" indent="-228600">
              <a:lnSpc>
                <a:spcPct val="100000"/>
              </a:lnSpc>
              <a:spcBef>
                <a:spcPts val="55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axis</a:t>
            </a:r>
            <a:r>
              <a:rPr sz="1900" spc="-30" dirty="0">
                <a:cs typeface="Arial MT"/>
              </a:rPr>
              <a:t> </a:t>
            </a:r>
            <a:r>
              <a:rPr sz="1900" dirty="0">
                <a:cs typeface="Arial MT"/>
              </a:rPr>
              <a:t>of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the</a:t>
            </a:r>
            <a:r>
              <a:rPr sz="1900" spc="-4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anatomy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Slice</a:t>
            </a:r>
            <a:r>
              <a:rPr sz="1900" spc="-110" dirty="0">
                <a:cs typeface="Arial MT"/>
              </a:rPr>
              <a:t> </a:t>
            </a:r>
            <a:r>
              <a:rPr sz="1900" dirty="0">
                <a:cs typeface="Arial MT"/>
              </a:rPr>
              <a:t>Thickness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65" dirty="0">
                <a:cs typeface="Arial MT"/>
              </a:rPr>
              <a:t> </a:t>
            </a:r>
            <a:r>
              <a:rPr sz="1900" dirty="0">
                <a:cs typeface="Arial MT"/>
              </a:rPr>
              <a:t>thin</a:t>
            </a:r>
            <a:r>
              <a:rPr sz="1900" spc="-5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slices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50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Windowing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soft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tissue</a:t>
            </a:r>
            <a:r>
              <a:rPr sz="1900" spc="-50" dirty="0">
                <a:cs typeface="Arial MT"/>
              </a:rPr>
              <a:t> </a:t>
            </a:r>
            <a:r>
              <a:rPr sz="1900" dirty="0">
                <a:cs typeface="Arial MT"/>
              </a:rPr>
              <a:t>WW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500</a:t>
            </a:r>
            <a:r>
              <a:rPr sz="1900" spc="-40" dirty="0">
                <a:cs typeface="Arial MT"/>
              </a:rPr>
              <a:t> </a:t>
            </a:r>
            <a:r>
              <a:rPr sz="1900" spc="-25" dirty="0">
                <a:cs typeface="Arial MT"/>
              </a:rPr>
              <a:t>WL</a:t>
            </a:r>
            <a:r>
              <a:rPr sz="1900" spc="-155" dirty="0">
                <a:cs typeface="Arial MT"/>
              </a:rPr>
              <a:t> </a:t>
            </a:r>
            <a:r>
              <a:rPr sz="1900" spc="-25" dirty="0">
                <a:cs typeface="Arial MT"/>
              </a:rPr>
              <a:t>50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50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Apply</a:t>
            </a:r>
            <a:r>
              <a:rPr sz="1900" spc="-50" dirty="0">
                <a:cs typeface="Arial MT"/>
              </a:rPr>
              <a:t> </a:t>
            </a:r>
            <a:r>
              <a:rPr sz="1900" dirty="0">
                <a:cs typeface="Arial MT"/>
              </a:rPr>
              <a:t>filters</a:t>
            </a:r>
            <a:r>
              <a:rPr sz="1900" spc="-65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55" dirty="0">
                <a:cs typeface="Arial MT"/>
              </a:rPr>
              <a:t> </a:t>
            </a:r>
            <a:r>
              <a:rPr sz="1900" spc="-30" dirty="0">
                <a:cs typeface="Arial MT"/>
              </a:rPr>
              <a:t>high-</a:t>
            </a:r>
            <a:r>
              <a:rPr sz="1900" dirty="0">
                <a:cs typeface="Arial MT"/>
              </a:rPr>
              <a:t>resolution</a:t>
            </a:r>
            <a:r>
              <a:rPr sz="1900" spc="-35" dirty="0">
                <a:cs typeface="Arial MT"/>
              </a:rPr>
              <a:t> </a:t>
            </a:r>
            <a:r>
              <a:rPr sz="1900" spc="-20" dirty="0">
                <a:cs typeface="Arial MT"/>
              </a:rPr>
              <a:t>bone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3D,</a:t>
            </a:r>
            <a:r>
              <a:rPr sz="1900" spc="-55" dirty="0">
                <a:cs typeface="Arial MT"/>
              </a:rPr>
              <a:t> </a:t>
            </a:r>
            <a:r>
              <a:rPr sz="1900" dirty="0">
                <a:cs typeface="Arial MT"/>
              </a:rPr>
              <a:t>if</a:t>
            </a:r>
            <a:r>
              <a:rPr sz="1900" spc="-3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indicated</a:t>
            </a:r>
            <a:endParaRPr sz="1900" dirty="0">
              <a:cs typeface="Arial M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4199" y="1524000"/>
            <a:ext cx="5638800" cy="510235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1633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8873490" cy="836294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39395" marR="5080" indent="-227329">
              <a:lnSpc>
                <a:spcPts val="3030"/>
              </a:lnSpc>
              <a:spcBef>
                <a:spcPts val="475"/>
              </a:spcBef>
              <a:buChar char="•"/>
              <a:tabLst>
                <a:tab pos="241300" algn="l"/>
              </a:tabLst>
            </a:pP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https://radiopaedia.org/cases/normal-wrist-</a:t>
            </a:r>
            <a:r>
              <a:rPr sz="2800" u="sng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ct-</a:t>
            </a:r>
            <a:r>
              <a:rPr sz="2800" spc="365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including-</a:t>
            </a:r>
            <a:r>
              <a:rPr sz="2800" spc="-10" dirty="0">
                <a:solidFill>
                  <a:srgbClr val="5F5F5F"/>
                </a:solidFill>
                <a:latin typeface="+mn-lt"/>
                <a:cs typeface="Arial MT"/>
              </a:rPr>
              <a:t> 	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3d?lang=us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09083" y="609600"/>
            <a:ext cx="693951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9918065" cy="421718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2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Hip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Scout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–</a:t>
            </a:r>
            <a:r>
              <a:rPr sz="2800" spc="-3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AP</a:t>
            </a:r>
            <a:r>
              <a:rPr sz="2800" spc="-1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Lateral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19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marR="31115" indent="-457834">
              <a:lnSpc>
                <a:spcPts val="3030"/>
              </a:lnSpc>
              <a:spcBef>
                <a:spcPts val="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Anatomy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included</a:t>
            </a:r>
            <a:r>
              <a:rPr sz="2800" spc="-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Just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above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SI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joints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-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4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cm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below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lesser trochanters</a:t>
            </a:r>
            <a:r>
              <a:rPr sz="2800" spc="-1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(include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fracture,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if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present)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215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marR="5080" indent="-457834">
              <a:lnSpc>
                <a:spcPts val="302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Positioning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-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Patient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supine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legs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flat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table.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Do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not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elevate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knees.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75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May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wrap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lower</a:t>
            </a:r>
            <a:r>
              <a:rPr sz="2400" spc="-3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legs,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tape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feet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together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prevent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motion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0" y="1828800"/>
            <a:ext cx="6096000" cy="447294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2395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895600" y="1578863"/>
            <a:ext cx="6399530" cy="4899660"/>
            <a:chOff x="2895600" y="1578863"/>
            <a:chExt cx="6399530" cy="48996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95600" y="1578863"/>
              <a:ext cx="6399276" cy="489966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124200" y="3403599"/>
              <a:ext cx="2971800" cy="2948940"/>
            </a:xfrm>
            <a:custGeom>
              <a:avLst/>
              <a:gdLst/>
              <a:ahLst/>
              <a:cxnLst/>
              <a:rect l="l" t="t" r="r" b="b"/>
              <a:pathLst>
                <a:path w="2971800" h="2948940">
                  <a:moveTo>
                    <a:pt x="2971800" y="0"/>
                  </a:moveTo>
                  <a:lnTo>
                    <a:pt x="0" y="0"/>
                  </a:lnTo>
                  <a:lnTo>
                    <a:pt x="0" y="66040"/>
                  </a:lnTo>
                  <a:lnTo>
                    <a:pt x="0" y="2882900"/>
                  </a:lnTo>
                  <a:lnTo>
                    <a:pt x="0" y="2884170"/>
                  </a:lnTo>
                  <a:lnTo>
                    <a:pt x="0" y="2948940"/>
                  </a:lnTo>
                  <a:lnTo>
                    <a:pt x="2971800" y="2948940"/>
                  </a:lnTo>
                  <a:lnTo>
                    <a:pt x="2971800" y="2884170"/>
                  </a:lnTo>
                  <a:lnTo>
                    <a:pt x="65278" y="2884170"/>
                  </a:lnTo>
                  <a:lnTo>
                    <a:pt x="65278" y="2882900"/>
                  </a:lnTo>
                  <a:lnTo>
                    <a:pt x="65278" y="66040"/>
                  </a:lnTo>
                  <a:lnTo>
                    <a:pt x="2906522" y="66040"/>
                  </a:lnTo>
                  <a:lnTo>
                    <a:pt x="2906522" y="2882900"/>
                  </a:lnTo>
                  <a:lnTo>
                    <a:pt x="2971800" y="2882900"/>
                  </a:lnTo>
                  <a:lnTo>
                    <a:pt x="2971800" y="66040"/>
                  </a:lnTo>
                  <a:lnTo>
                    <a:pt x="29718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124961" y="3403853"/>
              <a:ext cx="2971800" cy="2948940"/>
            </a:xfrm>
            <a:custGeom>
              <a:avLst/>
              <a:gdLst/>
              <a:ahLst/>
              <a:cxnLst/>
              <a:rect l="l" t="t" r="r" b="b"/>
              <a:pathLst>
                <a:path w="2971800" h="2948940">
                  <a:moveTo>
                    <a:pt x="0" y="2948940"/>
                  </a:moveTo>
                  <a:lnTo>
                    <a:pt x="2971800" y="2948940"/>
                  </a:lnTo>
                  <a:lnTo>
                    <a:pt x="2971800" y="0"/>
                  </a:lnTo>
                  <a:lnTo>
                    <a:pt x="0" y="0"/>
                  </a:lnTo>
                  <a:lnTo>
                    <a:pt x="0" y="2948940"/>
                  </a:lnTo>
                  <a:close/>
                </a:path>
                <a:path w="2971800" h="2948940">
                  <a:moveTo>
                    <a:pt x="65277" y="2883649"/>
                  </a:moveTo>
                  <a:lnTo>
                    <a:pt x="2906521" y="2883649"/>
                  </a:lnTo>
                  <a:lnTo>
                    <a:pt x="2906521" y="65265"/>
                  </a:lnTo>
                  <a:lnTo>
                    <a:pt x="65277" y="65265"/>
                  </a:lnTo>
                  <a:lnTo>
                    <a:pt x="65277" y="2883649"/>
                  </a:lnTo>
                  <a:close/>
                </a:path>
              </a:pathLst>
            </a:custGeom>
            <a:ln w="25400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968752" y="3883152"/>
              <a:ext cx="309245" cy="1234440"/>
            </a:xfrm>
            <a:custGeom>
              <a:avLst/>
              <a:gdLst/>
              <a:ahLst/>
              <a:cxnLst/>
              <a:rect l="l" t="t" r="r" b="b"/>
              <a:pathLst>
                <a:path w="309245" h="1234439">
                  <a:moveTo>
                    <a:pt x="231648" y="0"/>
                  </a:moveTo>
                  <a:lnTo>
                    <a:pt x="77216" y="0"/>
                  </a:lnTo>
                  <a:lnTo>
                    <a:pt x="77216" y="1079754"/>
                  </a:lnTo>
                  <a:lnTo>
                    <a:pt x="0" y="1079754"/>
                  </a:lnTo>
                  <a:lnTo>
                    <a:pt x="154431" y="1234440"/>
                  </a:lnTo>
                  <a:lnTo>
                    <a:pt x="308863" y="1079754"/>
                  </a:lnTo>
                  <a:lnTo>
                    <a:pt x="231648" y="1079754"/>
                  </a:lnTo>
                  <a:lnTo>
                    <a:pt x="23164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969514" y="3883913"/>
              <a:ext cx="309245" cy="1234440"/>
            </a:xfrm>
            <a:custGeom>
              <a:avLst/>
              <a:gdLst/>
              <a:ahLst/>
              <a:cxnLst/>
              <a:rect l="l" t="t" r="r" b="b"/>
              <a:pathLst>
                <a:path w="309245" h="1234439">
                  <a:moveTo>
                    <a:pt x="0" y="1079754"/>
                  </a:moveTo>
                  <a:lnTo>
                    <a:pt x="77216" y="1079754"/>
                  </a:lnTo>
                  <a:lnTo>
                    <a:pt x="77216" y="0"/>
                  </a:lnTo>
                  <a:lnTo>
                    <a:pt x="231648" y="0"/>
                  </a:lnTo>
                  <a:lnTo>
                    <a:pt x="231648" y="1079754"/>
                  </a:lnTo>
                  <a:lnTo>
                    <a:pt x="308863" y="1079754"/>
                  </a:lnTo>
                  <a:lnTo>
                    <a:pt x="154431" y="1234440"/>
                  </a:lnTo>
                  <a:lnTo>
                    <a:pt x="0" y="1079754"/>
                  </a:lnTo>
                  <a:close/>
                </a:path>
              </a:pathLst>
            </a:custGeom>
            <a:ln w="25398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871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148"/>
            <a:ext cx="8388350" cy="410304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434"/>
              </a:spcBef>
              <a:buChar char="•"/>
              <a:tabLst>
                <a:tab pos="241300" algn="l"/>
              </a:tabLst>
            </a:pPr>
            <a:r>
              <a:rPr sz="32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3200" u="sng" spc="-20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3200" u="sng" spc="-2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Hip</a:t>
            </a:r>
            <a:endParaRPr sz="32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280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SFOV</a:t>
            </a:r>
            <a:r>
              <a:rPr sz="2800" spc="-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Large</a:t>
            </a:r>
            <a:r>
              <a:rPr sz="2800" spc="-1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/</a:t>
            </a:r>
            <a:r>
              <a:rPr sz="2800" spc="-3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Body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76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DFOV</a:t>
            </a:r>
            <a:r>
              <a:rPr sz="2800" spc="-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30</a:t>
            </a:r>
            <a:r>
              <a:rPr sz="2800" spc="-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cm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(symphysis</a:t>
            </a:r>
            <a:r>
              <a:rPr sz="2800" spc="-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pubis</a:t>
            </a:r>
            <a:r>
              <a:rPr sz="2800" spc="-1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-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skin</a:t>
            </a:r>
            <a:r>
              <a:rPr sz="2800" spc="-5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surface)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77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Algorithm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Bone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33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WW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2000,</a:t>
            </a:r>
            <a:r>
              <a:rPr sz="2800" spc="-15" dirty="0">
                <a:latin typeface="+mn-lt"/>
                <a:cs typeface="Arial MT"/>
              </a:rPr>
              <a:t> </a:t>
            </a:r>
            <a:r>
              <a:rPr sz="2800" spc="-30" dirty="0">
                <a:latin typeface="+mn-lt"/>
                <a:cs typeface="Arial MT"/>
              </a:rPr>
              <a:t>WL</a:t>
            </a:r>
            <a:r>
              <a:rPr sz="2800" spc="-22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500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103618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916939" y="1770329"/>
            <a:ext cx="7024370" cy="440441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dirty="0">
                <a:latin typeface="+mn-lt"/>
              </a:rPr>
              <a:t>NECT</a:t>
            </a:r>
            <a:r>
              <a:rPr spc="-185" dirty="0">
                <a:latin typeface="+mn-lt"/>
              </a:rPr>
              <a:t> </a:t>
            </a:r>
            <a:r>
              <a:rPr spc="-25" dirty="0">
                <a:latin typeface="+mn-lt"/>
              </a:rPr>
              <a:t>Hip</a:t>
            </a:r>
          </a:p>
          <a:p>
            <a:pPr marL="481965" indent="-457200">
              <a:lnSpc>
                <a:spcPct val="100000"/>
              </a:lnSpc>
              <a:spcBef>
                <a:spcPts val="75"/>
              </a:spcBef>
              <a:buChar char="•"/>
              <a:tabLst>
                <a:tab pos="481965" algn="l"/>
                <a:tab pos="3213100" algn="l"/>
              </a:tabLst>
            </a:pPr>
            <a:r>
              <a:rPr u="none" spc="-10" dirty="0">
                <a:latin typeface="+mn-lt"/>
              </a:rPr>
              <a:t>Acquisition</a:t>
            </a:r>
            <a:r>
              <a:rPr u="none" spc="-90" dirty="0">
                <a:latin typeface="+mn-lt"/>
              </a:rPr>
              <a:t> </a:t>
            </a:r>
            <a:r>
              <a:rPr u="none" spc="-20" dirty="0">
                <a:latin typeface="+mn-lt"/>
              </a:rPr>
              <a:t>kVp:</a:t>
            </a:r>
            <a:r>
              <a:rPr u="none" dirty="0">
                <a:latin typeface="+mn-lt"/>
              </a:rPr>
              <a:t>	</a:t>
            </a:r>
            <a:r>
              <a:rPr u="none" spc="-25" dirty="0">
                <a:latin typeface="+mn-lt"/>
              </a:rPr>
              <a:t>140</a:t>
            </a:r>
          </a:p>
          <a:p>
            <a:pPr marL="481965" indent="-457200">
              <a:lnSpc>
                <a:spcPct val="100000"/>
              </a:lnSpc>
              <a:spcBef>
                <a:spcPts val="70"/>
              </a:spcBef>
              <a:buChar char="•"/>
              <a:tabLst>
                <a:tab pos="481965" algn="l"/>
              </a:tabLst>
            </a:pPr>
            <a:r>
              <a:rPr u="none" dirty="0">
                <a:latin typeface="+mn-lt"/>
              </a:rPr>
              <a:t>Acquisition</a:t>
            </a:r>
            <a:r>
              <a:rPr u="none" spc="-120" dirty="0">
                <a:latin typeface="+mn-lt"/>
              </a:rPr>
              <a:t> </a:t>
            </a:r>
            <a:r>
              <a:rPr u="none" dirty="0">
                <a:latin typeface="+mn-lt"/>
              </a:rPr>
              <a:t>mAs:</a:t>
            </a:r>
            <a:r>
              <a:rPr u="none" spc="-160" dirty="0">
                <a:latin typeface="+mn-lt"/>
              </a:rPr>
              <a:t> </a:t>
            </a:r>
            <a:r>
              <a:rPr u="none" spc="-25" dirty="0">
                <a:latin typeface="+mn-lt"/>
              </a:rPr>
              <a:t>400</a:t>
            </a:r>
          </a:p>
          <a:p>
            <a:pPr marL="824865" lvl="1" indent="-457200">
              <a:lnSpc>
                <a:spcPct val="100000"/>
              </a:lnSpc>
              <a:spcBef>
                <a:spcPts val="90"/>
              </a:spcBef>
              <a:buChar char="•"/>
              <a:tabLst>
                <a:tab pos="824865" algn="l"/>
              </a:tabLst>
            </a:pPr>
            <a:r>
              <a:rPr sz="2200" dirty="0">
                <a:cs typeface="Arial MT"/>
              </a:rPr>
              <a:t>No</a:t>
            </a:r>
            <a:r>
              <a:rPr sz="2200" spc="-75" dirty="0">
                <a:cs typeface="Arial MT"/>
              </a:rPr>
              <a:t> </a:t>
            </a:r>
            <a:r>
              <a:rPr sz="2200" dirty="0">
                <a:cs typeface="Arial MT"/>
              </a:rPr>
              <a:t>need</a:t>
            </a:r>
            <a:r>
              <a:rPr sz="2200" spc="-40" dirty="0">
                <a:cs typeface="Arial MT"/>
              </a:rPr>
              <a:t> </a:t>
            </a:r>
            <a:r>
              <a:rPr sz="2200" spc="-10" dirty="0">
                <a:cs typeface="Arial MT"/>
              </a:rPr>
              <a:t>for</a:t>
            </a:r>
            <a:r>
              <a:rPr sz="2200" spc="-260" dirty="0">
                <a:cs typeface="Arial MT"/>
              </a:rPr>
              <a:t> </a:t>
            </a:r>
            <a:r>
              <a:rPr sz="2200" spc="-20" dirty="0">
                <a:cs typeface="Arial MT"/>
              </a:rPr>
              <a:t>ATCM</a:t>
            </a:r>
            <a:endParaRPr sz="22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630"/>
              </a:spcBef>
              <a:buFont typeface="Arial MT"/>
              <a:buChar char="•"/>
            </a:pPr>
            <a:endParaRPr sz="2200" dirty="0"/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u="none" dirty="0">
                <a:latin typeface="+mn-lt"/>
              </a:rPr>
              <a:t>Reconstruction</a:t>
            </a:r>
            <a:r>
              <a:rPr u="none" spc="-150" dirty="0">
                <a:latin typeface="+mn-lt"/>
              </a:rPr>
              <a:t> </a:t>
            </a:r>
            <a:r>
              <a:rPr u="none" dirty="0">
                <a:latin typeface="+mn-lt"/>
              </a:rPr>
              <a:t>details</a:t>
            </a:r>
            <a:r>
              <a:rPr u="none" spc="-140" dirty="0">
                <a:latin typeface="+mn-lt"/>
              </a:rPr>
              <a:t> </a:t>
            </a:r>
            <a:r>
              <a:rPr u="none" dirty="0">
                <a:latin typeface="+mn-lt"/>
              </a:rPr>
              <a:t>will</a:t>
            </a:r>
            <a:r>
              <a:rPr u="none" spc="-140" dirty="0">
                <a:latin typeface="+mn-lt"/>
              </a:rPr>
              <a:t> </a:t>
            </a:r>
            <a:r>
              <a:rPr u="none" spc="-20" dirty="0">
                <a:latin typeface="+mn-lt"/>
              </a:rPr>
              <a:t>vary</a:t>
            </a:r>
          </a:p>
          <a:p>
            <a:pPr marL="824865" lvl="1" indent="-457200">
              <a:lnSpc>
                <a:spcPct val="100000"/>
              </a:lnSpc>
              <a:spcBef>
                <a:spcPts val="6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MPR</a:t>
            </a:r>
            <a:r>
              <a:rPr sz="1900" spc="-75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65" dirty="0">
                <a:cs typeface="Arial MT"/>
              </a:rPr>
              <a:t> </a:t>
            </a:r>
            <a:r>
              <a:rPr sz="1900" dirty="0">
                <a:cs typeface="Arial MT"/>
              </a:rPr>
              <a:t>align</a:t>
            </a:r>
            <a:r>
              <a:rPr sz="1900" spc="-45" dirty="0">
                <a:cs typeface="Arial MT"/>
              </a:rPr>
              <a:t> </a:t>
            </a:r>
            <a:r>
              <a:rPr sz="1900" dirty="0">
                <a:cs typeface="Arial MT"/>
              </a:rPr>
              <a:t>imaging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plane</a:t>
            </a:r>
            <a:r>
              <a:rPr sz="1900" spc="-20" dirty="0">
                <a:cs typeface="Arial MT"/>
              </a:rPr>
              <a:t> </a:t>
            </a:r>
            <a:r>
              <a:rPr sz="1900" dirty="0">
                <a:cs typeface="Arial MT"/>
              </a:rPr>
              <a:t>to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be</a:t>
            </a:r>
            <a:r>
              <a:rPr sz="1900" spc="-75" dirty="0">
                <a:cs typeface="Arial MT"/>
              </a:rPr>
              <a:t> </a:t>
            </a:r>
            <a:r>
              <a:rPr sz="1900" dirty="0">
                <a:cs typeface="Arial MT"/>
              </a:rPr>
              <a:t>perpendicular</a:t>
            </a:r>
            <a:r>
              <a:rPr sz="1900" spc="-50" dirty="0">
                <a:cs typeface="Arial MT"/>
              </a:rPr>
              <a:t> </a:t>
            </a:r>
            <a:r>
              <a:rPr sz="1900" dirty="0">
                <a:cs typeface="Arial MT"/>
              </a:rPr>
              <a:t>to</a:t>
            </a:r>
            <a:r>
              <a:rPr sz="1900" spc="-55" dirty="0">
                <a:cs typeface="Arial MT"/>
              </a:rPr>
              <a:t> </a:t>
            </a:r>
            <a:r>
              <a:rPr sz="1900" dirty="0">
                <a:cs typeface="Arial MT"/>
              </a:rPr>
              <a:t>the</a:t>
            </a:r>
            <a:r>
              <a:rPr sz="1900" spc="-75" dirty="0">
                <a:cs typeface="Arial MT"/>
              </a:rPr>
              <a:t> </a:t>
            </a:r>
            <a:r>
              <a:rPr sz="1900" spc="-20" dirty="0">
                <a:cs typeface="Arial MT"/>
              </a:rPr>
              <a:t>long</a:t>
            </a:r>
            <a:endParaRPr sz="1900" dirty="0">
              <a:cs typeface="Arial MT"/>
            </a:endParaRPr>
          </a:p>
          <a:p>
            <a:pPr marL="824865" lvl="2" indent="-228600">
              <a:lnSpc>
                <a:spcPct val="100000"/>
              </a:lnSpc>
              <a:spcBef>
                <a:spcPts val="55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axis</a:t>
            </a:r>
            <a:r>
              <a:rPr sz="1900" spc="-30" dirty="0">
                <a:cs typeface="Arial MT"/>
              </a:rPr>
              <a:t> </a:t>
            </a:r>
            <a:r>
              <a:rPr sz="1900" dirty="0">
                <a:cs typeface="Arial MT"/>
              </a:rPr>
              <a:t>of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the</a:t>
            </a:r>
            <a:r>
              <a:rPr sz="1900" spc="-4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anatomy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Slice</a:t>
            </a:r>
            <a:r>
              <a:rPr sz="1900" spc="-110" dirty="0">
                <a:cs typeface="Arial MT"/>
              </a:rPr>
              <a:t> </a:t>
            </a:r>
            <a:r>
              <a:rPr sz="1900" dirty="0">
                <a:cs typeface="Arial MT"/>
              </a:rPr>
              <a:t>Thickness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65" dirty="0">
                <a:cs typeface="Arial MT"/>
              </a:rPr>
              <a:t> </a:t>
            </a:r>
            <a:r>
              <a:rPr sz="1900" dirty="0">
                <a:cs typeface="Arial MT"/>
              </a:rPr>
              <a:t>thin</a:t>
            </a:r>
            <a:r>
              <a:rPr sz="1900" spc="-5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slices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50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Windowing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soft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tissue</a:t>
            </a:r>
            <a:r>
              <a:rPr sz="1900" spc="-50" dirty="0">
                <a:cs typeface="Arial MT"/>
              </a:rPr>
              <a:t> </a:t>
            </a:r>
            <a:r>
              <a:rPr sz="1900" dirty="0">
                <a:cs typeface="Arial MT"/>
              </a:rPr>
              <a:t>WW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500</a:t>
            </a:r>
            <a:r>
              <a:rPr sz="1900" spc="-40" dirty="0">
                <a:cs typeface="Arial MT"/>
              </a:rPr>
              <a:t> </a:t>
            </a:r>
            <a:r>
              <a:rPr sz="1900" spc="-25" dirty="0">
                <a:cs typeface="Arial MT"/>
              </a:rPr>
              <a:t>WL</a:t>
            </a:r>
            <a:r>
              <a:rPr sz="1900" spc="-155" dirty="0">
                <a:cs typeface="Arial MT"/>
              </a:rPr>
              <a:t> </a:t>
            </a:r>
            <a:r>
              <a:rPr sz="1900" spc="-25" dirty="0">
                <a:cs typeface="Arial MT"/>
              </a:rPr>
              <a:t>50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50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Apply</a:t>
            </a:r>
            <a:r>
              <a:rPr sz="1900" spc="-50" dirty="0">
                <a:cs typeface="Arial MT"/>
              </a:rPr>
              <a:t> </a:t>
            </a:r>
            <a:r>
              <a:rPr sz="1900" dirty="0">
                <a:cs typeface="Arial MT"/>
              </a:rPr>
              <a:t>filters</a:t>
            </a:r>
            <a:r>
              <a:rPr sz="1900" spc="-65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55" dirty="0">
                <a:cs typeface="Arial MT"/>
              </a:rPr>
              <a:t> </a:t>
            </a:r>
            <a:r>
              <a:rPr sz="1900" spc="-30" dirty="0">
                <a:cs typeface="Arial MT"/>
              </a:rPr>
              <a:t>high-</a:t>
            </a:r>
            <a:r>
              <a:rPr sz="1900" dirty="0">
                <a:cs typeface="Arial MT"/>
              </a:rPr>
              <a:t>resolution</a:t>
            </a:r>
            <a:r>
              <a:rPr sz="1900" spc="-35" dirty="0">
                <a:cs typeface="Arial MT"/>
              </a:rPr>
              <a:t> </a:t>
            </a:r>
            <a:r>
              <a:rPr sz="1900" spc="-20" dirty="0">
                <a:cs typeface="Arial MT"/>
              </a:rPr>
              <a:t>bone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3D,</a:t>
            </a:r>
            <a:r>
              <a:rPr sz="1900" spc="-55" dirty="0">
                <a:cs typeface="Arial MT"/>
              </a:rPr>
              <a:t> </a:t>
            </a:r>
            <a:r>
              <a:rPr sz="1900" dirty="0">
                <a:cs typeface="Arial MT"/>
              </a:rPr>
              <a:t>if</a:t>
            </a:r>
            <a:r>
              <a:rPr sz="1900" spc="-3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indicated</a:t>
            </a:r>
            <a:endParaRPr sz="1900" dirty="0">
              <a:cs typeface="Arial MT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871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45892" y="1447800"/>
            <a:ext cx="6300215" cy="4899660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1633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964420" cy="154850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https://radiopaedia.org/cases/normal-</a:t>
            </a:r>
            <a:r>
              <a:rPr sz="2800" u="sng" spc="-2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ct-</a:t>
            </a:r>
            <a:r>
              <a:rPr sz="2800" u="sng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hip-</a:t>
            </a:r>
            <a:r>
              <a:rPr sz="2800" spc="300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2?lang=us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920"/>
              </a:spcBef>
              <a:buClr>
                <a:srgbClr val="5F5F5F"/>
              </a:buClr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https://radiopaedia.org/cases/hip-</a:t>
            </a:r>
            <a:r>
              <a:rPr sz="2800" u="sng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fracture-</a:t>
            </a:r>
            <a:r>
              <a:rPr sz="2800" spc="210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dislocation?lang=us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9571990" cy="3442609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9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Knee</a:t>
            </a:r>
            <a:r>
              <a:rPr sz="2800" u="sng" spc="-15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/</a:t>
            </a:r>
            <a:r>
              <a:rPr sz="2800" u="sng" spc="-20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Tibial</a:t>
            </a:r>
            <a:r>
              <a:rPr sz="2800" u="sng" spc="-1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Plateau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Scout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-</a:t>
            </a:r>
            <a:r>
              <a:rPr sz="2800" spc="-3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AP</a:t>
            </a:r>
            <a:r>
              <a:rPr sz="2800" spc="-17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Lateral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19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marR="5080" indent="-457834">
              <a:lnSpc>
                <a:spcPts val="3030"/>
              </a:lnSpc>
              <a:spcBef>
                <a:spcPts val="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Anatomy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included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Just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above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patella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just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below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fibular </a:t>
            </a:r>
            <a:r>
              <a:rPr sz="2800" spc="-20" dirty="0">
                <a:latin typeface="+mn-lt"/>
                <a:cs typeface="Arial MT"/>
              </a:rPr>
              <a:t>head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77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  <a:tab pos="3926840" algn="l"/>
              </a:tabLst>
            </a:pPr>
            <a:r>
              <a:rPr sz="2800" spc="-10" dirty="0">
                <a:latin typeface="+mn-lt"/>
                <a:cs typeface="Arial MT"/>
              </a:rPr>
              <a:t>Patient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Positioning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50" dirty="0">
                <a:latin typeface="+mn-lt"/>
                <a:cs typeface="Arial MT"/>
              </a:rPr>
              <a:t>–</a:t>
            </a:r>
            <a:r>
              <a:rPr sz="2800" dirty="0">
                <a:latin typeface="+mn-lt"/>
                <a:cs typeface="Arial MT"/>
              </a:rPr>
              <a:t>	Patient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supine,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legs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flat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table.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15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May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wrap</a:t>
            </a:r>
            <a:r>
              <a:rPr sz="2400" spc="-6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lower</a:t>
            </a:r>
            <a:r>
              <a:rPr sz="2400" spc="-2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legs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or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tape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feet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together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to</a:t>
            </a:r>
            <a:r>
              <a:rPr sz="2400" spc="-114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prevent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motion.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19400" y="1478280"/>
            <a:ext cx="6059424" cy="472744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38466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438144" y="1524000"/>
            <a:ext cx="5316220" cy="4701540"/>
            <a:chOff x="3438144" y="1524000"/>
            <a:chExt cx="5316220" cy="47015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38144" y="1524000"/>
              <a:ext cx="5315711" cy="470154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276344" y="2965449"/>
              <a:ext cx="1687195" cy="1611630"/>
            </a:xfrm>
            <a:custGeom>
              <a:avLst/>
              <a:gdLst/>
              <a:ahLst/>
              <a:cxnLst/>
              <a:rect l="l" t="t" r="r" b="b"/>
              <a:pathLst>
                <a:path w="1687195" h="1611629">
                  <a:moveTo>
                    <a:pt x="1686814" y="0"/>
                  </a:moveTo>
                  <a:lnTo>
                    <a:pt x="1627886" y="0"/>
                  </a:lnTo>
                  <a:lnTo>
                    <a:pt x="1627886" y="55880"/>
                  </a:lnTo>
                  <a:lnTo>
                    <a:pt x="1627886" y="1557020"/>
                  </a:lnTo>
                  <a:lnTo>
                    <a:pt x="58801" y="1557020"/>
                  </a:lnTo>
                  <a:lnTo>
                    <a:pt x="58801" y="55880"/>
                  </a:lnTo>
                  <a:lnTo>
                    <a:pt x="1627886" y="55880"/>
                  </a:lnTo>
                  <a:lnTo>
                    <a:pt x="1627886" y="0"/>
                  </a:lnTo>
                  <a:lnTo>
                    <a:pt x="0" y="0"/>
                  </a:lnTo>
                  <a:lnTo>
                    <a:pt x="0" y="55880"/>
                  </a:lnTo>
                  <a:lnTo>
                    <a:pt x="0" y="1557020"/>
                  </a:lnTo>
                  <a:lnTo>
                    <a:pt x="0" y="1611630"/>
                  </a:lnTo>
                  <a:lnTo>
                    <a:pt x="1686814" y="1611630"/>
                  </a:lnTo>
                  <a:lnTo>
                    <a:pt x="1686814" y="1557020"/>
                  </a:lnTo>
                  <a:lnTo>
                    <a:pt x="1686814" y="55880"/>
                  </a:lnTo>
                  <a:lnTo>
                    <a:pt x="168681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277105" y="2966466"/>
              <a:ext cx="1687195" cy="1610995"/>
            </a:xfrm>
            <a:custGeom>
              <a:avLst/>
              <a:gdLst/>
              <a:ahLst/>
              <a:cxnLst/>
              <a:rect l="l" t="t" r="r" b="b"/>
              <a:pathLst>
                <a:path w="1687195" h="1610995">
                  <a:moveTo>
                    <a:pt x="0" y="1610868"/>
                  </a:moveTo>
                  <a:lnTo>
                    <a:pt x="1686814" y="1610868"/>
                  </a:lnTo>
                  <a:lnTo>
                    <a:pt x="1686814" y="0"/>
                  </a:lnTo>
                  <a:lnTo>
                    <a:pt x="0" y="0"/>
                  </a:lnTo>
                  <a:lnTo>
                    <a:pt x="0" y="1610868"/>
                  </a:lnTo>
                  <a:close/>
                </a:path>
                <a:path w="1687195" h="1610995">
                  <a:moveTo>
                    <a:pt x="58801" y="1556004"/>
                  </a:moveTo>
                  <a:lnTo>
                    <a:pt x="1627886" y="1556004"/>
                  </a:lnTo>
                  <a:lnTo>
                    <a:pt x="1627886" y="54863"/>
                  </a:lnTo>
                  <a:lnTo>
                    <a:pt x="58801" y="54863"/>
                  </a:lnTo>
                  <a:lnTo>
                    <a:pt x="58801" y="1556004"/>
                  </a:lnTo>
                  <a:close/>
                </a:path>
              </a:pathLst>
            </a:custGeom>
            <a:ln w="25400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061460" y="3386327"/>
              <a:ext cx="429259" cy="977265"/>
            </a:xfrm>
            <a:custGeom>
              <a:avLst/>
              <a:gdLst/>
              <a:ahLst/>
              <a:cxnLst/>
              <a:rect l="l" t="t" r="r" b="b"/>
              <a:pathLst>
                <a:path w="429260" h="977264">
                  <a:moveTo>
                    <a:pt x="321817" y="0"/>
                  </a:moveTo>
                  <a:lnTo>
                    <a:pt x="107314" y="0"/>
                  </a:lnTo>
                  <a:lnTo>
                    <a:pt x="107314" y="776224"/>
                  </a:lnTo>
                  <a:lnTo>
                    <a:pt x="0" y="776224"/>
                  </a:lnTo>
                  <a:lnTo>
                    <a:pt x="214629" y="976884"/>
                  </a:lnTo>
                  <a:lnTo>
                    <a:pt x="429132" y="776224"/>
                  </a:lnTo>
                  <a:lnTo>
                    <a:pt x="321817" y="776224"/>
                  </a:lnTo>
                  <a:lnTo>
                    <a:pt x="32181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062222" y="3387089"/>
              <a:ext cx="429259" cy="977265"/>
            </a:xfrm>
            <a:custGeom>
              <a:avLst/>
              <a:gdLst/>
              <a:ahLst/>
              <a:cxnLst/>
              <a:rect l="l" t="t" r="r" b="b"/>
              <a:pathLst>
                <a:path w="429260" h="977264">
                  <a:moveTo>
                    <a:pt x="0" y="776224"/>
                  </a:moveTo>
                  <a:lnTo>
                    <a:pt x="107314" y="776224"/>
                  </a:lnTo>
                  <a:lnTo>
                    <a:pt x="107314" y="0"/>
                  </a:lnTo>
                  <a:lnTo>
                    <a:pt x="321817" y="0"/>
                  </a:lnTo>
                  <a:lnTo>
                    <a:pt x="321817" y="776224"/>
                  </a:lnTo>
                  <a:lnTo>
                    <a:pt x="429132" y="776224"/>
                  </a:lnTo>
                  <a:lnTo>
                    <a:pt x="214629" y="976884"/>
                  </a:lnTo>
                  <a:lnTo>
                    <a:pt x="0" y="776224"/>
                  </a:lnTo>
                  <a:close/>
                </a:path>
              </a:pathLst>
            </a:custGeom>
            <a:ln w="25400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70329"/>
            <a:ext cx="9991090" cy="40376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sz="26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600" u="sng" spc="-2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600" u="sng" spc="-2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Knee</a:t>
            </a:r>
            <a:endParaRPr sz="26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75"/>
              </a:spcBef>
              <a:buChar char="•"/>
              <a:tabLst>
                <a:tab pos="481965" algn="l"/>
              </a:tabLst>
            </a:pPr>
            <a:r>
              <a:rPr sz="2600" dirty="0">
                <a:latin typeface="+mn-lt"/>
                <a:cs typeface="Arial MT"/>
              </a:rPr>
              <a:t>SFOV</a:t>
            </a:r>
            <a:r>
              <a:rPr sz="2600" spc="-8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–</a:t>
            </a:r>
            <a:r>
              <a:rPr sz="2600" spc="-6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Large</a:t>
            </a:r>
            <a:r>
              <a:rPr sz="2600" spc="-6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/</a:t>
            </a:r>
            <a:r>
              <a:rPr sz="2600" spc="-80" dirty="0">
                <a:latin typeface="+mn-lt"/>
                <a:cs typeface="Arial MT"/>
              </a:rPr>
              <a:t> </a:t>
            </a:r>
            <a:r>
              <a:rPr sz="2600" spc="-20" dirty="0">
                <a:latin typeface="+mn-lt"/>
                <a:cs typeface="Arial MT"/>
              </a:rPr>
              <a:t>Body</a:t>
            </a:r>
            <a:endParaRPr sz="26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040"/>
              </a:spcBef>
              <a:buFont typeface="Arial MT"/>
              <a:buChar char="•"/>
            </a:pPr>
            <a:endParaRPr sz="26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600" dirty="0">
                <a:latin typeface="+mn-lt"/>
                <a:cs typeface="Arial MT"/>
              </a:rPr>
              <a:t>DFOV</a:t>
            </a:r>
            <a:r>
              <a:rPr sz="2600" spc="-7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–</a:t>
            </a:r>
            <a:r>
              <a:rPr sz="2600" spc="-5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20</a:t>
            </a:r>
            <a:r>
              <a:rPr sz="2600" spc="-5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cm</a:t>
            </a:r>
            <a:r>
              <a:rPr sz="2600" spc="-7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adjust</a:t>
            </a:r>
            <a:r>
              <a:rPr sz="2600" spc="-6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to</a:t>
            </a:r>
            <a:r>
              <a:rPr sz="2600" spc="-60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skin</a:t>
            </a:r>
            <a:r>
              <a:rPr sz="2600" spc="-70" dirty="0">
                <a:latin typeface="+mn-lt"/>
                <a:cs typeface="Arial MT"/>
              </a:rPr>
              <a:t> </a:t>
            </a:r>
            <a:r>
              <a:rPr sz="2600" spc="-10" dirty="0">
                <a:latin typeface="+mn-lt"/>
                <a:cs typeface="Arial MT"/>
              </a:rPr>
              <a:t>surface</a:t>
            </a:r>
            <a:endParaRPr sz="26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935"/>
              </a:spcBef>
              <a:buFont typeface="Arial MT"/>
              <a:buChar char="•"/>
            </a:pPr>
            <a:endParaRPr sz="26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5"/>
              </a:spcBef>
              <a:buChar char="•"/>
              <a:tabLst>
                <a:tab pos="481965" algn="l"/>
              </a:tabLst>
            </a:pPr>
            <a:r>
              <a:rPr sz="2600" dirty="0">
                <a:latin typeface="+mn-lt"/>
                <a:cs typeface="Arial MT"/>
              </a:rPr>
              <a:t>Algorithm</a:t>
            </a:r>
            <a:r>
              <a:rPr sz="2600" spc="-114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–</a:t>
            </a:r>
            <a:r>
              <a:rPr sz="2600" spc="-95" dirty="0">
                <a:latin typeface="+mn-lt"/>
                <a:cs typeface="Arial MT"/>
              </a:rPr>
              <a:t> </a:t>
            </a:r>
            <a:r>
              <a:rPr sz="2600" spc="-20" dirty="0">
                <a:latin typeface="+mn-lt"/>
                <a:cs typeface="Arial MT"/>
              </a:rPr>
              <a:t>Bone</a:t>
            </a:r>
            <a:endParaRPr sz="2600" dirty="0">
              <a:latin typeface="+mn-lt"/>
              <a:cs typeface="Arial MT"/>
            </a:endParaRPr>
          </a:p>
          <a:p>
            <a:pPr marL="824865" lvl="1" indent="-457200">
              <a:lnSpc>
                <a:spcPts val="2375"/>
              </a:lnSpc>
              <a:spcBef>
                <a:spcPts val="85"/>
              </a:spcBef>
              <a:buChar char="•"/>
              <a:tabLst>
                <a:tab pos="824865" algn="l"/>
              </a:tabLst>
            </a:pPr>
            <a:r>
              <a:rPr sz="2200" dirty="0">
                <a:latin typeface="+mn-lt"/>
                <a:cs typeface="Arial MT"/>
              </a:rPr>
              <a:t>Bone</a:t>
            </a:r>
            <a:r>
              <a:rPr sz="2200" spc="-7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Plus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on</a:t>
            </a:r>
            <a:r>
              <a:rPr sz="2200" spc="-7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some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scanners,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specific</a:t>
            </a:r>
            <a:r>
              <a:rPr sz="2200" spc="-7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for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tibial</a:t>
            </a:r>
            <a:r>
              <a:rPr sz="2200" spc="-8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plateau</a:t>
            </a:r>
            <a:r>
              <a:rPr sz="2200" spc="-80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fractures.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Provides</a:t>
            </a:r>
            <a:endParaRPr sz="2200" dirty="0">
              <a:latin typeface="+mn-lt"/>
              <a:cs typeface="Arial MT"/>
            </a:endParaRPr>
          </a:p>
          <a:p>
            <a:pPr marL="824865">
              <a:lnSpc>
                <a:spcPts val="2375"/>
              </a:lnSpc>
            </a:pPr>
            <a:r>
              <a:rPr sz="2200" dirty="0">
                <a:latin typeface="+mn-lt"/>
                <a:cs typeface="Arial MT"/>
              </a:rPr>
              <a:t>excellent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contrast</a:t>
            </a:r>
            <a:r>
              <a:rPr sz="2200" spc="-55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and</a:t>
            </a:r>
            <a:r>
              <a:rPr sz="2200" spc="-11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spatial</a:t>
            </a:r>
            <a:r>
              <a:rPr sz="2200" spc="-65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resolution.</a:t>
            </a:r>
            <a:r>
              <a:rPr sz="2200" spc="-8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Useful</a:t>
            </a:r>
            <a:r>
              <a:rPr sz="2200" spc="-60" dirty="0">
                <a:latin typeface="+mn-lt"/>
                <a:cs typeface="Arial MT"/>
              </a:rPr>
              <a:t> </a:t>
            </a:r>
            <a:r>
              <a:rPr sz="2200" dirty="0">
                <a:latin typeface="+mn-lt"/>
                <a:cs typeface="Arial MT"/>
              </a:rPr>
              <a:t>for</a:t>
            </a:r>
            <a:r>
              <a:rPr sz="2200" spc="-75" dirty="0">
                <a:latin typeface="+mn-lt"/>
                <a:cs typeface="Arial MT"/>
              </a:rPr>
              <a:t> </a:t>
            </a:r>
            <a:r>
              <a:rPr sz="2200" spc="-30" dirty="0">
                <a:latin typeface="+mn-lt"/>
                <a:cs typeface="Arial MT"/>
              </a:rPr>
              <a:t>pre-</a:t>
            </a:r>
            <a:r>
              <a:rPr sz="2200" dirty="0">
                <a:latin typeface="+mn-lt"/>
                <a:cs typeface="Arial MT"/>
              </a:rPr>
              <a:t>op</a:t>
            </a:r>
            <a:r>
              <a:rPr sz="2200" spc="-35" dirty="0">
                <a:latin typeface="+mn-lt"/>
                <a:cs typeface="Arial MT"/>
              </a:rPr>
              <a:t> </a:t>
            </a:r>
            <a:r>
              <a:rPr sz="2200" spc="-10" dirty="0">
                <a:latin typeface="+mn-lt"/>
                <a:cs typeface="Arial MT"/>
              </a:rPr>
              <a:t>planning.</a:t>
            </a:r>
            <a:endParaRPr sz="22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</a:pPr>
            <a:endParaRPr sz="22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600" dirty="0">
                <a:latin typeface="+mn-lt"/>
                <a:cs typeface="Arial MT"/>
              </a:rPr>
              <a:t>WW</a:t>
            </a:r>
            <a:r>
              <a:rPr sz="2600" spc="-114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2000</a:t>
            </a:r>
            <a:r>
              <a:rPr sz="2600" spc="-55" dirty="0">
                <a:latin typeface="+mn-lt"/>
                <a:cs typeface="Arial MT"/>
              </a:rPr>
              <a:t> </a:t>
            </a:r>
            <a:r>
              <a:rPr sz="2600" dirty="0">
                <a:latin typeface="+mn-lt"/>
                <a:cs typeface="Arial MT"/>
              </a:rPr>
              <a:t>WL</a:t>
            </a:r>
            <a:r>
              <a:rPr sz="2600" spc="-260" dirty="0">
                <a:latin typeface="+mn-lt"/>
                <a:cs typeface="Arial MT"/>
              </a:rPr>
              <a:t> </a:t>
            </a:r>
            <a:r>
              <a:rPr sz="2600" spc="-25" dirty="0">
                <a:latin typeface="+mn-lt"/>
                <a:cs typeface="Arial MT"/>
              </a:rPr>
              <a:t>500</a:t>
            </a:r>
            <a:endParaRPr sz="26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1633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9580245" cy="42005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Knee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481965" algn="l"/>
                <a:tab pos="3213100" algn="l"/>
              </a:tabLst>
            </a:pPr>
            <a:r>
              <a:rPr sz="2800" spc="-10" dirty="0">
                <a:latin typeface="+mn-lt"/>
                <a:cs typeface="Arial MT"/>
              </a:rPr>
              <a:t>Acquisition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kVp:</a:t>
            </a:r>
            <a:r>
              <a:rPr sz="2800" dirty="0">
                <a:latin typeface="+mn-lt"/>
                <a:cs typeface="Arial MT"/>
              </a:rPr>
              <a:t>	</a:t>
            </a:r>
            <a:r>
              <a:rPr sz="2800" spc="-25" dirty="0">
                <a:latin typeface="+mn-lt"/>
                <a:cs typeface="Arial MT"/>
              </a:rPr>
              <a:t>140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Acquisition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mAs: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300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No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need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for</a:t>
            </a:r>
            <a:r>
              <a:rPr sz="2400" spc="-290" dirty="0">
                <a:latin typeface="+mn-lt"/>
                <a:cs typeface="Arial MT"/>
              </a:rPr>
              <a:t> </a:t>
            </a:r>
            <a:r>
              <a:rPr sz="2400" spc="-20" dirty="0">
                <a:latin typeface="+mn-lt"/>
                <a:cs typeface="Arial MT"/>
              </a:rPr>
              <a:t>ATCM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80"/>
              </a:spcBef>
              <a:buFont typeface="Arial MT"/>
              <a:buChar char="•"/>
            </a:pPr>
            <a:endParaRPr sz="24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Reconstruction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details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will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vary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MPR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align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imaging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plane</a:t>
            </a:r>
            <a:r>
              <a:rPr sz="2000" spc="-4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be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perpendicular</a:t>
            </a:r>
            <a:r>
              <a:rPr sz="2000" spc="-12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long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axis</a:t>
            </a:r>
            <a:r>
              <a:rPr sz="2000" spc="-3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of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anatomy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Slice</a:t>
            </a:r>
            <a:r>
              <a:rPr sz="2000" spc="-9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Thickness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4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thin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slices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Windowing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2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soft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tissue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WW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500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WL</a:t>
            </a:r>
            <a:r>
              <a:rPr sz="2000" spc="-170" dirty="0">
                <a:latin typeface="+mn-lt"/>
                <a:cs typeface="Arial MT"/>
              </a:rPr>
              <a:t> </a:t>
            </a:r>
            <a:r>
              <a:rPr sz="2000" spc="-25" dirty="0">
                <a:latin typeface="+mn-lt"/>
                <a:cs typeface="Arial MT"/>
              </a:rPr>
              <a:t>50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10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Apply</a:t>
            </a:r>
            <a:r>
              <a:rPr sz="2000" spc="-3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filters</a:t>
            </a:r>
            <a:r>
              <a:rPr sz="2000" spc="-4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35" dirty="0">
                <a:latin typeface="+mn-lt"/>
                <a:cs typeface="Arial MT"/>
              </a:rPr>
              <a:t> </a:t>
            </a:r>
            <a:r>
              <a:rPr sz="2000" spc="-20" dirty="0">
                <a:latin typeface="+mn-lt"/>
                <a:cs typeface="Arial MT"/>
              </a:rPr>
              <a:t>high-</a:t>
            </a:r>
            <a:r>
              <a:rPr sz="2000" dirty="0">
                <a:latin typeface="+mn-lt"/>
                <a:cs typeface="Arial MT"/>
              </a:rPr>
              <a:t>resolution</a:t>
            </a:r>
            <a:r>
              <a:rPr sz="2000" spc="-9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bone</a:t>
            </a:r>
            <a:r>
              <a:rPr sz="2000" spc="-4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/</a:t>
            </a:r>
            <a:r>
              <a:rPr sz="2000" spc="-3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bone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spc="-20" dirty="0">
                <a:latin typeface="+mn-lt"/>
                <a:cs typeface="Arial MT"/>
              </a:rPr>
              <a:t>plus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3D,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if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indicated</a:t>
            </a:r>
            <a:endParaRPr sz="20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0" y="1411224"/>
            <a:ext cx="5105400" cy="5081016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696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899015" cy="18019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3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https://radiopaedia.org/cases/normal-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ct-</a:t>
            </a:r>
            <a:r>
              <a:rPr sz="2800" u="sng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knee-</a:t>
            </a:r>
            <a:r>
              <a:rPr sz="2800" spc="250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1?lang=us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150"/>
              </a:spcBef>
              <a:buClr>
                <a:srgbClr val="5F5F5F"/>
              </a:buClr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24765" marR="5080" indent="-12700">
              <a:lnSpc>
                <a:spcPts val="3020"/>
              </a:lnSpc>
              <a:spcBef>
                <a:spcPts val="5"/>
              </a:spcBef>
              <a:buChar char="•"/>
              <a:tabLst>
                <a:tab pos="24765" algn="l"/>
                <a:tab pos="240029" algn="l"/>
              </a:tabLst>
            </a:pPr>
            <a:r>
              <a:rPr sz="2800" u="sng" spc="-3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	https://radiopaedia.org/cases/knee-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lipohaemarthrosis-</a:t>
            </a:r>
            <a:r>
              <a:rPr sz="2800" spc="220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due-</a:t>
            </a:r>
            <a:r>
              <a:rPr sz="2800" u="sng" spc="-25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to-</a:t>
            </a:r>
            <a:r>
              <a:rPr sz="2800" spc="-25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tibial-plateau-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fracture?lang=us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38466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9608185" cy="39833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5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Foot</a:t>
            </a:r>
            <a:r>
              <a:rPr sz="2800" u="sng" spc="-5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and/or</a:t>
            </a:r>
            <a:r>
              <a:rPr sz="2800" u="sng" spc="-34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Ankle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Scout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–</a:t>
            </a:r>
            <a:r>
              <a:rPr sz="2800" spc="-3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AP</a:t>
            </a:r>
            <a:r>
              <a:rPr sz="2800" spc="-1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&amp;</a:t>
            </a:r>
            <a:r>
              <a:rPr sz="2800" spc="-6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Lateral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Anatomy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Included: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</a:tabLst>
            </a:pPr>
            <a:r>
              <a:rPr sz="2400" dirty="0">
                <a:latin typeface="+mn-lt"/>
                <a:cs typeface="Arial MT"/>
              </a:rPr>
              <a:t>Ankle: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Just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above</a:t>
            </a:r>
            <a:r>
              <a:rPr sz="2400" spc="-7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ankle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joint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–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through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calcaneus</a:t>
            </a:r>
            <a:endParaRPr sz="24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  <a:tab pos="1687195" algn="l"/>
              </a:tabLst>
            </a:pPr>
            <a:r>
              <a:rPr sz="2400" spc="-10" dirty="0">
                <a:latin typeface="+mn-lt"/>
                <a:cs typeface="Arial MT"/>
              </a:rPr>
              <a:t>Foot:</a:t>
            </a:r>
            <a:r>
              <a:rPr sz="2400" dirty="0">
                <a:latin typeface="+mn-lt"/>
                <a:cs typeface="Arial MT"/>
              </a:rPr>
              <a:t>	Distal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phalanges,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tarsals,</a:t>
            </a:r>
            <a:r>
              <a:rPr sz="2400" spc="-11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metatarsals,</a:t>
            </a:r>
            <a:r>
              <a:rPr sz="2400" spc="-11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talus</a:t>
            </a:r>
            <a:r>
              <a:rPr sz="2400" spc="-9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&amp;</a:t>
            </a:r>
            <a:r>
              <a:rPr sz="2400" spc="-10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calcaneus</a:t>
            </a:r>
            <a:endParaRPr sz="2400" dirty="0">
              <a:latin typeface="+mn-l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80"/>
              </a:spcBef>
              <a:buFont typeface="Arial MT"/>
              <a:buChar char="•"/>
            </a:pPr>
            <a:endParaRPr sz="24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Patient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positioning: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Supine,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legs</a:t>
            </a:r>
            <a:r>
              <a:rPr sz="2800" spc="-13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flat</a:t>
            </a:r>
            <a:r>
              <a:rPr sz="2800" spc="-1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12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table</a:t>
            </a:r>
            <a:endParaRPr sz="28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May</a:t>
            </a:r>
            <a:r>
              <a:rPr sz="2000" spc="-8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wrap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lower</a:t>
            </a:r>
            <a:r>
              <a:rPr sz="2000" spc="-4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legs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or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tape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feet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together</a:t>
            </a:r>
            <a:r>
              <a:rPr sz="2000" spc="-9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to</a:t>
            </a:r>
            <a:r>
              <a:rPr sz="2000" spc="-3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prevent</a:t>
            </a:r>
            <a:r>
              <a:rPr sz="2000" spc="-9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motion</a:t>
            </a:r>
            <a:endParaRPr sz="2000" dirty="0">
              <a:latin typeface="+mn-lt"/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May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also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move</a:t>
            </a:r>
            <a:r>
              <a:rPr sz="2000" spc="-3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unaffected</a:t>
            </a:r>
            <a:r>
              <a:rPr sz="2000" spc="-10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leg</a:t>
            </a:r>
            <a:r>
              <a:rPr sz="2000" spc="-3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completely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out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of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scan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field</a:t>
            </a:r>
            <a:endParaRPr sz="2000" dirty="0">
              <a:latin typeface="+mn-lt"/>
              <a:cs typeface="Arial MT"/>
            </a:endParaRPr>
          </a:p>
          <a:p>
            <a:pPr marL="824865" marR="5080" lvl="1" indent="-457200">
              <a:lnSpc>
                <a:spcPts val="1920"/>
              </a:lnSpc>
              <a:spcBef>
                <a:spcPts val="484"/>
              </a:spcBef>
              <a:buChar char="•"/>
              <a:tabLst>
                <a:tab pos="824865" algn="l"/>
              </a:tabLst>
            </a:pPr>
            <a:r>
              <a:rPr sz="2000" dirty="0">
                <a:latin typeface="+mn-lt"/>
                <a:cs typeface="Arial MT"/>
              </a:rPr>
              <a:t>Alternative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–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include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foot/feet</a:t>
            </a:r>
            <a:r>
              <a:rPr sz="2000" spc="-10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in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axial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plane,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with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knees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bent</a:t>
            </a:r>
            <a:r>
              <a:rPr sz="2000" spc="-9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and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flat</a:t>
            </a:r>
            <a:r>
              <a:rPr sz="2000" spc="-8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on</a:t>
            </a:r>
            <a:r>
              <a:rPr sz="2000" spc="-35" dirty="0">
                <a:latin typeface="+mn-lt"/>
                <a:cs typeface="Arial MT"/>
              </a:rPr>
              <a:t> </a:t>
            </a:r>
            <a:r>
              <a:rPr sz="2000" spc="-25" dirty="0">
                <a:latin typeface="+mn-lt"/>
                <a:cs typeface="Arial MT"/>
              </a:rPr>
              <a:t>the </a:t>
            </a:r>
            <a:r>
              <a:rPr sz="2000" spc="-10" dirty="0">
                <a:latin typeface="+mn-lt"/>
                <a:cs typeface="Arial MT"/>
              </a:rPr>
              <a:t>table.</a:t>
            </a:r>
            <a:endParaRPr sz="20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837691" y="616153"/>
            <a:ext cx="75443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6998" y="1679574"/>
            <a:ext cx="19157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sng" spc="-4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35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Ankle</a:t>
            </a:r>
            <a:endParaRPr sz="2800" dirty="0">
              <a:latin typeface="+mn-l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80588" y="1688592"/>
            <a:ext cx="5830823" cy="4773168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1633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9929495" cy="1355725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8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Foot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&amp;</a:t>
            </a:r>
            <a:r>
              <a:rPr sz="2800" u="sng" spc="-36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Ankle</a:t>
            </a:r>
            <a:endParaRPr sz="2800" dirty="0">
              <a:latin typeface="+mn-lt"/>
              <a:cs typeface="Arial MT"/>
            </a:endParaRPr>
          </a:p>
          <a:p>
            <a:pPr marL="481965" marR="5080" indent="-457834">
              <a:lnSpc>
                <a:spcPts val="3020"/>
              </a:lnSpc>
              <a:spcBef>
                <a:spcPts val="745"/>
              </a:spcBef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Arial MT"/>
              </a:rPr>
              <a:t>Alternative</a:t>
            </a:r>
            <a:r>
              <a:rPr sz="2800" spc="-1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positioning</a:t>
            </a:r>
            <a:r>
              <a:rPr sz="2800" spc="-11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Patient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supine,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knees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bent</a:t>
            </a:r>
            <a:r>
              <a:rPr sz="2800" spc="-13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with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feet </a:t>
            </a:r>
            <a:r>
              <a:rPr sz="2800" dirty="0">
                <a:latin typeface="+mn-lt"/>
                <a:cs typeface="Arial MT"/>
              </a:rPr>
              <a:t>flat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on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table.</a:t>
            </a:r>
            <a:endParaRPr sz="2800" dirty="0">
              <a:latin typeface="+mn-l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91000" y="2753867"/>
            <a:ext cx="4495800" cy="3544824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2395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6243955" cy="414793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65"/>
              </a:spcBef>
              <a:buChar char="•"/>
              <a:tabLst>
                <a:tab pos="24002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NECT</a:t>
            </a:r>
            <a:r>
              <a:rPr sz="2800" u="sng" spc="-15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Foot</a:t>
            </a:r>
            <a:r>
              <a:rPr sz="2800" u="sng" spc="-5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and/or</a:t>
            </a:r>
            <a:r>
              <a:rPr sz="2800" u="sng" spc="-34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Ankle</a:t>
            </a: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SFOV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Large</a:t>
            </a:r>
            <a:r>
              <a:rPr sz="2800" spc="-6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/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Body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914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DFOV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16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cm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adjust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to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skin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surface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193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Algorithm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–</a:t>
            </a:r>
            <a:r>
              <a:rPr sz="2800" spc="-10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Bone</a:t>
            </a:r>
            <a:r>
              <a:rPr sz="2800" spc="-10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/</a:t>
            </a:r>
            <a:r>
              <a:rPr sz="2800" spc="-12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Bone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spc="-20" dirty="0">
                <a:latin typeface="+mn-lt"/>
                <a:cs typeface="Arial MT"/>
              </a:rPr>
              <a:t>plus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815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Arial MT"/>
              </a:rPr>
              <a:t>WW</a:t>
            </a:r>
            <a:r>
              <a:rPr sz="2800" spc="-9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2000</a:t>
            </a:r>
            <a:r>
              <a:rPr sz="2800" spc="-30" dirty="0">
                <a:latin typeface="+mn-lt"/>
                <a:cs typeface="Arial MT"/>
              </a:rPr>
              <a:t> WL</a:t>
            </a:r>
            <a:r>
              <a:rPr sz="2800" spc="-254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500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38466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916939" y="1770329"/>
            <a:ext cx="7024370" cy="440441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dirty="0">
                <a:latin typeface="+mn-lt"/>
              </a:rPr>
              <a:t>NECT</a:t>
            </a:r>
            <a:r>
              <a:rPr spc="-165" dirty="0">
                <a:latin typeface="+mn-lt"/>
              </a:rPr>
              <a:t> </a:t>
            </a:r>
            <a:r>
              <a:rPr dirty="0">
                <a:latin typeface="+mn-lt"/>
              </a:rPr>
              <a:t>Foot</a:t>
            </a:r>
            <a:r>
              <a:rPr spc="-55" dirty="0">
                <a:latin typeface="+mn-lt"/>
              </a:rPr>
              <a:t> </a:t>
            </a:r>
            <a:r>
              <a:rPr spc="-30" dirty="0">
                <a:latin typeface="+mn-lt"/>
              </a:rPr>
              <a:t>and/or</a:t>
            </a:r>
            <a:r>
              <a:rPr spc="-320" dirty="0">
                <a:latin typeface="+mn-lt"/>
              </a:rPr>
              <a:t> </a:t>
            </a:r>
            <a:r>
              <a:rPr spc="-10" dirty="0">
                <a:latin typeface="+mn-lt"/>
              </a:rPr>
              <a:t>Ankle</a:t>
            </a:r>
          </a:p>
          <a:p>
            <a:pPr marL="481965" indent="-457200">
              <a:lnSpc>
                <a:spcPct val="100000"/>
              </a:lnSpc>
              <a:spcBef>
                <a:spcPts val="75"/>
              </a:spcBef>
              <a:buChar char="•"/>
              <a:tabLst>
                <a:tab pos="481965" algn="l"/>
                <a:tab pos="3213100" algn="l"/>
              </a:tabLst>
            </a:pPr>
            <a:r>
              <a:rPr u="none" spc="-10" dirty="0">
                <a:latin typeface="+mn-lt"/>
              </a:rPr>
              <a:t>Acquisition</a:t>
            </a:r>
            <a:r>
              <a:rPr u="none" spc="-90" dirty="0">
                <a:latin typeface="+mn-lt"/>
              </a:rPr>
              <a:t> </a:t>
            </a:r>
            <a:r>
              <a:rPr u="none" spc="-20" dirty="0">
                <a:latin typeface="+mn-lt"/>
              </a:rPr>
              <a:t>kVp:</a:t>
            </a:r>
            <a:r>
              <a:rPr u="none" dirty="0">
                <a:latin typeface="+mn-lt"/>
              </a:rPr>
              <a:t>	</a:t>
            </a:r>
            <a:r>
              <a:rPr u="none" spc="-25" dirty="0">
                <a:latin typeface="+mn-lt"/>
              </a:rPr>
              <a:t>140</a:t>
            </a:r>
          </a:p>
          <a:p>
            <a:pPr marL="481965" indent="-457200">
              <a:lnSpc>
                <a:spcPct val="100000"/>
              </a:lnSpc>
              <a:spcBef>
                <a:spcPts val="70"/>
              </a:spcBef>
              <a:buChar char="•"/>
              <a:tabLst>
                <a:tab pos="481965" algn="l"/>
              </a:tabLst>
            </a:pPr>
            <a:r>
              <a:rPr u="none" dirty="0">
                <a:latin typeface="+mn-lt"/>
              </a:rPr>
              <a:t>Acquisition</a:t>
            </a:r>
            <a:r>
              <a:rPr u="none" spc="-120" dirty="0">
                <a:latin typeface="+mn-lt"/>
              </a:rPr>
              <a:t> </a:t>
            </a:r>
            <a:r>
              <a:rPr u="none" dirty="0">
                <a:latin typeface="+mn-lt"/>
              </a:rPr>
              <a:t>mAs:</a:t>
            </a:r>
            <a:r>
              <a:rPr u="none" spc="-160" dirty="0">
                <a:latin typeface="+mn-lt"/>
              </a:rPr>
              <a:t> </a:t>
            </a:r>
            <a:r>
              <a:rPr u="none" spc="-25" dirty="0">
                <a:latin typeface="+mn-lt"/>
              </a:rPr>
              <a:t>200</a:t>
            </a:r>
          </a:p>
          <a:p>
            <a:pPr marL="824865" lvl="1" indent="-457200">
              <a:lnSpc>
                <a:spcPct val="100000"/>
              </a:lnSpc>
              <a:spcBef>
                <a:spcPts val="90"/>
              </a:spcBef>
              <a:buChar char="•"/>
              <a:tabLst>
                <a:tab pos="824865" algn="l"/>
              </a:tabLst>
            </a:pPr>
            <a:r>
              <a:rPr sz="2200" dirty="0">
                <a:cs typeface="Arial MT"/>
              </a:rPr>
              <a:t>No</a:t>
            </a:r>
            <a:r>
              <a:rPr sz="2200" spc="-75" dirty="0">
                <a:cs typeface="Arial MT"/>
              </a:rPr>
              <a:t> </a:t>
            </a:r>
            <a:r>
              <a:rPr sz="2200" dirty="0">
                <a:cs typeface="Arial MT"/>
              </a:rPr>
              <a:t>need</a:t>
            </a:r>
            <a:r>
              <a:rPr sz="2200" spc="-40" dirty="0">
                <a:cs typeface="Arial MT"/>
              </a:rPr>
              <a:t> </a:t>
            </a:r>
            <a:r>
              <a:rPr sz="2200" spc="-10" dirty="0">
                <a:cs typeface="Arial MT"/>
              </a:rPr>
              <a:t>for</a:t>
            </a:r>
            <a:r>
              <a:rPr sz="2200" spc="-260" dirty="0">
                <a:cs typeface="Arial MT"/>
              </a:rPr>
              <a:t> </a:t>
            </a:r>
            <a:r>
              <a:rPr sz="2200" spc="-20" dirty="0">
                <a:cs typeface="Arial MT"/>
              </a:rPr>
              <a:t>ATCM</a:t>
            </a:r>
            <a:endParaRPr sz="22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630"/>
              </a:spcBef>
              <a:buFont typeface="Arial MT"/>
              <a:buChar char="•"/>
            </a:pPr>
            <a:endParaRPr sz="2200" dirty="0"/>
          </a:p>
          <a:p>
            <a:pPr marL="481965" indent="-457200">
              <a:lnSpc>
                <a:spcPct val="100000"/>
              </a:lnSpc>
              <a:buChar char="•"/>
              <a:tabLst>
                <a:tab pos="481965" algn="l"/>
              </a:tabLst>
            </a:pPr>
            <a:r>
              <a:rPr u="none" dirty="0">
                <a:latin typeface="+mn-lt"/>
              </a:rPr>
              <a:t>Reconstruction</a:t>
            </a:r>
            <a:r>
              <a:rPr u="none" spc="-150" dirty="0">
                <a:latin typeface="+mn-lt"/>
              </a:rPr>
              <a:t> </a:t>
            </a:r>
            <a:r>
              <a:rPr u="none" dirty="0">
                <a:latin typeface="+mn-lt"/>
              </a:rPr>
              <a:t>details</a:t>
            </a:r>
            <a:r>
              <a:rPr u="none" spc="-140" dirty="0">
                <a:latin typeface="+mn-lt"/>
              </a:rPr>
              <a:t> </a:t>
            </a:r>
            <a:r>
              <a:rPr u="none" dirty="0">
                <a:latin typeface="+mn-lt"/>
              </a:rPr>
              <a:t>will</a:t>
            </a:r>
            <a:r>
              <a:rPr u="none" spc="-140" dirty="0">
                <a:latin typeface="+mn-lt"/>
              </a:rPr>
              <a:t> </a:t>
            </a:r>
            <a:r>
              <a:rPr u="none" spc="-20" dirty="0">
                <a:latin typeface="+mn-lt"/>
              </a:rPr>
              <a:t>vary</a:t>
            </a:r>
          </a:p>
          <a:p>
            <a:pPr marL="824865" lvl="1" indent="-457200">
              <a:lnSpc>
                <a:spcPct val="100000"/>
              </a:lnSpc>
              <a:spcBef>
                <a:spcPts val="6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MPR</a:t>
            </a:r>
            <a:r>
              <a:rPr sz="1900" spc="-75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65" dirty="0">
                <a:cs typeface="Arial MT"/>
              </a:rPr>
              <a:t> </a:t>
            </a:r>
            <a:r>
              <a:rPr sz="1900" dirty="0">
                <a:cs typeface="Arial MT"/>
              </a:rPr>
              <a:t>align</a:t>
            </a:r>
            <a:r>
              <a:rPr sz="1900" spc="-45" dirty="0">
                <a:cs typeface="Arial MT"/>
              </a:rPr>
              <a:t> </a:t>
            </a:r>
            <a:r>
              <a:rPr sz="1900" dirty="0">
                <a:cs typeface="Arial MT"/>
              </a:rPr>
              <a:t>imaging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plane</a:t>
            </a:r>
            <a:r>
              <a:rPr sz="1900" spc="-20" dirty="0">
                <a:cs typeface="Arial MT"/>
              </a:rPr>
              <a:t> </a:t>
            </a:r>
            <a:r>
              <a:rPr sz="1900" dirty="0">
                <a:cs typeface="Arial MT"/>
              </a:rPr>
              <a:t>to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be</a:t>
            </a:r>
            <a:r>
              <a:rPr sz="1900" spc="-75" dirty="0">
                <a:cs typeface="Arial MT"/>
              </a:rPr>
              <a:t> </a:t>
            </a:r>
            <a:r>
              <a:rPr sz="1900" dirty="0">
                <a:cs typeface="Arial MT"/>
              </a:rPr>
              <a:t>perpendicular</a:t>
            </a:r>
            <a:r>
              <a:rPr sz="1900" spc="-50" dirty="0">
                <a:cs typeface="Arial MT"/>
              </a:rPr>
              <a:t> </a:t>
            </a:r>
            <a:r>
              <a:rPr sz="1900" dirty="0">
                <a:cs typeface="Arial MT"/>
              </a:rPr>
              <a:t>to</a:t>
            </a:r>
            <a:r>
              <a:rPr sz="1900" spc="-55" dirty="0">
                <a:cs typeface="Arial MT"/>
              </a:rPr>
              <a:t> </a:t>
            </a:r>
            <a:r>
              <a:rPr sz="1900" dirty="0">
                <a:cs typeface="Arial MT"/>
              </a:rPr>
              <a:t>the</a:t>
            </a:r>
            <a:r>
              <a:rPr sz="1900" spc="-75" dirty="0">
                <a:cs typeface="Arial MT"/>
              </a:rPr>
              <a:t> </a:t>
            </a:r>
            <a:r>
              <a:rPr sz="1900" spc="-20" dirty="0">
                <a:cs typeface="Arial MT"/>
              </a:rPr>
              <a:t>long</a:t>
            </a:r>
            <a:endParaRPr sz="1900" dirty="0">
              <a:cs typeface="Arial MT"/>
            </a:endParaRPr>
          </a:p>
          <a:p>
            <a:pPr marL="824865" lvl="2" indent="-228600">
              <a:lnSpc>
                <a:spcPct val="100000"/>
              </a:lnSpc>
              <a:spcBef>
                <a:spcPts val="55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axis</a:t>
            </a:r>
            <a:r>
              <a:rPr sz="1900" spc="-30" dirty="0">
                <a:cs typeface="Arial MT"/>
              </a:rPr>
              <a:t> </a:t>
            </a:r>
            <a:r>
              <a:rPr sz="1900" dirty="0">
                <a:cs typeface="Arial MT"/>
              </a:rPr>
              <a:t>of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the</a:t>
            </a:r>
            <a:r>
              <a:rPr sz="1900" spc="-4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anatomy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Slice</a:t>
            </a:r>
            <a:r>
              <a:rPr sz="1900" spc="-110" dirty="0">
                <a:cs typeface="Arial MT"/>
              </a:rPr>
              <a:t> </a:t>
            </a:r>
            <a:r>
              <a:rPr sz="1900" dirty="0">
                <a:cs typeface="Arial MT"/>
              </a:rPr>
              <a:t>Thickness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65" dirty="0">
                <a:cs typeface="Arial MT"/>
              </a:rPr>
              <a:t> </a:t>
            </a:r>
            <a:r>
              <a:rPr sz="1900" dirty="0">
                <a:cs typeface="Arial MT"/>
              </a:rPr>
              <a:t>thin</a:t>
            </a:r>
            <a:r>
              <a:rPr sz="1900" spc="-5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slices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50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Windowing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soft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tissue</a:t>
            </a:r>
            <a:r>
              <a:rPr sz="1900" spc="-50" dirty="0">
                <a:cs typeface="Arial MT"/>
              </a:rPr>
              <a:t> </a:t>
            </a:r>
            <a:r>
              <a:rPr sz="1900" dirty="0">
                <a:cs typeface="Arial MT"/>
              </a:rPr>
              <a:t>WW</a:t>
            </a:r>
            <a:r>
              <a:rPr sz="1900" spc="-70" dirty="0">
                <a:cs typeface="Arial MT"/>
              </a:rPr>
              <a:t> </a:t>
            </a:r>
            <a:r>
              <a:rPr sz="1900" dirty="0">
                <a:cs typeface="Arial MT"/>
              </a:rPr>
              <a:t>500</a:t>
            </a:r>
            <a:r>
              <a:rPr sz="1900" spc="-40" dirty="0">
                <a:cs typeface="Arial MT"/>
              </a:rPr>
              <a:t> </a:t>
            </a:r>
            <a:r>
              <a:rPr sz="1900" spc="-25" dirty="0">
                <a:cs typeface="Arial MT"/>
              </a:rPr>
              <a:t>WL</a:t>
            </a:r>
            <a:r>
              <a:rPr sz="1900" spc="-155" dirty="0">
                <a:cs typeface="Arial MT"/>
              </a:rPr>
              <a:t> </a:t>
            </a:r>
            <a:r>
              <a:rPr sz="1900" spc="-25" dirty="0">
                <a:cs typeface="Arial MT"/>
              </a:rPr>
              <a:t>50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50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Apply</a:t>
            </a:r>
            <a:r>
              <a:rPr sz="1900" spc="-40" dirty="0">
                <a:cs typeface="Arial MT"/>
              </a:rPr>
              <a:t> </a:t>
            </a:r>
            <a:r>
              <a:rPr sz="1900" dirty="0">
                <a:cs typeface="Arial MT"/>
              </a:rPr>
              <a:t>filters</a:t>
            </a:r>
            <a:r>
              <a:rPr sz="1900" spc="-45" dirty="0">
                <a:cs typeface="Arial MT"/>
              </a:rPr>
              <a:t> </a:t>
            </a:r>
            <a:r>
              <a:rPr sz="1900" dirty="0">
                <a:cs typeface="Arial MT"/>
              </a:rPr>
              <a:t>–</a:t>
            </a:r>
            <a:r>
              <a:rPr sz="1900" spc="-45" dirty="0">
                <a:cs typeface="Arial MT"/>
              </a:rPr>
              <a:t> </a:t>
            </a:r>
            <a:r>
              <a:rPr sz="1900" spc="-30" dirty="0">
                <a:cs typeface="Arial MT"/>
              </a:rPr>
              <a:t>high-</a:t>
            </a:r>
            <a:r>
              <a:rPr sz="1900" dirty="0">
                <a:cs typeface="Arial MT"/>
              </a:rPr>
              <a:t>resolution</a:t>
            </a:r>
            <a:r>
              <a:rPr sz="1900" spc="-30" dirty="0">
                <a:cs typeface="Arial MT"/>
              </a:rPr>
              <a:t> </a:t>
            </a:r>
            <a:r>
              <a:rPr sz="1900" dirty="0">
                <a:cs typeface="Arial MT"/>
              </a:rPr>
              <a:t>bone</a:t>
            </a:r>
            <a:r>
              <a:rPr sz="1900" spc="-35" dirty="0">
                <a:cs typeface="Arial MT"/>
              </a:rPr>
              <a:t> </a:t>
            </a:r>
            <a:r>
              <a:rPr sz="1900" dirty="0">
                <a:cs typeface="Arial MT"/>
              </a:rPr>
              <a:t>/</a:t>
            </a:r>
            <a:r>
              <a:rPr sz="1900" spc="-45" dirty="0">
                <a:cs typeface="Arial MT"/>
              </a:rPr>
              <a:t> </a:t>
            </a:r>
            <a:r>
              <a:rPr sz="1900" dirty="0">
                <a:cs typeface="Arial MT"/>
              </a:rPr>
              <a:t>bone</a:t>
            </a:r>
            <a:r>
              <a:rPr sz="1900" spc="-45" dirty="0">
                <a:cs typeface="Arial MT"/>
              </a:rPr>
              <a:t> </a:t>
            </a:r>
            <a:r>
              <a:rPr sz="1900" spc="-20" dirty="0">
                <a:cs typeface="Arial MT"/>
              </a:rPr>
              <a:t>plus</a:t>
            </a:r>
            <a:endParaRPr sz="1900" dirty="0">
              <a:cs typeface="Arial MT"/>
            </a:endParaRPr>
          </a:p>
          <a:p>
            <a:pPr marL="824865" lvl="1" indent="-457200">
              <a:lnSpc>
                <a:spcPct val="100000"/>
              </a:lnSpc>
              <a:spcBef>
                <a:spcPts val="35"/>
              </a:spcBef>
              <a:buChar char="•"/>
              <a:tabLst>
                <a:tab pos="824865" algn="l"/>
              </a:tabLst>
            </a:pPr>
            <a:r>
              <a:rPr sz="1900" dirty="0">
                <a:cs typeface="Arial MT"/>
              </a:rPr>
              <a:t>3D,</a:t>
            </a:r>
            <a:r>
              <a:rPr sz="1900" spc="-55" dirty="0">
                <a:cs typeface="Arial MT"/>
              </a:rPr>
              <a:t> </a:t>
            </a:r>
            <a:r>
              <a:rPr sz="1900" dirty="0">
                <a:cs typeface="Arial MT"/>
              </a:rPr>
              <a:t>if</a:t>
            </a:r>
            <a:r>
              <a:rPr sz="1900" spc="-3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indicated</a:t>
            </a:r>
            <a:endParaRPr sz="1900" dirty="0">
              <a:cs typeface="Arial MT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0" y="1501140"/>
            <a:ext cx="5029200" cy="4942310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7010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9817735" cy="1794722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469900" marR="1092200" indent="-457834">
              <a:lnSpc>
                <a:spcPts val="3030"/>
              </a:lnSpc>
              <a:spcBef>
                <a:spcPts val="475"/>
              </a:spcBef>
              <a:buClr>
                <a:srgbClr val="000000"/>
              </a:buClr>
              <a:buChar char="•"/>
              <a:tabLst>
                <a:tab pos="469900" algn="l"/>
              </a:tabLst>
            </a:pP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https://radiopaedia.org/cases/normal-</a:t>
            </a:r>
            <a:r>
              <a:rPr sz="2800" u="sng" spc="-2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ct-</a:t>
            </a:r>
            <a:r>
              <a:rPr sz="2800" u="sng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of-</a:t>
            </a:r>
            <a:r>
              <a:rPr sz="2800" spc="335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3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the-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ankle-</a:t>
            </a:r>
            <a:r>
              <a:rPr sz="2800" spc="-10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1?lang=us</a:t>
            </a:r>
            <a:endParaRPr sz="28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760"/>
              </a:spcBef>
              <a:buFont typeface="Arial MT"/>
              <a:buChar char="•"/>
            </a:pPr>
            <a:endParaRPr sz="2800" dirty="0">
              <a:latin typeface="+mn-lt"/>
              <a:cs typeface="Arial MT"/>
            </a:endParaRPr>
          </a:p>
          <a:p>
            <a:pPr marL="469900" indent="-457200">
              <a:lnSpc>
                <a:spcPct val="100000"/>
              </a:lnSpc>
              <a:buClr>
                <a:srgbClr val="000000"/>
              </a:buClr>
              <a:buChar char="•"/>
              <a:tabLst>
                <a:tab pos="469900" algn="l"/>
              </a:tabLst>
            </a:pPr>
            <a:r>
              <a:rPr sz="2800" u="sng" spc="-4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https://radiopaedia.org/cases/talar-</a:t>
            </a:r>
            <a:r>
              <a:rPr sz="2800" u="sng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body-</a:t>
            </a:r>
            <a:r>
              <a:rPr sz="2800" spc="360" dirty="0">
                <a:solidFill>
                  <a:srgbClr val="5F5F5F"/>
                </a:solidFill>
                <a:latin typeface="+mn-lt"/>
                <a:cs typeface="Arial MT"/>
              </a:rPr>
              <a:t> </a:t>
            </a:r>
            <a:r>
              <a:rPr sz="2800" u="sng" spc="-3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fracture-</a:t>
            </a:r>
            <a:r>
              <a:rPr sz="2800" u="sng" spc="-10" dirty="0">
                <a:solidFill>
                  <a:srgbClr val="5F5F5F"/>
                </a:solidFill>
                <a:uFill>
                  <a:solidFill>
                    <a:srgbClr val="5F5F5F"/>
                  </a:solidFill>
                </a:uFill>
                <a:latin typeface="+mn-lt"/>
                <a:cs typeface="Arial MT"/>
              </a:rPr>
              <a:t>1?lang=us</a:t>
            </a:r>
            <a:endParaRPr sz="2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934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5500" y="1797298"/>
            <a:ext cx="10441305" cy="268795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7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Summary</a:t>
            </a:r>
            <a:endParaRPr sz="2800" dirty="0">
              <a:latin typeface="+mn-lt"/>
              <a:cs typeface="Calibri"/>
            </a:endParaRPr>
          </a:p>
          <a:p>
            <a:pPr marL="481965" marR="949325" indent="-457834">
              <a:lnSpc>
                <a:spcPts val="3020"/>
              </a:lnSpc>
              <a:spcBef>
                <a:spcPts val="760"/>
              </a:spcBef>
              <a:buFont typeface="Arial MT"/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Calibri"/>
              </a:rPr>
              <a:t>Review</a:t>
            </a:r>
            <a:r>
              <a:rPr sz="2800" spc="-14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anatomy</a:t>
            </a:r>
            <a:r>
              <a:rPr sz="2800" spc="-1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1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125" dirty="0">
                <a:latin typeface="+mn-lt"/>
                <a:cs typeface="Calibri"/>
              </a:rPr>
              <a:t> </a:t>
            </a:r>
            <a:r>
              <a:rPr sz="2800" spc="-45" dirty="0">
                <a:latin typeface="+mn-lt"/>
                <a:cs typeface="Calibri"/>
              </a:rPr>
              <a:t>shoulder,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spc="-45" dirty="0">
                <a:latin typeface="+mn-lt"/>
                <a:cs typeface="Calibri"/>
              </a:rPr>
              <a:t>elbow,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wrist,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hip/pelvis,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knee, </a:t>
            </a:r>
            <a:r>
              <a:rPr sz="2800" dirty="0">
                <a:latin typeface="+mn-lt"/>
                <a:cs typeface="Calibri"/>
              </a:rPr>
              <a:t>ankle</a:t>
            </a:r>
            <a:r>
              <a:rPr sz="2800" spc="-1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and</a:t>
            </a:r>
            <a:r>
              <a:rPr sz="2800" spc="-12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foot</a:t>
            </a:r>
            <a:endParaRPr sz="2800" dirty="0">
              <a:latin typeface="+mn-lt"/>
              <a:cs typeface="Calibri"/>
            </a:endParaRPr>
          </a:p>
          <a:p>
            <a:pPr marL="481965" marR="5080" indent="-457834">
              <a:lnSpc>
                <a:spcPts val="3030"/>
              </a:lnSpc>
              <a:spcBef>
                <a:spcPts val="695"/>
              </a:spcBef>
              <a:buFont typeface="Arial MT"/>
              <a:buChar char="•"/>
              <a:tabLst>
                <a:tab pos="481965" algn="l"/>
              </a:tabLst>
            </a:pPr>
            <a:r>
              <a:rPr sz="2800" spc="-10" dirty="0">
                <a:latin typeface="+mn-lt"/>
                <a:cs typeface="Calibri"/>
              </a:rPr>
              <a:t>Review</a:t>
            </a:r>
            <a:r>
              <a:rPr sz="2800" spc="-12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indications,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30" dirty="0">
                <a:latin typeface="+mn-lt"/>
                <a:cs typeface="Calibri"/>
              </a:rPr>
              <a:t>contraindications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and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technical</a:t>
            </a:r>
            <a:r>
              <a:rPr sz="2800" spc="-11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factors</a:t>
            </a:r>
            <a:r>
              <a:rPr sz="2800" spc="-13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involved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in </a:t>
            </a:r>
            <a:r>
              <a:rPr sz="2800" dirty="0">
                <a:latin typeface="+mn-lt"/>
                <a:cs typeface="Calibri"/>
              </a:rPr>
              <a:t>CT</a:t>
            </a:r>
            <a:r>
              <a:rPr sz="2800" spc="-1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MSK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examinations</a:t>
            </a:r>
            <a:endParaRPr sz="2800" dirty="0">
              <a:latin typeface="+mn-lt"/>
              <a:cs typeface="Calibri"/>
            </a:endParaRPr>
          </a:p>
          <a:p>
            <a:pPr marL="481965" indent="-457200">
              <a:lnSpc>
                <a:spcPct val="100000"/>
              </a:lnSpc>
              <a:spcBef>
                <a:spcPts val="310"/>
              </a:spcBef>
              <a:buFont typeface="Arial MT"/>
              <a:buChar char="•"/>
              <a:tabLst>
                <a:tab pos="481965" algn="l"/>
              </a:tabLst>
            </a:pPr>
            <a:r>
              <a:rPr sz="2800" dirty="0">
                <a:latin typeface="+mn-lt"/>
                <a:cs typeface="Calibri"/>
              </a:rPr>
              <a:t>Next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up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final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exam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preparation!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FBBEA68-5E0A-4B86-A2CF-AFD9683AB922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53AC2520-DDAA-459C-A2EC-270C21EBE5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69DC173-1C25-4705-8064-C9307BF4D577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1686</Words>
  <Application>Microsoft Office PowerPoint</Application>
  <PresentationFormat>Widescreen</PresentationFormat>
  <Paragraphs>299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3" baseType="lpstr">
      <vt:lpstr>Aptos</vt:lpstr>
      <vt:lpstr>Aptos Display</vt:lpstr>
      <vt:lpstr>Arial</vt:lpstr>
      <vt:lpstr>Arial MT</vt:lpstr>
      <vt:lpstr>Calibri</vt:lpstr>
      <vt:lpstr>Custom Design</vt:lpstr>
      <vt:lpstr>CT Theory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CT Theory</dc:title>
  <dc:creator>Francine</dc:creator>
  <cp:lastModifiedBy>Gabrielle Heard | Anderson College | Head Office</cp:lastModifiedBy>
  <cp:revision>5</cp:revision>
  <dcterms:created xsi:type="dcterms:W3CDTF">2023-11-28T18:30:22Z</dcterms:created>
  <dcterms:modified xsi:type="dcterms:W3CDTF">2025-02-12T17:30:35Z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2023-06-21T00:00:00Z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2023-06-21T00:00:00Z</vt:filetime>
  </property>
  <property fmtid="{D5CDD505-2E9C-101B-9397-08002B2CF9AE}" pid="6" name="ContentTypeId">
    <vt:lpwstr>0x0101007459FD3E210D7746A66165842CA31B2D</vt:lpwstr>
  </property>
</Properties>
</file>