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19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1876"/>
                </a:lnTo>
                <a:lnTo>
                  <a:pt x="12192000" y="31876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671186" y="2564968"/>
            <a:ext cx="4146550" cy="1468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6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19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1876"/>
                </a:lnTo>
                <a:lnTo>
                  <a:pt x="12192000" y="31876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58723" y="83057"/>
            <a:ext cx="9022308" cy="12158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330" y="1781936"/>
            <a:ext cx="10109200" cy="43395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1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3" Type="http://schemas.openxmlformats.org/officeDocument/2006/relationships/image" Target="../media/image1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3" Type="http://schemas.openxmlformats.org/officeDocument/2006/relationships/image" Target="../media/image11.png"/><Relationship Id="rId4" Type="http://schemas.openxmlformats.org/officeDocument/2006/relationships/image" Target="../media/image1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openxmlformats.org/officeDocument/2006/relationships/image" Target="../media/image1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671186" y="2564968"/>
            <a:ext cx="4146550" cy="14681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5680"/>
              </a:lnSpc>
              <a:spcBef>
                <a:spcPts val="100"/>
              </a:spcBef>
            </a:pPr>
            <a:r>
              <a:rPr dirty="0" u="sng" sz="4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MRAD</a:t>
            </a:r>
            <a:r>
              <a:rPr dirty="0" u="sng" sz="4800" spc="-15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sng" sz="4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251:</a:t>
            </a:r>
            <a:r>
              <a:rPr dirty="0" u="sng" sz="4800" spc="-2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sng" sz="4800" spc="-2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CT</a:t>
            </a:r>
            <a:endParaRPr sz="4800">
              <a:latin typeface="Arial MT"/>
              <a:cs typeface="Arial MT"/>
            </a:endParaRPr>
          </a:p>
          <a:p>
            <a:pPr marL="12700">
              <a:lnSpc>
                <a:spcPts val="5680"/>
              </a:lnSpc>
            </a:pPr>
            <a:r>
              <a:rPr dirty="0" u="sng" sz="4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Theory</a:t>
            </a:r>
            <a:r>
              <a:rPr dirty="0" u="sng" sz="4800" spc="-21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sng" sz="4800" spc="-5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1</a:t>
            </a:r>
            <a:endParaRPr sz="4800">
              <a:latin typeface="Arial MT"/>
              <a:cs typeface="Arial MT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4672965" y="3993260"/>
            <a:ext cx="6033135" cy="622300"/>
          </a:xfrm>
          <a:prstGeom prst="rect">
            <a:avLst/>
          </a:prstGeom>
        </p:spPr>
        <p:txBody>
          <a:bodyPr wrap="square" lIns="0" tIns="34290" rIns="0" bIns="0" rtlCol="0" vert="horz">
            <a:spAutoFit/>
          </a:bodyPr>
          <a:lstStyle/>
          <a:p>
            <a:pPr marL="12700" marR="5080">
              <a:lnSpc>
                <a:spcPts val="2290"/>
              </a:lnSpc>
              <a:spcBef>
                <a:spcPts val="270"/>
              </a:spcBef>
            </a:pPr>
            <a:r>
              <a:rPr dirty="0" sz="2000" i="1">
                <a:latin typeface="Arial"/>
                <a:cs typeface="Arial"/>
              </a:rPr>
              <a:t>Summarize</a:t>
            </a:r>
            <a:r>
              <a:rPr dirty="0" sz="2000" spc="-7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the</a:t>
            </a:r>
            <a:r>
              <a:rPr dirty="0" sz="2000" spc="-9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use</a:t>
            </a:r>
            <a:r>
              <a:rPr dirty="0" sz="2000" spc="-114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of</a:t>
            </a:r>
            <a:r>
              <a:rPr dirty="0" sz="2000" spc="-8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contrast</a:t>
            </a:r>
            <a:r>
              <a:rPr dirty="0" sz="2000" spc="-17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media</a:t>
            </a:r>
            <a:r>
              <a:rPr dirty="0" sz="2000" spc="-5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and</a:t>
            </a:r>
            <a:r>
              <a:rPr dirty="0" sz="2000" spc="-10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intravenous </a:t>
            </a:r>
            <a:r>
              <a:rPr dirty="0" sz="2000" i="1">
                <a:latin typeface="Arial"/>
                <a:cs typeface="Arial"/>
              </a:rPr>
              <a:t>injections</a:t>
            </a:r>
            <a:r>
              <a:rPr dirty="0" sz="2000" spc="-8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in</a:t>
            </a:r>
            <a:r>
              <a:rPr dirty="0" sz="2000" spc="-5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computed</a:t>
            </a:r>
            <a:r>
              <a:rPr dirty="0" sz="2000" spc="-10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tomography</a:t>
            </a:r>
            <a:r>
              <a:rPr dirty="0" sz="2000" spc="-120" i="1">
                <a:latin typeface="Arial"/>
                <a:cs typeface="Arial"/>
              </a:rPr>
              <a:t> </a:t>
            </a:r>
            <a:r>
              <a:rPr dirty="0" sz="2000" spc="-20" i="1">
                <a:latin typeface="Arial"/>
                <a:cs typeface="Arial"/>
              </a:rPr>
              <a:t>(CT)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7937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Objectives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87728"/>
            <a:ext cx="933831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731520" algn="l"/>
              </a:tabLst>
            </a:pPr>
            <a:r>
              <a:rPr dirty="0" sz="2800" spc="-25">
                <a:latin typeface="Arial MT"/>
                <a:cs typeface="Arial MT"/>
              </a:rPr>
              <a:t>1.</a:t>
            </a:r>
            <a:r>
              <a:rPr dirty="0" sz="2800">
                <a:latin typeface="Arial MT"/>
                <a:cs typeface="Arial MT"/>
              </a:rPr>
              <a:t>	Compare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different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types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of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media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available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2870454"/>
            <a:ext cx="4761230" cy="833119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731520" marR="5080" indent="-719455">
              <a:lnSpc>
                <a:spcPts val="3000"/>
              </a:lnSpc>
              <a:spcBef>
                <a:spcPts val="495"/>
              </a:spcBef>
              <a:tabLst>
                <a:tab pos="731520" algn="l"/>
              </a:tabLst>
            </a:pPr>
            <a:r>
              <a:rPr dirty="0" sz="2800" spc="-25">
                <a:latin typeface="Arial MT"/>
                <a:cs typeface="Arial MT"/>
              </a:rPr>
              <a:t>2.</a:t>
            </a:r>
            <a:r>
              <a:rPr dirty="0" sz="2800">
                <a:latin typeface="Arial MT"/>
                <a:cs typeface="Arial MT"/>
              </a:rPr>
              <a:t>	</a:t>
            </a:r>
            <a:r>
              <a:rPr dirty="0" sz="2800" spc="-20">
                <a:latin typeface="Arial MT"/>
                <a:cs typeface="Arial MT"/>
              </a:rPr>
              <a:t>Describe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20" b="1" i="1">
                <a:latin typeface="Arial"/>
                <a:cs typeface="Arial"/>
              </a:rPr>
              <a:t>indications</a:t>
            </a:r>
            <a:r>
              <a:rPr dirty="0" sz="2800" spc="-85" b="1" i="1">
                <a:latin typeface="Arial"/>
                <a:cs typeface="Arial"/>
              </a:rPr>
              <a:t> </a:t>
            </a:r>
            <a:r>
              <a:rPr dirty="0" sz="2800" spc="-25">
                <a:latin typeface="Arial MT"/>
                <a:cs typeface="Arial MT"/>
              </a:rPr>
              <a:t>and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contrast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media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6403340" y="2870454"/>
            <a:ext cx="441515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20">
                <a:latin typeface="Arial MT"/>
                <a:cs typeface="Arial MT"/>
              </a:rPr>
              <a:t>contraindications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use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916330" y="4310888"/>
            <a:ext cx="9735185" cy="833119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731520" marR="5080" indent="-719455">
              <a:lnSpc>
                <a:spcPts val="3000"/>
              </a:lnSpc>
              <a:spcBef>
                <a:spcPts val="495"/>
              </a:spcBef>
              <a:tabLst>
                <a:tab pos="731520" algn="l"/>
              </a:tabLst>
            </a:pPr>
            <a:r>
              <a:rPr dirty="0" sz="2800" spc="-25">
                <a:latin typeface="Arial MT"/>
                <a:cs typeface="Arial MT"/>
              </a:rPr>
              <a:t>7.5</a:t>
            </a:r>
            <a:r>
              <a:rPr dirty="0" sz="2800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Outline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factors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that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determine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route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 media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and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equipment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selection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507" y="917447"/>
            <a:ext cx="12192000" cy="41275"/>
          </a:xfrm>
          <a:custGeom>
            <a:avLst/>
            <a:gdLst/>
            <a:ahLst/>
            <a:cxnLst/>
            <a:rect l="l" t="t" r="r" b="b"/>
            <a:pathLst>
              <a:path w="12192000" h="41275">
                <a:moveTo>
                  <a:pt x="12192000" y="0"/>
                </a:moveTo>
                <a:lnTo>
                  <a:pt x="0" y="0"/>
                </a:lnTo>
                <a:lnTo>
                  <a:pt x="0" y="41148"/>
                </a:lnTo>
                <a:lnTo>
                  <a:pt x="12192000" y="41148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15899" rIns="0" bIns="0" rtlCol="0" vert="horz">
            <a:spAutoFit/>
          </a:bodyPr>
          <a:lstStyle/>
          <a:p>
            <a:pPr marL="70485">
              <a:lnSpc>
                <a:spcPct val="100000"/>
              </a:lnSpc>
              <a:spcBef>
                <a:spcPts val="100"/>
              </a:spcBef>
            </a:pPr>
            <a:r>
              <a:rPr dirty="0"/>
              <a:t>Introduction</a:t>
            </a:r>
            <a:r>
              <a:rPr dirty="0" spc="-85"/>
              <a:t> </a:t>
            </a:r>
            <a:r>
              <a:rPr dirty="0"/>
              <a:t>to</a:t>
            </a:r>
            <a:r>
              <a:rPr dirty="0" spc="-65"/>
              <a:t> </a:t>
            </a:r>
            <a:r>
              <a:rPr dirty="0"/>
              <a:t>Contrast</a:t>
            </a:r>
            <a:r>
              <a:rPr dirty="0" spc="-100"/>
              <a:t> </a:t>
            </a:r>
            <a:r>
              <a:rPr dirty="0" spc="-10"/>
              <a:t>Media</a:t>
            </a:r>
          </a:p>
        </p:txBody>
      </p:sp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ctr" marL="250825">
              <a:lnSpc>
                <a:spcPct val="100000"/>
              </a:lnSpc>
              <a:spcBef>
                <a:spcPts val="100"/>
              </a:spcBef>
            </a:pPr>
            <a:r>
              <a:rPr dirty="0" u="heavy" sz="3000">
                <a:uFill>
                  <a:solidFill>
                    <a:srgbClr val="000000"/>
                  </a:solidFill>
                </a:uFill>
              </a:rPr>
              <a:t>Contrast</a:t>
            </a:r>
            <a:r>
              <a:rPr dirty="0" u="heavy" sz="3000" spc="-70">
                <a:uFill>
                  <a:solidFill>
                    <a:srgbClr val="000000"/>
                  </a:solidFill>
                </a:uFill>
              </a:rPr>
              <a:t> </a:t>
            </a:r>
            <a:r>
              <a:rPr dirty="0" u="heavy" sz="3000">
                <a:uFill>
                  <a:solidFill>
                    <a:srgbClr val="000000"/>
                  </a:solidFill>
                </a:uFill>
              </a:rPr>
              <a:t>Media</a:t>
            </a:r>
            <a:r>
              <a:rPr dirty="0" u="heavy" sz="3000" spc="-90">
                <a:uFill>
                  <a:solidFill>
                    <a:srgbClr val="000000"/>
                  </a:solidFill>
                </a:uFill>
              </a:rPr>
              <a:t> </a:t>
            </a:r>
            <a:r>
              <a:rPr dirty="0" u="heavy" sz="3000">
                <a:uFill>
                  <a:solidFill>
                    <a:srgbClr val="000000"/>
                  </a:solidFill>
                </a:uFill>
              </a:rPr>
              <a:t>is</a:t>
            </a:r>
            <a:r>
              <a:rPr dirty="0" u="heavy" sz="3000" spc="-30">
                <a:uFill>
                  <a:solidFill>
                    <a:srgbClr val="000000"/>
                  </a:solidFill>
                </a:uFill>
              </a:rPr>
              <a:t> </a:t>
            </a:r>
            <a:r>
              <a:rPr dirty="0" u="heavy" sz="3000">
                <a:uFill>
                  <a:solidFill>
                    <a:srgbClr val="000000"/>
                  </a:solidFill>
                </a:uFill>
              </a:rPr>
              <a:t>used</a:t>
            </a:r>
            <a:r>
              <a:rPr dirty="0" u="heavy" sz="3000" spc="-95">
                <a:uFill>
                  <a:solidFill>
                    <a:srgbClr val="000000"/>
                  </a:solidFill>
                </a:uFill>
              </a:rPr>
              <a:t> </a:t>
            </a:r>
            <a:r>
              <a:rPr dirty="0" u="heavy" sz="3000">
                <a:uFill>
                  <a:solidFill>
                    <a:srgbClr val="000000"/>
                  </a:solidFill>
                </a:uFill>
              </a:rPr>
              <a:t>in</a:t>
            </a:r>
            <a:r>
              <a:rPr dirty="0" u="heavy" sz="3000" spc="-65">
                <a:uFill>
                  <a:solidFill>
                    <a:srgbClr val="000000"/>
                  </a:solidFill>
                </a:uFill>
              </a:rPr>
              <a:t> </a:t>
            </a:r>
            <a:r>
              <a:rPr dirty="0" u="heavy" sz="3000">
                <a:uFill>
                  <a:solidFill>
                    <a:srgbClr val="000000"/>
                  </a:solidFill>
                </a:uFill>
              </a:rPr>
              <a:t>CT,</a:t>
            </a:r>
            <a:r>
              <a:rPr dirty="0" u="heavy" sz="3000" spc="-25">
                <a:uFill>
                  <a:solidFill>
                    <a:srgbClr val="000000"/>
                  </a:solidFill>
                </a:uFill>
              </a:rPr>
              <a:t> </a:t>
            </a:r>
            <a:r>
              <a:rPr dirty="0" u="heavy" sz="3000" spc="-10">
                <a:uFill>
                  <a:solidFill>
                    <a:srgbClr val="000000"/>
                  </a:solidFill>
                </a:uFill>
              </a:rPr>
              <a:t>because:</a:t>
            </a:r>
            <a:endParaRPr sz="3000"/>
          </a:p>
          <a:p>
            <a:pPr>
              <a:lnSpc>
                <a:spcPct val="100000"/>
              </a:lnSpc>
              <a:spcBef>
                <a:spcPts val="220"/>
              </a:spcBef>
            </a:pPr>
            <a:endParaRPr sz="3000"/>
          </a:p>
          <a:p>
            <a:pPr marL="12700" marR="156210">
              <a:lnSpc>
                <a:spcPts val="3210"/>
              </a:lnSpc>
            </a:pPr>
            <a:r>
              <a:rPr dirty="0" sz="3000"/>
              <a:t>Structures</a:t>
            </a:r>
            <a:r>
              <a:rPr dirty="0" sz="3000" spc="-60"/>
              <a:t> </a:t>
            </a:r>
            <a:r>
              <a:rPr dirty="0" sz="3000"/>
              <a:t>may</a:t>
            </a:r>
            <a:r>
              <a:rPr dirty="0" sz="3000" spc="-65"/>
              <a:t> </a:t>
            </a:r>
            <a:r>
              <a:rPr dirty="0" sz="3000"/>
              <a:t>be</a:t>
            </a:r>
            <a:r>
              <a:rPr dirty="0" sz="3000" spc="-75"/>
              <a:t> </a:t>
            </a:r>
            <a:r>
              <a:rPr dirty="0" sz="3000"/>
              <a:t>difficult</a:t>
            </a:r>
            <a:r>
              <a:rPr dirty="0" sz="3000" spc="-80"/>
              <a:t> </a:t>
            </a:r>
            <a:r>
              <a:rPr dirty="0" sz="3000"/>
              <a:t>to</a:t>
            </a:r>
            <a:r>
              <a:rPr dirty="0" sz="3000" spc="-35"/>
              <a:t> </a:t>
            </a:r>
            <a:r>
              <a:rPr dirty="0" sz="3000"/>
              <a:t>differentiate</a:t>
            </a:r>
            <a:r>
              <a:rPr dirty="0" sz="3000" spc="-80"/>
              <a:t> </a:t>
            </a:r>
            <a:r>
              <a:rPr dirty="0" sz="3000"/>
              <a:t>without</a:t>
            </a:r>
            <a:r>
              <a:rPr dirty="0" sz="3000" spc="-130"/>
              <a:t> </a:t>
            </a:r>
            <a:r>
              <a:rPr dirty="0" sz="3000"/>
              <a:t>the</a:t>
            </a:r>
            <a:r>
              <a:rPr dirty="0" sz="3000" spc="-70"/>
              <a:t> </a:t>
            </a:r>
            <a:r>
              <a:rPr dirty="0" sz="3000"/>
              <a:t>use</a:t>
            </a:r>
            <a:r>
              <a:rPr dirty="0" sz="3000" spc="-65"/>
              <a:t> </a:t>
            </a:r>
            <a:r>
              <a:rPr dirty="0" sz="3000" spc="-25"/>
              <a:t>of </a:t>
            </a:r>
            <a:r>
              <a:rPr dirty="0" sz="3000"/>
              <a:t>contrast</a:t>
            </a:r>
            <a:r>
              <a:rPr dirty="0" sz="3000" spc="-50"/>
              <a:t> </a:t>
            </a:r>
            <a:r>
              <a:rPr dirty="0" sz="3000" spc="-10"/>
              <a:t>media.</a:t>
            </a:r>
            <a:endParaRPr sz="3000"/>
          </a:p>
          <a:p>
            <a:pPr marL="240029" marR="5080" indent="-227329">
              <a:lnSpc>
                <a:spcPts val="3000"/>
              </a:lnSpc>
              <a:spcBef>
                <a:spcPts val="1300"/>
              </a:spcBef>
              <a:buChar char="•"/>
              <a:tabLst>
                <a:tab pos="241300" algn="l"/>
              </a:tabLst>
            </a:pPr>
            <a:r>
              <a:rPr dirty="0" sz="2800" spc="-20"/>
              <a:t>Objects</a:t>
            </a:r>
            <a:r>
              <a:rPr dirty="0" sz="2800" spc="-175"/>
              <a:t> </a:t>
            </a:r>
            <a:r>
              <a:rPr dirty="0" sz="2800"/>
              <a:t>with</a:t>
            </a:r>
            <a:r>
              <a:rPr dirty="0" sz="2800" spc="-175"/>
              <a:t> </a:t>
            </a:r>
            <a:r>
              <a:rPr dirty="0" sz="2800"/>
              <a:t>similar</a:t>
            </a:r>
            <a:r>
              <a:rPr dirty="0" sz="2800" spc="-135"/>
              <a:t> </a:t>
            </a:r>
            <a:r>
              <a:rPr dirty="0" sz="2800" spc="-10"/>
              <a:t>densities</a:t>
            </a:r>
            <a:r>
              <a:rPr dirty="0" sz="2800" spc="-170"/>
              <a:t> </a:t>
            </a:r>
            <a:r>
              <a:rPr dirty="0" sz="2800"/>
              <a:t>will</a:t>
            </a:r>
            <a:r>
              <a:rPr dirty="0" sz="2800" spc="-155"/>
              <a:t> </a:t>
            </a:r>
            <a:r>
              <a:rPr dirty="0" sz="2800" spc="-10"/>
              <a:t>resemble</a:t>
            </a:r>
            <a:r>
              <a:rPr dirty="0" sz="2800" spc="-120"/>
              <a:t> </a:t>
            </a:r>
            <a:r>
              <a:rPr dirty="0" sz="2800"/>
              <a:t>one</a:t>
            </a:r>
            <a:r>
              <a:rPr dirty="0" sz="2800" spc="-170"/>
              <a:t> </a:t>
            </a:r>
            <a:r>
              <a:rPr dirty="0" sz="2800" spc="-10"/>
              <a:t>another</a:t>
            </a:r>
            <a:r>
              <a:rPr dirty="0" sz="2800" spc="-145"/>
              <a:t> </a:t>
            </a:r>
            <a:r>
              <a:rPr dirty="0" sz="2800" spc="-10"/>
              <a:t>visually </a:t>
            </a:r>
            <a:r>
              <a:rPr dirty="0" sz="2800" spc="-10"/>
              <a:t>	</a:t>
            </a:r>
            <a:r>
              <a:rPr dirty="0" sz="2800"/>
              <a:t>(on</a:t>
            </a:r>
            <a:r>
              <a:rPr dirty="0" sz="2800" spc="-75"/>
              <a:t> </a:t>
            </a:r>
            <a:r>
              <a:rPr dirty="0" sz="2800"/>
              <a:t>a</a:t>
            </a:r>
            <a:r>
              <a:rPr dirty="0" sz="2800" spc="-60"/>
              <a:t> </a:t>
            </a:r>
            <a:r>
              <a:rPr dirty="0" sz="2800" spc="-10"/>
              <a:t>radiograph)</a:t>
            </a:r>
            <a:endParaRPr sz="2800"/>
          </a:p>
          <a:p>
            <a:pPr marL="240029" marR="230504" indent="-227329">
              <a:lnSpc>
                <a:spcPts val="3000"/>
              </a:lnSpc>
              <a:spcBef>
                <a:spcPts val="130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spc="-20" i="1">
                <a:latin typeface="Arial"/>
                <a:cs typeface="Arial"/>
              </a:rPr>
              <a:t>Windowing</a:t>
            </a:r>
            <a:r>
              <a:rPr dirty="0" sz="2800" spc="-114" i="1">
                <a:latin typeface="Arial"/>
                <a:cs typeface="Arial"/>
              </a:rPr>
              <a:t> </a:t>
            </a:r>
            <a:r>
              <a:rPr dirty="0" sz="2800" spc="-10"/>
              <a:t>cannot</a:t>
            </a:r>
            <a:r>
              <a:rPr dirty="0" sz="2800" spc="-175"/>
              <a:t> </a:t>
            </a:r>
            <a:r>
              <a:rPr dirty="0" sz="2800" spc="-10"/>
              <a:t>always</a:t>
            </a:r>
            <a:r>
              <a:rPr dirty="0" sz="2800" spc="-145"/>
              <a:t> </a:t>
            </a:r>
            <a:r>
              <a:rPr dirty="0" sz="2800" spc="-10"/>
              <a:t>improve</a:t>
            </a:r>
            <a:r>
              <a:rPr dirty="0" sz="2800" spc="-120"/>
              <a:t> </a:t>
            </a:r>
            <a:r>
              <a:rPr dirty="0" sz="2800" spc="-25"/>
              <a:t>visualization</a:t>
            </a:r>
            <a:r>
              <a:rPr dirty="0" sz="2800" spc="-155"/>
              <a:t> </a:t>
            </a:r>
            <a:r>
              <a:rPr dirty="0" sz="2800"/>
              <a:t>of</a:t>
            </a:r>
            <a:r>
              <a:rPr dirty="0" sz="2800" spc="-170"/>
              <a:t> </a:t>
            </a:r>
            <a:r>
              <a:rPr dirty="0" sz="2800" spc="-10"/>
              <a:t>tissues</a:t>
            </a:r>
            <a:r>
              <a:rPr dirty="0" sz="2800" spc="-170"/>
              <a:t> </a:t>
            </a:r>
            <a:r>
              <a:rPr dirty="0" sz="2800" spc="-20"/>
              <a:t>that 	possess</a:t>
            </a:r>
            <a:r>
              <a:rPr dirty="0" sz="2800" spc="-185"/>
              <a:t> </a:t>
            </a:r>
            <a:r>
              <a:rPr dirty="0" sz="2800" spc="-10"/>
              <a:t>nearly</a:t>
            </a:r>
            <a:r>
              <a:rPr dirty="0" sz="2800" spc="-135"/>
              <a:t> </a:t>
            </a:r>
            <a:r>
              <a:rPr dirty="0" sz="2800" spc="-10"/>
              <a:t>identical</a:t>
            </a:r>
            <a:r>
              <a:rPr dirty="0" sz="2800" spc="-135"/>
              <a:t> </a:t>
            </a:r>
            <a:r>
              <a:rPr dirty="0" sz="2800" spc="-10"/>
              <a:t>attenuation</a:t>
            </a:r>
            <a:r>
              <a:rPr dirty="0" sz="2800" spc="-140"/>
              <a:t> </a:t>
            </a:r>
            <a:r>
              <a:rPr dirty="0" sz="2800" spc="-10"/>
              <a:t>properties</a:t>
            </a:r>
            <a:endParaRPr sz="2800">
              <a:latin typeface="Arial"/>
              <a:cs typeface="Arial"/>
            </a:endParaRPr>
          </a:p>
          <a:p>
            <a:pPr lvl="1" marL="696595" marR="32384" indent="-227329">
              <a:lnSpc>
                <a:spcPts val="2600"/>
              </a:lnSpc>
              <a:spcBef>
                <a:spcPts val="509"/>
              </a:spcBef>
              <a:buChar char="•"/>
              <a:tabLst>
                <a:tab pos="697865" algn="l"/>
              </a:tabLst>
            </a:pPr>
            <a:r>
              <a:rPr dirty="0" sz="2400">
                <a:latin typeface="Arial MT"/>
                <a:cs typeface="Arial MT"/>
              </a:rPr>
              <a:t>HU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values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objects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may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too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similar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(tissues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must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differ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by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at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least </a:t>
            </a:r>
            <a:r>
              <a:rPr dirty="0" sz="2400" spc="-1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10HU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visualize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distinctly)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507" y="810259"/>
            <a:ext cx="4017645" cy="41275"/>
          </a:xfrm>
          <a:custGeom>
            <a:avLst/>
            <a:gdLst/>
            <a:ahLst/>
            <a:cxnLst/>
            <a:rect l="l" t="t" r="r" b="b"/>
            <a:pathLst>
              <a:path w="4017645" h="41275">
                <a:moveTo>
                  <a:pt x="4017264" y="0"/>
                </a:moveTo>
                <a:lnTo>
                  <a:pt x="0" y="0"/>
                </a:lnTo>
                <a:lnTo>
                  <a:pt x="0" y="41148"/>
                </a:lnTo>
                <a:lnTo>
                  <a:pt x="4017264" y="41148"/>
                </a:lnTo>
                <a:lnTo>
                  <a:pt x="401726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8712" rIns="0" bIns="0" rtlCol="0" vert="horz">
            <a:spAutoFit/>
          </a:bodyPr>
          <a:lstStyle/>
          <a:p>
            <a:pPr marL="21590">
              <a:lnSpc>
                <a:spcPct val="100000"/>
              </a:lnSpc>
              <a:spcBef>
                <a:spcPts val="100"/>
              </a:spcBef>
            </a:pPr>
            <a:r>
              <a:rPr dirty="0"/>
              <a:t>Introduction</a:t>
            </a:r>
            <a:r>
              <a:rPr dirty="0" spc="400"/>
              <a:t> </a:t>
            </a:r>
            <a:r>
              <a:rPr dirty="0" baseline="-1262" sz="6600" spc="-15"/>
              <a:t>Continued</a:t>
            </a:r>
            <a:endParaRPr baseline="-1262" sz="6600"/>
          </a:p>
        </p:txBody>
      </p:sp>
      <p:grpSp>
        <p:nvGrpSpPr>
          <p:cNvPr id="4" name="object 4" descr=""/>
          <p:cNvGrpSpPr/>
          <p:nvPr/>
        </p:nvGrpSpPr>
        <p:grpSpPr>
          <a:xfrm>
            <a:off x="50292" y="1523"/>
            <a:ext cx="12141200" cy="865505"/>
            <a:chOff x="50292" y="1523"/>
            <a:chExt cx="12141200" cy="865505"/>
          </a:xfrm>
        </p:grpSpPr>
        <p:sp>
          <p:nvSpPr>
            <p:cNvPr id="5" name="object 5" descr=""/>
            <p:cNvSpPr/>
            <p:nvPr/>
          </p:nvSpPr>
          <p:spPr>
            <a:xfrm>
              <a:off x="4016756" y="825499"/>
              <a:ext cx="8174990" cy="41275"/>
            </a:xfrm>
            <a:custGeom>
              <a:avLst/>
              <a:gdLst/>
              <a:ahLst/>
              <a:cxnLst/>
              <a:rect l="l" t="t" r="r" b="b"/>
              <a:pathLst>
                <a:path w="8174990" h="41275">
                  <a:moveTo>
                    <a:pt x="8174735" y="0"/>
                  </a:moveTo>
                  <a:lnTo>
                    <a:pt x="0" y="0"/>
                  </a:lnTo>
                  <a:lnTo>
                    <a:pt x="0" y="41148"/>
                  </a:lnTo>
                  <a:lnTo>
                    <a:pt x="8174735" y="41148"/>
                  </a:lnTo>
                  <a:lnTo>
                    <a:pt x="817473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292" y="1523"/>
              <a:ext cx="734568" cy="794003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916330" y="1579106"/>
            <a:ext cx="9337040" cy="4342130"/>
          </a:xfrm>
          <a:prstGeom prst="rect">
            <a:avLst/>
          </a:prstGeom>
        </p:spPr>
        <p:txBody>
          <a:bodyPr wrap="square" lIns="0" tIns="132080" rIns="0" bIns="0" rtlCol="0" vert="horz">
            <a:spAutoFit/>
          </a:bodyPr>
          <a:lstStyle/>
          <a:p>
            <a:pPr marL="3856354">
              <a:lnSpc>
                <a:spcPct val="100000"/>
              </a:lnSpc>
              <a:spcBef>
                <a:spcPts val="1040"/>
              </a:spcBef>
            </a:pPr>
            <a:r>
              <a:rPr dirty="0" u="heavy" sz="30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Considerations:</a:t>
            </a:r>
            <a:endParaRPr sz="3000">
              <a:latin typeface="Arial MT"/>
              <a:cs typeface="Arial MT"/>
            </a:endParaRPr>
          </a:p>
          <a:p>
            <a:pPr marL="12700" marR="5080">
              <a:lnSpc>
                <a:spcPct val="70000"/>
              </a:lnSpc>
              <a:spcBef>
                <a:spcPts val="1755"/>
              </a:spcBef>
            </a:pP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material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any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given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study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determined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by </a:t>
            </a:r>
            <a:r>
              <a:rPr dirty="0" sz="2600">
                <a:latin typeface="Arial MT"/>
                <a:cs typeface="Arial MT"/>
              </a:rPr>
              <a:t>evaluating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variety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factors:</a:t>
            </a:r>
            <a:endParaRPr sz="26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475"/>
              </a:spcBef>
              <a:buChar char="•"/>
              <a:tabLst>
                <a:tab pos="240665" algn="l"/>
              </a:tabLst>
            </a:pPr>
            <a:r>
              <a:rPr dirty="0" sz="2200" spc="-25">
                <a:latin typeface="Arial MT"/>
                <a:cs typeface="Arial MT"/>
              </a:rPr>
              <a:t>Radiographic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appearance,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required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diagnosis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ts val="2605"/>
              </a:lnSpc>
              <a:spcBef>
                <a:spcPts val="360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Protocol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200"/>
              </a:lnSpc>
              <a:buChar char="•"/>
              <a:tabLst>
                <a:tab pos="697865" algn="l"/>
              </a:tabLst>
            </a:pPr>
            <a:r>
              <a:rPr dirty="0" sz="1900" spc="-10">
                <a:latin typeface="Arial MT"/>
                <a:cs typeface="Arial MT"/>
              </a:rPr>
              <a:t>Equipment</a:t>
            </a:r>
            <a:r>
              <a:rPr dirty="0" sz="1900" spc="-10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limitations</a:t>
            </a:r>
            <a:endParaRPr sz="1900">
              <a:latin typeface="Arial MT"/>
              <a:cs typeface="Arial MT"/>
            </a:endParaRPr>
          </a:p>
          <a:p>
            <a:pPr lvl="1" marL="697865" indent="-228600">
              <a:lnSpc>
                <a:spcPts val="2240"/>
              </a:lnSpc>
              <a:buChar char="•"/>
              <a:tabLst>
                <a:tab pos="697865" algn="l"/>
              </a:tabLst>
            </a:pPr>
            <a:r>
              <a:rPr dirty="0" sz="1900">
                <a:latin typeface="Arial MT"/>
                <a:cs typeface="Arial MT"/>
              </a:rPr>
              <a:t>Type</a:t>
            </a:r>
            <a:r>
              <a:rPr dirty="0" sz="1900" spc="-114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contrast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agent</a:t>
            </a:r>
            <a:endParaRPr sz="1900">
              <a:latin typeface="Arial MT"/>
              <a:cs typeface="Arial MT"/>
            </a:endParaRPr>
          </a:p>
          <a:p>
            <a:pPr marL="240665" indent="-227965">
              <a:lnSpc>
                <a:spcPts val="2605"/>
              </a:lnSpc>
              <a:spcBef>
                <a:spcPts val="455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Patient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200"/>
              </a:lnSpc>
              <a:buChar char="•"/>
              <a:tabLst>
                <a:tab pos="697865" algn="l"/>
              </a:tabLst>
            </a:pPr>
            <a:r>
              <a:rPr dirty="0" sz="1900" spc="-10">
                <a:latin typeface="Arial MT"/>
                <a:cs typeface="Arial MT"/>
              </a:rPr>
              <a:t>Contraindications</a:t>
            </a:r>
            <a:endParaRPr sz="1900">
              <a:latin typeface="Arial MT"/>
              <a:cs typeface="Arial MT"/>
            </a:endParaRPr>
          </a:p>
          <a:p>
            <a:pPr lvl="1" marL="697865" indent="-228600">
              <a:lnSpc>
                <a:spcPts val="2240"/>
              </a:lnSpc>
              <a:buChar char="•"/>
              <a:tabLst>
                <a:tab pos="697865" algn="l"/>
              </a:tabLst>
            </a:pPr>
            <a:r>
              <a:rPr dirty="0" sz="1900" spc="-10">
                <a:latin typeface="Arial MT"/>
                <a:cs typeface="Arial MT"/>
              </a:rPr>
              <a:t>Condition</a:t>
            </a:r>
            <a:endParaRPr sz="1900">
              <a:latin typeface="Arial MT"/>
              <a:cs typeface="Arial MT"/>
            </a:endParaRPr>
          </a:p>
          <a:p>
            <a:pPr marL="240665" indent="-227965">
              <a:lnSpc>
                <a:spcPts val="2605"/>
              </a:lnSpc>
              <a:spcBef>
                <a:spcPts val="459"/>
              </a:spcBef>
              <a:buChar char="•"/>
              <a:tabLst>
                <a:tab pos="240665" algn="l"/>
              </a:tabLst>
            </a:pPr>
            <a:r>
              <a:rPr dirty="0" sz="2200" spc="-20">
                <a:latin typeface="Arial MT"/>
                <a:cs typeface="Arial MT"/>
              </a:rPr>
              <a:t>Administration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Route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245"/>
              </a:lnSpc>
              <a:buChar char="•"/>
              <a:tabLst>
                <a:tab pos="697865" algn="l"/>
              </a:tabLst>
            </a:pPr>
            <a:r>
              <a:rPr dirty="0" sz="1900">
                <a:latin typeface="Arial MT"/>
                <a:cs typeface="Arial MT"/>
              </a:rPr>
              <a:t>Example: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Barium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is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only</a:t>
            </a:r>
            <a:r>
              <a:rPr dirty="0" sz="1900" spc="-6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safe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for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use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with</a:t>
            </a:r>
            <a:r>
              <a:rPr dirty="0" sz="1900" spc="-5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GI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tract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imaging</a:t>
            </a:r>
            <a:endParaRPr sz="1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507" y="810259"/>
            <a:ext cx="12192000" cy="41275"/>
          </a:xfrm>
          <a:custGeom>
            <a:avLst/>
            <a:gdLst/>
            <a:ahLst/>
            <a:cxnLst/>
            <a:rect l="l" t="t" r="r" b="b"/>
            <a:pathLst>
              <a:path w="12192000" h="41275">
                <a:moveTo>
                  <a:pt x="12192000" y="0"/>
                </a:moveTo>
                <a:lnTo>
                  <a:pt x="0" y="0"/>
                </a:lnTo>
                <a:lnTo>
                  <a:pt x="0" y="41148"/>
                </a:lnTo>
                <a:lnTo>
                  <a:pt x="12192000" y="41148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8712" rIns="0" bIns="0" rtlCol="0" vert="horz">
            <a:spAutoFit/>
          </a:bodyPr>
          <a:lstStyle/>
          <a:p>
            <a:pPr marL="70485">
              <a:lnSpc>
                <a:spcPct val="100000"/>
              </a:lnSpc>
              <a:spcBef>
                <a:spcPts val="100"/>
              </a:spcBef>
            </a:pPr>
            <a:r>
              <a:rPr dirty="0"/>
              <a:t>Introduction</a:t>
            </a:r>
            <a:r>
              <a:rPr dirty="0" spc="-305"/>
              <a:t> </a:t>
            </a:r>
            <a:r>
              <a:rPr dirty="0" spc="-10"/>
              <a:t>Continued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598874"/>
            <a:ext cx="9977755" cy="4272280"/>
          </a:xfrm>
          <a:prstGeom prst="rect">
            <a:avLst/>
          </a:prstGeom>
        </p:spPr>
        <p:txBody>
          <a:bodyPr wrap="square" lIns="0" tIns="122555" rIns="0" bIns="0" rtlCol="0" vert="horz">
            <a:spAutoFit/>
          </a:bodyPr>
          <a:lstStyle/>
          <a:p>
            <a:pPr marL="2832100">
              <a:lnSpc>
                <a:spcPct val="100000"/>
              </a:lnSpc>
              <a:spcBef>
                <a:spcPts val="965"/>
              </a:spcBef>
            </a:pPr>
            <a:r>
              <a:rPr dirty="0" u="heavy" sz="2800" spc="-2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Technologist</a:t>
            </a:r>
            <a:r>
              <a:rPr dirty="0" u="heavy" sz="2800" spc="-12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Responsibilities:</a:t>
            </a:r>
            <a:endParaRPr sz="2800">
              <a:latin typeface="Arial MT"/>
              <a:cs typeface="Arial MT"/>
            </a:endParaRPr>
          </a:p>
          <a:p>
            <a:pPr marL="12700" marR="574675">
              <a:lnSpc>
                <a:spcPct val="70000"/>
              </a:lnSpc>
              <a:spcBef>
                <a:spcPts val="1745"/>
              </a:spcBef>
            </a:pPr>
            <a:r>
              <a:rPr dirty="0" sz="2600" spc="-10">
                <a:latin typeface="Arial MT"/>
                <a:cs typeface="Arial MT"/>
              </a:rPr>
              <a:t>Sites/departments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vary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greatly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their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media </a:t>
            </a:r>
            <a:r>
              <a:rPr dirty="0" sz="2600">
                <a:latin typeface="Arial MT"/>
                <a:cs typeface="Arial MT"/>
              </a:rPr>
              <a:t>(protocols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not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universal).</a:t>
            </a:r>
            <a:endParaRPr sz="2600">
              <a:latin typeface="Arial MT"/>
              <a:cs typeface="Arial MT"/>
            </a:endParaRPr>
          </a:p>
          <a:p>
            <a:pPr marL="240665" indent="-227965">
              <a:lnSpc>
                <a:spcPts val="2605"/>
              </a:lnSpc>
              <a:spcBef>
                <a:spcPts val="330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b="1" i="1">
                <a:latin typeface="Arial"/>
                <a:cs typeface="Arial"/>
              </a:rPr>
              <a:t>type</a:t>
            </a:r>
            <a:r>
              <a:rPr dirty="0" sz="2200" spc="-85" b="1" i="1">
                <a:latin typeface="Arial"/>
                <a:cs typeface="Arial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b="1" i="1">
                <a:latin typeface="Arial"/>
                <a:cs typeface="Arial"/>
              </a:rPr>
              <a:t>dose</a:t>
            </a:r>
            <a:r>
              <a:rPr dirty="0" sz="2200" spc="-100" b="1" i="1">
                <a:latin typeface="Arial"/>
                <a:cs typeface="Arial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contrast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media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recommended</a:t>
            </a:r>
            <a:r>
              <a:rPr dirty="0" sz="2200" spc="-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use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subjective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245"/>
              </a:lnSpc>
              <a:buChar char="•"/>
              <a:tabLst>
                <a:tab pos="697865" algn="l"/>
              </a:tabLst>
            </a:pPr>
            <a:r>
              <a:rPr dirty="0" sz="1900">
                <a:latin typeface="Arial MT"/>
                <a:cs typeface="Arial MT"/>
              </a:rPr>
              <a:t>Supply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is</a:t>
            </a:r>
            <a:r>
              <a:rPr dirty="0" sz="1900" spc="-10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also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factor</a:t>
            </a:r>
            <a:endParaRPr sz="1900">
              <a:latin typeface="Arial MT"/>
              <a:cs typeface="Arial MT"/>
            </a:endParaRPr>
          </a:p>
          <a:p>
            <a:pPr marL="12700" marR="5080">
              <a:lnSpc>
                <a:spcPct val="70000"/>
              </a:lnSpc>
              <a:spcBef>
                <a:spcPts val="1325"/>
              </a:spcBef>
            </a:pPr>
            <a:r>
              <a:rPr dirty="0" sz="2600">
                <a:latin typeface="Arial MT"/>
                <a:cs typeface="Arial MT"/>
              </a:rPr>
              <a:t>Regardless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protocol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differences,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technologists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should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consistently perform:</a:t>
            </a:r>
            <a:endParaRPr sz="26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60"/>
              </a:spcBef>
              <a:buChar char="•"/>
              <a:tabLst>
                <a:tab pos="240665" algn="l"/>
              </a:tabLst>
            </a:pPr>
            <a:r>
              <a:rPr dirty="0" sz="2200" spc="-20">
                <a:latin typeface="Arial MT"/>
                <a:cs typeface="Arial MT"/>
              </a:rPr>
              <a:t>Patient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assessment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09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Preparation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00"/>
              </a:spcBef>
              <a:buChar char="•"/>
              <a:tabLst>
                <a:tab pos="240665" algn="l"/>
              </a:tabLst>
            </a:pPr>
            <a:r>
              <a:rPr dirty="0" sz="2200" spc="-20">
                <a:latin typeface="Arial MT"/>
                <a:cs typeface="Arial MT"/>
              </a:rPr>
              <a:t>Administration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contrast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media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495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Precautions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507" y="810259"/>
            <a:ext cx="12192000" cy="41275"/>
          </a:xfrm>
          <a:custGeom>
            <a:avLst/>
            <a:gdLst/>
            <a:ahLst/>
            <a:cxnLst/>
            <a:rect l="l" t="t" r="r" b="b"/>
            <a:pathLst>
              <a:path w="12192000" h="41275">
                <a:moveTo>
                  <a:pt x="12192000" y="0"/>
                </a:moveTo>
                <a:lnTo>
                  <a:pt x="0" y="0"/>
                </a:lnTo>
                <a:lnTo>
                  <a:pt x="0" y="41148"/>
                </a:lnTo>
                <a:lnTo>
                  <a:pt x="12192000" y="41148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8712" rIns="0" bIns="0" rtlCol="0" vert="horz">
            <a:spAutoFit/>
          </a:bodyPr>
          <a:lstStyle/>
          <a:p>
            <a:pPr marL="88900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Introduction</a:t>
            </a:r>
            <a:r>
              <a:rPr dirty="0" spc="-270"/>
              <a:t> </a:t>
            </a:r>
            <a:r>
              <a:rPr dirty="0" spc="-10"/>
              <a:t>Continued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602982"/>
            <a:ext cx="10213975" cy="4117975"/>
          </a:xfrm>
          <a:prstGeom prst="rect">
            <a:avLst/>
          </a:prstGeom>
        </p:spPr>
        <p:txBody>
          <a:bodyPr wrap="square" lIns="0" tIns="136525" rIns="0" bIns="0" rtlCol="0" vert="horz">
            <a:spAutoFit/>
          </a:bodyPr>
          <a:lstStyle/>
          <a:p>
            <a:pPr marL="2957195">
              <a:lnSpc>
                <a:spcPct val="100000"/>
              </a:lnSpc>
              <a:spcBef>
                <a:spcPts val="1075"/>
              </a:spcBef>
            </a:pPr>
            <a:r>
              <a:rPr dirty="0" u="heavy" sz="32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What</a:t>
            </a:r>
            <a:r>
              <a:rPr dirty="0" u="heavy" sz="3200" spc="-8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32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is</a:t>
            </a:r>
            <a:r>
              <a:rPr dirty="0" u="heavy" sz="3200" spc="-7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32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Contrast</a:t>
            </a:r>
            <a:r>
              <a:rPr dirty="0" u="heavy" sz="3200" spc="-1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32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Media?</a:t>
            </a:r>
            <a:endParaRPr sz="3200">
              <a:latin typeface="Arial MT"/>
              <a:cs typeface="Arial MT"/>
            </a:endParaRPr>
          </a:p>
          <a:p>
            <a:pPr marL="12700" marR="335915">
              <a:lnSpc>
                <a:spcPts val="2900"/>
              </a:lnSpc>
              <a:spcBef>
                <a:spcPts val="1590"/>
              </a:spcBef>
            </a:pPr>
            <a:r>
              <a:rPr dirty="0" sz="3000">
                <a:latin typeface="Arial MT"/>
                <a:cs typeface="Arial MT"/>
              </a:rPr>
              <a:t>A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material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that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 b="1" i="1">
                <a:latin typeface="Arial"/>
                <a:cs typeface="Arial"/>
              </a:rPr>
              <a:t>temporarily</a:t>
            </a:r>
            <a:r>
              <a:rPr dirty="0" sz="3000" spc="-40" b="1" i="1">
                <a:latin typeface="Arial"/>
                <a:cs typeface="Arial"/>
              </a:rPr>
              <a:t> </a:t>
            </a:r>
            <a:r>
              <a:rPr dirty="0" sz="3000">
                <a:latin typeface="Arial MT"/>
                <a:cs typeface="Arial MT"/>
              </a:rPr>
              <a:t>enhances</a:t>
            </a:r>
            <a:r>
              <a:rPr dirty="0" sz="3000" spc="-15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differences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between anatomical</a:t>
            </a:r>
            <a:r>
              <a:rPr dirty="0" sz="3000" spc="-15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structures.</a:t>
            </a:r>
            <a:endParaRPr sz="3000">
              <a:latin typeface="Arial MT"/>
              <a:cs typeface="Arial MT"/>
            </a:endParaRPr>
          </a:p>
          <a:p>
            <a:pPr marL="240029" indent="-227329">
              <a:lnSpc>
                <a:spcPts val="3300"/>
              </a:lnSpc>
              <a:spcBef>
                <a:spcPts val="27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media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affects:</a:t>
            </a:r>
            <a:endParaRPr sz="2800">
              <a:latin typeface="Arial MT"/>
              <a:cs typeface="Arial MT"/>
            </a:endParaRPr>
          </a:p>
          <a:p>
            <a:pPr lvl="1" marL="697865" indent="-228600">
              <a:lnSpc>
                <a:spcPts val="2975"/>
              </a:lnSpc>
              <a:buFont typeface="Arial MT"/>
              <a:buChar char="•"/>
              <a:tabLst>
                <a:tab pos="697865" algn="l"/>
              </a:tabLst>
            </a:pPr>
            <a:r>
              <a:rPr dirty="0" sz="2600" i="1">
                <a:latin typeface="Arial"/>
                <a:cs typeface="Arial"/>
              </a:rPr>
              <a:t>Viewing</a:t>
            </a:r>
            <a:r>
              <a:rPr dirty="0" sz="2600" spc="-145" i="1">
                <a:latin typeface="Arial"/>
                <a:cs typeface="Arial"/>
              </a:rPr>
              <a:t> </a:t>
            </a:r>
            <a:r>
              <a:rPr dirty="0" sz="2600">
                <a:latin typeface="Arial MT"/>
                <a:cs typeface="Arial MT"/>
              </a:rPr>
              <a:t>–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tissues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will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display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very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different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shades,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increasing</a:t>
            </a:r>
            <a:endParaRPr sz="2400">
              <a:latin typeface="Arial MT"/>
              <a:cs typeface="Arial MT"/>
            </a:endParaRPr>
          </a:p>
          <a:p>
            <a:pPr marL="697865">
              <a:lnSpc>
                <a:spcPts val="2795"/>
              </a:lnSpc>
            </a:pPr>
            <a:r>
              <a:rPr dirty="0" sz="2400">
                <a:latin typeface="Arial MT"/>
                <a:cs typeface="Arial MT"/>
              </a:rPr>
              <a:t>their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visibility</a:t>
            </a:r>
            <a:endParaRPr sz="2400">
              <a:latin typeface="Arial MT"/>
              <a:cs typeface="Arial MT"/>
            </a:endParaRPr>
          </a:p>
          <a:p>
            <a:pPr lvl="1" marL="697865" marR="209550" indent="-228600">
              <a:lnSpc>
                <a:spcPct val="81800"/>
              </a:lnSpc>
              <a:spcBef>
                <a:spcPts val="1565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600" spc="-10" i="1">
                <a:latin typeface="Arial"/>
                <a:cs typeface="Arial"/>
              </a:rPr>
              <a:t>Localization</a:t>
            </a:r>
            <a:r>
              <a:rPr dirty="0" sz="2600" spc="-165" i="1">
                <a:latin typeface="Arial"/>
                <a:cs typeface="Arial"/>
              </a:rPr>
              <a:t> </a:t>
            </a:r>
            <a:r>
              <a:rPr dirty="0" sz="2600">
                <a:latin typeface="Arial MT"/>
                <a:cs typeface="Arial MT"/>
              </a:rPr>
              <a:t>–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determine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precise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location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structures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within tissues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085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600" i="1">
                <a:latin typeface="Arial"/>
                <a:cs typeface="Arial"/>
              </a:rPr>
              <a:t>Differentiation</a:t>
            </a:r>
            <a:r>
              <a:rPr dirty="0" sz="2600" spc="-165" i="1">
                <a:latin typeface="Arial"/>
                <a:cs typeface="Arial"/>
              </a:rPr>
              <a:t> </a:t>
            </a:r>
            <a:r>
              <a:rPr dirty="0" sz="2600">
                <a:latin typeface="Arial MT"/>
                <a:cs typeface="Arial MT"/>
              </a:rPr>
              <a:t>–</a:t>
            </a:r>
            <a:r>
              <a:rPr dirty="0" sz="26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tissues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contained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within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structure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will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have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different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602486" y="5590133"/>
            <a:ext cx="141414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Arial MT"/>
                <a:cs typeface="Arial MT"/>
              </a:rPr>
              <a:t>HU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values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4575175" y="5697118"/>
            <a:ext cx="622363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10" i="1">
                <a:latin typeface="Arial"/>
                <a:cs typeface="Arial"/>
              </a:rPr>
              <a:t>(example:</a:t>
            </a:r>
            <a:r>
              <a:rPr dirty="0" sz="1600" spc="-45" i="1">
                <a:latin typeface="Arial"/>
                <a:cs typeface="Arial"/>
              </a:rPr>
              <a:t> </a:t>
            </a:r>
            <a:r>
              <a:rPr dirty="0" sz="1600" spc="-20" i="1">
                <a:latin typeface="Arial"/>
                <a:cs typeface="Arial"/>
              </a:rPr>
              <a:t>kidneys:</a:t>
            </a:r>
            <a:r>
              <a:rPr dirty="0" sz="1600" spc="-110" i="1">
                <a:latin typeface="Arial"/>
                <a:cs typeface="Arial"/>
              </a:rPr>
              <a:t> </a:t>
            </a:r>
            <a:r>
              <a:rPr dirty="0" sz="1600" spc="-10" i="1">
                <a:latin typeface="Arial"/>
                <a:cs typeface="Arial"/>
              </a:rPr>
              <a:t>renal</a:t>
            </a:r>
            <a:r>
              <a:rPr dirty="0" sz="1600" spc="-90" i="1">
                <a:latin typeface="Arial"/>
                <a:cs typeface="Arial"/>
              </a:rPr>
              <a:t> </a:t>
            </a:r>
            <a:r>
              <a:rPr dirty="0" sz="1600" i="1">
                <a:latin typeface="Arial"/>
                <a:cs typeface="Arial"/>
              </a:rPr>
              <a:t>cortex</a:t>
            </a:r>
            <a:r>
              <a:rPr dirty="0" sz="1600" spc="-60" i="1">
                <a:latin typeface="Arial"/>
                <a:cs typeface="Arial"/>
              </a:rPr>
              <a:t> </a:t>
            </a:r>
            <a:r>
              <a:rPr dirty="0" sz="1600" spc="-20" i="1">
                <a:latin typeface="Arial"/>
                <a:cs typeface="Arial"/>
              </a:rPr>
              <a:t>enhances</a:t>
            </a:r>
            <a:r>
              <a:rPr dirty="0" sz="1600" spc="-85" i="1">
                <a:latin typeface="Arial"/>
                <a:cs typeface="Arial"/>
              </a:rPr>
              <a:t> </a:t>
            </a:r>
            <a:r>
              <a:rPr dirty="0" sz="1600" spc="-10" i="1">
                <a:latin typeface="Arial"/>
                <a:cs typeface="Arial"/>
              </a:rPr>
              <a:t>differently</a:t>
            </a:r>
            <a:r>
              <a:rPr dirty="0" sz="1600" spc="-50" i="1">
                <a:latin typeface="Arial"/>
                <a:cs typeface="Arial"/>
              </a:rPr>
              <a:t> </a:t>
            </a:r>
            <a:r>
              <a:rPr dirty="0" sz="1600" i="1">
                <a:latin typeface="Arial"/>
                <a:cs typeface="Arial"/>
              </a:rPr>
              <a:t>than</a:t>
            </a:r>
            <a:r>
              <a:rPr dirty="0" sz="1600" spc="-70" i="1">
                <a:latin typeface="Arial"/>
                <a:cs typeface="Arial"/>
              </a:rPr>
              <a:t> </a:t>
            </a:r>
            <a:r>
              <a:rPr dirty="0" sz="1600" i="1">
                <a:latin typeface="Arial"/>
                <a:cs typeface="Arial"/>
              </a:rPr>
              <a:t>the</a:t>
            </a:r>
            <a:r>
              <a:rPr dirty="0" sz="1600" spc="-85" i="1">
                <a:latin typeface="Arial"/>
                <a:cs typeface="Arial"/>
              </a:rPr>
              <a:t> </a:t>
            </a:r>
            <a:r>
              <a:rPr dirty="0" sz="1600" spc="-10" i="1">
                <a:latin typeface="Arial"/>
                <a:cs typeface="Arial"/>
              </a:rPr>
              <a:t>medulla)</a:t>
            </a:r>
            <a:endParaRPr sz="1600">
              <a:latin typeface="Arial"/>
              <a:cs typeface="Arial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507" y="810259"/>
            <a:ext cx="12192000" cy="41275"/>
          </a:xfrm>
          <a:custGeom>
            <a:avLst/>
            <a:gdLst/>
            <a:ahLst/>
            <a:cxnLst/>
            <a:rect l="l" t="t" r="r" b="b"/>
            <a:pathLst>
              <a:path w="12192000" h="41275">
                <a:moveTo>
                  <a:pt x="12192000" y="0"/>
                </a:moveTo>
                <a:lnTo>
                  <a:pt x="0" y="0"/>
                </a:lnTo>
                <a:lnTo>
                  <a:pt x="0" y="41148"/>
                </a:lnTo>
                <a:lnTo>
                  <a:pt x="12192000" y="41148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8712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/>
              <a:t>Objective</a:t>
            </a:r>
            <a:r>
              <a:rPr dirty="0" sz="4400" spc="95"/>
              <a:t> </a:t>
            </a:r>
            <a:r>
              <a:rPr dirty="0" sz="4400" spc="-25"/>
              <a:t>7.1</a:t>
            </a:r>
            <a:endParaRPr sz="4400"/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690528"/>
            <a:ext cx="7354570" cy="4310380"/>
          </a:xfrm>
          <a:prstGeom prst="rect">
            <a:avLst/>
          </a:prstGeom>
        </p:spPr>
        <p:txBody>
          <a:bodyPr wrap="square" lIns="0" tIns="67310" rIns="0" bIns="0" rtlCol="0" vert="horz">
            <a:spAutoFit/>
          </a:bodyPr>
          <a:lstStyle/>
          <a:p>
            <a:pPr marL="3281679">
              <a:lnSpc>
                <a:spcPct val="100000"/>
              </a:lnSpc>
              <a:spcBef>
                <a:spcPts val="530"/>
              </a:spcBef>
            </a:pPr>
            <a:r>
              <a:rPr dirty="0" u="heavy" sz="2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Types</a:t>
            </a:r>
            <a:r>
              <a:rPr dirty="0" u="heavy" sz="2800" spc="-13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of</a:t>
            </a:r>
            <a:r>
              <a:rPr dirty="0" u="heavy" sz="2800" spc="-17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contrast</a:t>
            </a:r>
            <a:r>
              <a:rPr dirty="0" u="heavy" sz="2800" spc="-15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media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05"/>
              </a:spcBef>
            </a:pPr>
            <a:r>
              <a:rPr dirty="0" sz="2600">
                <a:latin typeface="Arial MT"/>
                <a:cs typeface="Arial MT"/>
              </a:rPr>
              <a:t>Main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forms:</a:t>
            </a:r>
            <a:endParaRPr sz="26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395"/>
              </a:spcBef>
              <a:buAutoNum type="arabicPeriod"/>
              <a:tabLst>
                <a:tab pos="527685" algn="l"/>
              </a:tabLst>
            </a:pPr>
            <a:r>
              <a:rPr dirty="0" sz="2600" spc="-10" i="1">
                <a:latin typeface="Arial"/>
                <a:cs typeface="Arial"/>
              </a:rPr>
              <a:t>Liquid</a:t>
            </a:r>
            <a:endParaRPr sz="2600">
              <a:latin typeface="Arial"/>
              <a:cs typeface="Arial"/>
            </a:endParaRPr>
          </a:p>
          <a:p>
            <a:pPr marL="527685" indent="-514984">
              <a:lnSpc>
                <a:spcPct val="100000"/>
              </a:lnSpc>
              <a:spcBef>
                <a:spcPts val="409"/>
              </a:spcBef>
              <a:buAutoNum type="arabicPeriod"/>
              <a:tabLst>
                <a:tab pos="527685" algn="l"/>
              </a:tabLst>
            </a:pPr>
            <a:r>
              <a:rPr dirty="0" sz="2600" spc="-25" i="1">
                <a:latin typeface="Arial"/>
                <a:cs typeface="Arial"/>
              </a:rPr>
              <a:t>Gas</a:t>
            </a:r>
            <a:endParaRPr sz="2600">
              <a:latin typeface="Arial"/>
              <a:cs typeface="Arial"/>
            </a:endParaRPr>
          </a:p>
          <a:p>
            <a:pPr marL="527685" indent="-514984">
              <a:lnSpc>
                <a:spcPct val="100000"/>
              </a:lnSpc>
              <a:spcBef>
                <a:spcPts val="395"/>
              </a:spcBef>
              <a:buAutoNum type="arabicPeriod"/>
              <a:tabLst>
                <a:tab pos="527685" algn="l"/>
              </a:tabLst>
            </a:pPr>
            <a:r>
              <a:rPr dirty="0" sz="2600" spc="-10">
                <a:latin typeface="Arial MT"/>
                <a:cs typeface="Arial MT"/>
              </a:rPr>
              <a:t>Paste/Powder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600"/>
              </a:spcBef>
            </a:pPr>
            <a:r>
              <a:rPr dirty="0" sz="2600" spc="-10">
                <a:latin typeface="Arial MT"/>
                <a:cs typeface="Arial MT"/>
              </a:rPr>
              <a:t>Classifications:</a:t>
            </a:r>
            <a:endParaRPr sz="2600">
              <a:latin typeface="Arial MT"/>
              <a:cs typeface="Arial MT"/>
            </a:endParaRPr>
          </a:p>
          <a:p>
            <a:pPr lvl="1" marL="240665" indent="-227965">
              <a:lnSpc>
                <a:spcPct val="100000"/>
              </a:lnSpc>
              <a:spcBef>
                <a:spcPts val="520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 sz="2200" spc="-10" i="1">
                <a:latin typeface="Arial"/>
                <a:cs typeface="Arial"/>
              </a:rPr>
              <a:t>Dependant</a:t>
            </a:r>
            <a:r>
              <a:rPr dirty="0" sz="2200" spc="-90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on</a:t>
            </a:r>
            <a:r>
              <a:rPr dirty="0" sz="2200" spc="-125" i="1">
                <a:latin typeface="Arial"/>
                <a:cs typeface="Arial"/>
              </a:rPr>
              <a:t> </a:t>
            </a:r>
            <a:r>
              <a:rPr dirty="0" sz="2200" spc="-20" i="1">
                <a:latin typeface="Arial"/>
                <a:cs typeface="Arial"/>
              </a:rPr>
              <a:t>attenuation</a:t>
            </a:r>
            <a:r>
              <a:rPr dirty="0" sz="2200" spc="-90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value</a:t>
            </a:r>
            <a:r>
              <a:rPr dirty="0" sz="2200" spc="-13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of</a:t>
            </a:r>
            <a:r>
              <a:rPr dirty="0" sz="2200" spc="-130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the</a:t>
            </a:r>
            <a:r>
              <a:rPr dirty="0" sz="2200" spc="-110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enhanced</a:t>
            </a:r>
            <a:r>
              <a:rPr dirty="0" sz="2200" spc="-105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structure</a:t>
            </a:r>
            <a:endParaRPr sz="2200">
              <a:latin typeface="Arial"/>
              <a:cs typeface="Arial"/>
            </a:endParaRPr>
          </a:p>
          <a:p>
            <a:pPr lvl="2" marL="697865" indent="-228600">
              <a:lnSpc>
                <a:spcPct val="100000"/>
              </a:lnSpc>
              <a:spcBef>
                <a:spcPts val="1095"/>
              </a:spcBef>
              <a:buChar char="•"/>
              <a:tabLst>
                <a:tab pos="697865" algn="l"/>
              </a:tabLst>
            </a:pPr>
            <a:r>
              <a:rPr dirty="0" sz="2200" spc="-10">
                <a:solidFill>
                  <a:srgbClr val="C00000"/>
                </a:solidFill>
                <a:latin typeface="Arial MT"/>
                <a:cs typeface="Arial MT"/>
              </a:rPr>
              <a:t>Negative</a:t>
            </a:r>
            <a:r>
              <a:rPr dirty="0" sz="2200" spc="-114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-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30">
                <a:latin typeface="Arial MT"/>
                <a:cs typeface="Arial MT"/>
              </a:rPr>
              <a:t>↓attenuation</a:t>
            </a:r>
            <a:endParaRPr sz="2200">
              <a:latin typeface="Arial MT"/>
              <a:cs typeface="Arial MT"/>
            </a:endParaRPr>
          </a:p>
          <a:p>
            <a:pPr lvl="2" marL="697865" indent="-228600">
              <a:lnSpc>
                <a:spcPct val="100000"/>
              </a:lnSpc>
              <a:spcBef>
                <a:spcPts val="1605"/>
              </a:spcBef>
              <a:buChar char="•"/>
              <a:tabLst>
                <a:tab pos="697865" algn="l"/>
              </a:tabLst>
            </a:pPr>
            <a:r>
              <a:rPr dirty="0" sz="2200" spc="-10">
                <a:solidFill>
                  <a:srgbClr val="00AD50"/>
                </a:solidFill>
                <a:latin typeface="Arial MT"/>
                <a:cs typeface="Arial MT"/>
              </a:rPr>
              <a:t>Positive</a:t>
            </a:r>
            <a:r>
              <a:rPr dirty="0" sz="2200" spc="-114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-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 spc="-30">
                <a:latin typeface="Arial MT"/>
                <a:cs typeface="Arial MT"/>
              </a:rPr>
              <a:t>↑attenuation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507" y="810259"/>
            <a:ext cx="12192000" cy="41275"/>
          </a:xfrm>
          <a:custGeom>
            <a:avLst/>
            <a:gdLst/>
            <a:ahLst/>
            <a:cxnLst/>
            <a:rect l="l" t="t" r="r" b="b"/>
            <a:pathLst>
              <a:path w="12192000" h="41275">
                <a:moveTo>
                  <a:pt x="12192000" y="0"/>
                </a:moveTo>
                <a:lnTo>
                  <a:pt x="0" y="0"/>
                </a:lnTo>
                <a:lnTo>
                  <a:pt x="0" y="41148"/>
                </a:lnTo>
                <a:lnTo>
                  <a:pt x="12192000" y="41148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8712" rIns="0" bIns="0" rtlCol="0" vert="horz">
            <a:spAutoFit/>
          </a:bodyPr>
          <a:lstStyle/>
          <a:p>
            <a:pPr marL="88900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Classifications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96923"/>
            <a:ext cx="10031095" cy="364807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240029" marR="1261745" indent="-227329">
              <a:lnSpc>
                <a:spcPts val="3000"/>
              </a:lnSpc>
              <a:spcBef>
                <a:spcPts val="495"/>
              </a:spcBef>
              <a:buChar char="•"/>
              <a:tabLst>
                <a:tab pos="241300" algn="l"/>
              </a:tabLst>
            </a:pPr>
            <a:r>
              <a:rPr dirty="0" sz="2800" spc="-10">
                <a:solidFill>
                  <a:srgbClr val="C00000"/>
                </a:solidFill>
                <a:latin typeface="Arial MT"/>
                <a:cs typeface="Arial MT"/>
              </a:rPr>
              <a:t>Negative</a:t>
            </a:r>
            <a:r>
              <a:rPr dirty="0" sz="2800" spc="-165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appears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darker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than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surrounding 	structure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65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Example: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Air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Gases</a:t>
            </a:r>
            <a:endParaRPr sz="24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60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800" spc="-20">
                <a:solidFill>
                  <a:srgbClr val="00AD50"/>
                </a:solidFill>
                <a:latin typeface="Arial MT"/>
                <a:cs typeface="Arial MT"/>
              </a:rPr>
              <a:t>Positive</a:t>
            </a:r>
            <a:r>
              <a:rPr dirty="0" sz="2800" spc="-175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appears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lighter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than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surrounding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structure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Example: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Iodinated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Solutions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some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Barium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Sulfate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Solutions</a:t>
            </a:r>
            <a:endParaRPr sz="24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09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240029" marR="567055" indent="-227329">
              <a:lnSpc>
                <a:spcPts val="3000"/>
              </a:lnSpc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Double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studies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combination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 	agents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help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distinguish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between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structures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scan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8364" rIns="0" bIns="0" rtlCol="0" vert="horz">
            <a:spAutoFit/>
          </a:bodyPr>
          <a:lstStyle/>
          <a:p>
            <a:pPr marL="60325">
              <a:lnSpc>
                <a:spcPct val="100000"/>
              </a:lnSpc>
              <a:spcBef>
                <a:spcPts val="100"/>
              </a:spcBef>
            </a:pPr>
            <a:r>
              <a:rPr dirty="0" baseline="1893" sz="6600"/>
              <a:t>Types</a:t>
            </a:r>
            <a:r>
              <a:rPr dirty="0" baseline="1893" sz="6600" spc="-15"/>
              <a:t> </a:t>
            </a:r>
            <a:r>
              <a:rPr dirty="0" baseline="1893" sz="6600" spc="-52"/>
              <a:t>of</a:t>
            </a:r>
            <a:r>
              <a:rPr dirty="0" baseline="1893" sz="6600" spc="-600"/>
              <a:t> </a:t>
            </a:r>
            <a:r>
              <a:rPr dirty="0" sz="4400"/>
              <a:t>Contrast</a:t>
            </a:r>
            <a:r>
              <a:rPr dirty="0" sz="4400" spc="350"/>
              <a:t> </a:t>
            </a:r>
            <a:r>
              <a:rPr dirty="0" sz="4400"/>
              <a:t>Media used</a:t>
            </a:r>
            <a:r>
              <a:rPr dirty="0" sz="4400" spc="225"/>
              <a:t> </a:t>
            </a:r>
            <a:r>
              <a:rPr dirty="0" sz="4400"/>
              <a:t>in</a:t>
            </a:r>
            <a:r>
              <a:rPr dirty="0" sz="4400" spc="-170"/>
              <a:t> </a:t>
            </a:r>
            <a:r>
              <a:rPr dirty="0" baseline="-1262" sz="6600" spc="-37"/>
              <a:t>CT</a:t>
            </a:r>
            <a:endParaRPr baseline="-1262" sz="6600"/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549394"/>
            <a:ext cx="7519670" cy="4227195"/>
          </a:xfrm>
          <a:prstGeom prst="rect">
            <a:avLst/>
          </a:prstGeom>
        </p:spPr>
        <p:txBody>
          <a:bodyPr wrap="square" lIns="0" tIns="208279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639"/>
              </a:spcBef>
              <a:buChar char="•"/>
              <a:tabLst>
                <a:tab pos="240029" algn="l"/>
              </a:tabLst>
            </a:pPr>
            <a:r>
              <a:rPr dirty="0" sz="2800" spc="-25">
                <a:solidFill>
                  <a:srgbClr val="6D2D9F"/>
                </a:solidFill>
                <a:latin typeface="Arial MT"/>
                <a:cs typeface="Arial MT"/>
              </a:rPr>
              <a:t>Air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ts val="3325"/>
              </a:lnSpc>
              <a:spcBef>
                <a:spcPts val="1540"/>
              </a:spcBef>
              <a:buChar char="•"/>
              <a:tabLst>
                <a:tab pos="240029" algn="l"/>
              </a:tabLst>
            </a:pPr>
            <a:r>
              <a:rPr dirty="0" sz="2800" spc="-10">
                <a:solidFill>
                  <a:srgbClr val="0D9ED2"/>
                </a:solidFill>
                <a:latin typeface="Arial MT"/>
                <a:cs typeface="Arial MT"/>
              </a:rPr>
              <a:t>*Carbon</a:t>
            </a:r>
            <a:r>
              <a:rPr dirty="0" sz="2800" spc="-175">
                <a:solidFill>
                  <a:srgbClr val="0D9ED2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0D9ED2"/>
                </a:solidFill>
                <a:latin typeface="Arial MT"/>
                <a:cs typeface="Arial MT"/>
              </a:rPr>
              <a:t>Dioxide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ts val="2845"/>
              </a:lnSpc>
              <a:buFont typeface="Arial MT"/>
              <a:buChar char="•"/>
              <a:tabLst>
                <a:tab pos="696595" algn="l"/>
              </a:tabLst>
            </a:pPr>
            <a:r>
              <a:rPr dirty="0" sz="2400" spc="-10" i="1">
                <a:latin typeface="Arial"/>
                <a:cs typeface="Arial"/>
              </a:rPr>
              <a:t>Preferred</a:t>
            </a:r>
            <a:r>
              <a:rPr dirty="0" sz="2400" spc="-13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over</a:t>
            </a:r>
            <a:r>
              <a:rPr dirty="0" sz="2400" spc="-100" i="1">
                <a:latin typeface="Arial"/>
                <a:cs typeface="Arial"/>
              </a:rPr>
              <a:t> </a:t>
            </a:r>
            <a:r>
              <a:rPr dirty="0" sz="2400" spc="-25" i="1">
                <a:latin typeface="Arial"/>
                <a:cs typeface="Arial"/>
              </a:rPr>
              <a:t>air</a:t>
            </a:r>
            <a:endParaRPr sz="24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1689"/>
              </a:spcBef>
              <a:buChar char="•"/>
              <a:tabLst>
                <a:tab pos="240029" algn="l"/>
              </a:tabLst>
            </a:pPr>
            <a:r>
              <a:rPr dirty="0" sz="2800" spc="-10">
                <a:solidFill>
                  <a:srgbClr val="006DC0"/>
                </a:solidFill>
                <a:latin typeface="Arial MT"/>
                <a:cs typeface="Arial MT"/>
              </a:rPr>
              <a:t>Water</a:t>
            </a:r>
            <a:endParaRPr sz="2800">
              <a:latin typeface="Arial MT"/>
              <a:cs typeface="Arial MT"/>
            </a:endParaRPr>
          </a:p>
          <a:p>
            <a:pPr algn="r" lvl="1" marL="226060" marR="3350895" indent="-226060">
              <a:lnSpc>
                <a:spcPts val="3325"/>
              </a:lnSpc>
              <a:spcBef>
                <a:spcPts val="1545"/>
              </a:spcBef>
              <a:buChar char="•"/>
              <a:tabLst>
                <a:tab pos="226060" algn="l"/>
              </a:tabLst>
            </a:pPr>
            <a:r>
              <a:rPr dirty="0" sz="2800" spc="-10">
                <a:solidFill>
                  <a:srgbClr val="E99947"/>
                </a:solidFill>
                <a:latin typeface="Arial MT"/>
                <a:cs typeface="Arial MT"/>
              </a:rPr>
              <a:t>Barium</a:t>
            </a:r>
            <a:r>
              <a:rPr dirty="0" sz="2800" spc="-130">
                <a:solidFill>
                  <a:srgbClr val="E99947"/>
                </a:solidFill>
                <a:latin typeface="Arial MT"/>
                <a:cs typeface="Arial MT"/>
              </a:rPr>
              <a:t> </a:t>
            </a:r>
            <a:r>
              <a:rPr dirty="0" sz="2800" spc="-20">
                <a:solidFill>
                  <a:srgbClr val="E99947"/>
                </a:solidFill>
                <a:latin typeface="Arial MT"/>
                <a:cs typeface="Arial MT"/>
              </a:rPr>
              <a:t>Sulfate</a:t>
            </a:r>
            <a:r>
              <a:rPr dirty="0" sz="2800" spc="-155">
                <a:solidFill>
                  <a:srgbClr val="E99947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E99947"/>
                </a:solidFill>
                <a:latin typeface="Arial MT"/>
                <a:cs typeface="Arial MT"/>
              </a:rPr>
              <a:t>Solutions</a:t>
            </a:r>
            <a:endParaRPr sz="2800">
              <a:latin typeface="Arial MT"/>
              <a:cs typeface="Arial MT"/>
            </a:endParaRPr>
          </a:p>
          <a:p>
            <a:pPr algn="r" lvl="2" marL="226060" marR="3404235" indent="-226060">
              <a:lnSpc>
                <a:spcPts val="2845"/>
              </a:lnSpc>
              <a:buFont typeface="Arial MT"/>
              <a:buChar char="•"/>
              <a:tabLst>
                <a:tab pos="226060" algn="l"/>
              </a:tabLst>
            </a:pPr>
            <a:r>
              <a:rPr dirty="0" sz="2400" i="1">
                <a:latin typeface="Arial"/>
                <a:cs typeface="Arial"/>
              </a:rPr>
              <a:t>Formulated</a:t>
            </a:r>
            <a:r>
              <a:rPr dirty="0" sz="2400" spc="-35" i="1">
                <a:latin typeface="Arial"/>
                <a:cs typeface="Arial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usage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490"/>
              </a:spcBef>
              <a:buChar char="•"/>
              <a:tabLst>
                <a:tab pos="240029" algn="l"/>
              </a:tabLst>
            </a:pPr>
            <a:r>
              <a:rPr dirty="0" sz="2800" spc="-10">
                <a:solidFill>
                  <a:srgbClr val="D22B00"/>
                </a:solidFill>
                <a:latin typeface="Arial MT"/>
                <a:cs typeface="Arial MT"/>
              </a:rPr>
              <a:t>Iodinated</a:t>
            </a:r>
            <a:r>
              <a:rPr dirty="0" sz="2800" spc="-145">
                <a:solidFill>
                  <a:srgbClr val="D22B00"/>
                </a:solidFill>
                <a:latin typeface="Arial MT"/>
                <a:cs typeface="Arial MT"/>
              </a:rPr>
              <a:t> </a:t>
            </a:r>
            <a:r>
              <a:rPr dirty="0" sz="2800" spc="-65">
                <a:solidFill>
                  <a:srgbClr val="D22B00"/>
                </a:solidFill>
                <a:latin typeface="Arial MT"/>
                <a:cs typeface="Arial MT"/>
              </a:rPr>
              <a:t>water-</a:t>
            </a:r>
            <a:r>
              <a:rPr dirty="0" sz="2800">
                <a:solidFill>
                  <a:srgbClr val="D22B00"/>
                </a:solidFill>
                <a:latin typeface="Arial MT"/>
                <a:cs typeface="Arial MT"/>
              </a:rPr>
              <a:t>soluble</a:t>
            </a:r>
            <a:r>
              <a:rPr dirty="0" sz="2800" spc="-70">
                <a:solidFill>
                  <a:srgbClr val="D22B00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D22B00"/>
                </a:solidFill>
                <a:latin typeface="Arial MT"/>
                <a:cs typeface="Arial MT"/>
              </a:rPr>
              <a:t>Solutions</a:t>
            </a:r>
            <a:endParaRPr sz="28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200" b="1" i="1">
                <a:latin typeface="Arial"/>
                <a:cs typeface="Arial"/>
              </a:rPr>
              <a:t>*Most</a:t>
            </a:r>
            <a:r>
              <a:rPr dirty="0" sz="2200" spc="-50" b="1" i="1">
                <a:latin typeface="Arial"/>
                <a:cs typeface="Arial"/>
              </a:rPr>
              <a:t> </a:t>
            </a:r>
            <a:r>
              <a:rPr dirty="0" sz="2200" spc="-20" b="1" i="1">
                <a:latin typeface="Arial"/>
                <a:cs typeface="Arial"/>
              </a:rPr>
              <a:t>commonly</a:t>
            </a:r>
            <a:r>
              <a:rPr dirty="0" sz="2200" spc="-130" b="1" i="1">
                <a:latin typeface="Arial"/>
                <a:cs typeface="Arial"/>
              </a:rPr>
              <a:t> </a:t>
            </a:r>
            <a:r>
              <a:rPr dirty="0" sz="2200" b="1" i="1">
                <a:latin typeface="Arial"/>
                <a:cs typeface="Arial"/>
              </a:rPr>
              <a:t>used</a:t>
            </a:r>
            <a:r>
              <a:rPr dirty="0" sz="2200" spc="-135" b="1" i="1">
                <a:latin typeface="Arial"/>
                <a:cs typeface="Arial"/>
              </a:rPr>
              <a:t> </a:t>
            </a:r>
            <a:r>
              <a:rPr dirty="0" sz="2200" b="1" i="1">
                <a:latin typeface="Arial"/>
                <a:cs typeface="Arial"/>
              </a:rPr>
              <a:t>contrast</a:t>
            </a:r>
            <a:r>
              <a:rPr dirty="0" sz="2200" spc="-90" b="1" i="1">
                <a:latin typeface="Arial"/>
                <a:cs typeface="Arial"/>
              </a:rPr>
              <a:t> </a:t>
            </a:r>
            <a:r>
              <a:rPr dirty="0" sz="2200" b="1" i="1">
                <a:latin typeface="Arial"/>
                <a:cs typeface="Arial"/>
              </a:rPr>
              <a:t>agent</a:t>
            </a:r>
            <a:r>
              <a:rPr dirty="0" sz="2200" spc="-120" b="1" i="1">
                <a:latin typeface="Arial"/>
                <a:cs typeface="Arial"/>
              </a:rPr>
              <a:t> </a:t>
            </a:r>
            <a:r>
              <a:rPr dirty="0" sz="2200" b="1" i="1">
                <a:latin typeface="Arial"/>
                <a:cs typeface="Arial"/>
              </a:rPr>
              <a:t>in</a:t>
            </a:r>
            <a:r>
              <a:rPr dirty="0" sz="2200" spc="-150" b="1" i="1">
                <a:latin typeface="Arial"/>
                <a:cs typeface="Arial"/>
              </a:rPr>
              <a:t> </a:t>
            </a:r>
            <a:r>
              <a:rPr dirty="0" sz="2200" b="1" i="1">
                <a:latin typeface="Arial"/>
                <a:cs typeface="Arial"/>
              </a:rPr>
              <a:t>CT</a:t>
            </a:r>
            <a:r>
              <a:rPr dirty="0" sz="2200" spc="-130" b="1" i="1">
                <a:latin typeface="Arial"/>
                <a:cs typeface="Arial"/>
              </a:rPr>
              <a:t> </a:t>
            </a:r>
            <a:r>
              <a:rPr dirty="0" sz="2200" spc="-10" b="1" i="1">
                <a:latin typeface="Arial"/>
                <a:cs typeface="Arial"/>
              </a:rPr>
              <a:t>imaging</a:t>
            </a:r>
            <a:endParaRPr sz="22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507" y="810259"/>
            <a:ext cx="3441700" cy="41275"/>
          </a:xfrm>
          <a:custGeom>
            <a:avLst/>
            <a:gdLst/>
            <a:ahLst/>
            <a:cxnLst/>
            <a:rect l="l" t="t" r="r" b="b"/>
            <a:pathLst>
              <a:path w="3441700" h="41275">
                <a:moveTo>
                  <a:pt x="3441191" y="0"/>
                </a:moveTo>
                <a:lnTo>
                  <a:pt x="0" y="0"/>
                </a:lnTo>
                <a:lnTo>
                  <a:pt x="0" y="41148"/>
                </a:lnTo>
                <a:lnTo>
                  <a:pt x="3441191" y="41148"/>
                </a:lnTo>
                <a:lnTo>
                  <a:pt x="34411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8712" rIns="0" bIns="0" rtlCol="0" vert="horz">
            <a:spAutoFit/>
          </a:bodyPr>
          <a:lstStyle/>
          <a:p>
            <a:pPr marL="79375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dirty="0" spc="95"/>
              <a:t> </a:t>
            </a:r>
            <a:r>
              <a:rPr dirty="0" baseline="-2525" sz="6600" spc="-37"/>
              <a:t>7.2</a:t>
            </a:r>
            <a:endParaRPr baseline="-2525" sz="6600"/>
          </a:p>
        </p:txBody>
      </p:sp>
      <p:grpSp>
        <p:nvGrpSpPr>
          <p:cNvPr id="4" name="object 4" descr=""/>
          <p:cNvGrpSpPr/>
          <p:nvPr/>
        </p:nvGrpSpPr>
        <p:grpSpPr>
          <a:xfrm>
            <a:off x="50292" y="1523"/>
            <a:ext cx="12141200" cy="874394"/>
            <a:chOff x="50292" y="1523"/>
            <a:chExt cx="12141200" cy="874394"/>
          </a:xfrm>
        </p:grpSpPr>
        <p:sp>
          <p:nvSpPr>
            <p:cNvPr id="5" name="object 5" descr=""/>
            <p:cNvSpPr/>
            <p:nvPr/>
          </p:nvSpPr>
          <p:spPr>
            <a:xfrm>
              <a:off x="3440683" y="834643"/>
              <a:ext cx="8750935" cy="41275"/>
            </a:xfrm>
            <a:custGeom>
              <a:avLst/>
              <a:gdLst/>
              <a:ahLst/>
              <a:cxnLst/>
              <a:rect l="l" t="t" r="r" b="b"/>
              <a:pathLst>
                <a:path w="8750935" h="41275">
                  <a:moveTo>
                    <a:pt x="8750808" y="0"/>
                  </a:moveTo>
                  <a:lnTo>
                    <a:pt x="0" y="0"/>
                  </a:lnTo>
                  <a:lnTo>
                    <a:pt x="0" y="41148"/>
                  </a:lnTo>
                  <a:lnTo>
                    <a:pt x="8750808" y="41148"/>
                  </a:lnTo>
                  <a:lnTo>
                    <a:pt x="87508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292" y="1523"/>
              <a:ext cx="734568" cy="794003"/>
            </a:xfrm>
            <a:prstGeom prst="rect">
              <a:avLst/>
            </a:prstGeom>
          </p:spPr>
        </p:pic>
      </p:grpSp>
      <p:grpSp>
        <p:nvGrpSpPr>
          <p:cNvPr id="7" name="object 7" descr=""/>
          <p:cNvGrpSpPr/>
          <p:nvPr/>
        </p:nvGrpSpPr>
        <p:grpSpPr>
          <a:xfrm>
            <a:off x="1615439" y="3549396"/>
            <a:ext cx="9321165" cy="449580"/>
            <a:chOff x="1615439" y="3549396"/>
            <a:chExt cx="9321165" cy="449580"/>
          </a:xfrm>
        </p:grpSpPr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20011" y="3549396"/>
              <a:ext cx="9316212" cy="224027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5439" y="3733800"/>
              <a:ext cx="1207008" cy="265175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/>
          <p:nvPr/>
        </p:nvSpPr>
        <p:spPr>
          <a:xfrm>
            <a:off x="916330" y="1683554"/>
            <a:ext cx="9485630" cy="4244340"/>
          </a:xfrm>
          <a:prstGeom prst="rect">
            <a:avLst/>
          </a:prstGeom>
        </p:spPr>
        <p:txBody>
          <a:bodyPr wrap="square" lIns="0" tIns="736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dirty="0" u="heavy" sz="2800" i="1">
                <a:solidFill>
                  <a:srgbClr val="6D2D9F"/>
                </a:solidFill>
                <a:uFill>
                  <a:solidFill>
                    <a:srgbClr val="6D2D9F"/>
                  </a:solidFill>
                </a:uFill>
                <a:latin typeface="Arial"/>
                <a:cs typeface="Arial"/>
              </a:rPr>
              <a:t>Air</a:t>
            </a:r>
            <a:r>
              <a:rPr dirty="0" u="heavy" sz="2800" spc="-65" i="1">
                <a:solidFill>
                  <a:srgbClr val="6D2D9F"/>
                </a:solidFill>
                <a:uFill>
                  <a:solidFill>
                    <a:srgbClr val="6D2D9F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6D2D9F"/>
                  </a:solidFill>
                </a:uFill>
                <a:latin typeface="Arial"/>
                <a:cs typeface="Arial"/>
              </a:rPr>
              <a:t>&amp;</a:t>
            </a:r>
            <a:r>
              <a:rPr dirty="0" sz="2800" spc="-70" i="1">
                <a:latin typeface="Arial"/>
                <a:cs typeface="Arial"/>
              </a:rPr>
              <a:t> </a:t>
            </a:r>
            <a:r>
              <a:rPr dirty="0" u="heavy" sz="2800" spc="-10" i="1">
                <a:solidFill>
                  <a:srgbClr val="9F2B92"/>
                </a:solidFill>
                <a:uFill>
                  <a:solidFill>
                    <a:srgbClr val="9F2B92"/>
                  </a:solidFill>
                </a:uFill>
                <a:latin typeface="Arial"/>
                <a:cs typeface="Arial"/>
              </a:rPr>
              <a:t>Gases</a:t>
            </a:r>
            <a:r>
              <a:rPr dirty="0" u="heavy" sz="2800" spc="-10" i="1">
                <a:uFill>
                  <a:solidFill>
                    <a:srgbClr val="9F2B92"/>
                  </a:solidFill>
                </a:uFill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41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Are</a:t>
            </a:r>
            <a:r>
              <a:rPr dirty="0" sz="2400" spc="20">
                <a:latin typeface="Arial MT"/>
                <a:cs typeface="Arial MT"/>
              </a:rPr>
              <a:t> </a:t>
            </a:r>
            <a:r>
              <a:rPr dirty="0" sz="2400" spc="-60">
                <a:latin typeface="Arial MT"/>
                <a:cs typeface="Arial MT"/>
              </a:rPr>
              <a:t>non-</a:t>
            </a:r>
            <a:r>
              <a:rPr dirty="0" sz="2400" spc="-20">
                <a:latin typeface="Arial MT"/>
                <a:cs typeface="Arial MT"/>
              </a:rPr>
              <a:t>toxic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395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Provide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unobstructed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visualization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anatomical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structures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09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Distends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GI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tract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(colon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stomach)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improved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pathology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detection</a:t>
            </a:r>
            <a:endParaRPr sz="2400">
              <a:latin typeface="Arial MT"/>
              <a:cs typeface="Arial MT"/>
            </a:endParaRPr>
          </a:p>
          <a:p>
            <a:pPr marL="469265">
              <a:lnSpc>
                <a:spcPct val="100000"/>
              </a:lnSpc>
              <a:spcBef>
                <a:spcPts val="209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00"/>
              </a:spcBef>
            </a:pP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Advantage</a:t>
            </a:r>
            <a:r>
              <a:rPr dirty="0" u="heavy" sz="2800" spc="-16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of</a:t>
            </a:r>
            <a:r>
              <a:rPr dirty="0" u="heavy" sz="2800" spc="-19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Carbon</a:t>
            </a:r>
            <a:r>
              <a:rPr dirty="0" u="heavy" sz="2800" spc="-13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Dioxide:</a:t>
            </a:r>
            <a:endParaRPr sz="28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409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Insufflation/distention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00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Absorption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395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Patient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comfort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32638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105"/>
              </a:spcBef>
            </a:pPr>
            <a:r>
              <a:rPr dirty="0"/>
              <a:t>Why</a:t>
            </a:r>
            <a:r>
              <a:rPr dirty="0" spc="-30"/>
              <a:t> </a:t>
            </a:r>
            <a:r>
              <a:rPr dirty="0"/>
              <a:t>Water</a:t>
            </a:r>
            <a:r>
              <a:rPr dirty="0" spc="-20"/>
              <a:t> </a:t>
            </a:r>
            <a:r>
              <a:rPr dirty="0"/>
              <a:t>is</a:t>
            </a:r>
            <a:r>
              <a:rPr dirty="0" spc="-55"/>
              <a:t> </a:t>
            </a:r>
            <a:r>
              <a:rPr dirty="0"/>
              <a:t>used</a:t>
            </a:r>
            <a:r>
              <a:rPr dirty="0" spc="5"/>
              <a:t> </a:t>
            </a:r>
            <a:r>
              <a:rPr dirty="0"/>
              <a:t>in</a:t>
            </a:r>
            <a:r>
              <a:rPr dirty="0" spc="-15"/>
              <a:t> </a:t>
            </a:r>
            <a:r>
              <a:rPr dirty="0" spc="-25"/>
              <a:t>CT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82331"/>
            <a:ext cx="7105650" cy="4393565"/>
          </a:xfrm>
          <a:prstGeom prst="rect">
            <a:avLst/>
          </a:prstGeom>
        </p:spPr>
        <p:txBody>
          <a:bodyPr wrap="square" lIns="0" tIns="1181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Water:</a:t>
            </a:r>
            <a:endParaRPr sz="28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71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Patients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will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not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present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allergies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9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Cost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effective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1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Easily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accessible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9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Water’s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low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density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will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not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impede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3D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reformatting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565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Cons:</a:t>
            </a:r>
            <a:endParaRPr sz="28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71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Poor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bowel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distention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1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Rapid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transit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time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32638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105"/>
              </a:spcBef>
            </a:pPr>
            <a:r>
              <a:rPr dirty="0"/>
              <a:t>Why</a:t>
            </a:r>
            <a:r>
              <a:rPr dirty="0" spc="-70"/>
              <a:t> </a:t>
            </a:r>
            <a:r>
              <a:rPr dirty="0"/>
              <a:t>Barium</a:t>
            </a:r>
            <a:r>
              <a:rPr dirty="0" spc="-45"/>
              <a:t> </a:t>
            </a:r>
            <a:r>
              <a:rPr dirty="0"/>
              <a:t>Sulfate</a:t>
            </a:r>
            <a:r>
              <a:rPr dirty="0" spc="-30"/>
              <a:t> </a:t>
            </a:r>
            <a:r>
              <a:rPr dirty="0"/>
              <a:t>is</a:t>
            </a:r>
            <a:r>
              <a:rPr dirty="0" spc="-80"/>
              <a:t> </a:t>
            </a:r>
            <a:r>
              <a:rPr dirty="0"/>
              <a:t>Used</a:t>
            </a:r>
            <a:r>
              <a:rPr dirty="0" spc="-35"/>
              <a:t> </a:t>
            </a:r>
            <a:r>
              <a:rPr dirty="0"/>
              <a:t>in</a:t>
            </a:r>
            <a:r>
              <a:rPr dirty="0" spc="-45"/>
              <a:t> </a:t>
            </a:r>
            <a:r>
              <a:rPr dirty="0" spc="-25"/>
              <a:t>CT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88536"/>
            <a:ext cx="10130155" cy="1451610"/>
          </a:xfrm>
          <a:prstGeom prst="rect">
            <a:avLst/>
          </a:prstGeom>
        </p:spPr>
        <p:txBody>
          <a:bodyPr wrap="square" lIns="0" tIns="450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55"/>
              </a:spcBef>
            </a:pP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Barium</a:t>
            </a:r>
            <a:r>
              <a:rPr dirty="0" u="heavy" sz="2600" spc="-16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Sulfate</a:t>
            </a:r>
            <a:r>
              <a:rPr dirty="0" u="heavy" sz="2600" spc="-1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Solutions:</a:t>
            </a:r>
            <a:endParaRPr sz="2600">
              <a:latin typeface="Arial"/>
              <a:cs typeface="Arial"/>
            </a:endParaRPr>
          </a:p>
          <a:p>
            <a:pPr marL="240665" indent="-227965">
              <a:lnSpc>
                <a:spcPct val="100000"/>
              </a:lnSpc>
              <a:spcBef>
                <a:spcPts val="204"/>
              </a:spcBef>
              <a:buChar char="•"/>
              <a:tabLst>
                <a:tab pos="240665" algn="l"/>
              </a:tabLst>
            </a:pPr>
            <a:r>
              <a:rPr dirty="0" sz="2200" spc="-25">
                <a:latin typeface="Arial MT"/>
                <a:cs typeface="Arial MT"/>
              </a:rPr>
              <a:t>Specially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formulated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radiopaque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agents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use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1→3%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concentration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CT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usage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ts val="2605"/>
              </a:lnSpc>
              <a:spcBef>
                <a:spcPts val="160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2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Forms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can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be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used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improve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anatomic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visualization: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245"/>
              </a:lnSpc>
              <a:buChar char="•"/>
              <a:tabLst>
                <a:tab pos="697865" algn="l"/>
              </a:tabLst>
            </a:pPr>
            <a:r>
              <a:rPr dirty="0" sz="1900">
                <a:latin typeface="Arial MT"/>
                <a:cs typeface="Arial MT"/>
              </a:rPr>
              <a:t>Liquid</a:t>
            </a:r>
            <a:r>
              <a:rPr dirty="0" sz="1900" spc="-114">
                <a:latin typeface="Arial MT"/>
                <a:cs typeface="Arial MT"/>
              </a:rPr>
              <a:t> </a:t>
            </a:r>
            <a:r>
              <a:rPr dirty="0" sz="1900" spc="-50">
                <a:latin typeface="Arial MT"/>
                <a:cs typeface="Arial MT"/>
              </a:rPr>
              <a:t>–</a:t>
            </a:r>
            <a:endParaRPr sz="19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37460" y="2924555"/>
            <a:ext cx="3035808" cy="184403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2505455" y="3191255"/>
            <a:ext cx="3580129" cy="184785"/>
            <a:chOff x="2505455" y="3191255"/>
            <a:chExt cx="3580129" cy="184785"/>
          </a:xfrm>
        </p:grpSpPr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05455" y="3191255"/>
              <a:ext cx="2217420" cy="184403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39639" y="3191255"/>
              <a:ext cx="1345691" cy="166115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6124194" y="3116707"/>
            <a:ext cx="217868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700">
                <a:latin typeface="Arial MT"/>
                <a:cs typeface="Arial MT"/>
              </a:rPr>
              <a:t>for</a:t>
            </a:r>
            <a:r>
              <a:rPr dirty="0" sz="1700" spc="-7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esophageal</a:t>
            </a:r>
            <a:r>
              <a:rPr dirty="0" sz="1700" spc="-5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studies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916330" y="3067601"/>
            <a:ext cx="3368040" cy="2726055"/>
          </a:xfrm>
          <a:prstGeom prst="rect">
            <a:avLst/>
          </a:prstGeom>
        </p:spPr>
        <p:txBody>
          <a:bodyPr wrap="square" lIns="0" tIns="33020" rIns="0" bIns="0" rtlCol="0" vert="horz">
            <a:spAutoFit/>
          </a:bodyPr>
          <a:lstStyle/>
          <a:p>
            <a:pPr marL="697865" indent="-228600">
              <a:lnSpc>
                <a:spcPct val="100000"/>
              </a:lnSpc>
              <a:spcBef>
                <a:spcPts val="260"/>
              </a:spcBef>
              <a:buChar char="•"/>
              <a:tabLst>
                <a:tab pos="697865" algn="l"/>
              </a:tabLst>
            </a:pPr>
            <a:r>
              <a:rPr dirty="0" sz="1900" spc="-10">
                <a:latin typeface="Arial MT"/>
                <a:cs typeface="Arial MT"/>
              </a:rPr>
              <a:t>Paste</a:t>
            </a:r>
            <a:r>
              <a:rPr dirty="0" sz="1900" spc="-105">
                <a:latin typeface="Arial MT"/>
                <a:cs typeface="Arial MT"/>
              </a:rPr>
              <a:t> </a:t>
            </a:r>
            <a:r>
              <a:rPr dirty="0" sz="1900" spc="-50">
                <a:latin typeface="Arial MT"/>
                <a:cs typeface="Arial MT"/>
              </a:rPr>
              <a:t>–</a:t>
            </a:r>
            <a:endParaRPr sz="19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95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Can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“cling”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bowel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walls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485"/>
              </a:spcBef>
            </a:pP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Cons:</a:t>
            </a:r>
            <a:endParaRPr sz="2600">
              <a:latin typeface="Arial"/>
              <a:cs typeface="Arial"/>
            </a:endParaRPr>
          </a:p>
          <a:p>
            <a:pPr marL="240665" indent="-227965">
              <a:lnSpc>
                <a:spcPct val="100000"/>
              </a:lnSpc>
              <a:spcBef>
                <a:spcPts val="220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Can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cause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streaks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95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Needs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be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diluted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204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“Allergies”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can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occur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204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Poor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mucosal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evaluation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6432550" y="4585157"/>
            <a:ext cx="3689350" cy="13188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4965" indent="-342265">
              <a:lnSpc>
                <a:spcPts val="2850"/>
              </a:lnSpc>
              <a:spcBef>
                <a:spcPts val="100"/>
              </a:spcBef>
              <a:buChar char="•"/>
              <a:tabLst>
                <a:tab pos="354965" algn="l"/>
              </a:tabLst>
            </a:pPr>
            <a:r>
              <a:rPr dirty="0" sz="2400" spc="-10">
                <a:latin typeface="Arial MT"/>
                <a:cs typeface="Arial MT"/>
              </a:rPr>
              <a:t>Complications</a:t>
            </a:r>
            <a:endParaRPr sz="2400">
              <a:latin typeface="Arial MT"/>
              <a:cs typeface="Arial MT"/>
            </a:endParaRPr>
          </a:p>
          <a:p>
            <a:pPr lvl="1" marL="812165" indent="-342265">
              <a:lnSpc>
                <a:spcPts val="2130"/>
              </a:lnSpc>
              <a:buChar char="•"/>
              <a:tabLst>
                <a:tab pos="812165" algn="l"/>
              </a:tabLst>
            </a:pPr>
            <a:r>
              <a:rPr dirty="0" sz="1800">
                <a:latin typeface="Arial MT"/>
                <a:cs typeface="Arial MT"/>
              </a:rPr>
              <a:t>Example: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impaction</a:t>
            </a:r>
            <a:endParaRPr sz="18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buChar char="•"/>
              <a:tabLst>
                <a:tab pos="354965" algn="l"/>
              </a:tabLst>
            </a:pPr>
            <a:r>
              <a:rPr dirty="0" sz="2400" spc="-10">
                <a:solidFill>
                  <a:srgbClr val="FF0000"/>
                </a:solidFill>
                <a:latin typeface="Arial MT"/>
                <a:cs typeface="Arial MT"/>
              </a:rPr>
              <a:t>Contraindications</a:t>
            </a:r>
            <a:endParaRPr sz="2400">
              <a:latin typeface="Arial MT"/>
              <a:cs typeface="Arial MT"/>
            </a:endParaRPr>
          </a:p>
          <a:p>
            <a:pPr lvl="1" marL="812165" indent="-342265">
              <a:lnSpc>
                <a:spcPct val="100000"/>
              </a:lnSpc>
              <a:spcBef>
                <a:spcPts val="155"/>
              </a:spcBef>
              <a:buFont typeface="Arial MT"/>
              <a:buChar char="•"/>
              <a:tabLst>
                <a:tab pos="812165" algn="l"/>
              </a:tabLst>
            </a:pPr>
            <a:r>
              <a:rPr dirty="0" sz="1800" i="1">
                <a:solidFill>
                  <a:srgbClr val="FF0000"/>
                </a:solidFill>
                <a:latin typeface="Arial"/>
                <a:cs typeface="Arial"/>
              </a:rPr>
              <a:t>Suspected</a:t>
            </a:r>
            <a:r>
              <a:rPr dirty="0" sz="1800" spc="-80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i="1">
                <a:solidFill>
                  <a:srgbClr val="FF0000"/>
                </a:solidFill>
                <a:latin typeface="Arial"/>
                <a:cs typeface="Arial"/>
              </a:rPr>
              <a:t>bowel</a:t>
            </a:r>
            <a:r>
              <a:rPr dirty="0" sz="1800" spc="-114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spc="-10" i="1">
                <a:solidFill>
                  <a:srgbClr val="FF0000"/>
                </a:solidFill>
                <a:latin typeface="Arial"/>
                <a:cs typeface="Arial"/>
              </a:rPr>
              <a:t>perforation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32638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VoLumen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07235"/>
            <a:ext cx="6661150" cy="4413885"/>
          </a:xfrm>
          <a:prstGeom prst="rect">
            <a:avLst/>
          </a:prstGeom>
        </p:spPr>
        <p:txBody>
          <a:bodyPr wrap="square" lIns="0" tIns="5969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70"/>
              </a:spcBef>
            </a:pPr>
            <a:r>
              <a:rPr dirty="0" sz="2600">
                <a:latin typeface="Arial MT"/>
                <a:cs typeface="Arial MT"/>
              </a:rPr>
              <a:t>“Unique”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Barium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Sulfate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solution: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ts val="3110"/>
              </a:lnSpc>
              <a:spcBef>
                <a:spcPts val="37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Low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HU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30"/>
              </a:lnSpc>
              <a:buChar char="•"/>
              <a:tabLst>
                <a:tab pos="697865" algn="l"/>
              </a:tabLst>
            </a:pPr>
            <a:r>
              <a:rPr dirty="0" sz="2200" spc="-25">
                <a:latin typeface="Arial MT"/>
                <a:cs typeface="Arial MT"/>
              </a:rPr>
              <a:t>Classification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can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vary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1900" i="1">
                <a:latin typeface="Arial"/>
                <a:cs typeface="Arial"/>
              </a:rPr>
              <a:t>(i.e.</a:t>
            </a:r>
            <a:r>
              <a:rPr dirty="0" sz="1900" spc="-90" i="1">
                <a:latin typeface="Arial"/>
                <a:cs typeface="Arial"/>
              </a:rPr>
              <a:t> </a:t>
            </a:r>
            <a:r>
              <a:rPr dirty="0" sz="1900" i="1">
                <a:latin typeface="Arial"/>
                <a:cs typeface="Arial"/>
              </a:rPr>
              <a:t>neutral</a:t>
            </a:r>
            <a:r>
              <a:rPr dirty="0" sz="1900" spc="-15" i="1">
                <a:latin typeface="Arial"/>
                <a:cs typeface="Arial"/>
              </a:rPr>
              <a:t> </a:t>
            </a:r>
            <a:r>
              <a:rPr dirty="0" sz="1900" i="1">
                <a:latin typeface="Arial"/>
                <a:cs typeface="Arial"/>
              </a:rPr>
              <a:t>or</a:t>
            </a:r>
            <a:r>
              <a:rPr dirty="0" sz="1900" spc="-75" i="1">
                <a:latin typeface="Arial"/>
                <a:cs typeface="Arial"/>
              </a:rPr>
              <a:t> </a:t>
            </a:r>
            <a:r>
              <a:rPr dirty="0" sz="1900" spc="-10" i="1">
                <a:latin typeface="Arial"/>
                <a:cs typeface="Arial"/>
              </a:rPr>
              <a:t>negative)</a:t>
            </a:r>
            <a:endParaRPr sz="19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38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0.1%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Barium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Sulfate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Concentration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414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Resembles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water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45"/>
              </a:spcBef>
              <a:buFont typeface="Arial MT"/>
              <a:buChar char="•"/>
            </a:pP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Advantages</a:t>
            </a:r>
            <a:r>
              <a:rPr dirty="0" u="heavy" sz="2600" spc="-15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over</a:t>
            </a:r>
            <a:r>
              <a:rPr dirty="0" u="heavy" sz="2600" spc="-1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water:</a:t>
            </a:r>
            <a:endParaRPr sz="26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39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Better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bowel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distention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409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Slower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transit</a:t>
            </a:r>
            <a:r>
              <a:rPr dirty="0" sz="2600" spc="-20">
                <a:latin typeface="Arial MT"/>
                <a:cs typeface="Arial MT"/>
              </a:rPr>
              <a:t> time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39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Improved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bowel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wall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&amp;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mucosa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visualization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32638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105"/>
              </a:spcBef>
            </a:pPr>
            <a:r>
              <a:rPr dirty="0"/>
              <a:t>Why</a:t>
            </a:r>
            <a:r>
              <a:rPr dirty="0" spc="-85"/>
              <a:t> </a:t>
            </a:r>
            <a:r>
              <a:rPr dirty="0"/>
              <a:t>Iodinated</a:t>
            </a:r>
            <a:r>
              <a:rPr dirty="0" spc="-30"/>
              <a:t> </a:t>
            </a:r>
            <a:r>
              <a:rPr dirty="0"/>
              <a:t>Media</a:t>
            </a:r>
            <a:r>
              <a:rPr dirty="0" spc="-45"/>
              <a:t> </a:t>
            </a:r>
            <a:r>
              <a:rPr dirty="0"/>
              <a:t>is</a:t>
            </a:r>
            <a:r>
              <a:rPr dirty="0" spc="-70"/>
              <a:t> </a:t>
            </a:r>
            <a:r>
              <a:rPr dirty="0"/>
              <a:t>Used</a:t>
            </a:r>
            <a:r>
              <a:rPr dirty="0" spc="-85"/>
              <a:t> </a:t>
            </a:r>
            <a:r>
              <a:rPr dirty="0"/>
              <a:t>in</a:t>
            </a:r>
            <a:r>
              <a:rPr dirty="0" spc="-65"/>
              <a:t> </a:t>
            </a:r>
            <a:r>
              <a:rPr dirty="0" spc="-25"/>
              <a:t>CT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13028"/>
            <a:ext cx="8966200" cy="3248660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25"/>
              </a:spcBef>
            </a:pP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Iodinated</a:t>
            </a:r>
            <a:r>
              <a:rPr dirty="0" u="heavy" sz="2600" spc="-6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spc="-4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water-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soluble</a:t>
            </a:r>
            <a:r>
              <a:rPr dirty="0" u="heavy" sz="2600" spc="-8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solutions:</a:t>
            </a:r>
            <a:endParaRPr sz="2600">
              <a:latin typeface="Arial"/>
              <a:cs typeface="Arial"/>
            </a:endParaRPr>
          </a:p>
          <a:p>
            <a:pPr marL="241300" marR="5080" indent="-228600">
              <a:lnSpc>
                <a:spcPts val="2400"/>
              </a:lnSpc>
              <a:spcBef>
                <a:spcPts val="545"/>
              </a:spcBef>
              <a:buChar char="•"/>
              <a:tabLst>
                <a:tab pos="241300" algn="l"/>
              </a:tabLst>
            </a:pPr>
            <a:r>
              <a:rPr dirty="0" sz="2200" spc="-10">
                <a:latin typeface="Arial MT"/>
                <a:cs typeface="Arial MT"/>
              </a:rPr>
              <a:t>Provide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differential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enhancement,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increasing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visualization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variety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of </a:t>
            </a:r>
            <a:r>
              <a:rPr dirty="0" sz="2200" spc="-10">
                <a:latin typeface="Arial MT"/>
                <a:cs typeface="Arial MT"/>
              </a:rPr>
              <a:t>structures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470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There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many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 spc="-70">
                <a:latin typeface="Arial MT"/>
                <a:cs typeface="Arial MT"/>
              </a:rPr>
              <a:t>non-</a:t>
            </a:r>
            <a:r>
              <a:rPr dirty="0" sz="2200">
                <a:latin typeface="Arial MT"/>
                <a:cs typeface="Arial MT"/>
              </a:rPr>
              <a:t>ionic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forms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that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can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be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used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buChar char="•"/>
              <a:tabLst>
                <a:tab pos="697865" algn="l"/>
              </a:tabLst>
            </a:pPr>
            <a:r>
              <a:rPr dirty="0" sz="1900" spc="-10">
                <a:latin typeface="Arial MT"/>
                <a:cs typeface="Arial MT"/>
              </a:rPr>
              <a:t>Osmolality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&amp;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Viscosity</a:t>
            </a:r>
            <a:r>
              <a:rPr dirty="0" sz="1900" spc="-6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is</a:t>
            </a:r>
            <a:r>
              <a:rPr dirty="0" sz="1900" spc="-8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variable</a:t>
            </a:r>
            <a:endParaRPr sz="19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490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Not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metabolized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795"/>
              </a:spcBef>
            </a:pP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Cons:</a:t>
            </a:r>
            <a:endParaRPr sz="2600">
              <a:latin typeface="Arial"/>
              <a:cs typeface="Arial"/>
            </a:endParaRPr>
          </a:p>
          <a:p>
            <a:pPr marL="240665" indent="-227965">
              <a:lnSpc>
                <a:spcPct val="100000"/>
              </a:lnSpc>
              <a:spcBef>
                <a:spcPts val="509"/>
              </a:spcBef>
              <a:buChar char="•"/>
              <a:tabLst>
                <a:tab pos="240665" algn="l"/>
              </a:tabLst>
            </a:pPr>
            <a:r>
              <a:rPr dirty="0" sz="2200" spc="-20">
                <a:latin typeface="Arial MT"/>
                <a:cs typeface="Arial MT"/>
              </a:rPr>
              <a:t>Differential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enhancement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4916413"/>
            <a:ext cx="2908935" cy="1224915"/>
          </a:xfrm>
          <a:prstGeom prst="rect">
            <a:avLst/>
          </a:prstGeom>
        </p:spPr>
        <p:txBody>
          <a:bodyPr wrap="square" lIns="0" tIns="77470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610"/>
              </a:spcBef>
              <a:buChar char="•"/>
              <a:tabLst>
                <a:tab pos="240665" algn="l"/>
              </a:tabLst>
            </a:pPr>
            <a:r>
              <a:rPr dirty="0" sz="2200" spc="-40">
                <a:latin typeface="Arial MT"/>
                <a:cs typeface="Arial MT"/>
              </a:rPr>
              <a:t>Allergic-</a:t>
            </a:r>
            <a:r>
              <a:rPr dirty="0" sz="2200">
                <a:latin typeface="Arial MT"/>
                <a:cs typeface="Arial MT"/>
              </a:rPr>
              <a:t>like</a:t>
            </a:r>
            <a:r>
              <a:rPr dirty="0" sz="2200" spc="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reactions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05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Poor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mucosal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coating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05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Diarrhea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6435978" y="4956175"/>
            <a:ext cx="3173730" cy="6673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</a:tabLst>
            </a:pPr>
            <a:r>
              <a:rPr dirty="0" sz="2400" spc="-10">
                <a:solidFill>
                  <a:srgbClr val="FF0000"/>
                </a:solidFill>
                <a:latin typeface="Arial MT"/>
                <a:cs typeface="Arial MT"/>
              </a:rPr>
              <a:t>Contraindications</a:t>
            </a:r>
            <a:endParaRPr sz="2400">
              <a:latin typeface="Arial MT"/>
              <a:cs typeface="Arial MT"/>
            </a:endParaRPr>
          </a:p>
          <a:p>
            <a:pPr lvl="1" marL="812165" indent="-342265">
              <a:lnSpc>
                <a:spcPct val="100000"/>
              </a:lnSpc>
              <a:spcBef>
                <a:spcPts val="10"/>
              </a:spcBef>
              <a:buChar char="•"/>
              <a:tabLst>
                <a:tab pos="812165" algn="l"/>
              </a:tabLst>
            </a:pPr>
            <a:r>
              <a:rPr dirty="0" sz="1800">
                <a:solidFill>
                  <a:srgbClr val="FF0000"/>
                </a:solidFill>
                <a:latin typeface="Arial MT"/>
                <a:cs typeface="Arial MT"/>
              </a:rPr>
              <a:t>Example:</a:t>
            </a:r>
            <a:r>
              <a:rPr dirty="0" sz="1800" spc="-7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1800">
                <a:solidFill>
                  <a:srgbClr val="FF0000"/>
                </a:solidFill>
                <a:latin typeface="Arial MT"/>
                <a:cs typeface="Arial MT"/>
              </a:rPr>
              <a:t>Renal</a:t>
            </a:r>
            <a:r>
              <a:rPr dirty="0" sz="1800" spc="-10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1800" spc="-10">
                <a:solidFill>
                  <a:srgbClr val="FF0000"/>
                </a:solidFill>
                <a:latin typeface="Arial MT"/>
                <a:cs typeface="Arial MT"/>
              </a:rPr>
              <a:t>Failure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32638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105"/>
              </a:spcBef>
            </a:pPr>
            <a:r>
              <a:rPr dirty="0"/>
              <a:t>Objective</a:t>
            </a:r>
            <a:r>
              <a:rPr dirty="0" spc="-60"/>
              <a:t> </a:t>
            </a:r>
            <a:r>
              <a:rPr dirty="0" spc="-25"/>
              <a:t>7.5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41423"/>
            <a:ext cx="8818880" cy="4079875"/>
          </a:xfrm>
          <a:prstGeom prst="rect">
            <a:avLst/>
          </a:prstGeom>
        </p:spPr>
        <p:txBody>
          <a:bodyPr wrap="square" lIns="0" tIns="93345" rIns="0" bIns="0" rtlCol="0" vert="horz">
            <a:spAutoFit/>
          </a:bodyPr>
          <a:lstStyle/>
          <a:p>
            <a:pPr marL="12700" marR="5080">
              <a:lnSpc>
                <a:spcPts val="2700"/>
              </a:lnSpc>
              <a:spcBef>
                <a:spcPts val="735"/>
              </a:spcBef>
            </a:pP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materials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introduced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into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body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 spc="-20">
                <a:latin typeface="Arial MT"/>
                <a:cs typeface="Arial MT"/>
              </a:rPr>
              <a:t>following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ways:</a:t>
            </a:r>
            <a:endParaRPr sz="2800">
              <a:latin typeface="Arial MT"/>
              <a:cs typeface="Arial MT"/>
            </a:endParaRPr>
          </a:p>
          <a:p>
            <a:pPr marL="696595" indent="-227329">
              <a:lnSpc>
                <a:spcPts val="2835"/>
              </a:lnSpc>
              <a:buChar char="•"/>
              <a:tabLst>
                <a:tab pos="696595" algn="l"/>
              </a:tabLst>
            </a:pPr>
            <a:r>
              <a:rPr dirty="0" sz="2400" spc="-10">
                <a:solidFill>
                  <a:srgbClr val="6D2D9F"/>
                </a:solidFill>
                <a:latin typeface="Arial MT"/>
                <a:cs typeface="Arial MT"/>
              </a:rPr>
              <a:t>Rectal</a:t>
            </a:r>
            <a:endParaRPr sz="2400">
              <a:latin typeface="Arial MT"/>
              <a:cs typeface="Arial MT"/>
            </a:endParaRPr>
          </a:p>
          <a:p>
            <a:pPr lvl="1" marL="1155065" indent="-228600">
              <a:lnSpc>
                <a:spcPts val="2355"/>
              </a:lnSpc>
              <a:spcBef>
                <a:spcPts val="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Via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specialized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catheters</a:t>
            </a:r>
            <a:endParaRPr sz="2000">
              <a:latin typeface="Arial MT"/>
              <a:cs typeface="Arial MT"/>
            </a:endParaRPr>
          </a:p>
          <a:p>
            <a:pPr marL="696595" indent="-227329">
              <a:lnSpc>
                <a:spcPts val="2835"/>
              </a:lnSpc>
              <a:buChar char="•"/>
              <a:tabLst>
                <a:tab pos="696595" algn="l"/>
              </a:tabLst>
            </a:pPr>
            <a:r>
              <a:rPr dirty="0" sz="2400" spc="-10">
                <a:solidFill>
                  <a:srgbClr val="00AD50"/>
                </a:solidFill>
                <a:latin typeface="Arial MT"/>
                <a:cs typeface="Arial MT"/>
              </a:rPr>
              <a:t>Injection</a:t>
            </a:r>
            <a:endParaRPr sz="2400">
              <a:latin typeface="Arial MT"/>
              <a:cs typeface="Arial MT"/>
            </a:endParaRPr>
          </a:p>
          <a:p>
            <a:pPr lvl="1" marL="1155065" indent="-228600">
              <a:lnSpc>
                <a:spcPts val="2355"/>
              </a:lnSpc>
              <a:spcBef>
                <a:spcPts val="15"/>
              </a:spcBef>
              <a:buChar char="•"/>
              <a:tabLst>
                <a:tab pos="1155065" algn="l"/>
              </a:tabLst>
            </a:pPr>
            <a:r>
              <a:rPr dirty="0" sz="2000" spc="-35">
                <a:latin typeface="Arial MT"/>
                <a:cs typeface="Arial MT"/>
              </a:rPr>
              <a:t>Intra-</a:t>
            </a:r>
            <a:r>
              <a:rPr dirty="0" sz="2000">
                <a:latin typeface="Arial MT"/>
                <a:cs typeface="Arial MT"/>
              </a:rPr>
              <a:t>articular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10">
                <a:latin typeface="Arial MT"/>
                <a:cs typeface="Arial MT"/>
              </a:rPr>
              <a:t> Intrathecal</a:t>
            </a:r>
            <a:endParaRPr sz="2000">
              <a:latin typeface="Arial MT"/>
              <a:cs typeface="Arial MT"/>
            </a:endParaRPr>
          </a:p>
          <a:p>
            <a:pPr marL="696595" indent="-227329">
              <a:lnSpc>
                <a:spcPts val="2835"/>
              </a:lnSpc>
              <a:buChar char="•"/>
              <a:tabLst>
                <a:tab pos="696595" algn="l"/>
              </a:tabLst>
            </a:pPr>
            <a:r>
              <a:rPr dirty="0" sz="2400" spc="-20">
                <a:solidFill>
                  <a:srgbClr val="006DC0"/>
                </a:solidFill>
                <a:latin typeface="Arial MT"/>
                <a:cs typeface="Arial MT"/>
              </a:rPr>
              <a:t>Oral</a:t>
            </a:r>
            <a:endParaRPr sz="2400">
              <a:latin typeface="Arial MT"/>
              <a:cs typeface="Arial MT"/>
            </a:endParaRPr>
          </a:p>
          <a:p>
            <a:pPr lvl="1" marL="1155065" indent="-228600">
              <a:lnSpc>
                <a:spcPts val="2355"/>
              </a:lnSpc>
              <a:spcBef>
                <a:spcPts val="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By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mouth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nasogastric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tube</a:t>
            </a:r>
            <a:endParaRPr sz="2000">
              <a:latin typeface="Arial MT"/>
              <a:cs typeface="Arial MT"/>
            </a:endParaRPr>
          </a:p>
          <a:p>
            <a:pPr marL="696595" indent="-227329">
              <a:lnSpc>
                <a:spcPts val="2835"/>
              </a:lnSpc>
              <a:buChar char="•"/>
              <a:tabLst>
                <a:tab pos="696595" algn="l"/>
              </a:tabLst>
            </a:pPr>
            <a:r>
              <a:rPr dirty="0" sz="2400" spc="-25">
                <a:solidFill>
                  <a:srgbClr val="FF0000"/>
                </a:solidFill>
                <a:latin typeface="Arial MT"/>
                <a:cs typeface="Arial MT"/>
              </a:rPr>
              <a:t>IV</a:t>
            </a:r>
            <a:endParaRPr sz="24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Veins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&amp;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Arteries</a:t>
            </a: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689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Each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method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has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benefits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drawbacks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32638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105"/>
              </a:spcBef>
            </a:pPr>
            <a:r>
              <a:rPr dirty="0"/>
              <a:t>Rectal</a:t>
            </a:r>
            <a:r>
              <a:rPr dirty="0" spc="-70"/>
              <a:t> </a:t>
            </a:r>
            <a:r>
              <a:rPr dirty="0" spc="-10"/>
              <a:t>Administration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891539" y="1547578"/>
            <a:ext cx="10222865" cy="4580255"/>
          </a:xfrm>
          <a:prstGeom prst="rect">
            <a:avLst/>
          </a:prstGeom>
        </p:spPr>
        <p:txBody>
          <a:bodyPr wrap="square" lIns="0" tIns="246379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939"/>
              </a:spcBef>
            </a:pPr>
            <a:r>
              <a:rPr dirty="0" sz="3000">
                <a:latin typeface="Arial MT"/>
                <a:cs typeface="Arial MT"/>
              </a:rPr>
              <a:t>On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some</a:t>
            </a:r>
            <a:r>
              <a:rPr dirty="0" sz="3000" spc="-6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occasions,</a:t>
            </a:r>
            <a:r>
              <a:rPr dirty="0" sz="3000" spc="-9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rectal</a:t>
            </a:r>
            <a:r>
              <a:rPr dirty="0" sz="3000" spc="-3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contrast</a:t>
            </a:r>
            <a:r>
              <a:rPr dirty="0" sz="3000" spc="-1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is</a:t>
            </a:r>
            <a:r>
              <a:rPr dirty="0" sz="3000" spc="-7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required</a:t>
            </a:r>
            <a:r>
              <a:rPr dirty="0" sz="3000" spc="-12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for</a:t>
            </a:r>
            <a:r>
              <a:rPr dirty="0" sz="3000" spc="-1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CT</a:t>
            </a:r>
            <a:r>
              <a:rPr dirty="0" sz="3000" spc="-4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scans</a:t>
            </a:r>
            <a:r>
              <a:rPr dirty="0" sz="2800" spc="-10">
                <a:latin typeface="Arial MT"/>
                <a:cs typeface="Arial MT"/>
              </a:rPr>
              <a:t>.</a:t>
            </a:r>
            <a:endParaRPr sz="2800">
              <a:latin typeface="Arial MT"/>
              <a:cs typeface="Arial MT"/>
            </a:endParaRPr>
          </a:p>
          <a:p>
            <a:pPr marL="264160" indent="-226060">
              <a:lnSpc>
                <a:spcPct val="100000"/>
              </a:lnSpc>
              <a:spcBef>
                <a:spcPts val="1714"/>
              </a:spcBef>
              <a:buFont typeface="Arial MT"/>
              <a:buChar char="•"/>
              <a:tabLst>
                <a:tab pos="264160" algn="l"/>
              </a:tabLst>
            </a:pP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Procedure</a:t>
            </a:r>
            <a:r>
              <a:rPr dirty="0" sz="2800" spc="-10">
                <a:latin typeface="Arial MT"/>
                <a:cs typeface="Arial MT"/>
              </a:rPr>
              <a:t>:</a:t>
            </a:r>
            <a:endParaRPr sz="2800">
              <a:latin typeface="Arial MT"/>
              <a:cs typeface="Arial MT"/>
            </a:endParaRPr>
          </a:p>
          <a:p>
            <a:pPr lvl="1" marL="722630" marR="582930" indent="-227329">
              <a:lnSpc>
                <a:spcPts val="2600"/>
              </a:lnSpc>
              <a:spcBef>
                <a:spcPts val="650"/>
              </a:spcBef>
              <a:buChar char="•"/>
              <a:tabLst>
                <a:tab pos="723900" algn="l"/>
              </a:tabLst>
            </a:pP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administered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through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enema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tip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that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attached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50">
                <a:latin typeface="Arial MT"/>
                <a:cs typeface="Arial MT"/>
              </a:rPr>
              <a:t>a </a:t>
            </a:r>
            <a:r>
              <a:rPr dirty="0" sz="2400" spc="-50">
                <a:latin typeface="Arial MT"/>
                <a:cs typeface="Arial MT"/>
              </a:rPr>
              <a:t>	</a:t>
            </a:r>
            <a:r>
              <a:rPr dirty="0" sz="2400" spc="-20">
                <a:latin typeface="Arial MT"/>
                <a:cs typeface="Arial MT"/>
              </a:rPr>
              <a:t>specialized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catheter</a:t>
            </a:r>
            <a:endParaRPr sz="2400">
              <a:latin typeface="Arial MT"/>
              <a:cs typeface="Arial MT"/>
            </a:endParaRPr>
          </a:p>
          <a:p>
            <a:pPr marL="264160" indent="-226060">
              <a:lnSpc>
                <a:spcPct val="100000"/>
              </a:lnSpc>
              <a:spcBef>
                <a:spcPts val="550"/>
              </a:spcBef>
              <a:buFont typeface="Arial MT"/>
              <a:buChar char="•"/>
              <a:tabLst>
                <a:tab pos="264160" algn="l"/>
              </a:tabLst>
            </a:pP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Purpose</a:t>
            </a:r>
            <a:r>
              <a:rPr dirty="0" sz="2800" spc="-10">
                <a:latin typeface="Arial MT"/>
                <a:cs typeface="Arial MT"/>
              </a:rPr>
              <a:t>:</a:t>
            </a:r>
            <a:endParaRPr sz="2800">
              <a:latin typeface="Arial MT"/>
              <a:cs typeface="Arial MT"/>
            </a:endParaRPr>
          </a:p>
          <a:p>
            <a:pPr lvl="1" marL="721360" indent="-226060">
              <a:lnSpc>
                <a:spcPct val="100000"/>
              </a:lnSpc>
              <a:spcBef>
                <a:spcPts val="209"/>
              </a:spcBef>
              <a:buChar char="•"/>
              <a:tabLst>
                <a:tab pos="721360" algn="l"/>
              </a:tabLst>
            </a:pPr>
            <a:r>
              <a:rPr dirty="0" sz="2400" spc="-10">
                <a:latin typeface="Arial MT"/>
                <a:cs typeface="Arial MT"/>
              </a:rPr>
              <a:t>Large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bowel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visualization</a:t>
            </a:r>
            <a:endParaRPr sz="2400">
              <a:latin typeface="Arial MT"/>
              <a:cs typeface="Arial MT"/>
            </a:endParaRPr>
          </a:p>
          <a:p>
            <a:pPr marL="264160" indent="-226060">
              <a:lnSpc>
                <a:spcPct val="100000"/>
              </a:lnSpc>
              <a:spcBef>
                <a:spcPts val="690"/>
              </a:spcBef>
              <a:buFont typeface="Arial MT"/>
              <a:buChar char="•"/>
              <a:tabLst>
                <a:tab pos="264160" algn="l"/>
              </a:tabLst>
            </a:pP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Types</a:t>
            </a:r>
            <a:r>
              <a:rPr dirty="0" u="heavy" sz="2800" spc="-14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of</a:t>
            </a:r>
            <a:r>
              <a:rPr dirty="0" u="heavy" sz="2800" spc="-18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contrast</a:t>
            </a:r>
            <a:r>
              <a:rPr dirty="0" u="heavy" sz="2800" spc="-16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media</a:t>
            </a:r>
            <a:r>
              <a:rPr dirty="0" u="heavy" sz="2800" spc="-114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used</a:t>
            </a:r>
            <a:r>
              <a:rPr dirty="0" sz="2800" spc="-10">
                <a:latin typeface="Arial MT"/>
                <a:cs typeface="Arial MT"/>
              </a:rPr>
              <a:t>:</a:t>
            </a:r>
            <a:endParaRPr sz="2800">
              <a:latin typeface="Arial MT"/>
              <a:cs typeface="Arial MT"/>
            </a:endParaRPr>
          </a:p>
          <a:p>
            <a:pPr lvl="1" marL="721360" indent="-226060">
              <a:lnSpc>
                <a:spcPct val="100000"/>
              </a:lnSpc>
              <a:spcBef>
                <a:spcPts val="209"/>
              </a:spcBef>
              <a:buChar char="•"/>
              <a:tabLst>
                <a:tab pos="721360" algn="l"/>
              </a:tabLst>
            </a:pPr>
            <a:r>
              <a:rPr dirty="0" sz="2400">
                <a:latin typeface="Arial MT"/>
                <a:cs typeface="Arial MT"/>
              </a:rPr>
              <a:t>Typically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all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contrast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media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i="1">
                <a:solidFill>
                  <a:srgbClr val="006DC0"/>
                </a:solidFill>
                <a:latin typeface="Arial"/>
                <a:cs typeface="Arial"/>
              </a:rPr>
              <a:t>except</a:t>
            </a:r>
            <a:r>
              <a:rPr dirty="0" sz="2400" spc="-130" i="1">
                <a:solidFill>
                  <a:srgbClr val="006DC0"/>
                </a:solidFill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006DC0"/>
                </a:solidFill>
                <a:latin typeface="Arial MT"/>
                <a:cs typeface="Arial MT"/>
              </a:rPr>
              <a:t>water</a:t>
            </a:r>
            <a:r>
              <a:rPr dirty="0" sz="2400" spc="-125">
                <a:solidFill>
                  <a:srgbClr val="006DC0"/>
                </a:solidFill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will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administered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rectally</a:t>
            </a:r>
            <a:endParaRPr sz="2400">
              <a:latin typeface="Arial MT"/>
              <a:cs typeface="Arial MT"/>
            </a:endParaRPr>
          </a:p>
          <a:p>
            <a:pPr marL="723265" indent="-227965">
              <a:lnSpc>
                <a:spcPct val="100000"/>
              </a:lnSpc>
              <a:spcBef>
                <a:spcPts val="10"/>
              </a:spcBef>
              <a:buSzPct val="95454"/>
              <a:buFont typeface="Wingdings"/>
              <a:buChar char=""/>
              <a:tabLst>
                <a:tab pos="723265" algn="l"/>
              </a:tabLst>
            </a:pPr>
            <a:r>
              <a:rPr dirty="0" sz="2200" spc="-10">
                <a:solidFill>
                  <a:srgbClr val="D43B17"/>
                </a:solidFill>
                <a:latin typeface="Arial MT"/>
                <a:cs typeface="Arial MT"/>
              </a:rPr>
              <a:t>Preferred</a:t>
            </a:r>
            <a:r>
              <a:rPr dirty="0" sz="2200" spc="-75">
                <a:solidFill>
                  <a:srgbClr val="D43B17"/>
                </a:solidFill>
                <a:latin typeface="Arial MT"/>
                <a:cs typeface="Arial MT"/>
              </a:rPr>
              <a:t> </a:t>
            </a:r>
            <a:r>
              <a:rPr dirty="0" sz="2200" spc="-25">
                <a:solidFill>
                  <a:srgbClr val="D43B17"/>
                </a:solidFill>
                <a:latin typeface="Arial MT"/>
                <a:cs typeface="Arial MT"/>
              </a:rPr>
              <a:t>contrast</a:t>
            </a:r>
            <a:r>
              <a:rPr dirty="0" sz="2200" spc="-120">
                <a:solidFill>
                  <a:srgbClr val="D43B17"/>
                </a:solidFill>
                <a:latin typeface="Arial MT"/>
                <a:cs typeface="Arial MT"/>
              </a:rPr>
              <a:t> </a:t>
            </a:r>
            <a:r>
              <a:rPr dirty="0" sz="2200" spc="-20">
                <a:solidFill>
                  <a:srgbClr val="D43B17"/>
                </a:solidFill>
                <a:latin typeface="Arial MT"/>
                <a:cs typeface="Arial MT"/>
              </a:rPr>
              <a:t>media:</a:t>
            </a:r>
            <a:r>
              <a:rPr dirty="0" sz="2200" spc="-95">
                <a:solidFill>
                  <a:srgbClr val="D43B17"/>
                </a:solidFill>
                <a:latin typeface="Arial MT"/>
                <a:cs typeface="Arial MT"/>
              </a:rPr>
              <a:t> </a:t>
            </a:r>
            <a:r>
              <a:rPr dirty="0" sz="2200" spc="-25">
                <a:solidFill>
                  <a:srgbClr val="D43B17"/>
                </a:solidFill>
                <a:latin typeface="Arial MT"/>
                <a:cs typeface="Arial MT"/>
              </a:rPr>
              <a:t>C0</a:t>
            </a:r>
            <a:r>
              <a:rPr dirty="0" baseline="-13409" sz="2175" spc="-37">
                <a:solidFill>
                  <a:srgbClr val="D43B17"/>
                </a:solidFill>
                <a:latin typeface="Arial MT"/>
                <a:cs typeface="Arial MT"/>
              </a:rPr>
              <a:t>2</a:t>
            </a:r>
            <a:endParaRPr baseline="-13409" sz="2175">
              <a:latin typeface="Arial MT"/>
              <a:cs typeface="Arial MT"/>
            </a:endParaRPr>
          </a:p>
          <a:p>
            <a:pPr lvl="1" marL="1181100" indent="-228600">
              <a:lnSpc>
                <a:spcPct val="100000"/>
              </a:lnSpc>
              <a:spcBef>
                <a:spcPts val="305"/>
              </a:spcBef>
              <a:buFont typeface="Arial MT"/>
              <a:buChar char="•"/>
              <a:tabLst>
                <a:tab pos="1181100" algn="l"/>
              </a:tabLst>
            </a:pPr>
            <a:r>
              <a:rPr dirty="0" sz="2000" i="1">
                <a:latin typeface="Arial"/>
                <a:cs typeface="Arial"/>
              </a:rPr>
              <a:t>Barium</a:t>
            </a:r>
            <a:r>
              <a:rPr dirty="0" sz="2000" spc="-20" i="1">
                <a:latin typeface="Arial"/>
                <a:cs typeface="Arial"/>
              </a:rPr>
              <a:t> sulfate/Iodinated</a:t>
            </a:r>
            <a:r>
              <a:rPr dirty="0" sz="2000" spc="-5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only</a:t>
            </a:r>
            <a:r>
              <a:rPr dirty="0" sz="2000" spc="3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demonstrates</a:t>
            </a:r>
            <a:r>
              <a:rPr dirty="0" sz="2000" spc="-75" i="1">
                <a:latin typeface="Arial"/>
                <a:cs typeface="Arial"/>
              </a:rPr>
              <a:t> </a:t>
            </a:r>
            <a:r>
              <a:rPr dirty="0" sz="2000" spc="-30" i="1">
                <a:latin typeface="Arial"/>
                <a:cs typeface="Arial"/>
              </a:rPr>
              <a:t>recto-</a:t>
            </a:r>
            <a:r>
              <a:rPr dirty="0" sz="2000" spc="-10" i="1">
                <a:latin typeface="Arial"/>
                <a:cs typeface="Arial"/>
              </a:rPr>
              <a:t>sigmoid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32638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105"/>
              </a:spcBef>
            </a:pPr>
            <a:r>
              <a:rPr dirty="0"/>
              <a:t>Injection</a:t>
            </a:r>
            <a:r>
              <a:rPr dirty="0" spc="-130"/>
              <a:t> </a:t>
            </a:r>
            <a:r>
              <a:rPr dirty="0" spc="-10"/>
              <a:t>Administration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20640" y="3183635"/>
            <a:ext cx="1129284" cy="277367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330" y="1543486"/>
            <a:ext cx="10270490" cy="3950335"/>
          </a:xfrm>
          <a:prstGeom prst="rect">
            <a:avLst/>
          </a:prstGeom>
        </p:spPr>
        <p:txBody>
          <a:bodyPr wrap="square" lIns="0" tIns="2451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930"/>
              </a:spcBef>
            </a:pPr>
            <a:r>
              <a:rPr dirty="0" sz="3200">
                <a:latin typeface="Arial MT"/>
                <a:cs typeface="Arial MT"/>
              </a:rPr>
              <a:t>Useful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for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u="heavy" sz="3200" spc="-3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post</a:t>
            </a:r>
            <a:r>
              <a:rPr dirty="0" sz="3200" spc="-35">
                <a:latin typeface="Arial MT"/>
                <a:cs typeface="Arial MT"/>
              </a:rPr>
              <a:t>-</a:t>
            </a:r>
            <a:r>
              <a:rPr dirty="0" sz="3200">
                <a:latin typeface="Arial MT"/>
                <a:cs typeface="Arial MT"/>
              </a:rPr>
              <a:t>arthrogram</a:t>
            </a:r>
            <a:r>
              <a:rPr dirty="0" sz="3200" spc="-1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&amp;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intrathecal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imaging.</a:t>
            </a:r>
            <a:endParaRPr sz="3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710"/>
              </a:spcBef>
            </a:pPr>
            <a:r>
              <a:rPr dirty="0" u="heavy" sz="30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Procedure</a:t>
            </a:r>
            <a:r>
              <a:rPr dirty="0" sz="3000" spc="-10">
                <a:latin typeface="Arial MT"/>
                <a:cs typeface="Arial MT"/>
              </a:rPr>
              <a:t>:</a:t>
            </a:r>
            <a:endParaRPr sz="3000">
              <a:latin typeface="Arial MT"/>
              <a:cs typeface="Arial MT"/>
            </a:endParaRPr>
          </a:p>
          <a:p>
            <a:pPr marL="240029" marR="5080" indent="-227329">
              <a:lnSpc>
                <a:spcPts val="3000"/>
              </a:lnSpc>
              <a:spcBef>
                <a:spcPts val="1445"/>
              </a:spcBef>
              <a:buChar char="•"/>
              <a:tabLst>
                <a:tab pos="241300" algn="l"/>
                <a:tab pos="5430520" algn="l"/>
              </a:tabLst>
            </a:pPr>
            <a:r>
              <a:rPr dirty="0" sz="2800">
                <a:latin typeface="Arial MT"/>
                <a:cs typeface="Arial MT"/>
              </a:rPr>
              <a:t>Contrast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administered</a:t>
            </a:r>
            <a:r>
              <a:rPr dirty="0" sz="2800">
                <a:latin typeface="Arial MT"/>
                <a:cs typeface="Arial MT"/>
              </a:rPr>
              <a:t>	of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Department,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typically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using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fluoroscopic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guidance</a:t>
            </a:r>
            <a:endParaRPr sz="2800">
              <a:latin typeface="Arial MT"/>
              <a:cs typeface="Arial MT"/>
            </a:endParaRPr>
          </a:p>
          <a:p>
            <a:pPr lvl="1" marL="697865" marR="383540" indent="-228600">
              <a:lnSpc>
                <a:spcPts val="2800"/>
              </a:lnSpc>
              <a:spcBef>
                <a:spcPts val="805"/>
              </a:spcBef>
              <a:buChar char="•"/>
              <a:tabLst>
                <a:tab pos="697865" algn="l"/>
                <a:tab pos="2995295" algn="l"/>
              </a:tabLst>
            </a:pPr>
            <a:r>
              <a:rPr dirty="0" sz="2600">
                <a:solidFill>
                  <a:srgbClr val="00AD50"/>
                </a:solidFill>
                <a:latin typeface="Arial MT"/>
                <a:cs typeface="Arial MT"/>
              </a:rPr>
              <a:t>Intraarticular</a:t>
            </a:r>
            <a:r>
              <a:rPr dirty="0" sz="2600" spc="-25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600" spc="-50">
                <a:latin typeface="Arial MT"/>
                <a:cs typeface="Arial MT"/>
              </a:rPr>
              <a:t>–</a:t>
            </a:r>
            <a:r>
              <a:rPr dirty="0" sz="2600">
                <a:latin typeface="Arial MT"/>
                <a:cs typeface="Arial MT"/>
              </a:rPr>
              <a:t>	a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needle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advanced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directly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into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solidFill>
                  <a:srgbClr val="00AD50"/>
                </a:solidFill>
                <a:latin typeface="Arial MT"/>
                <a:cs typeface="Arial MT"/>
              </a:rPr>
              <a:t>joint</a:t>
            </a:r>
            <a:r>
              <a:rPr dirty="0" sz="2600" spc="-60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600" spc="-10">
                <a:solidFill>
                  <a:srgbClr val="00AD50"/>
                </a:solidFill>
                <a:latin typeface="Arial MT"/>
                <a:cs typeface="Arial MT"/>
              </a:rPr>
              <a:t>space</a:t>
            </a:r>
            <a:r>
              <a:rPr dirty="0" sz="2600" spc="-10">
                <a:latin typeface="Arial MT"/>
                <a:cs typeface="Arial MT"/>
              </a:rPr>
              <a:t>,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injected</a:t>
            </a:r>
            <a:endParaRPr sz="2600">
              <a:latin typeface="Arial MT"/>
              <a:cs typeface="Arial MT"/>
            </a:endParaRPr>
          </a:p>
          <a:p>
            <a:pPr lvl="1" marL="697865" marR="1301115" indent="-228600">
              <a:lnSpc>
                <a:spcPts val="2810"/>
              </a:lnSpc>
              <a:spcBef>
                <a:spcPts val="495"/>
              </a:spcBef>
              <a:buChar char="•"/>
              <a:tabLst>
                <a:tab pos="697865" algn="l"/>
                <a:tab pos="2629535" algn="l"/>
              </a:tabLst>
            </a:pPr>
            <a:r>
              <a:rPr dirty="0" sz="2600" spc="-10">
                <a:solidFill>
                  <a:srgbClr val="D43B17"/>
                </a:solidFill>
                <a:latin typeface="Arial MT"/>
                <a:cs typeface="Arial MT"/>
              </a:rPr>
              <a:t>Intrathecal</a:t>
            </a:r>
            <a:r>
              <a:rPr dirty="0" sz="2600" spc="-100">
                <a:solidFill>
                  <a:srgbClr val="D43B17"/>
                </a:solidFill>
                <a:latin typeface="Arial MT"/>
                <a:cs typeface="Arial MT"/>
              </a:rPr>
              <a:t> </a:t>
            </a:r>
            <a:r>
              <a:rPr dirty="0" sz="2600" spc="-50">
                <a:latin typeface="Arial MT"/>
                <a:cs typeface="Arial MT"/>
              </a:rPr>
              <a:t>-</a:t>
            </a:r>
            <a:r>
              <a:rPr dirty="0" sz="2600">
                <a:latin typeface="Arial MT"/>
                <a:cs typeface="Arial MT"/>
              </a:rPr>
              <a:t>	a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needle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advanced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solidFill>
                  <a:srgbClr val="D43B17"/>
                </a:solidFill>
                <a:latin typeface="Arial MT"/>
                <a:cs typeface="Arial MT"/>
              </a:rPr>
              <a:t>spinal</a:t>
            </a:r>
            <a:r>
              <a:rPr dirty="0" sz="2600" spc="-105">
                <a:solidFill>
                  <a:srgbClr val="D43B17"/>
                </a:solidFill>
                <a:latin typeface="Arial MT"/>
                <a:cs typeface="Arial MT"/>
              </a:rPr>
              <a:t> </a:t>
            </a:r>
            <a:r>
              <a:rPr dirty="0" sz="2600">
                <a:solidFill>
                  <a:srgbClr val="D43B17"/>
                </a:solidFill>
                <a:latin typeface="Arial MT"/>
                <a:cs typeface="Arial MT"/>
              </a:rPr>
              <a:t>canal</a:t>
            </a:r>
            <a:r>
              <a:rPr dirty="0" sz="2600" spc="-95">
                <a:solidFill>
                  <a:srgbClr val="D43B17"/>
                </a:solidFill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(or </a:t>
            </a:r>
            <a:r>
              <a:rPr dirty="0" sz="2600">
                <a:latin typeface="Arial MT"/>
                <a:cs typeface="Arial MT"/>
              </a:rPr>
              <a:t>subarachnoid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space)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injected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32638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105"/>
              </a:spcBef>
            </a:pPr>
            <a:r>
              <a:rPr dirty="0"/>
              <a:t>Injection</a:t>
            </a:r>
            <a:r>
              <a:rPr dirty="0" spc="-130"/>
              <a:t> </a:t>
            </a:r>
            <a:r>
              <a:rPr dirty="0" spc="-10"/>
              <a:t>Administration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45995"/>
            <a:ext cx="9922510" cy="394207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0029" algn="l"/>
              </a:tabLst>
            </a:pP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Purpose</a:t>
            </a:r>
            <a:r>
              <a:rPr dirty="0" sz="2800" spc="-10">
                <a:latin typeface="Arial MT"/>
                <a:cs typeface="Arial MT"/>
              </a:rPr>
              <a:t>: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ts val="2845"/>
              </a:lnSpc>
              <a:spcBef>
                <a:spcPts val="30"/>
              </a:spcBef>
              <a:buChar char="•"/>
              <a:tabLst>
                <a:tab pos="696595" algn="l"/>
              </a:tabLst>
            </a:pPr>
            <a:r>
              <a:rPr dirty="0" sz="2400" spc="-10">
                <a:solidFill>
                  <a:srgbClr val="00AD50"/>
                </a:solidFill>
                <a:latin typeface="Arial MT"/>
                <a:cs typeface="Arial MT"/>
              </a:rPr>
              <a:t>Intraarticular</a:t>
            </a:r>
            <a:r>
              <a:rPr dirty="0" sz="2400" spc="-125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-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simultaneous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visualization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bone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soft-tissue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45"/>
              </a:lnSpc>
              <a:buChar char="•"/>
              <a:tabLst>
                <a:tab pos="696595" algn="l"/>
              </a:tabLst>
            </a:pPr>
            <a:r>
              <a:rPr dirty="0" sz="2400" spc="-10">
                <a:solidFill>
                  <a:srgbClr val="D43B17"/>
                </a:solidFill>
                <a:latin typeface="Arial MT"/>
                <a:cs typeface="Arial MT"/>
              </a:rPr>
              <a:t>Intrathecal</a:t>
            </a:r>
            <a:r>
              <a:rPr dirty="0" sz="2400" spc="-160">
                <a:solidFill>
                  <a:srgbClr val="D43B17"/>
                </a:solidFill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–spinal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cord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assessment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085"/>
              </a:spcBef>
              <a:buFont typeface="Arial MT"/>
              <a:buChar char="•"/>
              <a:tabLst>
                <a:tab pos="240029" algn="l"/>
              </a:tabLst>
            </a:pP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Types</a:t>
            </a:r>
            <a:r>
              <a:rPr dirty="0" u="heavy" sz="2800" spc="-15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of</a:t>
            </a:r>
            <a:r>
              <a:rPr dirty="0" u="heavy" sz="2800" spc="-18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contrast</a:t>
            </a:r>
            <a:r>
              <a:rPr dirty="0" u="heavy" sz="2800" spc="-16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media</a:t>
            </a:r>
            <a:r>
              <a:rPr dirty="0" u="heavy" sz="2800" spc="-12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used</a:t>
            </a:r>
            <a:r>
              <a:rPr dirty="0" sz="2800" spc="-10">
                <a:latin typeface="Arial MT"/>
                <a:cs typeface="Arial MT"/>
              </a:rPr>
              <a:t>: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ts val="2745"/>
              </a:lnSpc>
              <a:spcBef>
                <a:spcPts val="3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Intraarticular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–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Air,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gas,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iodinated</a:t>
            </a:r>
            <a:endParaRPr sz="2400">
              <a:latin typeface="Arial MT"/>
              <a:cs typeface="Arial MT"/>
            </a:endParaRPr>
          </a:p>
          <a:p>
            <a:pPr lvl="1" marL="696595" marR="15875" indent="-227329">
              <a:lnSpc>
                <a:spcPts val="2500"/>
              </a:lnSpc>
              <a:spcBef>
                <a:spcPts val="265"/>
              </a:spcBef>
              <a:buChar char="•"/>
              <a:tabLst>
                <a:tab pos="697865" algn="l"/>
              </a:tabLst>
            </a:pPr>
            <a:r>
              <a:rPr dirty="0" sz="2400" spc="-10">
                <a:latin typeface="Arial MT"/>
                <a:cs typeface="Arial MT"/>
              </a:rPr>
              <a:t>Intrathecal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–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 spc="-10" i="1">
                <a:latin typeface="Arial"/>
                <a:cs typeface="Arial"/>
              </a:rPr>
              <a:t>Only</a:t>
            </a:r>
            <a:r>
              <a:rPr dirty="0" sz="2400" spc="-15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specifically</a:t>
            </a:r>
            <a:r>
              <a:rPr dirty="0" sz="2400" spc="-130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manufactured</a:t>
            </a:r>
            <a:r>
              <a:rPr dirty="0" sz="2400" spc="-11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iodinated</a:t>
            </a:r>
            <a:r>
              <a:rPr dirty="0" sz="2400" spc="-5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contrast</a:t>
            </a:r>
            <a:r>
              <a:rPr dirty="0" sz="2400" spc="-16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media </a:t>
            </a:r>
            <a:r>
              <a:rPr dirty="0" sz="2400" spc="-10" i="1">
                <a:latin typeface="Arial"/>
                <a:cs typeface="Arial"/>
              </a:rPr>
              <a:t>	</a:t>
            </a:r>
            <a:r>
              <a:rPr dirty="0" sz="2400" i="1">
                <a:latin typeface="Arial"/>
                <a:cs typeface="Arial"/>
              </a:rPr>
              <a:t>can</a:t>
            </a:r>
            <a:r>
              <a:rPr dirty="0" sz="2400" spc="-10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be</a:t>
            </a:r>
            <a:r>
              <a:rPr dirty="0" sz="2400" spc="-11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safely</a:t>
            </a:r>
            <a:r>
              <a:rPr dirty="0" sz="2400" spc="-95" i="1">
                <a:latin typeface="Arial"/>
                <a:cs typeface="Arial"/>
              </a:rPr>
              <a:t> </a:t>
            </a:r>
            <a:r>
              <a:rPr dirty="0" sz="2400" spc="-20" i="1">
                <a:latin typeface="Arial"/>
                <a:cs typeface="Arial"/>
              </a:rPr>
              <a:t>used</a:t>
            </a:r>
            <a:endParaRPr sz="2400">
              <a:latin typeface="Arial"/>
              <a:cs typeface="Arial"/>
            </a:endParaRPr>
          </a:p>
          <a:p>
            <a:pPr marL="697230" indent="-227965">
              <a:lnSpc>
                <a:spcPts val="2335"/>
              </a:lnSpc>
              <a:buSzPct val="95454"/>
              <a:buFont typeface="Wingdings"/>
              <a:buChar char=""/>
              <a:tabLst>
                <a:tab pos="697230" algn="l"/>
              </a:tabLst>
            </a:pPr>
            <a:r>
              <a:rPr dirty="0" sz="2200" spc="-10">
                <a:solidFill>
                  <a:srgbClr val="FF66FF"/>
                </a:solidFill>
                <a:latin typeface="Arial MT"/>
                <a:cs typeface="Arial MT"/>
              </a:rPr>
              <a:t>Preferred</a:t>
            </a:r>
            <a:r>
              <a:rPr dirty="0" sz="2200" spc="-80">
                <a:solidFill>
                  <a:srgbClr val="FF66FF"/>
                </a:solidFill>
                <a:latin typeface="Arial MT"/>
                <a:cs typeface="Arial MT"/>
              </a:rPr>
              <a:t> </a:t>
            </a:r>
            <a:r>
              <a:rPr dirty="0" sz="2200" spc="-25">
                <a:solidFill>
                  <a:srgbClr val="FF66FF"/>
                </a:solidFill>
                <a:latin typeface="Arial MT"/>
                <a:cs typeface="Arial MT"/>
              </a:rPr>
              <a:t>contrast</a:t>
            </a:r>
            <a:r>
              <a:rPr dirty="0" sz="2200" spc="-140">
                <a:solidFill>
                  <a:srgbClr val="FF66FF"/>
                </a:solidFill>
                <a:latin typeface="Arial MT"/>
                <a:cs typeface="Arial MT"/>
              </a:rPr>
              <a:t> </a:t>
            </a:r>
            <a:r>
              <a:rPr dirty="0" sz="2200" spc="-10">
                <a:solidFill>
                  <a:srgbClr val="FF66FF"/>
                </a:solidFill>
                <a:latin typeface="Arial MT"/>
                <a:cs typeface="Arial MT"/>
              </a:rPr>
              <a:t>media:</a:t>
            </a:r>
            <a:r>
              <a:rPr dirty="0" sz="2200" spc="-105">
                <a:solidFill>
                  <a:srgbClr val="FF66FF"/>
                </a:solidFill>
                <a:latin typeface="Arial MT"/>
                <a:cs typeface="Arial MT"/>
              </a:rPr>
              <a:t> </a:t>
            </a:r>
            <a:r>
              <a:rPr dirty="0" sz="2200" spc="-10">
                <a:solidFill>
                  <a:srgbClr val="FF66FF"/>
                </a:solidFill>
                <a:latin typeface="Arial MT"/>
                <a:cs typeface="Arial MT"/>
              </a:rPr>
              <a:t>Iodinated</a:t>
            </a:r>
            <a:endParaRPr sz="2200">
              <a:latin typeface="Arial MT"/>
              <a:cs typeface="Arial MT"/>
            </a:endParaRPr>
          </a:p>
          <a:p>
            <a:pPr lvl="1" marL="1155065" indent="-228600">
              <a:lnSpc>
                <a:spcPts val="2250"/>
              </a:lnSpc>
              <a:buChar char="•"/>
              <a:tabLst>
                <a:tab pos="1155065" algn="l"/>
              </a:tabLst>
            </a:pPr>
            <a:r>
              <a:rPr dirty="0" sz="2000" spc="-10">
                <a:latin typeface="Arial MT"/>
                <a:cs typeface="Arial MT"/>
              </a:rPr>
              <a:t>Contrast</a:t>
            </a:r>
            <a:r>
              <a:rPr dirty="0" sz="2000" spc="-1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media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that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safe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for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intrathecal</a:t>
            </a:r>
            <a:r>
              <a:rPr dirty="0" sz="2000" spc="-16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administration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specially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labelled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as</a:t>
            </a:r>
            <a:endParaRPr sz="2000">
              <a:latin typeface="Arial MT"/>
              <a:cs typeface="Arial MT"/>
            </a:endParaRPr>
          </a:p>
          <a:p>
            <a:pPr marL="1155065">
              <a:lnSpc>
                <a:spcPts val="2300"/>
              </a:lnSpc>
            </a:pPr>
            <a:r>
              <a:rPr dirty="0" sz="2000">
                <a:latin typeface="Arial MT"/>
                <a:cs typeface="Arial MT"/>
              </a:rPr>
              <a:t>“</a:t>
            </a:r>
            <a:r>
              <a:rPr dirty="0" sz="2000">
                <a:solidFill>
                  <a:srgbClr val="D43B17"/>
                </a:solidFill>
                <a:latin typeface="Arial MT"/>
                <a:cs typeface="Arial MT"/>
              </a:rPr>
              <a:t>for</a:t>
            </a:r>
            <a:r>
              <a:rPr dirty="0" sz="2000" spc="-130">
                <a:solidFill>
                  <a:srgbClr val="D43B17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D43B17"/>
                </a:solidFill>
                <a:latin typeface="Arial MT"/>
                <a:cs typeface="Arial MT"/>
              </a:rPr>
              <a:t>myelography</a:t>
            </a:r>
            <a:r>
              <a:rPr dirty="0" sz="2000" spc="-100">
                <a:solidFill>
                  <a:srgbClr val="D43B17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D43B17"/>
                </a:solidFill>
                <a:latin typeface="Arial MT"/>
                <a:cs typeface="Arial MT"/>
              </a:rPr>
              <a:t>or</a:t>
            </a:r>
            <a:r>
              <a:rPr dirty="0" sz="2000" spc="-60">
                <a:solidFill>
                  <a:srgbClr val="D43B17"/>
                </a:solidFill>
                <a:latin typeface="Arial MT"/>
                <a:cs typeface="Arial MT"/>
              </a:rPr>
              <a:t> </a:t>
            </a:r>
            <a:r>
              <a:rPr dirty="0" sz="2000" spc="-10">
                <a:solidFill>
                  <a:srgbClr val="D43B17"/>
                </a:solidFill>
                <a:latin typeface="Arial MT"/>
                <a:cs typeface="Arial MT"/>
              </a:rPr>
              <a:t>intrathecal</a:t>
            </a:r>
            <a:r>
              <a:rPr dirty="0" sz="2000" spc="-120">
                <a:solidFill>
                  <a:srgbClr val="D43B17"/>
                </a:solidFill>
                <a:latin typeface="Arial MT"/>
                <a:cs typeface="Arial MT"/>
              </a:rPr>
              <a:t> </a:t>
            </a:r>
            <a:r>
              <a:rPr dirty="0" sz="2000" spc="-20">
                <a:solidFill>
                  <a:srgbClr val="D43B17"/>
                </a:solidFill>
                <a:latin typeface="Arial MT"/>
                <a:cs typeface="Arial MT"/>
              </a:rPr>
              <a:t>use</a:t>
            </a:r>
            <a:r>
              <a:rPr dirty="0" sz="2000" spc="-20">
                <a:latin typeface="Arial MT"/>
                <a:cs typeface="Arial MT"/>
              </a:rPr>
              <a:t>”</a:t>
            </a:r>
            <a:endParaRPr sz="20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buChar char="•"/>
              <a:tabLst>
                <a:tab pos="1155065" algn="l"/>
              </a:tabLst>
            </a:pPr>
            <a:r>
              <a:rPr dirty="0" sz="2000">
                <a:solidFill>
                  <a:srgbClr val="FF0000"/>
                </a:solidFill>
                <a:latin typeface="Arial MT"/>
                <a:cs typeface="Arial MT"/>
              </a:rPr>
              <a:t>Barium</a:t>
            </a:r>
            <a:r>
              <a:rPr dirty="0" sz="2000" spc="-9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FF0000"/>
                </a:solidFill>
                <a:latin typeface="Arial MT"/>
                <a:cs typeface="Arial MT"/>
              </a:rPr>
              <a:t>and</a:t>
            </a:r>
            <a:r>
              <a:rPr dirty="0" sz="2000" spc="-8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FF0000"/>
                </a:solidFill>
                <a:latin typeface="Arial MT"/>
                <a:cs typeface="Arial MT"/>
              </a:rPr>
              <a:t>water</a:t>
            </a:r>
            <a:r>
              <a:rPr dirty="0" sz="2000" spc="-10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FF0000"/>
                </a:solidFill>
                <a:latin typeface="Arial MT"/>
                <a:cs typeface="Arial MT"/>
              </a:rPr>
              <a:t>can</a:t>
            </a:r>
            <a:r>
              <a:rPr dirty="0" sz="2000" spc="-8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000" b="1" i="1">
                <a:solidFill>
                  <a:srgbClr val="FF0000"/>
                </a:solidFill>
                <a:latin typeface="Arial"/>
                <a:cs typeface="Arial"/>
              </a:rPr>
              <a:t>not</a:t>
            </a:r>
            <a:r>
              <a:rPr dirty="0" sz="2000" spc="-55" b="1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0000"/>
                </a:solidFill>
                <a:latin typeface="Arial MT"/>
                <a:cs typeface="Arial MT"/>
              </a:rPr>
              <a:t>be</a:t>
            </a:r>
            <a:r>
              <a:rPr dirty="0" sz="2000" spc="-7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000" spc="-10">
                <a:solidFill>
                  <a:srgbClr val="FF0000"/>
                </a:solidFill>
                <a:latin typeface="Arial MT"/>
                <a:cs typeface="Arial MT"/>
              </a:rPr>
              <a:t>administered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32638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105"/>
              </a:spcBef>
            </a:pPr>
            <a:r>
              <a:rPr dirty="0"/>
              <a:t>Oral</a:t>
            </a:r>
            <a:r>
              <a:rPr dirty="0" spc="-50"/>
              <a:t> </a:t>
            </a:r>
            <a:r>
              <a:rPr dirty="0" spc="-10"/>
              <a:t>Administration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35073"/>
            <a:ext cx="9784715" cy="4312920"/>
          </a:xfrm>
          <a:prstGeom prst="rect">
            <a:avLst/>
          </a:prstGeom>
        </p:spPr>
        <p:txBody>
          <a:bodyPr wrap="square" lIns="0" tIns="99695" rIns="0" bIns="0" rtlCol="0" vert="horz">
            <a:spAutoFit/>
          </a:bodyPr>
          <a:lstStyle/>
          <a:p>
            <a:pPr marL="12700" marR="5080">
              <a:lnSpc>
                <a:spcPts val="2890"/>
              </a:lnSpc>
              <a:spcBef>
                <a:spcPts val="785"/>
              </a:spcBef>
            </a:pPr>
            <a:r>
              <a:rPr dirty="0" sz="3000">
                <a:latin typeface="Arial MT"/>
                <a:cs typeface="Arial MT"/>
              </a:rPr>
              <a:t>Oral</a:t>
            </a:r>
            <a:r>
              <a:rPr dirty="0" sz="3000" spc="-2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contrast</a:t>
            </a:r>
            <a:r>
              <a:rPr dirty="0" sz="3000" spc="-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media</a:t>
            </a:r>
            <a:r>
              <a:rPr dirty="0" sz="3000" spc="-8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is</a:t>
            </a:r>
            <a:r>
              <a:rPr dirty="0" sz="3000" spc="-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commonly</a:t>
            </a:r>
            <a:r>
              <a:rPr dirty="0" sz="3000" spc="-8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used</a:t>
            </a:r>
            <a:r>
              <a:rPr dirty="0" sz="3000" spc="-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for</a:t>
            </a:r>
            <a:r>
              <a:rPr dirty="0" sz="3000" spc="-3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CT</a:t>
            </a:r>
            <a:r>
              <a:rPr dirty="0" sz="3000" spc="-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scans</a:t>
            </a:r>
            <a:r>
              <a:rPr dirty="0" sz="3000" spc="-5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of</a:t>
            </a:r>
            <a:r>
              <a:rPr dirty="0" sz="3000" spc="-35">
                <a:latin typeface="Arial MT"/>
                <a:cs typeface="Arial MT"/>
              </a:rPr>
              <a:t> </a:t>
            </a:r>
            <a:r>
              <a:rPr dirty="0" sz="3000" spc="-25">
                <a:latin typeface="Arial MT"/>
                <a:cs typeface="Arial MT"/>
              </a:rPr>
              <a:t>the </a:t>
            </a:r>
            <a:r>
              <a:rPr dirty="0" sz="3000">
                <a:latin typeface="Arial MT"/>
                <a:cs typeface="Arial MT"/>
              </a:rPr>
              <a:t>abdomen</a:t>
            </a:r>
            <a:r>
              <a:rPr dirty="0" sz="3000" spc="-17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and</a:t>
            </a:r>
            <a:r>
              <a:rPr dirty="0" sz="3000" spc="-9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pelvis.</a:t>
            </a:r>
            <a:endParaRPr sz="3000">
              <a:latin typeface="Arial MT"/>
              <a:cs typeface="Arial MT"/>
            </a:endParaRPr>
          </a:p>
          <a:p>
            <a:pPr marL="241300" indent="-228600">
              <a:lnSpc>
                <a:spcPts val="3110"/>
              </a:lnSpc>
              <a:spcBef>
                <a:spcPts val="43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Procedure</a:t>
            </a:r>
            <a:r>
              <a:rPr dirty="0" sz="2600" spc="-10">
                <a:latin typeface="Arial MT"/>
                <a:cs typeface="Arial MT"/>
              </a:rPr>
              <a:t>:</a:t>
            </a:r>
            <a:endParaRPr sz="2600">
              <a:latin typeface="Arial MT"/>
              <a:cs typeface="Arial MT"/>
            </a:endParaRPr>
          </a:p>
          <a:p>
            <a:pPr lvl="1" marL="697865" marR="370840" indent="-228600">
              <a:lnSpc>
                <a:spcPct val="80000"/>
              </a:lnSpc>
              <a:spcBef>
                <a:spcPts val="515"/>
              </a:spcBef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Contrast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media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diluted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with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water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administered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by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mouth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(PO)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or nasogastric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tube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ts val="3105"/>
              </a:lnSpc>
              <a:spcBef>
                <a:spcPts val="37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Purpose</a:t>
            </a:r>
            <a:r>
              <a:rPr dirty="0" sz="2600" spc="-10">
                <a:latin typeface="Arial MT"/>
                <a:cs typeface="Arial MT"/>
              </a:rPr>
              <a:t>: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25"/>
              </a:lnSpc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Investigates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GI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tract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pathology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ts val="3055"/>
              </a:lnSpc>
              <a:spcBef>
                <a:spcPts val="36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Types</a:t>
            </a:r>
            <a:r>
              <a:rPr dirty="0" u="heavy" sz="2600" spc="-13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of</a:t>
            </a:r>
            <a:r>
              <a:rPr dirty="0" u="heavy" sz="2600" spc="-8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contrast</a:t>
            </a:r>
            <a:r>
              <a:rPr dirty="0" u="heavy" sz="2600" spc="-9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media</a:t>
            </a:r>
            <a:r>
              <a:rPr dirty="0" u="heavy" sz="2600" spc="-4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used</a:t>
            </a:r>
            <a:r>
              <a:rPr dirty="0" sz="2600" spc="-10">
                <a:latin typeface="Arial MT"/>
                <a:cs typeface="Arial MT"/>
              </a:rPr>
              <a:t>: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575"/>
              </a:lnSpc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Any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type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contrast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media</a:t>
            </a:r>
            <a:endParaRPr sz="2200">
              <a:latin typeface="Arial MT"/>
              <a:cs typeface="Arial MT"/>
            </a:endParaRPr>
          </a:p>
          <a:p>
            <a:pPr marL="697230" indent="-227965">
              <a:lnSpc>
                <a:spcPts val="2275"/>
              </a:lnSpc>
              <a:spcBef>
                <a:spcPts val="10"/>
              </a:spcBef>
              <a:buFont typeface="Wingdings"/>
              <a:buChar char=""/>
              <a:tabLst>
                <a:tab pos="697230" algn="l"/>
              </a:tabLst>
            </a:pPr>
            <a:r>
              <a:rPr dirty="0" sz="2000">
                <a:solidFill>
                  <a:srgbClr val="FF66FF"/>
                </a:solidFill>
                <a:latin typeface="Arial MT"/>
                <a:cs typeface="Arial MT"/>
              </a:rPr>
              <a:t>Preferred</a:t>
            </a:r>
            <a:r>
              <a:rPr dirty="0" sz="2000" spc="-155">
                <a:solidFill>
                  <a:srgbClr val="FF66FF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FF66FF"/>
                </a:solidFill>
                <a:latin typeface="Arial MT"/>
                <a:cs typeface="Arial MT"/>
              </a:rPr>
              <a:t>contrast</a:t>
            </a:r>
            <a:r>
              <a:rPr dirty="0" sz="2000" spc="-145">
                <a:solidFill>
                  <a:srgbClr val="FF66FF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FF66FF"/>
                </a:solidFill>
                <a:latin typeface="Arial MT"/>
                <a:cs typeface="Arial MT"/>
              </a:rPr>
              <a:t>media:</a:t>
            </a:r>
            <a:r>
              <a:rPr dirty="0" sz="2000" spc="-75">
                <a:solidFill>
                  <a:srgbClr val="FF66FF"/>
                </a:solidFill>
                <a:latin typeface="Arial MT"/>
                <a:cs typeface="Arial MT"/>
              </a:rPr>
              <a:t> </a:t>
            </a:r>
            <a:r>
              <a:rPr dirty="0" sz="2000" spc="-10">
                <a:solidFill>
                  <a:srgbClr val="FF66FF"/>
                </a:solidFill>
                <a:latin typeface="Arial MT"/>
                <a:cs typeface="Arial MT"/>
              </a:rPr>
              <a:t>Iodinated</a:t>
            </a:r>
            <a:endParaRPr sz="2000">
              <a:latin typeface="Arial MT"/>
              <a:cs typeface="Arial MT"/>
            </a:endParaRPr>
          </a:p>
          <a:p>
            <a:pPr lvl="1" marL="1155065" indent="-228600">
              <a:lnSpc>
                <a:spcPts val="2435"/>
              </a:lnSpc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Barium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sulfate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&amp;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iodinated</a:t>
            </a:r>
            <a:r>
              <a:rPr dirty="0" sz="1900" spc="-5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contrast</a:t>
            </a:r>
            <a:r>
              <a:rPr dirty="0" sz="1900" spc="-10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media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must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be</a:t>
            </a:r>
            <a:r>
              <a:rPr dirty="0" sz="1900" spc="-85">
                <a:latin typeface="Arial MT"/>
                <a:cs typeface="Arial MT"/>
              </a:rPr>
              <a:t> </a:t>
            </a:r>
            <a:r>
              <a:rPr dirty="0" sz="2200" b="1">
                <a:solidFill>
                  <a:srgbClr val="00ADED"/>
                </a:solidFill>
                <a:latin typeface="Arial"/>
                <a:cs typeface="Arial"/>
              </a:rPr>
              <a:t>diluted</a:t>
            </a:r>
            <a:r>
              <a:rPr dirty="0" sz="2200" spc="-100" b="1">
                <a:solidFill>
                  <a:srgbClr val="00ADED"/>
                </a:solidFill>
                <a:latin typeface="Arial"/>
                <a:cs typeface="Arial"/>
              </a:rPr>
              <a:t> </a:t>
            </a:r>
            <a:r>
              <a:rPr dirty="0" sz="2200" spc="-10" b="1">
                <a:solidFill>
                  <a:srgbClr val="00ADED"/>
                </a:solidFill>
                <a:latin typeface="Arial"/>
                <a:cs typeface="Arial"/>
              </a:rPr>
              <a:t>with</a:t>
            </a:r>
            <a:r>
              <a:rPr dirty="0" sz="2200" spc="-145" b="1">
                <a:solidFill>
                  <a:srgbClr val="00ADED"/>
                </a:solidFill>
                <a:latin typeface="Arial"/>
                <a:cs typeface="Arial"/>
              </a:rPr>
              <a:t> </a:t>
            </a:r>
            <a:r>
              <a:rPr dirty="0" sz="2200" spc="-10" b="1">
                <a:solidFill>
                  <a:srgbClr val="00ADED"/>
                </a:solidFill>
                <a:latin typeface="Arial"/>
                <a:cs typeface="Arial"/>
              </a:rPr>
              <a:t>water</a:t>
            </a:r>
            <a:r>
              <a:rPr dirty="0" sz="2200" spc="-140" b="1">
                <a:solidFill>
                  <a:srgbClr val="00ADED"/>
                </a:solidFill>
                <a:latin typeface="Arial"/>
                <a:cs typeface="Arial"/>
              </a:rPr>
              <a:t> </a:t>
            </a:r>
            <a:r>
              <a:rPr dirty="0" sz="1900">
                <a:latin typeface="Arial MT"/>
                <a:cs typeface="Arial MT"/>
              </a:rPr>
              <a:t>prior</a:t>
            </a:r>
            <a:r>
              <a:rPr dirty="0" sz="1900" spc="-105">
                <a:latin typeface="Arial MT"/>
                <a:cs typeface="Arial MT"/>
              </a:rPr>
              <a:t> </a:t>
            </a:r>
            <a:r>
              <a:rPr dirty="0" sz="1900" spc="-25">
                <a:latin typeface="Arial MT"/>
                <a:cs typeface="Arial MT"/>
              </a:rPr>
              <a:t>to</a:t>
            </a:r>
            <a:endParaRPr sz="1900">
              <a:latin typeface="Arial MT"/>
              <a:cs typeface="Arial MT"/>
            </a:endParaRPr>
          </a:p>
          <a:p>
            <a:pPr marL="1155065">
              <a:lnSpc>
                <a:spcPts val="2195"/>
              </a:lnSpc>
            </a:pPr>
            <a:r>
              <a:rPr dirty="0" sz="1900" spc="-10">
                <a:latin typeface="Arial MT"/>
                <a:cs typeface="Arial MT"/>
              </a:rPr>
              <a:t>administration</a:t>
            </a:r>
            <a:endParaRPr sz="19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15899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100"/>
              </a:spcBef>
            </a:pPr>
            <a:r>
              <a:rPr dirty="0"/>
              <a:t>Oral</a:t>
            </a:r>
            <a:r>
              <a:rPr dirty="0" spc="-50"/>
              <a:t> </a:t>
            </a:r>
            <a:r>
              <a:rPr dirty="0"/>
              <a:t>Contrast</a:t>
            </a:r>
            <a:r>
              <a:rPr dirty="0" spc="-35"/>
              <a:t> </a:t>
            </a:r>
            <a:r>
              <a:rPr dirty="0"/>
              <a:t>Media</a:t>
            </a:r>
            <a:r>
              <a:rPr dirty="0" spc="-35"/>
              <a:t> </a:t>
            </a:r>
            <a:r>
              <a:rPr dirty="0" spc="-10"/>
              <a:t>Considerations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3080"/>
              </a:lnSpc>
              <a:spcBef>
                <a:spcPts val="105"/>
              </a:spcBef>
            </a:pPr>
            <a:r>
              <a:rPr dirty="0"/>
              <a:t>Patient’s</a:t>
            </a:r>
            <a:r>
              <a:rPr dirty="0" spc="-110"/>
              <a:t> </a:t>
            </a:r>
            <a:r>
              <a:rPr dirty="0"/>
              <a:t>should</a:t>
            </a:r>
            <a:r>
              <a:rPr dirty="0" spc="-114"/>
              <a:t> </a:t>
            </a:r>
            <a:r>
              <a:rPr dirty="0"/>
              <a:t>be</a:t>
            </a:r>
            <a:r>
              <a:rPr dirty="0" spc="-60"/>
              <a:t> </a:t>
            </a:r>
            <a:r>
              <a:rPr dirty="0"/>
              <a:t>NPO</a:t>
            </a:r>
            <a:r>
              <a:rPr dirty="0" spc="-110"/>
              <a:t> </a:t>
            </a:r>
            <a:r>
              <a:rPr dirty="0"/>
              <a:t>(~2hrs)</a:t>
            </a:r>
            <a:r>
              <a:rPr dirty="0" spc="-150"/>
              <a:t> </a:t>
            </a:r>
            <a:r>
              <a:rPr dirty="0"/>
              <a:t>for</a:t>
            </a:r>
            <a:r>
              <a:rPr dirty="0" spc="-90"/>
              <a:t> </a:t>
            </a:r>
            <a:r>
              <a:rPr dirty="0"/>
              <a:t>these</a:t>
            </a:r>
            <a:r>
              <a:rPr dirty="0" spc="-80"/>
              <a:t> </a:t>
            </a:r>
            <a:r>
              <a:rPr dirty="0" spc="-10"/>
              <a:t>exams.</a:t>
            </a:r>
          </a:p>
          <a:p>
            <a:pPr marL="696595" indent="-227329">
              <a:lnSpc>
                <a:spcPts val="2840"/>
              </a:lnSpc>
              <a:buChar char="•"/>
              <a:tabLst>
                <a:tab pos="696595" algn="l"/>
              </a:tabLst>
            </a:pPr>
            <a:r>
              <a:rPr dirty="0" sz="2400"/>
              <a:t>Diabetic</a:t>
            </a:r>
            <a:r>
              <a:rPr dirty="0" sz="2400" spc="-100"/>
              <a:t> </a:t>
            </a:r>
            <a:r>
              <a:rPr dirty="0" sz="2400" spc="-10"/>
              <a:t>patients</a:t>
            </a:r>
            <a:r>
              <a:rPr dirty="0" sz="2400" spc="-120"/>
              <a:t> </a:t>
            </a:r>
            <a:r>
              <a:rPr dirty="0" sz="2400" spc="-10"/>
              <a:t>should</a:t>
            </a:r>
            <a:r>
              <a:rPr dirty="0" sz="2400" spc="-100"/>
              <a:t> </a:t>
            </a:r>
            <a:r>
              <a:rPr dirty="0" sz="2400"/>
              <a:t>be</a:t>
            </a:r>
            <a:r>
              <a:rPr dirty="0" sz="2400" spc="-165"/>
              <a:t> </a:t>
            </a:r>
            <a:r>
              <a:rPr dirty="0" sz="2400" spc="-10"/>
              <a:t>monitored</a:t>
            </a:r>
            <a:r>
              <a:rPr dirty="0" sz="2400" spc="-120"/>
              <a:t> </a:t>
            </a:r>
            <a:r>
              <a:rPr dirty="0" sz="2400" spc="-10"/>
              <a:t>closely</a:t>
            </a:r>
            <a:endParaRPr sz="2400"/>
          </a:p>
          <a:p>
            <a:pPr marL="12700" marR="656590">
              <a:lnSpc>
                <a:spcPts val="2700"/>
              </a:lnSpc>
              <a:spcBef>
                <a:spcPts val="1775"/>
              </a:spcBef>
            </a:pPr>
            <a:r>
              <a:rPr dirty="0" sz="2800" spc="-10" i="1">
                <a:latin typeface="Arial"/>
                <a:cs typeface="Arial"/>
              </a:rPr>
              <a:t>Administration</a:t>
            </a:r>
            <a:r>
              <a:rPr dirty="0" sz="2800" spc="-120" i="1">
                <a:latin typeface="Arial"/>
                <a:cs typeface="Arial"/>
              </a:rPr>
              <a:t> </a:t>
            </a:r>
            <a:r>
              <a:rPr dirty="0" sz="2800" spc="-10" i="1">
                <a:latin typeface="Arial"/>
                <a:cs typeface="Arial"/>
              </a:rPr>
              <a:t>start</a:t>
            </a:r>
            <a:r>
              <a:rPr dirty="0" sz="2800" spc="-180" i="1">
                <a:latin typeface="Arial"/>
                <a:cs typeface="Arial"/>
              </a:rPr>
              <a:t> </a:t>
            </a:r>
            <a:r>
              <a:rPr dirty="0" sz="2800" i="1">
                <a:latin typeface="Arial"/>
                <a:cs typeface="Arial"/>
              </a:rPr>
              <a:t>times</a:t>
            </a:r>
            <a:r>
              <a:rPr dirty="0" sz="2800" spc="-145" i="1">
                <a:latin typeface="Arial"/>
                <a:cs typeface="Arial"/>
              </a:rPr>
              <a:t> </a:t>
            </a:r>
            <a:r>
              <a:rPr dirty="0" sz="2800" spc="-10" i="1">
                <a:latin typeface="Arial"/>
                <a:cs typeface="Arial"/>
              </a:rPr>
              <a:t>should</a:t>
            </a:r>
            <a:r>
              <a:rPr dirty="0" sz="2800" spc="-145" i="1">
                <a:latin typeface="Arial"/>
                <a:cs typeface="Arial"/>
              </a:rPr>
              <a:t> </a:t>
            </a:r>
            <a:r>
              <a:rPr dirty="0" sz="2800" i="1">
                <a:latin typeface="Arial"/>
                <a:cs typeface="Arial"/>
              </a:rPr>
              <a:t>be</a:t>
            </a:r>
            <a:r>
              <a:rPr dirty="0" sz="2800" spc="-150" i="1">
                <a:latin typeface="Arial"/>
                <a:cs typeface="Arial"/>
              </a:rPr>
              <a:t> </a:t>
            </a:r>
            <a:r>
              <a:rPr dirty="0" sz="2800" spc="-10" i="1">
                <a:latin typeface="Arial"/>
                <a:cs typeface="Arial"/>
              </a:rPr>
              <a:t>recorded</a:t>
            </a:r>
            <a:r>
              <a:rPr dirty="0" sz="2800" spc="-140" i="1">
                <a:latin typeface="Arial"/>
                <a:cs typeface="Arial"/>
              </a:rPr>
              <a:t> </a:t>
            </a:r>
            <a:r>
              <a:rPr dirty="0" sz="2800" i="1">
                <a:latin typeface="Arial"/>
                <a:cs typeface="Arial"/>
              </a:rPr>
              <a:t>on</a:t>
            </a:r>
            <a:r>
              <a:rPr dirty="0" sz="2800" spc="-175" i="1">
                <a:latin typeface="Arial"/>
                <a:cs typeface="Arial"/>
              </a:rPr>
              <a:t> </a:t>
            </a:r>
            <a:r>
              <a:rPr dirty="0" sz="2800" i="1">
                <a:latin typeface="Arial"/>
                <a:cs typeface="Arial"/>
              </a:rPr>
              <a:t>the</a:t>
            </a:r>
            <a:r>
              <a:rPr dirty="0" sz="2800" spc="-155" i="1">
                <a:latin typeface="Arial"/>
                <a:cs typeface="Arial"/>
              </a:rPr>
              <a:t> </a:t>
            </a:r>
            <a:r>
              <a:rPr dirty="0" sz="2800" spc="-10" i="1">
                <a:latin typeface="Arial"/>
                <a:cs typeface="Arial"/>
              </a:rPr>
              <a:t>patients requisition:</a:t>
            </a:r>
            <a:endParaRPr sz="2800">
              <a:latin typeface="Arial"/>
              <a:cs typeface="Arial"/>
            </a:endParaRPr>
          </a:p>
          <a:p>
            <a:pPr marL="241300" indent="-228600">
              <a:lnSpc>
                <a:spcPts val="3080"/>
              </a:lnSpc>
              <a:spcBef>
                <a:spcPts val="1000"/>
              </a:spcBef>
              <a:buChar char="•"/>
              <a:tabLst>
                <a:tab pos="241300" algn="l"/>
              </a:tabLst>
            </a:pPr>
            <a:r>
              <a:rPr dirty="0"/>
              <a:t>Patients</a:t>
            </a:r>
            <a:r>
              <a:rPr dirty="0" spc="-60"/>
              <a:t> </a:t>
            </a:r>
            <a:r>
              <a:rPr dirty="0"/>
              <a:t>drink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25"/>
              <a:t> </a:t>
            </a:r>
            <a:r>
              <a:rPr dirty="0"/>
              <a:t>oral</a:t>
            </a:r>
            <a:r>
              <a:rPr dirty="0" spc="-65"/>
              <a:t> </a:t>
            </a:r>
            <a:r>
              <a:rPr dirty="0"/>
              <a:t>contrast</a:t>
            </a:r>
            <a:r>
              <a:rPr dirty="0" spc="-60"/>
              <a:t> </a:t>
            </a:r>
            <a:r>
              <a:rPr dirty="0"/>
              <a:t>in</a:t>
            </a:r>
            <a:r>
              <a:rPr dirty="0" spc="-40"/>
              <a:t> </a:t>
            </a:r>
            <a:r>
              <a:rPr dirty="0"/>
              <a:t>intervals</a:t>
            </a:r>
            <a:r>
              <a:rPr dirty="0" spc="-90"/>
              <a:t> </a:t>
            </a:r>
            <a:r>
              <a:rPr dirty="0"/>
              <a:t>over</a:t>
            </a:r>
            <a:r>
              <a:rPr dirty="0" spc="-65"/>
              <a:t> </a:t>
            </a:r>
            <a:r>
              <a:rPr dirty="0"/>
              <a:t>a</a:t>
            </a:r>
            <a:r>
              <a:rPr dirty="0" spc="-35"/>
              <a:t> </a:t>
            </a:r>
            <a:r>
              <a:rPr dirty="0"/>
              <a:t>period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time:</a:t>
            </a:r>
          </a:p>
          <a:p>
            <a:pPr lvl="1" marL="696595" indent="-227329">
              <a:lnSpc>
                <a:spcPts val="2840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Enables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fill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entire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GI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tract</a:t>
            </a:r>
            <a:endParaRPr sz="2400">
              <a:latin typeface="Arial MT"/>
              <a:cs typeface="Arial MT"/>
            </a:endParaRPr>
          </a:p>
          <a:p>
            <a:pPr marL="241300" marR="5080" indent="-228600">
              <a:lnSpc>
                <a:spcPct val="80000"/>
              </a:lnSpc>
              <a:spcBef>
                <a:spcPts val="1305"/>
              </a:spcBef>
              <a:buChar char="•"/>
              <a:tabLst>
                <a:tab pos="241300" algn="l"/>
              </a:tabLst>
            </a:pPr>
            <a:r>
              <a:rPr dirty="0"/>
              <a:t>Length</a:t>
            </a:r>
            <a:r>
              <a:rPr dirty="0" spc="-100"/>
              <a:t> </a:t>
            </a:r>
            <a:r>
              <a:rPr dirty="0"/>
              <a:t>of</a:t>
            </a:r>
            <a:r>
              <a:rPr dirty="0" spc="-65"/>
              <a:t> </a:t>
            </a:r>
            <a:r>
              <a:rPr dirty="0"/>
              <a:t>time</a:t>
            </a:r>
            <a:r>
              <a:rPr dirty="0" spc="-90"/>
              <a:t> </a:t>
            </a:r>
            <a:r>
              <a:rPr dirty="0"/>
              <a:t>patients</a:t>
            </a:r>
            <a:r>
              <a:rPr dirty="0" spc="-75"/>
              <a:t> </a:t>
            </a:r>
            <a:r>
              <a:rPr dirty="0"/>
              <a:t>are</a:t>
            </a:r>
            <a:r>
              <a:rPr dirty="0" spc="-75"/>
              <a:t> </a:t>
            </a:r>
            <a:r>
              <a:rPr dirty="0"/>
              <a:t>required</a:t>
            </a:r>
            <a:r>
              <a:rPr dirty="0" spc="-85"/>
              <a:t> </a:t>
            </a:r>
            <a:r>
              <a:rPr dirty="0"/>
              <a:t>to</a:t>
            </a:r>
            <a:r>
              <a:rPr dirty="0" spc="-55"/>
              <a:t> </a:t>
            </a:r>
            <a:r>
              <a:rPr dirty="0"/>
              <a:t>ingest</a:t>
            </a:r>
            <a:r>
              <a:rPr dirty="0" spc="-90"/>
              <a:t> </a:t>
            </a:r>
            <a:r>
              <a:rPr dirty="0"/>
              <a:t>contrast</a:t>
            </a:r>
            <a:r>
              <a:rPr dirty="0" spc="-85"/>
              <a:t> </a:t>
            </a:r>
            <a:r>
              <a:rPr dirty="0"/>
              <a:t>is</a:t>
            </a:r>
            <a:r>
              <a:rPr dirty="0" spc="-85"/>
              <a:t> </a:t>
            </a:r>
            <a:r>
              <a:rPr dirty="0" spc="-10"/>
              <a:t>department dependent:</a:t>
            </a:r>
          </a:p>
          <a:p>
            <a:pPr lvl="1" marL="696595" indent="-227329">
              <a:lnSpc>
                <a:spcPts val="2320"/>
              </a:lnSpc>
              <a:buChar char="•"/>
              <a:tabLst>
                <a:tab pos="696595" algn="l"/>
              </a:tabLst>
            </a:pPr>
            <a:r>
              <a:rPr dirty="0" sz="2400" spc="-20">
                <a:latin typeface="Arial MT"/>
                <a:cs typeface="Arial MT"/>
              </a:rPr>
              <a:t>Scan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acquisition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could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desired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immediately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following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administration</a:t>
            </a:r>
            <a:endParaRPr sz="2400">
              <a:latin typeface="Arial MT"/>
              <a:cs typeface="Arial MT"/>
            </a:endParaRPr>
          </a:p>
          <a:p>
            <a:pPr marL="697865">
              <a:lnSpc>
                <a:spcPts val="2790"/>
              </a:lnSpc>
            </a:pPr>
            <a:r>
              <a:rPr dirty="0" sz="2400"/>
              <a:t>or</a:t>
            </a:r>
            <a:r>
              <a:rPr dirty="0" sz="2400" spc="-160"/>
              <a:t> </a:t>
            </a:r>
            <a:r>
              <a:rPr dirty="0" sz="2400" b="1">
                <a:solidFill>
                  <a:srgbClr val="00AD50"/>
                </a:solidFill>
                <a:latin typeface="Arial"/>
                <a:cs typeface="Arial"/>
              </a:rPr>
              <a:t>45→120</a:t>
            </a:r>
            <a:r>
              <a:rPr dirty="0" sz="2400" spc="-85" b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00AD50"/>
                </a:solidFill>
                <a:latin typeface="Arial"/>
                <a:cs typeface="Arial"/>
              </a:rPr>
              <a:t>minutes</a:t>
            </a:r>
            <a:r>
              <a:rPr dirty="0" sz="2400" spc="-155" b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AD50"/>
                </a:solidFill>
                <a:latin typeface="Arial"/>
                <a:cs typeface="Arial"/>
              </a:rPr>
              <a:t>afterwards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15899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100"/>
              </a:spcBef>
            </a:pPr>
            <a:r>
              <a:rPr dirty="0"/>
              <a:t>Considerations</a:t>
            </a:r>
            <a:r>
              <a:rPr dirty="0" spc="-70"/>
              <a:t> </a:t>
            </a:r>
            <a:r>
              <a:rPr dirty="0" spc="-10"/>
              <a:t>Continued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95827"/>
            <a:ext cx="10198735" cy="4419600"/>
          </a:xfrm>
          <a:prstGeom prst="rect">
            <a:avLst/>
          </a:prstGeom>
        </p:spPr>
        <p:txBody>
          <a:bodyPr wrap="square" lIns="0" tIns="1047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25"/>
              </a:spcBef>
            </a:pP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improved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visualization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pancreas: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ts val="2790"/>
              </a:lnSpc>
              <a:spcBef>
                <a:spcPts val="62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Scan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acquisition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should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occur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 b="1">
                <a:latin typeface="Arial"/>
                <a:cs typeface="Arial"/>
              </a:rPr>
              <a:t>immediately</a:t>
            </a:r>
            <a:r>
              <a:rPr dirty="0" sz="2400" spc="-165" b="1">
                <a:latin typeface="Arial"/>
                <a:cs typeface="Arial"/>
              </a:rPr>
              <a:t> </a:t>
            </a:r>
            <a:r>
              <a:rPr dirty="0" sz="2400">
                <a:latin typeface="Arial MT"/>
                <a:cs typeface="Arial MT"/>
              </a:rPr>
              <a:t>after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oral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administration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of</a:t>
            </a:r>
            <a:endParaRPr sz="2400">
              <a:latin typeface="Arial MT"/>
              <a:cs typeface="Arial MT"/>
            </a:endParaRPr>
          </a:p>
          <a:p>
            <a:pPr marL="241300">
              <a:lnSpc>
                <a:spcPts val="2790"/>
              </a:lnSpc>
            </a:pPr>
            <a:r>
              <a:rPr dirty="0" sz="2400" spc="-40">
                <a:latin typeface="Arial MT"/>
                <a:cs typeface="Arial MT"/>
              </a:rPr>
              <a:t>(~1-</a:t>
            </a:r>
            <a:r>
              <a:rPr dirty="0" sz="2400">
                <a:latin typeface="Arial MT"/>
                <a:cs typeface="Arial MT"/>
              </a:rPr>
              <a:t>2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cups)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water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800"/>
              </a:spcBef>
            </a:pP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most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routine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abdominal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scans: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ts val="2790"/>
              </a:lnSpc>
              <a:spcBef>
                <a:spcPts val="62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Scan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acquisition</a:t>
            </a:r>
            <a:r>
              <a:rPr dirty="0" sz="2400" spc="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should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occur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b="1">
                <a:latin typeface="Arial"/>
                <a:cs typeface="Arial"/>
              </a:rPr>
              <a:t>~2hrs</a:t>
            </a:r>
            <a:r>
              <a:rPr dirty="0" sz="2400" spc="-110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following</a:t>
            </a:r>
            <a:r>
              <a:rPr dirty="0" sz="2400" spc="-19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the</a:t>
            </a:r>
            <a:r>
              <a:rPr dirty="0" sz="2400" spc="-16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onset</a:t>
            </a:r>
            <a:r>
              <a:rPr dirty="0" sz="2400" spc="-90" b="1">
                <a:latin typeface="Arial"/>
                <a:cs typeface="Arial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oral</a:t>
            </a:r>
            <a:endParaRPr sz="2400">
              <a:latin typeface="Arial MT"/>
              <a:cs typeface="Arial MT"/>
            </a:endParaRPr>
          </a:p>
          <a:p>
            <a:pPr marL="241300">
              <a:lnSpc>
                <a:spcPts val="2790"/>
              </a:lnSpc>
            </a:pPr>
            <a:r>
              <a:rPr dirty="0" sz="2400" spc="-10">
                <a:latin typeface="Arial MT"/>
                <a:cs typeface="Arial MT"/>
              </a:rPr>
              <a:t>administration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iodinated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45">
                <a:latin typeface="Arial MT"/>
                <a:cs typeface="Arial MT"/>
              </a:rPr>
              <a:t>water-</a:t>
            </a:r>
            <a:r>
              <a:rPr dirty="0" sz="2400">
                <a:latin typeface="Arial MT"/>
                <a:cs typeface="Arial MT"/>
              </a:rPr>
              <a:t>soluble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agent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diluted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water</a:t>
            </a:r>
            <a:endParaRPr sz="2400">
              <a:latin typeface="Arial MT"/>
              <a:cs typeface="Arial MT"/>
            </a:endParaRPr>
          </a:p>
          <a:p>
            <a:pPr lvl="1" marL="697865" marR="127635" indent="-228600">
              <a:lnSpc>
                <a:spcPts val="2210"/>
              </a:lnSpc>
              <a:spcBef>
                <a:spcPts val="535"/>
              </a:spcBef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Ex.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Patients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can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expected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drink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~1500ml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water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mixed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with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~22.5ml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of </a:t>
            </a:r>
            <a:r>
              <a:rPr dirty="0" sz="2000">
                <a:latin typeface="Arial MT"/>
                <a:cs typeface="Arial MT"/>
              </a:rPr>
              <a:t>Telebrix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at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intervals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over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2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hour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period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(i.e.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1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cup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solution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every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30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minutes)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45"/>
              </a:spcBef>
            </a:pPr>
            <a:endParaRPr sz="2000">
              <a:latin typeface="Arial MT"/>
              <a:cs typeface="Arial MT"/>
            </a:endParaRPr>
          </a:p>
          <a:p>
            <a:pPr marL="12700" marR="909955">
              <a:lnSpc>
                <a:spcPts val="2700"/>
              </a:lnSpc>
            </a:pPr>
            <a:r>
              <a:rPr dirty="0" sz="2400" i="1">
                <a:latin typeface="Arial"/>
                <a:cs typeface="Arial"/>
              </a:rPr>
              <a:t>Note:</a:t>
            </a:r>
            <a:r>
              <a:rPr dirty="0" sz="2400" spc="-17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most</a:t>
            </a:r>
            <a:r>
              <a:rPr dirty="0" sz="2400" spc="-13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abdominal</a:t>
            </a:r>
            <a:r>
              <a:rPr dirty="0" sz="2400" spc="-3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studies</a:t>
            </a:r>
            <a:r>
              <a:rPr dirty="0" sz="2400" spc="-15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typically</a:t>
            </a:r>
            <a:r>
              <a:rPr dirty="0" sz="2400" spc="-11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require</a:t>
            </a:r>
            <a:r>
              <a:rPr dirty="0" sz="2400" spc="-114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the</a:t>
            </a:r>
            <a:r>
              <a:rPr dirty="0" sz="2400" spc="-16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use</a:t>
            </a:r>
            <a:r>
              <a:rPr dirty="0" sz="2400" spc="-16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of</a:t>
            </a:r>
            <a:r>
              <a:rPr dirty="0" sz="2400" spc="-17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two</a:t>
            </a:r>
            <a:r>
              <a:rPr dirty="0" sz="2400" spc="-160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contrast </a:t>
            </a:r>
            <a:r>
              <a:rPr dirty="0" sz="2400" i="1">
                <a:latin typeface="Arial"/>
                <a:cs typeface="Arial"/>
              </a:rPr>
              <a:t>agents</a:t>
            </a:r>
            <a:r>
              <a:rPr dirty="0" sz="2400" spc="-6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(via</a:t>
            </a:r>
            <a:r>
              <a:rPr dirty="0" sz="2400" spc="-5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IV</a:t>
            </a:r>
            <a:r>
              <a:rPr dirty="0" sz="2400" spc="-10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&amp;</a:t>
            </a:r>
            <a:r>
              <a:rPr dirty="0" sz="2400" spc="-7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Oral</a:t>
            </a:r>
            <a:r>
              <a:rPr dirty="0" sz="2400" spc="-8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administration)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15899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100"/>
              </a:spcBef>
            </a:pPr>
            <a:r>
              <a:rPr dirty="0"/>
              <a:t>Considerations</a:t>
            </a:r>
            <a:r>
              <a:rPr dirty="0" spc="-70"/>
              <a:t> </a:t>
            </a:r>
            <a:r>
              <a:rPr dirty="0" spc="-10"/>
              <a:t>Continued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71711"/>
            <a:ext cx="9991725" cy="4424680"/>
          </a:xfrm>
          <a:prstGeom prst="rect">
            <a:avLst/>
          </a:prstGeom>
        </p:spPr>
        <p:txBody>
          <a:bodyPr wrap="square" lIns="0" tIns="1352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65"/>
              </a:spcBef>
            </a:pPr>
            <a:r>
              <a:rPr dirty="0" sz="2600">
                <a:latin typeface="Arial MT"/>
                <a:cs typeface="Arial MT"/>
              </a:rPr>
              <a:t>Most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common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Iodinated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oral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agents:</a:t>
            </a:r>
            <a:endParaRPr sz="2600">
              <a:latin typeface="Arial MT"/>
              <a:cs typeface="Arial MT"/>
            </a:endParaRPr>
          </a:p>
          <a:p>
            <a:pPr marL="697865" indent="-228600">
              <a:lnSpc>
                <a:spcPct val="100000"/>
              </a:lnSpc>
              <a:spcBef>
                <a:spcPts val="805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200" spc="-10" i="1">
                <a:latin typeface="Arial"/>
                <a:cs typeface="Arial"/>
              </a:rPr>
              <a:t>Telebrix</a:t>
            </a:r>
            <a:endParaRPr sz="2200">
              <a:latin typeface="Arial"/>
              <a:cs typeface="Arial"/>
            </a:endParaRPr>
          </a:p>
          <a:p>
            <a:pPr marL="697865" indent="-228600">
              <a:lnSpc>
                <a:spcPct val="100000"/>
              </a:lnSpc>
              <a:spcBef>
                <a:spcPts val="1300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200" spc="-10" i="1">
                <a:latin typeface="Arial"/>
                <a:cs typeface="Arial"/>
              </a:rPr>
              <a:t>Lactulose</a:t>
            </a:r>
            <a:endParaRPr sz="2200">
              <a:latin typeface="Arial"/>
              <a:cs typeface="Arial"/>
            </a:endParaRPr>
          </a:p>
          <a:p>
            <a:pPr marL="697865" indent="-228600">
              <a:lnSpc>
                <a:spcPct val="100000"/>
              </a:lnSpc>
              <a:spcBef>
                <a:spcPts val="1310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200" spc="-10" i="1">
                <a:latin typeface="Arial"/>
                <a:cs typeface="Arial"/>
              </a:rPr>
              <a:t>Gastrografin</a:t>
            </a:r>
            <a:endParaRPr sz="2200">
              <a:latin typeface="Arial"/>
              <a:cs typeface="Arial"/>
            </a:endParaRPr>
          </a:p>
          <a:p>
            <a:pPr marL="240029" marR="222250" indent="-227329">
              <a:lnSpc>
                <a:spcPts val="2700"/>
              </a:lnSpc>
              <a:spcBef>
                <a:spcPts val="134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400" spc="-10" b="1">
                <a:latin typeface="Arial"/>
                <a:cs typeface="Arial"/>
              </a:rPr>
              <a:t>Normal</a:t>
            </a:r>
            <a:r>
              <a:rPr dirty="0" sz="2400" spc="-145" b="1">
                <a:latin typeface="Arial"/>
                <a:cs typeface="Arial"/>
              </a:rPr>
              <a:t> </a:t>
            </a:r>
            <a:r>
              <a:rPr dirty="0" sz="2400">
                <a:latin typeface="Arial MT"/>
                <a:cs typeface="Arial MT"/>
              </a:rPr>
              <a:t>responses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include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onset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diarrhea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either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immediately </a:t>
            </a:r>
            <a:r>
              <a:rPr dirty="0" sz="2400" spc="-1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while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ingesting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oral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65">
                <a:latin typeface="Arial MT"/>
                <a:cs typeface="Arial MT"/>
              </a:rPr>
              <a:t>post-</a:t>
            </a:r>
            <a:r>
              <a:rPr dirty="0" sz="2400" spc="-10">
                <a:latin typeface="Arial MT"/>
                <a:cs typeface="Arial MT"/>
              </a:rPr>
              <a:t>procedure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735"/>
              </a:spcBef>
            </a:pPr>
            <a:r>
              <a:rPr dirty="0" sz="2600">
                <a:latin typeface="Arial MT"/>
                <a:cs typeface="Arial MT"/>
              </a:rPr>
              <a:t>As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result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dilution,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concentrations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oral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used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may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vary.</a:t>
            </a:r>
            <a:endParaRPr sz="2600">
              <a:latin typeface="Arial MT"/>
              <a:cs typeface="Arial MT"/>
            </a:endParaRPr>
          </a:p>
          <a:p>
            <a:pPr marL="12700" marR="645795">
              <a:lnSpc>
                <a:spcPts val="2600"/>
              </a:lnSpc>
              <a:spcBef>
                <a:spcPts val="2455"/>
              </a:spcBef>
            </a:pPr>
            <a:r>
              <a:rPr dirty="0" sz="2400">
                <a:latin typeface="Arial MT"/>
                <a:cs typeface="Arial MT"/>
              </a:rPr>
              <a:t>Note: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Barium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preferred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when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only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small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amounts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be </a:t>
            </a:r>
            <a:r>
              <a:rPr dirty="0" sz="2400" spc="-10">
                <a:latin typeface="Arial MT"/>
                <a:cs typeface="Arial MT"/>
              </a:rPr>
              <a:t>consumed.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32638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105"/>
              </a:spcBef>
            </a:pPr>
            <a:r>
              <a:rPr dirty="0"/>
              <a:t>IV</a:t>
            </a:r>
            <a:r>
              <a:rPr dirty="0" spc="-60"/>
              <a:t> </a:t>
            </a:r>
            <a:r>
              <a:rPr dirty="0" spc="-10"/>
              <a:t>Administration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34211" y="1869948"/>
            <a:ext cx="7222236" cy="29565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8151621" y="1742313"/>
            <a:ext cx="131445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-50">
                <a:latin typeface="Arial MT"/>
                <a:cs typeface="Arial MT"/>
              </a:rPr>
              <a:t>.</a:t>
            </a:r>
            <a:endParaRPr sz="30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496556" y="2983992"/>
            <a:ext cx="1677924" cy="288036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916330" y="2329448"/>
            <a:ext cx="10126345" cy="3727450"/>
          </a:xfrm>
          <a:prstGeom prst="rect">
            <a:avLst/>
          </a:prstGeom>
        </p:spPr>
        <p:txBody>
          <a:bodyPr wrap="square" lIns="0" tIns="730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Procedure</a:t>
            </a:r>
            <a:r>
              <a:rPr dirty="0" sz="2800" spc="-10">
                <a:latin typeface="Arial MT"/>
                <a:cs typeface="Arial MT"/>
              </a:rPr>
              <a:t>:</a:t>
            </a:r>
            <a:endParaRPr sz="2800">
              <a:latin typeface="Arial MT"/>
              <a:cs typeface="Arial MT"/>
            </a:endParaRPr>
          </a:p>
          <a:p>
            <a:pPr marL="241300" marR="5080" indent="-228600">
              <a:lnSpc>
                <a:spcPct val="78800"/>
              </a:lnSpc>
              <a:spcBef>
                <a:spcPts val="1115"/>
              </a:spcBef>
              <a:buChar char="•"/>
              <a:tabLst>
                <a:tab pos="241300" algn="l"/>
                <a:tab pos="8341995" algn="l"/>
              </a:tabLst>
            </a:pP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media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administered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through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an</a:t>
            </a:r>
            <a:r>
              <a:rPr dirty="0" sz="2600">
                <a:latin typeface="Arial MT"/>
                <a:cs typeface="Arial MT"/>
              </a:rPr>
              <a:t>	</a:t>
            </a:r>
            <a:r>
              <a:rPr dirty="0" sz="2600" spc="-30">
                <a:latin typeface="Arial MT"/>
                <a:cs typeface="Arial MT"/>
              </a:rPr>
              <a:t>pre-</a:t>
            </a:r>
            <a:r>
              <a:rPr dirty="0" sz="2600" spc="-10">
                <a:latin typeface="Arial MT"/>
                <a:cs typeface="Arial MT"/>
              </a:rPr>
              <a:t>existing </a:t>
            </a:r>
            <a:r>
              <a:rPr dirty="0" sz="2600">
                <a:latin typeface="Arial MT"/>
                <a:cs typeface="Arial MT"/>
              </a:rPr>
              <a:t>IV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access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site,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or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IV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line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that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established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department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dirty="0" u="heavy" sz="24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Considerations</a:t>
            </a:r>
            <a:r>
              <a:rPr dirty="0" sz="2400" spc="-10">
                <a:latin typeface="Arial MT"/>
                <a:cs typeface="Arial MT"/>
              </a:rPr>
              <a:t>: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1115"/>
              </a:spcBef>
              <a:buFont typeface="Arial MT"/>
              <a:buChar char="•"/>
              <a:tabLst>
                <a:tab pos="1155065" algn="l"/>
              </a:tabLst>
            </a:pPr>
            <a:r>
              <a:rPr dirty="0" sz="2200" spc="-20" i="1">
                <a:latin typeface="Arial"/>
                <a:cs typeface="Arial"/>
              </a:rPr>
              <a:t>Aseptic</a:t>
            </a:r>
            <a:r>
              <a:rPr dirty="0" sz="2200" spc="-130" i="1">
                <a:latin typeface="Arial"/>
                <a:cs typeface="Arial"/>
              </a:rPr>
              <a:t> </a:t>
            </a:r>
            <a:r>
              <a:rPr dirty="0" sz="2200" spc="-20" i="1">
                <a:latin typeface="Arial"/>
                <a:cs typeface="Arial"/>
              </a:rPr>
              <a:t>techniques</a:t>
            </a:r>
            <a:r>
              <a:rPr dirty="0" sz="2200" spc="-110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must</a:t>
            </a:r>
            <a:r>
              <a:rPr dirty="0" sz="2200" spc="-5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be</a:t>
            </a:r>
            <a:r>
              <a:rPr dirty="0" sz="2200" spc="-114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applied</a:t>
            </a:r>
            <a:endParaRPr sz="2200">
              <a:latin typeface="Arial"/>
              <a:cs typeface="Arial"/>
            </a:endParaRPr>
          </a:p>
          <a:p>
            <a:pPr lvl="2" marL="1155065" indent="-228600">
              <a:lnSpc>
                <a:spcPct val="100000"/>
              </a:lnSpc>
              <a:spcBef>
                <a:spcPts val="1595"/>
              </a:spcBef>
              <a:buFont typeface="Arial MT"/>
              <a:buChar char="•"/>
              <a:tabLst>
                <a:tab pos="1155065" algn="l"/>
              </a:tabLst>
            </a:pPr>
            <a:r>
              <a:rPr dirty="0" sz="2200" spc="-20" i="1">
                <a:latin typeface="Arial"/>
                <a:cs typeface="Arial"/>
              </a:rPr>
              <a:t>Angiocaths</a:t>
            </a:r>
            <a:r>
              <a:rPr dirty="0" sz="2200" spc="-9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vs.</a:t>
            </a:r>
            <a:r>
              <a:rPr dirty="0" sz="2200" spc="-95" i="1">
                <a:latin typeface="Arial"/>
                <a:cs typeface="Arial"/>
              </a:rPr>
              <a:t> </a:t>
            </a:r>
            <a:r>
              <a:rPr dirty="0" sz="2200" spc="-20" i="1">
                <a:latin typeface="Arial"/>
                <a:cs typeface="Arial"/>
              </a:rPr>
              <a:t>butterfly</a:t>
            </a:r>
            <a:r>
              <a:rPr dirty="0" sz="2200" spc="-75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needles</a:t>
            </a:r>
            <a:endParaRPr sz="2200">
              <a:latin typeface="Arial"/>
              <a:cs typeface="Arial"/>
            </a:endParaRPr>
          </a:p>
          <a:p>
            <a:pPr lvl="2" marL="1155065" indent="-228600">
              <a:lnSpc>
                <a:spcPct val="100000"/>
              </a:lnSpc>
              <a:spcBef>
                <a:spcPts val="1600"/>
              </a:spcBef>
              <a:buFont typeface="Arial MT"/>
              <a:buChar char="•"/>
              <a:tabLst>
                <a:tab pos="1155065" algn="l"/>
              </a:tabLst>
            </a:pPr>
            <a:r>
              <a:rPr dirty="0" sz="2200" spc="-20" i="1">
                <a:latin typeface="Arial"/>
                <a:cs typeface="Arial"/>
              </a:rPr>
              <a:t>Location</a:t>
            </a:r>
            <a:r>
              <a:rPr dirty="0" sz="2200" spc="-10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of</a:t>
            </a:r>
            <a:r>
              <a:rPr dirty="0" sz="2200" spc="-9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the</a:t>
            </a:r>
            <a:r>
              <a:rPr dirty="0" sz="2200" spc="-90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venous</a:t>
            </a:r>
            <a:r>
              <a:rPr dirty="0" sz="2200" spc="-100" i="1">
                <a:latin typeface="Arial"/>
                <a:cs typeface="Arial"/>
              </a:rPr>
              <a:t> </a:t>
            </a:r>
            <a:r>
              <a:rPr dirty="0" sz="2200" spc="-20" i="1">
                <a:latin typeface="Arial"/>
                <a:cs typeface="Arial"/>
              </a:rPr>
              <a:t>access</a:t>
            </a:r>
            <a:r>
              <a:rPr dirty="0" sz="2200" spc="-120" i="1">
                <a:latin typeface="Arial"/>
                <a:cs typeface="Arial"/>
              </a:rPr>
              <a:t> </a:t>
            </a:r>
            <a:r>
              <a:rPr dirty="0" sz="2200" spc="-20" i="1">
                <a:latin typeface="Arial"/>
                <a:cs typeface="Arial"/>
              </a:rPr>
              <a:t>site</a:t>
            </a:r>
            <a:endParaRPr sz="2200">
              <a:latin typeface="Arial"/>
              <a:cs typeface="Arial"/>
            </a:endParaRPr>
          </a:p>
          <a:p>
            <a:pPr lvl="2" marL="1155065" indent="-228600">
              <a:lnSpc>
                <a:spcPct val="100000"/>
              </a:lnSpc>
              <a:spcBef>
                <a:spcPts val="1605"/>
              </a:spcBef>
              <a:buFont typeface="Arial MT"/>
              <a:buChar char="•"/>
              <a:tabLst>
                <a:tab pos="1155065" algn="l"/>
              </a:tabLst>
            </a:pPr>
            <a:r>
              <a:rPr dirty="0" sz="2200" spc="-20" i="1">
                <a:latin typeface="Arial"/>
                <a:cs typeface="Arial"/>
              </a:rPr>
              <a:t>Equipment</a:t>
            </a:r>
            <a:r>
              <a:rPr dirty="0" sz="2200" spc="-100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compatibility</a:t>
            </a:r>
            <a:endParaRPr sz="2200">
              <a:latin typeface="Arial"/>
              <a:cs typeface="Arial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32638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105"/>
              </a:spcBef>
            </a:pPr>
            <a:r>
              <a:rPr dirty="0"/>
              <a:t>IV</a:t>
            </a:r>
            <a:r>
              <a:rPr dirty="0" spc="-60"/>
              <a:t> </a:t>
            </a:r>
            <a:r>
              <a:rPr dirty="0" spc="-10"/>
              <a:t>Administration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55029"/>
            <a:ext cx="10224770" cy="4425315"/>
          </a:xfrm>
          <a:prstGeom prst="rect">
            <a:avLst/>
          </a:prstGeom>
        </p:spPr>
        <p:txBody>
          <a:bodyPr wrap="square" lIns="0" tIns="17018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40"/>
              </a:spcBef>
            </a:pPr>
            <a:r>
              <a:rPr dirty="0" u="heavy" sz="30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Purpose</a:t>
            </a:r>
            <a:r>
              <a:rPr dirty="0" sz="3000" spc="-10">
                <a:latin typeface="Arial MT"/>
                <a:cs typeface="Arial MT"/>
              </a:rPr>
              <a:t>:</a:t>
            </a:r>
            <a:endParaRPr sz="3000">
              <a:latin typeface="Arial MT"/>
              <a:cs typeface="Arial MT"/>
            </a:endParaRPr>
          </a:p>
          <a:p>
            <a:pPr marL="240029" marR="1046480" indent="-227329">
              <a:lnSpc>
                <a:spcPts val="3000"/>
              </a:lnSpc>
              <a:spcBef>
                <a:spcPts val="1550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IV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contrast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when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imaging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arterial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venous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circulation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system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well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solid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organs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chest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abdomen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pelvis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355"/>
              </a:spcBef>
            </a:pP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Types</a:t>
            </a:r>
            <a:r>
              <a:rPr dirty="0" u="heavy" sz="3000" spc="-4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of</a:t>
            </a:r>
            <a:r>
              <a:rPr dirty="0" u="heavy" sz="3000" spc="-3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contrast</a:t>
            </a:r>
            <a:r>
              <a:rPr dirty="0" u="heavy" sz="3000" spc="-2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media</a:t>
            </a:r>
            <a:r>
              <a:rPr dirty="0" u="heavy" sz="3000" spc="-7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used</a:t>
            </a:r>
            <a:r>
              <a:rPr dirty="0" sz="3000" spc="-10">
                <a:latin typeface="Arial MT"/>
                <a:cs typeface="Arial MT"/>
              </a:rPr>
              <a:t>:</a:t>
            </a:r>
            <a:endParaRPr sz="3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81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Only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Iodinated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(</a:t>
            </a:r>
            <a:r>
              <a:rPr dirty="0" sz="2800" b="1">
                <a:latin typeface="Arial"/>
                <a:cs typeface="Arial"/>
              </a:rPr>
              <a:t>LOCM</a:t>
            </a:r>
            <a:r>
              <a:rPr dirty="0" sz="2800" spc="-1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or</a:t>
            </a:r>
            <a:r>
              <a:rPr dirty="0" sz="2800" spc="-19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IOCM</a:t>
            </a:r>
            <a:r>
              <a:rPr dirty="0" sz="2800" spc="-10">
                <a:latin typeface="Arial MT"/>
                <a:cs typeface="Arial MT"/>
              </a:rPr>
              <a:t>)</a:t>
            </a:r>
            <a:endParaRPr sz="2800">
              <a:latin typeface="Arial MT"/>
              <a:cs typeface="Arial MT"/>
            </a:endParaRPr>
          </a:p>
          <a:p>
            <a:pPr lvl="1" marL="730885" indent="-264795">
              <a:lnSpc>
                <a:spcPct val="100000"/>
              </a:lnSpc>
              <a:spcBef>
                <a:spcPts val="200"/>
              </a:spcBef>
              <a:buSzPct val="96153"/>
              <a:buFont typeface="Wingdings"/>
              <a:buChar char=""/>
              <a:tabLst>
                <a:tab pos="730885" algn="l"/>
              </a:tabLst>
            </a:pPr>
            <a:r>
              <a:rPr dirty="0" sz="2600">
                <a:solidFill>
                  <a:srgbClr val="FF66FF"/>
                </a:solidFill>
                <a:latin typeface="Arial MT"/>
                <a:cs typeface="Arial MT"/>
              </a:rPr>
              <a:t>Preferred</a:t>
            </a:r>
            <a:r>
              <a:rPr dirty="0" sz="2600" spc="-70">
                <a:solidFill>
                  <a:srgbClr val="FF66FF"/>
                </a:solidFill>
                <a:latin typeface="Arial MT"/>
                <a:cs typeface="Arial MT"/>
              </a:rPr>
              <a:t> </a:t>
            </a:r>
            <a:r>
              <a:rPr dirty="0" sz="2600">
                <a:solidFill>
                  <a:srgbClr val="FF66FF"/>
                </a:solidFill>
                <a:latin typeface="Arial MT"/>
                <a:cs typeface="Arial MT"/>
              </a:rPr>
              <a:t>contrast</a:t>
            </a:r>
            <a:r>
              <a:rPr dirty="0" sz="2600" spc="-80">
                <a:solidFill>
                  <a:srgbClr val="FF66FF"/>
                </a:solidFill>
                <a:latin typeface="Arial MT"/>
                <a:cs typeface="Arial MT"/>
              </a:rPr>
              <a:t> </a:t>
            </a:r>
            <a:r>
              <a:rPr dirty="0" sz="2600">
                <a:solidFill>
                  <a:srgbClr val="FF66FF"/>
                </a:solidFill>
                <a:latin typeface="Arial MT"/>
                <a:cs typeface="Arial MT"/>
              </a:rPr>
              <a:t>media:</a:t>
            </a:r>
            <a:r>
              <a:rPr dirty="0" sz="2600" spc="-70">
                <a:solidFill>
                  <a:srgbClr val="FF66FF"/>
                </a:solidFill>
                <a:latin typeface="Arial MT"/>
                <a:cs typeface="Arial MT"/>
              </a:rPr>
              <a:t> </a:t>
            </a:r>
            <a:r>
              <a:rPr dirty="0" sz="2600" spc="-10">
                <a:solidFill>
                  <a:srgbClr val="FF66FF"/>
                </a:solidFill>
                <a:latin typeface="Arial MT"/>
                <a:cs typeface="Arial MT"/>
              </a:rPr>
              <a:t>Iodinated</a:t>
            </a:r>
            <a:endParaRPr sz="2600">
              <a:latin typeface="Arial MT"/>
              <a:cs typeface="Arial MT"/>
            </a:endParaRPr>
          </a:p>
          <a:p>
            <a:pPr marL="696595" marR="5080" indent="-227329">
              <a:lnSpc>
                <a:spcPts val="2590"/>
              </a:lnSpc>
              <a:spcBef>
                <a:spcPts val="660"/>
              </a:spcBef>
              <a:buChar char="•"/>
              <a:tabLst>
                <a:tab pos="697865" algn="l"/>
              </a:tabLst>
            </a:pPr>
            <a:r>
              <a:rPr dirty="0" sz="2400">
                <a:latin typeface="Arial MT"/>
                <a:cs typeface="Arial MT"/>
              </a:rPr>
              <a:t>Optiray,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Visipaque,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Omnipaque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will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most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commonly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used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 b="1">
                <a:latin typeface="Arial"/>
                <a:cs typeface="Arial"/>
              </a:rPr>
              <a:t>IV</a:t>
            </a:r>
            <a:r>
              <a:rPr dirty="0" sz="2400" spc="-165" b="1">
                <a:latin typeface="Arial"/>
                <a:cs typeface="Arial"/>
              </a:rPr>
              <a:t> </a:t>
            </a:r>
            <a:r>
              <a:rPr dirty="0" sz="2400" spc="-50" b="1">
                <a:latin typeface="Arial"/>
                <a:cs typeface="Arial"/>
              </a:rPr>
              <a:t>&amp; </a:t>
            </a:r>
            <a:r>
              <a:rPr dirty="0" sz="2400" spc="-50" b="1">
                <a:latin typeface="Arial"/>
                <a:cs typeface="Arial"/>
              </a:rPr>
              <a:t>	</a:t>
            </a:r>
            <a:r>
              <a:rPr dirty="0" sz="2400" spc="-20" b="1">
                <a:latin typeface="Arial"/>
                <a:cs typeface="Arial"/>
              </a:rPr>
              <a:t>Injection</a:t>
            </a:r>
            <a:r>
              <a:rPr dirty="0" sz="2400" spc="-130" b="1">
                <a:latin typeface="Arial"/>
                <a:cs typeface="Arial"/>
              </a:rPr>
              <a:t> </a:t>
            </a:r>
            <a:r>
              <a:rPr dirty="0" sz="2400" spc="-10">
                <a:latin typeface="Arial MT"/>
                <a:cs typeface="Arial MT"/>
              </a:rPr>
              <a:t>administration</a:t>
            </a:r>
            <a:r>
              <a:rPr dirty="0" sz="2400" spc="-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methods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32638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105"/>
              </a:spcBef>
            </a:pPr>
            <a:r>
              <a:rPr dirty="0"/>
              <a:t>Usage</a:t>
            </a:r>
            <a:r>
              <a:rPr dirty="0" spc="-55"/>
              <a:t> </a:t>
            </a:r>
            <a:r>
              <a:rPr dirty="0"/>
              <a:t>&amp;</a:t>
            </a:r>
            <a:r>
              <a:rPr dirty="0" spc="-45"/>
              <a:t> </a:t>
            </a:r>
            <a:r>
              <a:rPr dirty="0"/>
              <a:t>Administration</a:t>
            </a:r>
            <a:r>
              <a:rPr dirty="0" spc="-100"/>
              <a:t> </a:t>
            </a:r>
            <a:r>
              <a:rPr dirty="0" spc="-10"/>
              <a:t>Summary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2811" y="2313432"/>
            <a:ext cx="2743200" cy="243839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330" y="1676885"/>
            <a:ext cx="7106284" cy="4244975"/>
          </a:xfrm>
          <a:prstGeom prst="rect">
            <a:avLst/>
          </a:prstGeom>
        </p:spPr>
        <p:txBody>
          <a:bodyPr wrap="square" lIns="0" tIns="901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Air</a:t>
            </a:r>
            <a:r>
              <a:rPr dirty="0" u="heavy" sz="2600" spc="-1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&amp;</a:t>
            </a:r>
            <a:r>
              <a:rPr dirty="0" u="heavy" sz="2600" spc="-6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gases</a:t>
            </a:r>
            <a:r>
              <a:rPr dirty="0" u="heavy" sz="2600" spc="-9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can</a:t>
            </a:r>
            <a:r>
              <a:rPr dirty="0" u="heavy" sz="2600" spc="-9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be</a:t>
            </a:r>
            <a:r>
              <a:rPr dirty="0" u="heavy" sz="2600" spc="-5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used</a:t>
            </a:r>
            <a:r>
              <a:rPr dirty="0" u="heavy" sz="2600" spc="-7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for</a:t>
            </a:r>
            <a:r>
              <a:rPr dirty="0" u="heavy" sz="2600" spc="-7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the</a:t>
            </a:r>
            <a:r>
              <a:rPr dirty="0" u="heavy" sz="2600" spc="-4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following</a:t>
            </a:r>
            <a:r>
              <a:rPr dirty="0" u="heavy" sz="2600" spc="-9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exams: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400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GI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studies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00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Arthrograms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09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Myelograms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930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Air</a:t>
            </a:r>
            <a:r>
              <a:rPr dirty="0" u="heavy" sz="2600" spc="-8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&amp;</a:t>
            </a:r>
            <a:r>
              <a:rPr dirty="0" u="heavy" sz="2600" spc="-3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gases</a:t>
            </a:r>
            <a:r>
              <a:rPr dirty="0" u="heavy" sz="2600" spc="-8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can</a:t>
            </a:r>
            <a:r>
              <a:rPr dirty="0" u="heavy" sz="2600" spc="-5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be</a:t>
            </a:r>
            <a:r>
              <a:rPr dirty="0" u="heavy" sz="2600" spc="-3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administered:</a:t>
            </a:r>
            <a:endParaRPr sz="2600">
              <a:latin typeface="Arial"/>
              <a:cs typeface="Arial"/>
            </a:endParaRPr>
          </a:p>
          <a:p>
            <a:pPr marL="240665" indent="-227965">
              <a:lnSpc>
                <a:spcPct val="100000"/>
              </a:lnSpc>
              <a:spcBef>
                <a:spcPts val="520"/>
              </a:spcBef>
              <a:buChar char="•"/>
              <a:tabLst>
                <a:tab pos="240665" algn="l"/>
              </a:tabLst>
            </a:pPr>
            <a:r>
              <a:rPr dirty="0" sz="2200">
                <a:latin typeface="Arial MT"/>
                <a:cs typeface="Arial MT"/>
              </a:rPr>
              <a:t>Via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injection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495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Orally</a:t>
            </a:r>
            <a:endParaRPr sz="2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00"/>
              </a:spcBef>
              <a:buChar char="•"/>
              <a:tabLst>
                <a:tab pos="240665" algn="l"/>
              </a:tabLst>
            </a:pPr>
            <a:r>
              <a:rPr dirty="0" sz="2200" spc="-10">
                <a:latin typeface="Arial MT"/>
                <a:cs typeface="Arial MT"/>
              </a:rPr>
              <a:t>Rectally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32638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105"/>
              </a:spcBef>
            </a:pPr>
            <a:r>
              <a:rPr dirty="0"/>
              <a:t>Usage</a:t>
            </a:r>
            <a:r>
              <a:rPr dirty="0" spc="-55"/>
              <a:t> </a:t>
            </a:r>
            <a:r>
              <a:rPr dirty="0"/>
              <a:t>&amp;</a:t>
            </a:r>
            <a:r>
              <a:rPr dirty="0" spc="-45"/>
              <a:t> </a:t>
            </a:r>
            <a:r>
              <a:rPr dirty="0"/>
              <a:t>Administration</a:t>
            </a:r>
            <a:r>
              <a:rPr dirty="0" spc="-100"/>
              <a:t> </a:t>
            </a:r>
            <a:r>
              <a:rPr dirty="0" spc="-10"/>
              <a:t>Summary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82331"/>
            <a:ext cx="6760209" cy="3495675"/>
          </a:xfrm>
          <a:prstGeom prst="rect">
            <a:avLst/>
          </a:prstGeom>
        </p:spPr>
        <p:txBody>
          <a:bodyPr wrap="square" lIns="0" tIns="1181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Water</a:t>
            </a:r>
            <a:r>
              <a:rPr dirty="0" u="heavy" sz="2800" spc="-16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can</a:t>
            </a:r>
            <a:r>
              <a:rPr dirty="0" u="heavy" sz="2800" spc="-16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be</a:t>
            </a:r>
            <a:r>
              <a:rPr dirty="0" u="heavy" sz="2800" spc="-16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used</a:t>
            </a:r>
            <a:r>
              <a:rPr dirty="0" u="heavy" sz="2800" spc="-17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for</a:t>
            </a:r>
            <a:r>
              <a:rPr dirty="0" u="heavy" sz="2800" spc="-15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the</a:t>
            </a:r>
            <a:r>
              <a:rPr dirty="0" u="heavy" sz="2800" spc="-16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following</a:t>
            </a:r>
            <a:r>
              <a:rPr dirty="0" u="heavy" sz="2800" spc="-1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exams:</a:t>
            </a:r>
            <a:endParaRPr sz="28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71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Evaluation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pancreas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9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GI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studies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1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Gastric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Neoplasms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565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Water</a:t>
            </a:r>
            <a:r>
              <a:rPr dirty="0" u="heavy" sz="2800" spc="-17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is</a:t>
            </a:r>
            <a:r>
              <a:rPr dirty="0" u="heavy" sz="2800" spc="-16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typically</a:t>
            </a:r>
            <a:r>
              <a:rPr dirty="0" u="heavy" sz="2800" spc="-16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administered: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71955" y="4860035"/>
            <a:ext cx="847344" cy="26670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32638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105"/>
              </a:spcBef>
            </a:pPr>
            <a:r>
              <a:rPr dirty="0"/>
              <a:t>Usage</a:t>
            </a:r>
            <a:r>
              <a:rPr dirty="0" spc="-55"/>
              <a:t> </a:t>
            </a:r>
            <a:r>
              <a:rPr dirty="0"/>
              <a:t>&amp;</a:t>
            </a:r>
            <a:r>
              <a:rPr dirty="0" spc="-45"/>
              <a:t> </a:t>
            </a:r>
            <a:r>
              <a:rPr dirty="0"/>
              <a:t>Administration</a:t>
            </a:r>
            <a:r>
              <a:rPr dirty="0" spc="-100"/>
              <a:t> </a:t>
            </a:r>
            <a:r>
              <a:rPr dirty="0" spc="-10"/>
              <a:t>Summary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7383" y="2417064"/>
            <a:ext cx="1348740" cy="239267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71955" y="3947159"/>
            <a:ext cx="847344" cy="266700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29639" y="1668748"/>
            <a:ext cx="6808470" cy="3397885"/>
          </a:xfrm>
          <a:prstGeom prst="rect">
            <a:avLst/>
          </a:prstGeom>
        </p:spPr>
        <p:txBody>
          <a:bodyPr wrap="square" lIns="0" tIns="13144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35"/>
              </a:spcBef>
            </a:pP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Barium</a:t>
            </a:r>
            <a:r>
              <a:rPr dirty="0" u="heavy" sz="2800" spc="-13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Sulfate</a:t>
            </a:r>
            <a:r>
              <a:rPr dirty="0" u="heavy" sz="2800" spc="-17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Solutions</a:t>
            </a:r>
            <a:r>
              <a:rPr dirty="0" u="heavy" sz="2800" spc="-15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can</a:t>
            </a:r>
            <a:r>
              <a:rPr dirty="0" u="heavy" sz="2800" spc="-17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be</a:t>
            </a:r>
            <a:r>
              <a:rPr dirty="0" u="heavy" sz="2800" spc="-17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used</a:t>
            </a:r>
            <a:r>
              <a:rPr dirty="0" u="heavy" sz="2800" spc="-18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2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for: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1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575"/>
              </a:spcBef>
            </a:pP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Barium</a:t>
            </a:r>
            <a:r>
              <a:rPr dirty="0" u="heavy" sz="2800" spc="-12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Solutions</a:t>
            </a:r>
            <a:r>
              <a:rPr dirty="0" u="heavy" sz="2800" spc="-13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are</a:t>
            </a:r>
            <a:r>
              <a:rPr dirty="0" u="heavy" sz="2800" spc="-15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2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typically</a:t>
            </a:r>
            <a:r>
              <a:rPr dirty="0" u="heavy" sz="2800" spc="-17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administered: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0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685800" indent="-228600">
              <a:lnSpc>
                <a:spcPct val="100000"/>
              </a:lnSpc>
              <a:spcBef>
                <a:spcPts val="210"/>
              </a:spcBef>
              <a:buFont typeface="Arial MT"/>
              <a:buChar char="•"/>
              <a:tabLst>
                <a:tab pos="685800" algn="l"/>
              </a:tabLst>
            </a:pPr>
            <a:r>
              <a:rPr dirty="0" sz="2000" i="1">
                <a:latin typeface="Arial"/>
                <a:cs typeface="Arial"/>
              </a:rPr>
              <a:t>More</a:t>
            </a:r>
            <a:r>
              <a:rPr dirty="0" sz="2000" spc="-10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common</a:t>
            </a:r>
            <a:endParaRPr sz="2000">
              <a:latin typeface="Arial"/>
              <a:cs typeface="Arial"/>
            </a:endParaRPr>
          </a:p>
          <a:p>
            <a:pPr marL="226060" indent="-226060">
              <a:lnSpc>
                <a:spcPct val="100000"/>
              </a:lnSpc>
              <a:spcBef>
                <a:spcPts val="695"/>
              </a:spcBef>
              <a:buChar char="•"/>
              <a:tabLst>
                <a:tab pos="226060" algn="l"/>
              </a:tabLst>
            </a:pPr>
            <a:r>
              <a:rPr dirty="0" sz="2400" spc="-10">
                <a:latin typeface="Arial MT"/>
                <a:cs typeface="Arial MT"/>
              </a:rPr>
              <a:t>Rectally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32638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105"/>
              </a:spcBef>
            </a:pPr>
            <a:r>
              <a:rPr dirty="0"/>
              <a:t>Usage</a:t>
            </a:r>
            <a:r>
              <a:rPr dirty="0" spc="-55"/>
              <a:t> </a:t>
            </a:r>
            <a:r>
              <a:rPr dirty="0"/>
              <a:t>&amp;</a:t>
            </a:r>
            <a:r>
              <a:rPr dirty="0" spc="-45"/>
              <a:t> </a:t>
            </a:r>
            <a:r>
              <a:rPr dirty="0"/>
              <a:t>Administration</a:t>
            </a:r>
            <a:r>
              <a:rPr dirty="0" spc="-100"/>
              <a:t> </a:t>
            </a:r>
            <a:r>
              <a:rPr dirty="0" spc="-10"/>
              <a:t>Summary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29639" y="1688536"/>
            <a:ext cx="6027420" cy="4136390"/>
          </a:xfrm>
          <a:prstGeom prst="rect">
            <a:avLst/>
          </a:prstGeom>
        </p:spPr>
        <p:txBody>
          <a:bodyPr wrap="square" lIns="0" tIns="4508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355"/>
              </a:spcBef>
            </a:pP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Iodinated</a:t>
            </a:r>
            <a:r>
              <a:rPr dirty="0" u="heavy" sz="2600" spc="-9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contrast</a:t>
            </a:r>
            <a:r>
              <a:rPr dirty="0" u="heavy" sz="2600" spc="-13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media</a:t>
            </a:r>
            <a:r>
              <a:rPr dirty="0" u="heavy" sz="2600" spc="-7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can</a:t>
            </a:r>
            <a:r>
              <a:rPr dirty="0" u="heavy" sz="2600" spc="-1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be</a:t>
            </a:r>
            <a:r>
              <a:rPr dirty="0" u="heavy" sz="2600" spc="-8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used</a:t>
            </a:r>
            <a:r>
              <a:rPr dirty="0" u="heavy" sz="2600" spc="-12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spc="-2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for:</a:t>
            </a:r>
            <a:endParaRPr sz="2600">
              <a:latin typeface="Arial"/>
              <a:cs typeface="Arial"/>
            </a:endParaRPr>
          </a:p>
          <a:p>
            <a:pPr marL="227965" indent="-227965">
              <a:lnSpc>
                <a:spcPct val="100000"/>
              </a:lnSpc>
              <a:spcBef>
                <a:spcPts val="204"/>
              </a:spcBef>
              <a:buChar char="•"/>
              <a:tabLst>
                <a:tab pos="227965" algn="l"/>
              </a:tabLst>
            </a:pPr>
            <a:r>
              <a:rPr dirty="0" sz="2200">
                <a:latin typeface="Arial MT"/>
                <a:cs typeface="Arial MT"/>
              </a:rPr>
              <a:t>GI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studies</a:t>
            </a:r>
            <a:endParaRPr sz="2200">
              <a:latin typeface="Arial MT"/>
              <a:cs typeface="Arial MT"/>
            </a:endParaRPr>
          </a:p>
          <a:p>
            <a:pPr marL="227965" indent="-227965">
              <a:lnSpc>
                <a:spcPct val="100000"/>
              </a:lnSpc>
              <a:spcBef>
                <a:spcPts val="209"/>
              </a:spcBef>
              <a:buChar char="•"/>
              <a:tabLst>
                <a:tab pos="227965" algn="l"/>
              </a:tabLst>
            </a:pPr>
            <a:r>
              <a:rPr dirty="0" sz="2200" spc="-10">
                <a:latin typeface="Arial MT"/>
                <a:cs typeface="Arial MT"/>
              </a:rPr>
              <a:t>Arthrograms</a:t>
            </a:r>
            <a:endParaRPr sz="2200">
              <a:latin typeface="Arial MT"/>
              <a:cs typeface="Arial MT"/>
            </a:endParaRPr>
          </a:p>
          <a:p>
            <a:pPr marL="227965" indent="-227965">
              <a:lnSpc>
                <a:spcPct val="100000"/>
              </a:lnSpc>
              <a:spcBef>
                <a:spcPts val="190"/>
              </a:spcBef>
              <a:buChar char="•"/>
              <a:tabLst>
                <a:tab pos="227965" algn="l"/>
              </a:tabLst>
            </a:pPr>
            <a:r>
              <a:rPr dirty="0" sz="2200" spc="-10">
                <a:latin typeface="Arial MT"/>
                <a:cs typeface="Arial MT"/>
              </a:rPr>
              <a:t>Postmyelograms</a:t>
            </a:r>
            <a:endParaRPr sz="2200">
              <a:latin typeface="Arial MT"/>
              <a:cs typeface="Arial MT"/>
            </a:endParaRPr>
          </a:p>
          <a:p>
            <a:pPr marL="227965" indent="-227965">
              <a:lnSpc>
                <a:spcPct val="100000"/>
              </a:lnSpc>
              <a:spcBef>
                <a:spcPts val="204"/>
              </a:spcBef>
              <a:buChar char="•"/>
              <a:tabLst>
                <a:tab pos="227965" algn="l"/>
              </a:tabLst>
            </a:pPr>
            <a:r>
              <a:rPr dirty="0" sz="2200" spc="-10">
                <a:latin typeface="Arial MT"/>
                <a:cs typeface="Arial MT"/>
              </a:rPr>
              <a:t>Vascular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&amp;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Arterial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Studies</a:t>
            </a:r>
            <a:endParaRPr sz="2200">
              <a:latin typeface="Arial MT"/>
              <a:cs typeface="Arial MT"/>
            </a:endParaRPr>
          </a:p>
          <a:p>
            <a:pPr marL="227965" indent="-227965">
              <a:lnSpc>
                <a:spcPct val="100000"/>
              </a:lnSpc>
              <a:spcBef>
                <a:spcPts val="204"/>
              </a:spcBef>
              <a:buChar char="•"/>
              <a:tabLst>
                <a:tab pos="227965" algn="l"/>
              </a:tabLst>
            </a:pPr>
            <a:r>
              <a:rPr dirty="0" sz="2200" spc="-10">
                <a:latin typeface="Arial MT"/>
                <a:cs typeface="Arial MT"/>
              </a:rPr>
              <a:t>Solid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organ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contrast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enhancement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85"/>
              </a:spcBef>
            </a:pP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Iodinated</a:t>
            </a:r>
            <a:r>
              <a:rPr dirty="0" u="heavy" sz="2600" spc="-12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agents</a:t>
            </a:r>
            <a:r>
              <a:rPr dirty="0" u="heavy" sz="2600" spc="-1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can</a:t>
            </a:r>
            <a:r>
              <a:rPr dirty="0" u="heavy" sz="2600" spc="-12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be</a:t>
            </a:r>
            <a:r>
              <a:rPr dirty="0" u="heavy" sz="2600" spc="-10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administered:</a:t>
            </a:r>
            <a:endParaRPr sz="2600">
              <a:latin typeface="Arial"/>
              <a:cs typeface="Arial"/>
            </a:endParaRPr>
          </a:p>
          <a:p>
            <a:pPr marL="227965" indent="-227965">
              <a:lnSpc>
                <a:spcPct val="100000"/>
              </a:lnSpc>
              <a:spcBef>
                <a:spcPts val="204"/>
              </a:spcBef>
              <a:buChar char="•"/>
              <a:tabLst>
                <a:tab pos="227965" algn="l"/>
              </a:tabLst>
            </a:pPr>
            <a:r>
              <a:rPr dirty="0" sz="2200" spc="-10">
                <a:latin typeface="Arial MT"/>
                <a:cs typeface="Arial MT"/>
              </a:rPr>
              <a:t>Orally</a:t>
            </a:r>
            <a:endParaRPr sz="2200">
              <a:latin typeface="Arial MT"/>
              <a:cs typeface="Arial MT"/>
            </a:endParaRPr>
          </a:p>
          <a:p>
            <a:pPr marL="227965" indent="-227965">
              <a:lnSpc>
                <a:spcPct val="100000"/>
              </a:lnSpc>
              <a:spcBef>
                <a:spcPts val="204"/>
              </a:spcBef>
              <a:buChar char="•"/>
              <a:tabLst>
                <a:tab pos="227965" algn="l"/>
              </a:tabLst>
            </a:pPr>
            <a:r>
              <a:rPr dirty="0" sz="2200" spc="-10">
                <a:latin typeface="Arial MT"/>
                <a:cs typeface="Arial MT"/>
              </a:rPr>
              <a:t>Rectally</a:t>
            </a:r>
            <a:endParaRPr sz="2200">
              <a:latin typeface="Arial MT"/>
              <a:cs typeface="Arial MT"/>
            </a:endParaRPr>
          </a:p>
          <a:p>
            <a:pPr marL="227965" indent="-227965">
              <a:lnSpc>
                <a:spcPct val="100000"/>
              </a:lnSpc>
              <a:spcBef>
                <a:spcPts val="204"/>
              </a:spcBef>
              <a:buChar char="•"/>
              <a:tabLst>
                <a:tab pos="227965" algn="l"/>
              </a:tabLst>
            </a:pPr>
            <a:r>
              <a:rPr dirty="0" sz="2200">
                <a:latin typeface="Arial MT"/>
                <a:cs typeface="Arial MT"/>
              </a:rPr>
              <a:t>Via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injection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9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7383" y="5571744"/>
            <a:ext cx="298703" cy="211836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15899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100"/>
              </a:spcBef>
            </a:pPr>
            <a:r>
              <a:rPr dirty="0"/>
              <a:t>Things</a:t>
            </a:r>
            <a:r>
              <a:rPr dirty="0" spc="-40"/>
              <a:t> </a:t>
            </a:r>
            <a:r>
              <a:rPr dirty="0"/>
              <a:t>to</a:t>
            </a:r>
            <a:r>
              <a:rPr dirty="0" spc="-30"/>
              <a:t> </a:t>
            </a:r>
            <a:r>
              <a:rPr dirty="0"/>
              <a:t>Take</a:t>
            </a:r>
            <a:r>
              <a:rPr dirty="0" spc="-55"/>
              <a:t> </a:t>
            </a:r>
            <a:r>
              <a:rPr dirty="0" spc="-20"/>
              <a:t>Away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965198"/>
            <a:ext cx="8893175" cy="440817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Purpose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media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60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Classifications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80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Types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contrast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media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CT</a:t>
            </a:r>
            <a:endParaRPr sz="2800">
              <a:latin typeface="Arial MT"/>
              <a:cs typeface="Arial MT"/>
            </a:endParaRPr>
          </a:p>
          <a:p>
            <a:pPr lvl="1" marL="697865" marR="5080" indent="-228600">
              <a:lnSpc>
                <a:spcPts val="2800"/>
              </a:lnSpc>
              <a:spcBef>
                <a:spcPts val="1845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How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different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types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used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(aka.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administration methods)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365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What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different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types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used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for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400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Why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different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types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used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" y="1523"/>
            <a:ext cx="734568" cy="79400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2025-06-26T21:53:21Z</dcterms:created>
  <dcterms:modified xsi:type="dcterms:W3CDTF">2025-06-26T21:53:21Z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2025-06-27T00:00:00Z</vt:filetime>
  </property>
  <property fmtid="{D5CDD505-2E9C-101B-9397-08002B2CF9AE}" pid="3" name="LastSaved">
    <vt:filetime>2025-06-26T00:00:00Z</vt:filetime>
  </property>
  <property fmtid="{D5CDD505-2E9C-101B-9397-08002B2CF9AE}" pid="4" name="Producer">
    <vt:lpwstr>Foxit PDF Editor Printer Version 11.2.2.4537</vt:lpwstr>
  </property>
</Properties>
</file>