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6"/>
  </p:notesMasterIdLst>
  <p:handoutMasterIdLst>
    <p:handoutMasterId r:id="rId37"/>
  </p:handoutMasterIdLst>
  <p:sldIdLst>
    <p:sldId id="284" r:id="rId5"/>
    <p:sldId id="361" r:id="rId6"/>
    <p:sldId id="281" r:id="rId7"/>
    <p:sldId id="535" r:id="rId8"/>
    <p:sldId id="536" r:id="rId9"/>
    <p:sldId id="554" r:id="rId10"/>
    <p:sldId id="538" r:id="rId11"/>
    <p:sldId id="405" r:id="rId12"/>
    <p:sldId id="434" r:id="rId13"/>
    <p:sldId id="539" r:id="rId14"/>
    <p:sldId id="493" r:id="rId15"/>
    <p:sldId id="540" r:id="rId16"/>
    <p:sldId id="513" r:id="rId17"/>
    <p:sldId id="541" r:id="rId18"/>
    <p:sldId id="550" r:id="rId19"/>
    <p:sldId id="495" r:id="rId20"/>
    <p:sldId id="516" r:id="rId21"/>
    <p:sldId id="543" r:id="rId22"/>
    <p:sldId id="519" r:id="rId23"/>
    <p:sldId id="545" r:id="rId24"/>
    <p:sldId id="555" r:id="rId25"/>
    <p:sldId id="522" r:id="rId26"/>
    <p:sldId id="523" r:id="rId27"/>
    <p:sldId id="546" r:id="rId28"/>
    <p:sldId id="526" r:id="rId29"/>
    <p:sldId id="547" r:id="rId30"/>
    <p:sldId id="530" r:id="rId31"/>
    <p:sldId id="549" r:id="rId32"/>
    <p:sldId id="533" r:id="rId33"/>
    <p:sldId id="534" r:id="rId34"/>
    <p:sldId id="487" r:id="rId35"/>
  </p:sldIdLst>
  <p:sldSz cx="12192000" cy="6858000"/>
  <p:notesSz cx="7023100" cy="9309100"/>
  <p:custDataLst>
    <p:tags r:id="rId3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281"/>
            <p14:sldId id="535"/>
            <p14:sldId id="536"/>
            <p14:sldId id="554"/>
            <p14:sldId id="538"/>
            <p14:sldId id="405"/>
            <p14:sldId id="434"/>
            <p14:sldId id="539"/>
            <p14:sldId id="493"/>
            <p14:sldId id="540"/>
            <p14:sldId id="513"/>
            <p14:sldId id="541"/>
            <p14:sldId id="550"/>
            <p14:sldId id="495"/>
            <p14:sldId id="516"/>
            <p14:sldId id="543"/>
            <p14:sldId id="519"/>
            <p14:sldId id="545"/>
            <p14:sldId id="555"/>
            <p14:sldId id="522"/>
            <p14:sldId id="523"/>
            <p14:sldId id="546"/>
            <p14:sldId id="526"/>
            <p14:sldId id="547"/>
            <p14:sldId id="530"/>
            <p14:sldId id="549"/>
            <p14:sldId id="533"/>
            <p14:sldId id="534"/>
            <p14:sldId id="48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CC00FF"/>
    <a:srgbClr val="00C491"/>
    <a:srgbClr val="66FF33"/>
    <a:srgbClr val="37FFAE"/>
    <a:srgbClr val="FF99FF"/>
    <a:srgbClr val="FF0066"/>
    <a:srgbClr val="0AF474"/>
    <a:srgbClr val="DDDDDD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4E0828-60A3-E829-D0EF-237C4A36E01E}" v="43" dt="2024-10-27T02:28:27.7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87" autoAdjust="0"/>
    <p:restoredTop sz="92579" autoAdjust="0"/>
  </p:normalViewPr>
  <p:slideViewPr>
    <p:cSldViewPr snapToGrid="0">
      <p:cViewPr varScale="1">
        <p:scale>
          <a:sx n="103" d="100"/>
          <a:sy n="103" d="100"/>
        </p:scale>
        <p:origin x="720" y="150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868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0378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29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9096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371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0003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809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117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274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2030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095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2838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416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9011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517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7789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4721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9919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7471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2166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2139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5667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358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993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33117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351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5522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1450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6118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3267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261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9174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1382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9101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1136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5BC881C5-AF88-FC80-20EA-AF40A788C1C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FF838513-893C-F887-D2EA-7B76BB235B0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171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937760" y="1122363"/>
            <a:ext cx="5730240" cy="2387600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937760" y="3602038"/>
            <a:ext cx="5730240" cy="1655762"/>
          </a:xfrm>
        </p:spPr>
        <p:txBody>
          <a:bodyPr/>
          <a:lstStyle/>
          <a:p>
            <a:pPr algn="l"/>
            <a:r>
              <a:rPr lang="en-US" sz="1800" u="sng" dirty="0"/>
              <a:t>Outcome 6-10:</a:t>
            </a:r>
            <a:r>
              <a:rPr lang="en-US" sz="1800" dirty="0"/>
              <a:t> </a:t>
            </a:r>
          </a:p>
          <a:p>
            <a:pPr algn="l"/>
            <a:r>
              <a:rPr lang="en-US" sz="1800" dirty="0"/>
              <a:t>Positioning – Ankle, Foot, Calcaneus &amp; Toes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Module Reading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i="1" u="sng" dirty="0" err="1"/>
              <a:t>Bontrager</a:t>
            </a:r>
            <a:endParaRPr lang="en-US" sz="3200" i="1" u="sng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 228→230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 232→236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 237→238</a:t>
            </a: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 239→242</a:t>
            </a:r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Guidelines/Considerations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Protocol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Positioning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– Ankle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42412" y="1102761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36273" y="5923468"/>
            <a:ext cx="5138066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All ankle projections require visualization of 1/3</a:t>
            </a:r>
            <a:r>
              <a:rPr lang="en-CA" sz="1400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of distal </a:t>
            </a:r>
            <a:r>
              <a:rPr lang="en-CA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tib</a:t>
            </a:r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/fib </a:t>
            </a:r>
            <a:endParaRPr lang="en-CA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3340346" y="316792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9050" y="2005882"/>
            <a:ext cx="2062675" cy="37238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r="13505"/>
          <a:stretch/>
        </p:blipFill>
        <p:spPr>
          <a:xfrm>
            <a:off x="3962161" y="2005881"/>
            <a:ext cx="2086293" cy="3737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8889" y="2005881"/>
            <a:ext cx="2195031" cy="374241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641270" y="3157919"/>
            <a:ext cx="1836132" cy="1169551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Lateral projection must also display the entire calcaneus, navicular and base of 5</a:t>
            </a:r>
            <a:r>
              <a:rPr lang="en-US" sz="1400" baseline="30000" dirty="0"/>
              <a:t>th</a:t>
            </a:r>
            <a:r>
              <a:rPr lang="en-US" sz="1400" dirty="0"/>
              <a:t> metatarsal</a:t>
            </a:r>
          </a:p>
        </p:txBody>
      </p:sp>
    </p:spTree>
    <p:extLst>
      <p:ext uri="{BB962C8B-B14F-4D97-AF65-F5344CB8AC3E}">
        <p14:creationId xmlns:p14="http://schemas.microsoft.com/office/powerpoint/2010/main" val="1887487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– Ankle</a:t>
            </a:r>
            <a:endParaRPr lang="en-CA" sz="2200" dirty="0"/>
          </a:p>
        </p:txBody>
      </p:sp>
      <p:sp>
        <p:nvSpPr>
          <p:cNvPr id="14" name="Rectangle 13"/>
          <p:cNvSpPr/>
          <p:nvPr/>
        </p:nvSpPr>
        <p:spPr>
          <a:xfrm>
            <a:off x="1933831" y="1343672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 Select appropriate equipment/technical factors</a:t>
            </a:r>
          </a:p>
        </p:txBody>
      </p:sp>
      <p:sp>
        <p:nvSpPr>
          <p:cNvPr id="8" name="Rectangle 7"/>
          <p:cNvSpPr/>
          <p:nvPr/>
        </p:nvSpPr>
        <p:spPr>
          <a:xfrm>
            <a:off x="2741619" y="2589358"/>
            <a:ext cx="7620731" cy="96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100cm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SID, </a:t>
            </a:r>
            <a:r>
              <a:rPr lang="en-CA" sz="28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measured manually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Using cassettes or wireless digital IR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33831" y="5575966"/>
            <a:ext cx="7863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Ankle technique = 60→75 kVp</a:t>
            </a: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16949" y="3826826"/>
            <a:ext cx="8045400" cy="110184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0000"/>
                </a:solidFill>
                <a:latin typeface="Arial"/>
                <a:cs typeface="Arial"/>
              </a:rPr>
              <a:t>Prepare the control panel/console</a:t>
            </a:r>
            <a:endParaRPr lang="en-US" dirty="0"/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*your 1</a:t>
            </a:r>
            <a:r>
              <a:rPr lang="en-CA" sz="2800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projection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1999863" y="1852050"/>
            <a:ext cx="82964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*Using the </a:t>
            </a:r>
            <a:r>
              <a:rPr lang="en-CA" sz="2800" b="1" i="1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smallest</a:t>
            </a: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field size possible</a:t>
            </a:r>
          </a:p>
        </p:txBody>
      </p:sp>
    </p:spTree>
    <p:extLst>
      <p:ext uri="{BB962C8B-B14F-4D97-AF65-F5344CB8AC3E}">
        <p14:creationId xmlns:p14="http://schemas.microsoft.com/office/powerpoint/2010/main" val="3571564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141852" y="967009"/>
            <a:ext cx="8192516" cy="1471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Setup room </a:t>
            </a:r>
            <a:r>
              <a:rPr lang="en-CA" sz="3200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before</a:t>
            </a: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bringing the patient in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Note: can be done at either end of table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Image p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256" y="2114313"/>
            <a:ext cx="5526119" cy="414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24001" y="6074237"/>
            <a:ext cx="4903907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Ensure the table IR is not directly under the IR</a:t>
            </a:r>
            <a:endParaRPr lang="en-CA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816566" y="4598362"/>
            <a:ext cx="581497" cy="320633"/>
          </a:xfrm>
          <a:prstGeom prst="straightConnector1">
            <a:avLst/>
          </a:prstGeom>
          <a:ln w="57150">
            <a:solidFill>
              <a:srgbClr val="61F9A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8054090" y="2216838"/>
            <a:ext cx="2449605" cy="363176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Tube and IR aligned using 100cm SID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Field size matches size of IR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Correct anatomical marker selected</a:t>
            </a:r>
          </a:p>
          <a:p>
            <a:endParaRPr lang="en-CA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8839200" y="6570527"/>
            <a:ext cx="1664494" cy="2439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890291" y="-63685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– Ankle</a:t>
            </a:r>
          </a:p>
        </p:txBody>
      </p:sp>
    </p:spTree>
    <p:extLst>
      <p:ext uri="{BB962C8B-B14F-4D97-AF65-F5344CB8AC3E}">
        <p14:creationId xmlns:p14="http://schemas.microsoft.com/office/powerpoint/2010/main" val="857941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– Ankle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576090" y="1159039"/>
            <a:ext cx="84285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  Artifact Removal</a:t>
            </a:r>
          </a:p>
        </p:txBody>
      </p:sp>
      <p:sp>
        <p:nvSpPr>
          <p:cNvPr id="8" name="Rectangle 7"/>
          <p:cNvSpPr/>
          <p:nvPr/>
        </p:nvSpPr>
        <p:spPr>
          <a:xfrm>
            <a:off x="2141853" y="1734207"/>
            <a:ext cx="7620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Any clothing or objects from the knee down</a:t>
            </a: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16712" y="3627023"/>
            <a:ext cx="7862756" cy="273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Notes: when the patient is in the room: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Use external landmarks when positioning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latin typeface="Arial" pitchFamily="34" charset="0"/>
                <a:cs typeface="Arial" pitchFamily="34" charset="0"/>
              </a:rPr>
              <a:t>Correct patient position is determined by:</a:t>
            </a:r>
            <a:r>
              <a:rPr lang="en-CA" sz="24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Femoral epicondyles: </a:t>
            </a:r>
            <a:r>
              <a:rPr lang="en-CA" sz="2400" i="1" dirty="0">
                <a:latin typeface="Arial" pitchFamily="34" charset="0"/>
                <a:cs typeface="Arial" pitchFamily="34" charset="0"/>
              </a:rPr>
              <a:t>for AP &amp; Lateral projections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Intermalleolar line: </a:t>
            </a:r>
            <a:r>
              <a:rPr lang="en-CA" sz="2400" i="1" dirty="0">
                <a:latin typeface="Arial" pitchFamily="34" charset="0"/>
                <a:cs typeface="Arial" pitchFamily="34" charset="0"/>
              </a:rPr>
              <a:t>for Mortise projection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17190" y="2211911"/>
            <a:ext cx="69874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*i.e. shoes, socks, and any jewelry must be removed</a:t>
            </a:r>
            <a:endParaRPr lang="en-CA" sz="20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41853" y="2788663"/>
            <a:ext cx="77527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Marker NOT under </a:t>
            </a:r>
            <a:r>
              <a:rPr lang="en-CA" sz="2400" i="1" u="sng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soft-tissue</a:t>
            </a:r>
            <a:r>
              <a:rPr lang="en-CA" sz="24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 anatomy shadow</a:t>
            </a:r>
          </a:p>
        </p:txBody>
      </p:sp>
    </p:spTree>
    <p:extLst>
      <p:ext uri="{BB962C8B-B14F-4D97-AF65-F5344CB8AC3E}">
        <p14:creationId xmlns:p14="http://schemas.microsoft.com/office/powerpoint/2010/main" val="1571936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Protocol - Ankle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sz="3000" b="1" u="sng" dirty="0"/>
              <a:t>Routine</a:t>
            </a:r>
            <a:r>
              <a:rPr lang="en-US" sz="3000" dirty="0"/>
              <a:t>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AP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AP Mortise </a:t>
            </a:r>
            <a:r>
              <a:rPr lang="en-US" sz="2000" dirty="0"/>
              <a:t>(15-20</a:t>
            </a:r>
            <a:r>
              <a:rPr lang="en-US" sz="2000" baseline="30000" dirty="0"/>
              <a:t>0</a:t>
            </a:r>
            <a:r>
              <a:rPr lang="en-US" sz="2000" dirty="0"/>
              <a:t> medial oblique)</a:t>
            </a:r>
            <a:endParaRPr lang="en-US" dirty="0"/>
          </a:p>
          <a:p>
            <a:pPr>
              <a:lnSpc>
                <a:spcPct val="15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Lateral </a:t>
            </a:r>
            <a:r>
              <a:rPr lang="en-US" sz="2000" i="1" dirty="0"/>
              <a:t>(</a:t>
            </a:r>
            <a:r>
              <a:rPr lang="en-US" sz="2000" i="1" dirty="0" err="1"/>
              <a:t>Mediolateral</a:t>
            </a:r>
            <a:r>
              <a:rPr lang="en-US" sz="2000" i="1" dirty="0"/>
              <a:t>) </a:t>
            </a:r>
            <a:endParaRPr lang="en-US" sz="2400" i="1" dirty="0"/>
          </a:p>
        </p:txBody>
      </p:sp>
    </p:spTree>
    <p:extLst>
      <p:ext uri="{BB962C8B-B14F-4D97-AF65-F5344CB8AC3E}">
        <p14:creationId xmlns:p14="http://schemas.microsoft.com/office/powerpoint/2010/main" val="984829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-115032"/>
            <a:ext cx="10515600" cy="1325563"/>
          </a:xfrm>
        </p:spPr>
        <p:txBody>
          <a:bodyPr/>
          <a:lstStyle/>
          <a:p>
            <a:r>
              <a:rPr lang="en-CA" dirty="0"/>
              <a:t>Positioning – AP Ankle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389120" cy="4351338"/>
          </a:xfrm>
        </p:spPr>
        <p:txBody>
          <a:bodyPr>
            <a:normAutofit lnSpcReduction="10000"/>
          </a:bodyPr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b="1" u="sng" dirty="0"/>
              <a:t>Knee</a:t>
            </a:r>
            <a:r>
              <a:rPr lang="en-CA" sz="2600" dirty="0"/>
              <a:t> must be positioned in true AP</a:t>
            </a:r>
          </a:p>
          <a:p>
            <a:pPr marL="800100" lvl="1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b="1" i="1" dirty="0">
                <a:solidFill>
                  <a:srgbClr val="CC00FF"/>
                </a:solidFill>
              </a:rPr>
              <a:t>Femoral epicondyles parallel to IR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 err="1"/>
              <a:t>Dorsiflex</a:t>
            </a:r>
            <a:r>
              <a:rPr lang="en-CA" sz="2600" dirty="0"/>
              <a:t> foot 90</a:t>
            </a:r>
            <a:r>
              <a:rPr lang="en-CA" sz="2600" baseline="30000" dirty="0"/>
              <a:t>o</a:t>
            </a:r>
            <a:r>
              <a:rPr lang="en-CA" sz="2600" dirty="0"/>
              <a:t> </a:t>
            </a:r>
          </a:p>
          <a:p>
            <a:pPr marL="800100" lvl="1"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(if patient condition allows)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endParaRPr lang="en-CA" sz="2400" dirty="0"/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Place an anatomical marker (</a:t>
            </a:r>
            <a:r>
              <a:rPr lang="en-CA" sz="2600" i="1" dirty="0"/>
              <a:t>using Anderson Marker Rules</a:t>
            </a:r>
            <a:r>
              <a:rPr lang="en-CA" sz="2600" dirty="0"/>
              <a:t>), and make final adjustments</a:t>
            </a:r>
          </a:p>
          <a:p>
            <a:endParaRPr lang="en-US" sz="2000" dirty="0"/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7739573" y="6403538"/>
            <a:ext cx="2891482" cy="40349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239 Fig. 6.78 &amp; SAIT Campus 2021</a:t>
            </a:r>
            <a:endParaRPr lang="en-CA" dirty="0"/>
          </a:p>
        </p:txBody>
      </p:sp>
      <p:pic>
        <p:nvPicPr>
          <p:cNvPr id="2" name="Picture 2" descr="https://coursewareobjects.elsevier.com/objects/elr/Bontrager9e/IC/jpg/Chapter006/00607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150" b="4493"/>
          <a:stretch/>
        </p:blipFill>
        <p:spPr bwMode="auto">
          <a:xfrm>
            <a:off x="6256492" y="4183999"/>
            <a:ext cx="2891482" cy="221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t="14359"/>
          <a:stretch/>
        </p:blipFill>
        <p:spPr>
          <a:xfrm>
            <a:off x="6348203" y="856703"/>
            <a:ext cx="2701907" cy="308527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228272" y="3877861"/>
            <a:ext cx="2919702" cy="5232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i="1" dirty="0"/>
              <a:t>Note: ankle joint is not ½ between all the required anatomy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70039" y="1148441"/>
            <a:ext cx="1374678" cy="203132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i="1" dirty="0"/>
              <a:t>If positioned with the calcaneus over inferior edge of the IR; the light field will extend beyond the active surface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256376" y="4494368"/>
            <a:ext cx="1374678" cy="181588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i="1" dirty="0"/>
              <a:t>If ankle joint is centered over the IR; the light field will include the entire foot (i.e. phalanges and metatarsals)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8696084" y="2668542"/>
            <a:ext cx="451891" cy="513220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8567351" y="5293768"/>
            <a:ext cx="682870" cy="699375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6402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oursewareobjects.elsevier.com/objects/elr/Bontrager9e/IC/jpg/Chapter006/00607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76" b="4317"/>
          <a:stretch/>
        </p:blipFill>
        <p:spPr bwMode="auto">
          <a:xfrm>
            <a:off x="2926454" y="1555504"/>
            <a:ext cx="5912746" cy="437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9144" y="882432"/>
            <a:ext cx="1759419" cy="2005103"/>
          </a:xfrm>
          <a:prstGeom prst="rect">
            <a:avLst/>
          </a:prstGeom>
        </p:spPr>
      </p:pic>
      <p:cxnSp>
        <p:nvCxnSpPr>
          <p:cNvPr id="54" name="Straight Arrow Connector 53"/>
          <p:cNvCxnSpPr/>
          <p:nvPr/>
        </p:nvCxnSpPr>
        <p:spPr>
          <a:xfrm flipV="1">
            <a:off x="9608033" y="2414879"/>
            <a:ext cx="648706" cy="769655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4"/>
          <p:cNvSpPr txBox="1">
            <a:spLocks/>
          </p:cNvSpPr>
          <p:nvPr/>
        </p:nvSpPr>
        <p:spPr>
          <a:xfrm>
            <a:off x="4749508" y="1379354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239 Fig. 6.78</a:t>
            </a:r>
            <a:endParaRPr lang="en-CA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-229813"/>
            <a:ext cx="10515600" cy="1325563"/>
          </a:xfrm>
        </p:spPr>
        <p:txBody>
          <a:bodyPr/>
          <a:lstStyle/>
          <a:p>
            <a:r>
              <a:rPr lang="en-CA" dirty="0"/>
              <a:t>Positioning – AP Ankle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884607" y="3528992"/>
            <a:ext cx="2259006" cy="1844040"/>
            <a:chOff x="3360607" y="3528992"/>
            <a:chExt cx="2259006" cy="1844040"/>
          </a:xfrm>
        </p:grpSpPr>
        <p:grpSp>
          <p:nvGrpSpPr>
            <p:cNvPr id="19" name="Group 18"/>
            <p:cNvGrpSpPr/>
            <p:nvPr/>
          </p:nvGrpSpPr>
          <p:grpSpPr>
            <a:xfrm>
              <a:off x="3360607" y="3528992"/>
              <a:ext cx="1996440" cy="1435692"/>
              <a:chOff x="3276600" y="3337560"/>
              <a:chExt cx="1996440" cy="1435692"/>
            </a:xfrm>
          </p:grpSpPr>
          <p:cxnSp>
            <p:nvCxnSpPr>
              <p:cNvPr id="7" name="Straight Connector 6"/>
              <p:cNvCxnSpPr/>
              <p:nvPr/>
            </p:nvCxnSpPr>
            <p:spPr>
              <a:xfrm flipV="1">
                <a:off x="3276600" y="4724400"/>
                <a:ext cx="1940935" cy="48852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 flipH="1">
                <a:off x="5257800" y="3337560"/>
                <a:ext cx="15240" cy="1386840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Arc 19"/>
            <p:cNvSpPr/>
            <p:nvPr/>
          </p:nvSpPr>
          <p:spPr>
            <a:xfrm rot="16881835">
              <a:off x="4705213" y="4458632"/>
              <a:ext cx="914400" cy="914400"/>
            </a:xfrm>
            <a:prstGeom prst="arc">
              <a:avLst/>
            </a:prstGeom>
            <a:ln>
              <a:solidFill>
                <a:srgbClr val="CC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2549494" y="2009122"/>
            <a:ext cx="3340937" cy="1916003"/>
            <a:chOff x="106882" y="4449992"/>
            <a:chExt cx="3340937" cy="1916003"/>
          </a:xfrm>
        </p:grpSpPr>
        <p:sp>
          <p:nvSpPr>
            <p:cNvPr id="30" name="TextBox 29"/>
            <p:cNvSpPr txBox="1"/>
            <p:nvPr/>
          </p:nvSpPr>
          <p:spPr>
            <a:xfrm>
              <a:off x="106882" y="4449992"/>
              <a:ext cx="3253306" cy="3693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should be over ankle joint 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2624584" y="4833703"/>
              <a:ext cx="823235" cy="1532292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/>
          <p:cNvGrpSpPr/>
          <p:nvPr/>
        </p:nvGrpSpPr>
        <p:grpSpPr>
          <a:xfrm>
            <a:off x="1583880" y="4693921"/>
            <a:ext cx="3165629" cy="1749649"/>
            <a:chOff x="4641459" y="1403082"/>
            <a:chExt cx="3165629" cy="1749649"/>
          </a:xfrm>
        </p:grpSpPr>
        <p:cxnSp>
          <p:nvCxnSpPr>
            <p:cNvPr id="34" name="Straight Arrow Connector 33"/>
            <p:cNvCxnSpPr/>
            <p:nvPr/>
          </p:nvCxnSpPr>
          <p:spPr>
            <a:xfrm flipH="1" flipV="1">
              <a:off x="7405061" y="1403082"/>
              <a:ext cx="59932" cy="111963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4641459" y="2506400"/>
              <a:ext cx="3165629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pt.</a:t>
              </a:r>
              <a:r>
                <a:rPr lang="en-US" b="1" dirty="0"/>
                <a:t> </a:t>
              </a:r>
              <a:r>
                <a:rPr lang="en-US" dirty="0"/>
                <a:t>to include 1/3</a:t>
              </a:r>
              <a:r>
                <a:rPr lang="en-US" baseline="30000" dirty="0"/>
                <a:t>rd</a:t>
              </a:r>
              <a:r>
                <a:rPr lang="en-US" dirty="0"/>
                <a:t> of distal </a:t>
              </a:r>
              <a:r>
                <a:rPr lang="en-US" dirty="0" err="1"/>
                <a:t>tib</a:t>
              </a:r>
              <a:r>
                <a:rPr lang="en-US" dirty="0"/>
                <a:t>/fib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659675" y="3192853"/>
            <a:ext cx="3480691" cy="935724"/>
            <a:chOff x="635511" y="5996229"/>
            <a:chExt cx="3480691" cy="935724"/>
          </a:xfrm>
        </p:grpSpPr>
        <p:cxnSp>
          <p:nvCxnSpPr>
            <p:cNvPr id="39" name="Straight Arrow Connector 38"/>
            <p:cNvCxnSpPr>
              <a:stCxn id="40" idx="3"/>
            </p:cNvCxnSpPr>
            <p:nvPr/>
          </p:nvCxnSpPr>
          <p:spPr>
            <a:xfrm>
              <a:off x="3750514" y="6319395"/>
              <a:ext cx="365688" cy="612558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635511" y="5996229"/>
              <a:ext cx="3115003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centered ½ between malleoli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5786" y="4277163"/>
            <a:ext cx="1774090" cy="2420322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760105" y="1493887"/>
            <a:ext cx="2332699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Foot dorsiflexed 90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4407413" y="998119"/>
            <a:ext cx="3796780" cy="1011002"/>
            <a:chOff x="5643156" y="964078"/>
            <a:chExt cx="3796780" cy="1011002"/>
          </a:xfrm>
        </p:grpSpPr>
        <p:cxnSp>
          <p:nvCxnSpPr>
            <p:cNvPr id="26" name="Straight Arrow Connector 25"/>
            <p:cNvCxnSpPr/>
            <p:nvPr/>
          </p:nvCxnSpPr>
          <p:spPr>
            <a:xfrm flipV="1">
              <a:off x="7379927" y="1956005"/>
              <a:ext cx="1076648" cy="19075"/>
            </a:xfrm>
            <a:prstGeom prst="straightConnector1">
              <a:avLst/>
            </a:prstGeom>
            <a:ln w="57150">
              <a:solidFill>
                <a:srgbClr val="FFFF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5643156" y="964078"/>
              <a:ext cx="3796780" cy="3693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Toes not superimposing ankle joint</a:t>
              </a:r>
            </a:p>
          </p:txBody>
        </p:sp>
        <p:cxnSp>
          <p:nvCxnSpPr>
            <p:cNvPr id="36" name="Straight Arrow Connector 35"/>
            <p:cNvCxnSpPr/>
            <p:nvPr/>
          </p:nvCxnSpPr>
          <p:spPr>
            <a:xfrm>
              <a:off x="7840497" y="1332240"/>
              <a:ext cx="77754" cy="613111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7471480" y="3174471"/>
            <a:ext cx="3132771" cy="1956439"/>
            <a:chOff x="4738232" y="2308929"/>
            <a:chExt cx="3132771" cy="1956439"/>
          </a:xfrm>
        </p:grpSpPr>
        <p:cxnSp>
          <p:nvCxnSpPr>
            <p:cNvPr id="42" name="Straight Arrow Connector 41"/>
            <p:cNvCxnSpPr>
              <a:stCxn id="43" idx="1"/>
            </p:cNvCxnSpPr>
            <p:nvPr/>
          </p:nvCxnSpPr>
          <p:spPr>
            <a:xfrm flipH="1">
              <a:off x="4738232" y="2785983"/>
              <a:ext cx="941572" cy="1479385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5679804" y="2308929"/>
              <a:ext cx="2191199" cy="95410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sz="1400" i="1" dirty="0"/>
                <a:t>Inferior light field will include entire foot, and may extend beyond the active surface of the IR</a:t>
              </a:r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1659477" y="4218047"/>
            <a:ext cx="2078108" cy="120032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soft-tissue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5265551" y="5751939"/>
            <a:ext cx="3446633" cy="683764"/>
            <a:chOff x="-836488" y="5458304"/>
            <a:chExt cx="3446633" cy="683764"/>
          </a:xfrm>
        </p:grpSpPr>
        <p:cxnSp>
          <p:nvCxnSpPr>
            <p:cNvPr id="61" name="Straight Arrow Connector 60"/>
            <p:cNvCxnSpPr>
              <a:stCxn id="62" idx="1"/>
            </p:cNvCxnSpPr>
            <p:nvPr/>
          </p:nvCxnSpPr>
          <p:spPr>
            <a:xfrm flipH="1" flipV="1">
              <a:off x="-836488" y="5458304"/>
              <a:ext cx="484438" cy="360599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/>
            <p:cNvSpPr txBox="1"/>
            <p:nvPr/>
          </p:nvSpPr>
          <p:spPr>
            <a:xfrm>
              <a:off x="-352050" y="5495737"/>
              <a:ext cx="2962195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lateral side, </a:t>
              </a:r>
              <a:r>
                <a:rPr lang="en-US" b="1" dirty="0"/>
                <a:t>not </a:t>
              </a:r>
              <a:r>
                <a:rPr lang="en-US" dirty="0"/>
                <a:t>under anatomy shadow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42789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38200" y="-229879"/>
            <a:ext cx="10515600" cy="1325563"/>
          </a:xfrm>
        </p:spPr>
        <p:txBody>
          <a:bodyPr/>
          <a:lstStyle/>
          <a:p>
            <a:r>
              <a:rPr lang="en-CA" dirty="0"/>
              <a:t>Positioning – AP Mortise Ankle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3625253"/>
            <a:ext cx="6263640" cy="2551710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Place </a:t>
            </a:r>
            <a:r>
              <a:rPr lang="en-CA" sz="2400" dirty="0">
                <a:solidFill>
                  <a:srgbClr val="CC00FF"/>
                </a:solidFill>
              </a:rPr>
              <a:t>malleoli parallel to IR </a:t>
            </a:r>
          </a:p>
          <a:p>
            <a:pPr lvl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en-CA" sz="2800" dirty="0"/>
              <a:t> </a:t>
            </a:r>
            <a:r>
              <a:rPr lang="en-CA" sz="2000" i="1" dirty="0"/>
              <a:t>15-20</a:t>
            </a:r>
            <a:r>
              <a:rPr lang="en-CA" sz="2000" i="1" baseline="30000" dirty="0"/>
              <a:t>o</a:t>
            </a:r>
            <a:r>
              <a:rPr lang="en-CA" sz="2000" i="1" dirty="0"/>
              <a:t> medial rotation</a:t>
            </a:r>
          </a:p>
          <a:p>
            <a:pPr marL="4572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 err="1"/>
              <a:t>Dorsiflex</a:t>
            </a:r>
            <a:r>
              <a:rPr lang="en-CA" sz="2400" dirty="0"/>
              <a:t> foot 90</a:t>
            </a:r>
            <a:r>
              <a:rPr lang="en-CA" sz="2400" baseline="30000" dirty="0"/>
              <a:t>o</a:t>
            </a:r>
            <a:r>
              <a:rPr lang="en-CA" sz="2400" dirty="0"/>
              <a:t> </a:t>
            </a:r>
          </a:p>
          <a:p>
            <a:pPr marL="800100" lvl="1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CA" sz="2000" dirty="0"/>
              <a:t>(if patient condition allows)</a:t>
            </a:r>
          </a:p>
          <a:p>
            <a:pPr marL="4572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(</a:t>
            </a:r>
            <a:r>
              <a:rPr lang="en-CA" sz="2400" i="1" dirty="0"/>
              <a:t>using Anderson  Marker Rules</a:t>
            </a:r>
            <a:r>
              <a:rPr lang="en-CA" sz="2400" dirty="0"/>
              <a:t>), and make final adjustments</a:t>
            </a:r>
          </a:p>
          <a:p>
            <a:endParaRPr lang="en-US" sz="2000" dirty="0"/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7746291" y="6372885"/>
            <a:ext cx="2871295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240 Fig. 6.81 </a:t>
            </a:r>
            <a:endParaRPr lang="en-CA" dirty="0"/>
          </a:p>
        </p:txBody>
      </p:sp>
      <p:pic>
        <p:nvPicPr>
          <p:cNvPr id="3074" name="Picture 2" descr="https://coursewareobjects.elsevier.com/objects/elr/Bontrager9e/IC/jpg/Chapter006/00608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9" r="21582" b="2856"/>
          <a:stretch/>
        </p:blipFill>
        <p:spPr bwMode="auto">
          <a:xfrm>
            <a:off x="8405457" y="3467476"/>
            <a:ext cx="1903751" cy="2905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85" r="17964" b="6928"/>
          <a:stretch/>
        </p:blipFill>
        <p:spPr bwMode="auto">
          <a:xfrm>
            <a:off x="8295442" y="959690"/>
            <a:ext cx="2172936" cy="240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3089" y="959689"/>
            <a:ext cx="4142360" cy="259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358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0904" y="1239513"/>
            <a:ext cx="4280593" cy="4950141"/>
          </a:xfrm>
          <a:prstGeom prst="rect">
            <a:avLst/>
          </a:prstGeom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8712184" y="6296596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grpSp>
        <p:nvGrpSpPr>
          <p:cNvPr id="9" name="Group 8"/>
          <p:cNvGrpSpPr/>
          <p:nvPr/>
        </p:nvGrpSpPr>
        <p:grpSpPr>
          <a:xfrm>
            <a:off x="5941622" y="2922459"/>
            <a:ext cx="4559091" cy="871290"/>
            <a:chOff x="3456185" y="7237396"/>
            <a:chExt cx="4559091" cy="871290"/>
          </a:xfrm>
        </p:grpSpPr>
        <p:sp>
          <p:nvSpPr>
            <p:cNvPr id="10" name="TextBox 9"/>
            <p:cNvSpPr txBox="1"/>
            <p:nvPr/>
          </p:nvSpPr>
          <p:spPr>
            <a:xfrm>
              <a:off x="5639037" y="7237396"/>
              <a:ext cx="2376239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should be located over ankle joint </a:t>
              </a:r>
            </a:p>
          </p:txBody>
        </p:sp>
        <p:cxnSp>
          <p:nvCxnSpPr>
            <p:cNvPr id="12" name="Straight Arrow Connector 11"/>
            <p:cNvCxnSpPr>
              <a:stCxn id="10" idx="1"/>
            </p:cNvCxnSpPr>
            <p:nvPr/>
          </p:nvCxnSpPr>
          <p:spPr>
            <a:xfrm flipH="1">
              <a:off x="3456185" y="7560562"/>
              <a:ext cx="2182852" cy="548124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1627894" y="4470453"/>
            <a:ext cx="3165629" cy="1973117"/>
            <a:chOff x="4641459" y="1179614"/>
            <a:chExt cx="3165629" cy="1973117"/>
          </a:xfrm>
        </p:grpSpPr>
        <p:cxnSp>
          <p:nvCxnSpPr>
            <p:cNvPr id="19" name="Straight Arrow Connector 18"/>
            <p:cNvCxnSpPr>
              <a:stCxn id="20" idx="0"/>
            </p:cNvCxnSpPr>
            <p:nvPr/>
          </p:nvCxnSpPr>
          <p:spPr>
            <a:xfrm flipV="1">
              <a:off x="6224274" y="1179614"/>
              <a:ext cx="1386317" cy="132678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4641459" y="2506400"/>
              <a:ext cx="3165629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pt.</a:t>
              </a:r>
              <a:r>
                <a:rPr lang="en-US" b="1" dirty="0"/>
                <a:t> </a:t>
              </a:r>
              <a:r>
                <a:rPr lang="en-US" dirty="0"/>
                <a:t>to include 1/3</a:t>
              </a:r>
              <a:r>
                <a:rPr lang="en-US" baseline="30000" dirty="0"/>
                <a:t>rd</a:t>
              </a:r>
              <a:r>
                <a:rPr lang="en-US" dirty="0"/>
                <a:t> of distal </a:t>
              </a:r>
              <a:r>
                <a:rPr lang="en-US" dirty="0" err="1"/>
                <a:t>tib</a:t>
              </a:r>
              <a:r>
                <a:rPr lang="en-US" dirty="0"/>
                <a:t>/fib</a:t>
              </a:r>
            </a:p>
          </p:txBody>
        </p:sp>
      </p:grpSp>
      <p:pic>
        <p:nvPicPr>
          <p:cNvPr id="21" name="Picture 2" descr="Image preview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0" t="25085" r="17964" b="6928"/>
          <a:stretch/>
        </p:blipFill>
        <p:spPr bwMode="auto">
          <a:xfrm>
            <a:off x="3650903" y="945566"/>
            <a:ext cx="1768913" cy="2224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1592471" y="3009807"/>
            <a:ext cx="3961814" cy="826776"/>
            <a:chOff x="262023" y="6113285"/>
            <a:chExt cx="3961814" cy="826776"/>
          </a:xfrm>
        </p:grpSpPr>
        <p:cxnSp>
          <p:nvCxnSpPr>
            <p:cNvPr id="15" name="Straight Arrow Connector 14"/>
            <p:cNvCxnSpPr/>
            <p:nvPr/>
          </p:nvCxnSpPr>
          <p:spPr>
            <a:xfrm>
              <a:off x="3042924" y="6349103"/>
              <a:ext cx="1180913" cy="590958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262023" y="6113285"/>
              <a:ext cx="294288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centered between malleoli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644739" y="5142017"/>
            <a:ext cx="3067445" cy="1293687"/>
            <a:chOff x="-457300" y="4848381"/>
            <a:chExt cx="3067445" cy="1293687"/>
          </a:xfrm>
        </p:grpSpPr>
        <p:cxnSp>
          <p:nvCxnSpPr>
            <p:cNvPr id="26" name="Straight Arrow Connector 25"/>
            <p:cNvCxnSpPr/>
            <p:nvPr/>
          </p:nvCxnSpPr>
          <p:spPr>
            <a:xfrm flipH="1" flipV="1">
              <a:off x="-457300" y="4848381"/>
              <a:ext cx="653144" cy="655222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-352050" y="5495737"/>
              <a:ext cx="2962195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lateral side, </a:t>
              </a:r>
              <a:r>
                <a:rPr lang="en-US" b="1" dirty="0"/>
                <a:t>not </a:t>
              </a:r>
              <a:r>
                <a:rPr lang="en-US" dirty="0"/>
                <a:t>under anatomy shadow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637949" y="3870288"/>
            <a:ext cx="2078108" cy="120032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soft-tissue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7345595" y="4356240"/>
            <a:ext cx="3041524" cy="954107"/>
            <a:chOff x="4829479" y="2308929"/>
            <a:chExt cx="3041524" cy="954107"/>
          </a:xfrm>
        </p:grpSpPr>
        <p:cxnSp>
          <p:nvCxnSpPr>
            <p:cNvPr id="33" name="Straight Arrow Connector 32"/>
            <p:cNvCxnSpPr>
              <a:stCxn id="34" idx="1"/>
            </p:cNvCxnSpPr>
            <p:nvPr/>
          </p:nvCxnSpPr>
          <p:spPr>
            <a:xfrm flipH="1">
              <a:off x="4829479" y="2785983"/>
              <a:ext cx="850325" cy="212454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5679804" y="2308929"/>
              <a:ext cx="2191199" cy="95410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sz="1400" i="1" dirty="0"/>
                <a:t>Inferior light field will include entire foot, and may extend beyond the active surface of the IR</a:t>
              </a: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8168014" y="1821887"/>
            <a:ext cx="2332699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Foot dorsiflexed 90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6129595" y="916181"/>
            <a:ext cx="3796780" cy="1022826"/>
            <a:chOff x="7197840" y="952254"/>
            <a:chExt cx="3796780" cy="1022826"/>
          </a:xfrm>
        </p:grpSpPr>
        <p:cxnSp>
          <p:nvCxnSpPr>
            <p:cNvPr id="40" name="Straight Arrow Connector 39"/>
            <p:cNvCxnSpPr/>
            <p:nvPr/>
          </p:nvCxnSpPr>
          <p:spPr>
            <a:xfrm flipV="1">
              <a:off x="7379927" y="1956005"/>
              <a:ext cx="1076648" cy="19075"/>
            </a:xfrm>
            <a:prstGeom prst="straightConnector1">
              <a:avLst/>
            </a:prstGeom>
            <a:ln w="57150">
              <a:solidFill>
                <a:srgbClr val="FFFF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7197840" y="952254"/>
              <a:ext cx="3796780" cy="3693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Toes not superimposing ankle joint</a:t>
              </a:r>
            </a:p>
          </p:txBody>
        </p:sp>
        <p:cxnSp>
          <p:nvCxnSpPr>
            <p:cNvPr id="42" name="Straight Arrow Connector 41"/>
            <p:cNvCxnSpPr/>
            <p:nvPr/>
          </p:nvCxnSpPr>
          <p:spPr>
            <a:xfrm>
              <a:off x="7840497" y="1332240"/>
              <a:ext cx="77754" cy="613111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217" name="Picture 92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1813" y="1039276"/>
            <a:ext cx="2060627" cy="1670449"/>
          </a:xfrm>
          <a:prstGeom prst="rect">
            <a:avLst/>
          </a:prstGeom>
        </p:spPr>
      </p:pic>
      <p:sp>
        <p:nvSpPr>
          <p:cNvPr id="45" name="Title 1"/>
          <p:cNvSpPr>
            <a:spLocks noGrp="1"/>
          </p:cNvSpPr>
          <p:nvPr>
            <p:ph type="title"/>
          </p:nvPr>
        </p:nvSpPr>
        <p:spPr>
          <a:xfrm>
            <a:off x="713511" y="-184640"/>
            <a:ext cx="10515600" cy="1325563"/>
          </a:xfrm>
        </p:spPr>
        <p:txBody>
          <a:bodyPr/>
          <a:lstStyle/>
          <a:p>
            <a:r>
              <a:rPr lang="en-CA" dirty="0"/>
              <a:t>Positioning – AP Mortise Ankle</a:t>
            </a:r>
          </a:p>
        </p:txBody>
      </p:sp>
    </p:spTree>
    <p:extLst>
      <p:ext uri="{BB962C8B-B14F-4D97-AF65-F5344CB8AC3E}">
        <p14:creationId xmlns:p14="http://schemas.microsoft.com/office/powerpoint/2010/main" val="1138489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Lateral Ankle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265628"/>
            <a:ext cx="105156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>
                <a:solidFill>
                  <a:srgbClr val="CC00FF"/>
                </a:solidFill>
              </a:rPr>
              <a:t>Femoral</a:t>
            </a:r>
            <a:r>
              <a:rPr lang="en-CA" sz="2600" dirty="0"/>
              <a:t> </a:t>
            </a:r>
            <a:r>
              <a:rPr lang="en-CA" sz="2600" dirty="0">
                <a:solidFill>
                  <a:srgbClr val="CC00FF"/>
                </a:solidFill>
              </a:rPr>
              <a:t>epicondyles perpendicular to IR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 err="1"/>
              <a:t>Dorsiflex</a:t>
            </a:r>
            <a:r>
              <a:rPr lang="en-CA" sz="2600" dirty="0"/>
              <a:t> foot 90</a:t>
            </a:r>
            <a:r>
              <a:rPr lang="en-CA" sz="2600" baseline="30000" dirty="0"/>
              <a:t>o</a:t>
            </a:r>
            <a:r>
              <a:rPr lang="en-CA" sz="2600" dirty="0"/>
              <a:t> 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Entire lateral surface of foot in contact with IR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Place an anatomical marker (</a:t>
            </a:r>
            <a:r>
              <a:rPr lang="en-CA" sz="2600" i="1" dirty="0"/>
              <a:t>using Anderson Marker Rules</a:t>
            </a:r>
            <a:r>
              <a:rPr lang="en-CA" sz="2600" dirty="0"/>
              <a:t>), and make final adjustments</a:t>
            </a:r>
          </a:p>
          <a:p>
            <a:endParaRPr lang="en-US" sz="2000" dirty="0"/>
          </a:p>
        </p:txBody>
      </p:sp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1" t="35195" r="5444" b="29848"/>
          <a:stretch/>
        </p:blipFill>
        <p:spPr bwMode="auto">
          <a:xfrm>
            <a:off x="1919430" y="3642984"/>
            <a:ext cx="4636940" cy="2397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preview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" t="30633" r="8056" b="7183"/>
          <a:stretch/>
        </p:blipFill>
        <p:spPr bwMode="auto">
          <a:xfrm>
            <a:off x="6838592" y="3364478"/>
            <a:ext cx="3385752" cy="305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Placeholder 4"/>
          <p:cNvSpPr txBox="1">
            <a:spLocks/>
          </p:cNvSpPr>
          <p:nvPr/>
        </p:nvSpPr>
        <p:spPr>
          <a:xfrm>
            <a:off x="4885931" y="6059104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231817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169" y="1700192"/>
            <a:ext cx="4482487" cy="4046354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-275105"/>
            <a:ext cx="10515600" cy="1325563"/>
          </a:xfrm>
        </p:spPr>
        <p:txBody>
          <a:bodyPr/>
          <a:lstStyle/>
          <a:p>
            <a:r>
              <a:rPr lang="en-CA" dirty="0"/>
              <a:t>Positioning – Lateral Ankle</a:t>
            </a:r>
          </a:p>
        </p:txBody>
      </p:sp>
      <p:grpSp>
        <p:nvGrpSpPr>
          <p:cNvPr id="21" name="Group 20"/>
          <p:cNvGrpSpPr/>
          <p:nvPr/>
        </p:nvGrpSpPr>
        <p:grpSpPr>
          <a:xfrm rot="5400000" flipV="1">
            <a:off x="4387377" y="2399139"/>
            <a:ext cx="2259006" cy="1980844"/>
            <a:chOff x="3360607" y="3528992"/>
            <a:chExt cx="2259006" cy="1844040"/>
          </a:xfrm>
        </p:grpSpPr>
        <p:grpSp>
          <p:nvGrpSpPr>
            <p:cNvPr id="22" name="Group 21"/>
            <p:cNvGrpSpPr/>
            <p:nvPr/>
          </p:nvGrpSpPr>
          <p:grpSpPr>
            <a:xfrm>
              <a:off x="3360607" y="3528992"/>
              <a:ext cx="1996440" cy="1435692"/>
              <a:chOff x="3276600" y="3337560"/>
              <a:chExt cx="1996440" cy="1435692"/>
            </a:xfrm>
          </p:grpSpPr>
          <p:cxnSp>
            <p:nvCxnSpPr>
              <p:cNvPr id="24" name="Straight Connector 23"/>
              <p:cNvCxnSpPr/>
              <p:nvPr/>
            </p:nvCxnSpPr>
            <p:spPr>
              <a:xfrm flipV="1">
                <a:off x="3276600" y="4724400"/>
                <a:ext cx="1940935" cy="48852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 flipH="1">
                <a:off x="5257800" y="3337560"/>
                <a:ext cx="15240" cy="1386840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Arc 22"/>
            <p:cNvSpPr/>
            <p:nvPr/>
          </p:nvSpPr>
          <p:spPr>
            <a:xfrm rot="16881835">
              <a:off x="4705213" y="4458632"/>
              <a:ext cx="914400" cy="914400"/>
            </a:xfrm>
            <a:prstGeom prst="arc">
              <a:avLst/>
            </a:prstGeom>
            <a:ln>
              <a:solidFill>
                <a:srgbClr val="CC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548889" y="4839218"/>
            <a:ext cx="3085369" cy="923330"/>
            <a:chOff x="1066935" y="6254509"/>
            <a:chExt cx="3085369" cy="923330"/>
          </a:xfrm>
        </p:grpSpPr>
        <p:sp>
          <p:nvSpPr>
            <p:cNvPr id="27" name="TextBox 26"/>
            <p:cNvSpPr txBox="1"/>
            <p:nvPr/>
          </p:nvSpPr>
          <p:spPr>
            <a:xfrm>
              <a:off x="1066935" y="6254509"/>
              <a:ext cx="2427138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Collimate anteriorly to include navicular &amp; base of 5</a:t>
              </a:r>
              <a:r>
                <a:rPr lang="en-US" baseline="30000" dirty="0"/>
                <a:t>th</a:t>
              </a:r>
              <a:r>
                <a:rPr lang="en-US" dirty="0"/>
                <a:t> metatarsal</a:t>
              </a:r>
            </a:p>
          </p:txBody>
        </p:sp>
        <p:cxnSp>
          <p:nvCxnSpPr>
            <p:cNvPr id="28" name="Straight Arrow Connector 27"/>
            <p:cNvCxnSpPr>
              <a:stCxn id="27" idx="3"/>
            </p:cNvCxnSpPr>
            <p:nvPr/>
          </p:nvCxnSpPr>
          <p:spPr>
            <a:xfrm flipV="1">
              <a:off x="3494073" y="6323167"/>
              <a:ext cx="658231" cy="393007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>
            <a:off x="5772590" y="3899827"/>
            <a:ext cx="4558083" cy="715475"/>
            <a:chOff x="5029088" y="7015645"/>
            <a:chExt cx="4558083" cy="715475"/>
          </a:xfrm>
        </p:grpSpPr>
        <p:cxnSp>
          <p:nvCxnSpPr>
            <p:cNvPr id="30" name="Straight Arrow Connector 29"/>
            <p:cNvCxnSpPr>
              <a:stCxn id="31" idx="1"/>
            </p:cNvCxnSpPr>
            <p:nvPr/>
          </p:nvCxnSpPr>
          <p:spPr>
            <a:xfrm flipH="1" flipV="1">
              <a:off x="5029088" y="7015645"/>
              <a:ext cx="1621615" cy="392310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6650703" y="7084789"/>
              <a:ext cx="2936468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to pass thru medial malleolus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992975" y="917504"/>
            <a:ext cx="3005360" cy="1118643"/>
            <a:chOff x="7452679" y="2452409"/>
            <a:chExt cx="2483962" cy="1208908"/>
          </a:xfrm>
        </p:grpSpPr>
        <p:cxnSp>
          <p:nvCxnSpPr>
            <p:cNvPr id="33" name="Straight Arrow Connector 32"/>
            <p:cNvCxnSpPr>
              <a:stCxn id="34" idx="2"/>
            </p:cNvCxnSpPr>
            <p:nvPr/>
          </p:nvCxnSpPr>
          <p:spPr>
            <a:xfrm flipH="1">
              <a:off x="8462492" y="3150893"/>
              <a:ext cx="232168" cy="510424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7452679" y="2452409"/>
              <a:ext cx="2483962" cy="69848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pt.</a:t>
              </a:r>
              <a:r>
                <a:rPr lang="en-US" b="1" dirty="0"/>
                <a:t> </a:t>
              </a:r>
              <a:r>
                <a:rPr lang="en-US" dirty="0"/>
                <a:t>to include 1/3</a:t>
              </a:r>
              <a:r>
                <a:rPr lang="en-US" baseline="30000" dirty="0"/>
                <a:t>rd</a:t>
              </a:r>
              <a:r>
                <a:rPr lang="en-US" dirty="0"/>
                <a:t> of distal </a:t>
              </a:r>
              <a:r>
                <a:rPr lang="en-US" dirty="0" err="1"/>
                <a:t>tib</a:t>
              </a:r>
              <a:r>
                <a:rPr lang="en-US" dirty="0"/>
                <a:t>/fib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832919" y="5155240"/>
            <a:ext cx="4017575" cy="1322929"/>
            <a:chOff x="4831205" y="1829802"/>
            <a:chExt cx="4017575" cy="1322929"/>
          </a:xfrm>
        </p:grpSpPr>
        <p:cxnSp>
          <p:nvCxnSpPr>
            <p:cNvPr id="40" name="Straight Arrow Connector 39"/>
            <p:cNvCxnSpPr/>
            <p:nvPr/>
          </p:nvCxnSpPr>
          <p:spPr>
            <a:xfrm flipV="1">
              <a:off x="7464993" y="1829802"/>
              <a:ext cx="1383787" cy="69291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4831205" y="2506400"/>
              <a:ext cx="4017575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@ least ½ inch beyond soft-tissue of calcaneus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772589" y="1292910"/>
            <a:ext cx="4803426" cy="2001027"/>
            <a:chOff x="3849561" y="3677005"/>
            <a:chExt cx="4803426" cy="2001027"/>
          </a:xfrm>
        </p:grpSpPr>
        <p:sp>
          <p:nvSpPr>
            <p:cNvPr id="43" name="TextBox 42"/>
            <p:cNvSpPr txBox="1"/>
            <p:nvPr/>
          </p:nvSpPr>
          <p:spPr>
            <a:xfrm>
              <a:off x="6075307" y="3677005"/>
              <a:ext cx="2577680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should be located over ankle joint </a:t>
              </a:r>
            </a:p>
          </p:txBody>
        </p:sp>
        <p:cxnSp>
          <p:nvCxnSpPr>
            <p:cNvPr id="44" name="Straight Arrow Connector 43"/>
            <p:cNvCxnSpPr>
              <a:stCxn id="43" idx="1"/>
            </p:cNvCxnSpPr>
            <p:nvPr/>
          </p:nvCxnSpPr>
          <p:spPr>
            <a:xfrm flipH="1">
              <a:off x="3849561" y="4000171"/>
              <a:ext cx="2225746" cy="1677861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 Placeholder 4"/>
          <p:cNvSpPr txBox="1">
            <a:spLocks/>
          </p:cNvSpPr>
          <p:nvPr/>
        </p:nvSpPr>
        <p:spPr>
          <a:xfrm>
            <a:off x="5517421" y="5739888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2039" y="2036147"/>
            <a:ext cx="1432684" cy="1871634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7752815" y="4835119"/>
            <a:ext cx="2332699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Foot dorsiflexed 90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  <p:grpSp>
        <p:nvGrpSpPr>
          <p:cNvPr id="48" name="Group 47"/>
          <p:cNvGrpSpPr/>
          <p:nvPr/>
        </p:nvGrpSpPr>
        <p:grpSpPr>
          <a:xfrm>
            <a:off x="6872201" y="4604805"/>
            <a:ext cx="3739250" cy="1844400"/>
            <a:chOff x="301625" y="3250404"/>
            <a:chExt cx="3739250" cy="1844400"/>
          </a:xfrm>
        </p:grpSpPr>
        <p:sp>
          <p:nvSpPr>
            <p:cNvPr id="49" name="TextBox 48"/>
            <p:cNvSpPr txBox="1"/>
            <p:nvPr/>
          </p:nvSpPr>
          <p:spPr>
            <a:xfrm>
              <a:off x="716359" y="4171474"/>
              <a:ext cx="3324516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Collimate posteriorly to include @ least ½ inch beyond soft-tissue of calcaneus</a:t>
              </a:r>
            </a:p>
          </p:txBody>
        </p:sp>
        <p:cxnSp>
          <p:nvCxnSpPr>
            <p:cNvPr id="50" name="Straight Arrow Connector 49"/>
            <p:cNvCxnSpPr/>
            <p:nvPr/>
          </p:nvCxnSpPr>
          <p:spPr>
            <a:xfrm flipH="1" flipV="1">
              <a:off x="301625" y="3250404"/>
              <a:ext cx="419830" cy="896892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50"/>
          <p:cNvGrpSpPr/>
          <p:nvPr/>
        </p:nvGrpSpPr>
        <p:grpSpPr>
          <a:xfrm>
            <a:off x="1570407" y="2876590"/>
            <a:ext cx="3439641" cy="646331"/>
            <a:chOff x="-380601" y="5996663"/>
            <a:chExt cx="3439641" cy="646331"/>
          </a:xfrm>
        </p:grpSpPr>
        <p:cxnSp>
          <p:nvCxnSpPr>
            <p:cNvPr id="52" name="Straight Arrow Connector 51"/>
            <p:cNvCxnSpPr>
              <a:stCxn id="53" idx="3"/>
            </p:cNvCxnSpPr>
            <p:nvPr/>
          </p:nvCxnSpPr>
          <p:spPr>
            <a:xfrm flipV="1">
              <a:off x="2252597" y="6155943"/>
              <a:ext cx="806443" cy="163886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-380601" y="5996663"/>
              <a:ext cx="2633198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anterior, </a:t>
              </a:r>
              <a:r>
                <a:rPr lang="en-US" b="1" dirty="0"/>
                <a:t>not </a:t>
              </a:r>
              <a:r>
                <a:rPr lang="en-US" dirty="0"/>
                <a:t>under anatomy shadow</a:t>
              </a:r>
            </a:p>
          </p:txBody>
        </p:sp>
      </p:grp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5"/>
          <a:srcRect t="16916" r="20308" b="12207"/>
          <a:stretch/>
        </p:blipFill>
        <p:spPr>
          <a:xfrm>
            <a:off x="1755092" y="817094"/>
            <a:ext cx="2711615" cy="1245457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2019480" y="2008781"/>
            <a:ext cx="2184125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 surface of foot “flat” against IR</a:t>
            </a:r>
          </a:p>
        </p:txBody>
      </p:sp>
    </p:spTree>
    <p:extLst>
      <p:ext uri="{BB962C8B-B14F-4D97-AF65-F5344CB8AC3E}">
        <p14:creationId xmlns:p14="http://schemas.microsoft.com/office/powerpoint/2010/main" val="12675985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135061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– Calcaneus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75060" y="941510"/>
            <a:ext cx="57804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1, 2 &amp; 3. Same as Ankle EXCEPT: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85649" y="5097134"/>
            <a:ext cx="625655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All calcaneus projections require visualization of entire calcaneus, base of 5</a:t>
            </a:r>
            <a:r>
              <a:rPr lang="en-CA" sz="1400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metatarsal &amp; the talocalcaneal joint</a:t>
            </a:r>
            <a:endParaRPr lang="en-CA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3340346" y="316792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20031" y="2840937"/>
            <a:ext cx="1836132" cy="954107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Lateral projection must also display ~1 inch of distal </a:t>
            </a:r>
            <a:r>
              <a:rPr lang="en-US" sz="1400" dirty="0" err="1"/>
              <a:t>tib</a:t>
            </a:r>
            <a:r>
              <a:rPr lang="en-US" sz="1400" dirty="0"/>
              <a:t>/fib &amp; all soft-tissues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649" y="1603167"/>
            <a:ext cx="2959248" cy="34296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755" y="1609758"/>
            <a:ext cx="3220159" cy="3441232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675059" y="5770352"/>
            <a:ext cx="87811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Calcaneus technique = </a:t>
            </a:r>
            <a:r>
              <a:rPr lang="en-CA" sz="32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*60→75 kVp </a:t>
            </a:r>
            <a:r>
              <a:rPr lang="en-CA" sz="20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(*Axial = 65-75)</a:t>
            </a:r>
          </a:p>
        </p:txBody>
      </p:sp>
    </p:spTree>
    <p:extLst>
      <p:ext uri="{BB962C8B-B14F-4D97-AF65-F5344CB8AC3E}">
        <p14:creationId xmlns:p14="http://schemas.microsoft.com/office/powerpoint/2010/main" val="304989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Protocol – Calcaneus (aka. </a:t>
            </a:r>
            <a:r>
              <a:rPr lang="en-CA" dirty="0" err="1"/>
              <a:t>os</a:t>
            </a:r>
            <a:r>
              <a:rPr lang="en-CA" dirty="0"/>
              <a:t> </a:t>
            </a:r>
            <a:r>
              <a:rPr lang="en-CA" dirty="0" err="1"/>
              <a:t>calsis</a:t>
            </a:r>
            <a:r>
              <a:rPr lang="en-CA" dirty="0"/>
              <a:t>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000" b="1" u="sng" dirty="0"/>
              <a:t>Routine</a:t>
            </a:r>
            <a:r>
              <a:rPr lang="en-US" sz="3000" dirty="0"/>
              <a:t>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err="1"/>
              <a:t>Plantodorsal</a:t>
            </a:r>
            <a:r>
              <a:rPr lang="en-US" dirty="0"/>
              <a:t> Axial</a:t>
            </a:r>
          </a:p>
          <a:p>
            <a:pPr>
              <a:lnSpc>
                <a:spcPct val="15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Lateral </a:t>
            </a:r>
            <a:r>
              <a:rPr lang="en-US" sz="2000" i="1" dirty="0">
                <a:solidFill>
                  <a:srgbClr val="000000"/>
                </a:solidFill>
              </a:rPr>
              <a:t>(</a:t>
            </a:r>
            <a:r>
              <a:rPr lang="en-US" sz="2000" i="1" dirty="0" err="1">
                <a:solidFill>
                  <a:srgbClr val="000000"/>
                </a:solidFill>
              </a:rPr>
              <a:t>Mediolateral</a:t>
            </a:r>
            <a:r>
              <a:rPr lang="en-US" sz="2000" i="1" dirty="0">
                <a:solidFill>
                  <a:srgbClr val="000000"/>
                </a:solidFill>
              </a:rPr>
              <a:t>) </a:t>
            </a:r>
            <a:endParaRPr lang="en-US" sz="2400" i="1" dirty="0"/>
          </a:p>
          <a:p>
            <a:pPr marL="0" indent="0">
              <a:lnSpc>
                <a:spcPct val="150000"/>
              </a:lnSpc>
              <a:spcAft>
                <a:spcPts val="3000"/>
              </a:spcAft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723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2508" y="1778101"/>
            <a:ext cx="4842466" cy="4625437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-184529"/>
            <a:ext cx="10515600" cy="1325563"/>
          </a:xfrm>
        </p:spPr>
        <p:txBody>
          <a:bodyPr/>
          <a:lstStyle/>
          <a:p>
            <a:r>
              <a:rPr lang="en-CA" sz="2800" dirty="0"/>
              <a:t>Positioning – </a:t>
            </a:r>
            <a:r>
              <a:rPr lang="en-CA" sz="2800" dirty="0" err="1"/>
              <a:t>Plantodorsal</a:t>
            </a:r>
            <a:r>
              <a:rPr lang="en-CA" sz="2800" dirty="0"/>
              <a:t> Axial Calcaneus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451537" cy="4351338"/>
          </a:xfrm>
        </p:spPr>
        <p:txBody>
          <a:bodyPr>
            <a:normAutofit lnSpcReduction="10000"/>
          </a:bodyPr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Direct CR to base of 3</a:t>
            </a:r>
            <a:r>
              <a:rPr lang="en-CA" sz="2600" baseline="30000" dirty="0"/>
              <a:t>rd</a:t>
            </a:r>
            <a:r>
              <a:rPr lang="en-CA" sz="2600" dirty="0"/>
              <a:t> metatarsal (superior border of “heel pad”)</a:t>
            </a:r>
          </a:p>
          <a:p>
            <a:pPr marL="800100" lvl="1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>
                <a:solidFill>
                  <a:srgbClr val="CC00FF"/>
                </a:solidFill>
              </a:rPr>
              <a:t>Crosshair should be distal to lateral malleolus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 err="1"/>
              <a:t>Dorsiflex</a:t>
            </a:r>
            <a:r>
              <a:rPr lang="en-CA" sz="2600" dirty="0"/>
              <a:t> foot 90</a:t>
            </a:r>
            <a:r>
              <a:rPr lang="en-CA" sz="2600" baseline="30000" dirty="0"/>
              <a:t>o</a:t>
            </a:r>
            <a:r>
              <a:rPr lang="en-CA" sz="2600" dirty="0"/>
              <a:t> </a:t>
            </a:r>
          </a:p>
          <a:p>
            <a:pPr marL="800100" lvl="1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(if patient condition allows)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Place an anatomical marker (</a:t>
            </a:r>
            <a:r>
              <a:rPr lang="en-CA" sz="2600" i="1" dirty="0"/>
              <a:t>using Anderson Marker Rules</a:t>
            </a:r>
            <a:r>
              <a:rPr lang="en-CA" sz="2600" dirty="0"/>
              <a:t>), and make final adjustments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8578619" y="6403537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8" name="TextBox 7"/>
          <p:cNvSpPr txBox="1"/>
          <p:nvPr/>
        </p:nvSpPr>
        <p:spPr>
          <a:xfrm>
            <a:off x="5742508" y="934530"/>
            <a:ext cx="4842466" cy="86177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500" b="1" i="1" dirty="0"/>
              <a:t>Tube Angle &amp; ankle flexion should always = 130</a:t>
            </a:r>
            <a:r>
              <a:rPr lang="en-US" sz="2500" b="1" i="1" baseline="30000" dirty="0"/>
              <a:t>o</a:t>
            </a:r>
            <a:r>
              <a:rPr lang="en-US" sz="2500" b="1" i="1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35588" t="4787" r="25708" b="12663"/>
          <a:stretch/>
        </p:blipFill>
        <p:spPr>
          <a:xfrm>
            <a:off x="5742509" y="1788443"/>
            <a:ext cx="1341913" cy="2704837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 rot="5400000" flipV="1">
            <a:off x="6641815" y="5290134"/>
            <a:ext cx="885212" cy="843135"/>
            <a:chOff x="3360607" y="3528992"/>
            <a:chExt cx="2259006" cy="1844040"/>
          </a:xfrm>
        </p:grpSpPr>
        <p:grpSp>
          <p:nvGrpSpPr>
            <p:cNvPr id="12" name="Group 11"/>
            <p:cNvGrpSpPr/>
            <p:nvPr/>
          </p:nvGrpSpPr>
          <p:grpSpPr>
            <a:xfrm>
              <a:off x="3360607" y="3528992"/>
              <a:ext cx="1996440" cy="1435692"/>
              <a:chOff x="3276600" y="3337560"/>
              <a:chExt cx="1996440" cy="1435692"/>
            </a:xfrm>
          </p:grpSpPr>
          <p:cxnSp>
            <p:nvCxnSpPr>
              <p:cNvPr id="15" name="Straight Connector 14"/>
              <p:cNvCxnSpPr/>
              <p:nvPr/>
            </p:nvCxnSpPr>
            <p:spPr>
              <a:xfrm flipV="1">
                <a:off x="3276600" y="4724400"/>
                <a:ext cx="1940935" cy="48852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 flipH="1">
                <a:off x="5257800" y="3337560"/>
                <a:ext cx="15240" cy="1386840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Arc 12"/>
            <p:cNvSpPr/>
            <p:nvPr/>
          </p:nvSpPr>
          <p:spPr>
            <a:xfrm rot="16881835">
              <a:off x="4705213" y="4458632"/>
              <a:ext cx="914400" cy="914400"/>
            </a:xfrm>
            <a:prstGeom prst="arc">
              <a:avLst/>
            </a:prstGeom>
            <a:ln>
              <a:solidFill>
                <a:srgbClr val="CC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cxnSp>
        <p:nvCxnSpPr>
          <p:cNvPr id="7" name="Straight Arrow Connector 6"/>
          <p:cNvCxnSpPr/>
          <p:nvPr/>
        </p:nvCxnSpPr>
        <p:spPr>
          <a:xfrm flipH="1">
            <a:off x="7537193" y="3837272"/>
            <a:ext cx="1913716" cy="181210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008782" y="3652606"/>
            <a:ext cx="590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rgbClr val="FFFF00"/>
                </a:solidFill>
              </a:rPr>
              <a:t>40</a:t>
            </a:r>
            <a:r>
              <a:rPr lang="en-CA" baseline="30000" dirty="0">
                <a:solidFill>
                  <a:srgbClr val="FFFF00"/>
                </a:solidFill>
              </a:rPr>
              <a:t>0</a:t>
            </a:r>
            <a:r>
              <a:rPr lang="en-CA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2476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4"/>
          <p:cNvSpPr txBox="1">
            <a:spLocks/>
          </p:cNvSpPr>
          <p:nvPr/>
        </p:nvSpPr>
        <p:spPr>
          <a:xfrm>
            <a:off x="5164479" y="6086344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237 Fig. 6.72</a:t>
            </a:r>
            <a:endParaRPr lang="en-CA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778969" y="-167972"/>
            <a:ext cx="10515600" cy="1325563"/>
          </a:xfrm>
        </p:spPr>
        <p:txBody>
          <a:bodyPr/>
          <a:lstStyle/>
          <a:p>
            <a:r>
              <a:rPr lang="en-CA" sz="2800" dirty="0"/>
              <a:t>Positioning – </a:t>
            </a:r>
            <a:r>
              <a:rPr lang="en-CA" sz="2800" dirty="0" err="1"/>
              <a:t>Plantodorsal</a:t>
            </a:r>
            <a:r>
              <a:rPr lang="en-CA" sz="2800" dirty="0"/>
              <a:t> Axial Calcaneus</a:t>
            </a:r>
          </a:p>
        </p:txBody>
      </p:sp>
      <p:pic>
        <p:nvPicPr>
          <p:cNvPr id="12290" name="Picture 2" descr="https://coursewareobjects.elsevier.com/objects/elr/Bontrager9e/IC/jpg/Chapter006/00607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5" b="6959"/>
          <a:stretch/>
        </p:blipFill>
        <p:spPr bwMode="auto">
          <a:xfrm>
            <a:off x="2885910" y="1398311"/>
            <a:ext cx="6547203" cy="47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269980" y="951957"/>
            <a:ext cx="7930518" cy="47705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500" b="1" i="1" dirty="0"/>
              <a:t>Tube Angle and ankle flexion should always = 130</a:t>
            </a:r>
            <a:r>
              <a:rPr lang="en-US" sz="2500" b="1" i="1" baseline="30000" dirty="0"/>
              <a:t>o</a:t>
            </a:r>
            <a:r>
              <a:rPr lang="en-US" sz="2500" b="1" i="1" dirty="0"/>
              <a:t> 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5966698" y="4049478"/>
            <a:ext cx="663467" cy="791299"/>
          </a:xfrm>
          <a:prstGeom prst="line">
            <a:avLst/>
          </a:prstGeom>
          <a:ln w="57150">
            <a:solidFill>
              <a:srgbClr val="66FF3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4433434" y="3274519"/>
            <a:ext cx="2259006" cy="2082606"/>
            <a:chOff x="3360607" y="3528992"/>
            <a:chExt cx="2259006" cy="1844040"/>
          </a:xfrm>
        </p:grpSpPr>
        <p:grpSp>
          <p:nvGrpSpPr>
            <p:cNvPr id="13" name="Group 12"/>
            <p:cNvGrpSpPr/>
            <p:nvPr/>
          </p:nvGrpSpPr>
          <p:grpSpPr>
            <a:xfrm>
              <a:off x="3360607" y="3528992"/>
              <a:ext cx="1996440" cy="1435692"/>
              <a:chOff x="3276600" y="3337560"/>
              <a:chExt cx="1996440" cy="1435692"/>
            </a:xfrm>
          </p:grpSpPr>
          <p:cxnSp>
            <p:nvCxnSpPr>
              <p:cNvPr id="16" name="Straight Connector 15"/>
              <p:cNvCxnSpPr/>
              <p:nvPr/>
            </p:nvCxnSpPr>
            <p:spPr>
              <a:xfrm flipV="1">
                <a:off x="3276600" y="4724400"/>
                <a:ext cx="1940935" cy="48852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 flipH="1">
                <a:off x="5257800" y="3337560"/>
                <a:ext cx="15240" cy="1386840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Arc 14"/>
            <p:cNvSpPr/>
            <p:nvPr/>
          </p:nvSpPr>
          <p:spPr>
            <a:xfrm rot="16881835">
              <a:off x="4705213" y="4458632"/>
              <a:ext cx="914400" cy="914400"/>
            </a:xfrm>
            <a:prstGeom prst="arc">
              <a:avLst/>
            </a:prstGeom>
            <a:ln>
              <a:solidFill>
                <a:srgbClr val="CC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680223" y="4848569"/>
            <a:ext cx="4294337" cy="1627342"/>
            <a:chOff x="4981408" y="4382410"/>
            <a:chExt cx="4294337" cy="1627342"/>
          </a:xfrm>
        </p:grpSpPr>
        <p:sp>
          <p:nvSpPr>
            <p:cNvPr id="23" name="TextBox 22"/>
            <p:cNvSpPr txBox="1"/>
            <p:nvPr/>
          </p:nvSpPr>
          <p:spPr>
            <a:xfrm>
              <a:off x="4981408" y="5147978"/>
              <a:ext cx="3641495" cy="86177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~5</a:t>
              </a:r>
              <a:r>
                <a:rPr lang="en-US" baseline="30000" dirty="0"/>
                <a:t>th</a:t>
              </a:r>
              <a:r>
                <a:rPr lang="en-US" dirty="0"/>
                <a:t> metatarsal base </a:t>
              </a:r>
              <a:r>
                <a:rPr lang="en-US" sz="1600" i="1" dirty="0"/>
                <a:t>(aka. diverging crosswise crosshair should be inferior/distal to lateral malleolus)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 flipV="1">
              <a:off x="8582722" y="4382410"/>
              <a:ext cx="693023" cy="765568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8864" y="1374116"/>
            <a:ext cx="1774090" cy="242032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5"/>
          <a:srcRect l="35588" t="4787" r="25708" b="12663"/>
          <a:stretch/>
        </p:blipFill>
        <p:spPr>
          <a:xfrm>
            <a:off x="8098002" y="1440709"/>
            <a:ext cx="984659" cy="198473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882723" y="5168996"/>
            <a:ext cx="2332699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Foot dorsiflexed 90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626643" y="2945081"/>
            <a:ext cx="2942887" cy="1299382"/>
            <a:chOff x="677379" y="4735664"/>
            <a:chExt cx="2942887" cy="1299382"/>
          </a:xfrm>
        </p:grpSpPr>
        <p:cxnSp>
          <p:nvCxnSpPr>
            <p:cNvPr id="20" name="Straight Arrow Connector 19"/>
            <p:cNvCxnSpPr/>
            <p:nvPr/>
          </p:nvCxnSpPr>
          <p:spPr>
            <a:xfrm flipV="1">
              <a:off x="1641067" y="4735664"/>
              <a:ext cx="0" cy="97621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677379" y="5388715"/>
              <a:ext cx="294288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centered between malleoli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6708351" y="4430332"/>
            <a:ext cx="3861178" cy="923330"/>
            <a:chOff x="4891453" y="5517793"/>
            <a:chExt cx="3861178" cy="923330"/>
          </a:xfrm>
        </p:grpSpPr>
        <p:sp>
          <p:nvSpPr>
            <p:cNvPr id="35" name="TextBox 34"/>
            <p:cNvSpPr txBox="1"/>
            <p:nvPr/>
          </p:nvSpPr>
          <p:spPr>
            <a:xfrm>
              <a:off x="5428115" y="5517793"/>
              <a:ext cx="3324516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Collimate distally to include @ least ½ inch beyond soft-tissue shadow of calcaneus</a:t>
              </a:r>
            </a:p>
          </p:txBody>
        </p:sp>
        <p:cxnSp>
          <p:nvCxnSpPr>
            <p:cNvPr id="36" name="Straight Arrow Connector 35"/>
            <p:cNvCxnSpPr>
              <a:stCxn id="35" idx="1"/>
            </p:cNvCxnSpPr>
            <p:nvPr/>
          </p:nvCxnSpPr>
          <p:spPr>
            <a:xfrm flipH="1">
              <a:off x="4891453" y="5979458"/>
              <a:ext cx="536662" cy="250019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6429875" y="5434107"/>
            <a:ext cx="4006425" cy="1009129"/>
            <a:chOff x="-1396280" y="5132939"/>
            <a:chExt cx="4006425" cy="1009129"/>
          </a:xfrm>
        </p:grpSpPr>
        <p:cxnSp>
          <p:nvCxnSpPr>
            <p:cNvPr id="40" name="Straight Arrow Connector 39"/>
            <p:cNvCxnSpPr/>
            <p:nvPr/>
          </p:nvCxnSpPr>
          <p:spPr>
            <a:xfrm flipH="1" flipV="1">
              <a:off x="-1396280" y="5132939"/>
              <a:ext cx="1098025" cy="737820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-352050" y="5495737"/>
              <a:ext cx="2962195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lateral side, </a:t>
              </a:r>
              <a:r>
                <a:rPr lang="en-US" b="1" dirty="0"/>
                <a:t>not </a:t>
              </a:r>
              <a:r>
                <a:rPr lang="en-US" dirty="0"/>
                <a:t>under anatomy shadow</a:t>
              </a: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637949" y="3870288"/>
            <a:ext cx="2078108" cy="120032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soft-tissue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704763" y="1502095"/>
            <a:ext cx="4631330" cy="449564"/>
            <a:chOff x="8694334" y="2389605"/>
            <a:chExt cx="3827844" cy="485840"/>
          </a:xfrm>
        </p:grpSpPr>
        <p:cxnSp>
          <p:nvCxnSpPr>
            <p:cNvPr id="45" name="Straight Arrow Connector 44"/>
            <p:cNvCxnSpPr>
              <a:stCxn id="46" idx="3"/>
            </p:cNvCxnSpPr>
            <p:nvPr/>
          </p:nvCxnSpPr>
          <p:spPr>
            <a:xfrm>
              <a:off x="12186397" y="2589172"/>
              <a:ext cx="335781" cy="286273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8694334" y="2389605"/>
              <a:ext cx="3492063" cy="39913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Superior light field inferior to phalanges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55300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90291" y="-172137"/>
            <a:ext cx="10515600" cy="1325563"/>
          </a:xfrm>
        </p:spPr>
        <p:txBody>
          <a:bodyPr/>
          <a:lstStyle/>
          <a:p>
            <a:r>
              <a:rPr lang="en-CA" dirty="0"/>
              <a:t>Positioning – Lateral Calcaneus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556760" cy="4351338"/>
          </a:xfrm>
        </p:spPr>
        <p:txBody>
          <a:bodyPr>
            <a:normAutofit lnSpcReduction="10000"/>
          </a:bodyPr>
          <a:lstStyle/>
          <a:p>
            <a:pPr marL="114300" indent="0">
              <a:buNone/>
              <a:defRPr/>
            </a:pPr>
            <a:r>
              <a:rPr lang="en-CA" dirty="0"/>
              <a:t>Same positioning as lateral ankle:</a:t>
            </a:r>
            <a:endParaRPr lang="en-CA" sz="2400" dirty="0"/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 err="1"/>
              <a:t>Dorsiflex</a:t>
            </a:r>
            <a:r>
              <a:rPr lang="en-CA" sz="2600" dirty="0"/>
              <a:t> foot 90</a:t>
            </a:r>
            <a:r>
              <a:rPr lang="en-CA" sz="2600" baseline="30000" dirty="0"/>
              <a:t>o</a:t>
            </a:r>
            <a:r>
              <a:rPr lang="en-CA" sz="2600" dirty="0"/>
              <a:t> </a:t>
            </a:r>
          </a:p>
          <a:p>
            <a:pPr marL="800100" lvl="1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(if patient condition allows)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Lateral surface of foot in contact with IR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Place an anatomical marker (</a:t>
            </a:r>
            <a:r>
              <a:rPr lang="en-CA" sz="2600" i="1" dirty="0"/>
              <a:t>using Anderson Marker Rules</a:t>
            </a:r>
            <a:r>
              <a:rPr lang="en-CA" sz="2600" dirty="0"/>
              <a:t>), and make final adjustments</a:t>
            </a:r>
          </a:p>
          <a:p>
            <a:endParaRPr lang="en-US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6429175" y="929405"/>
            <a:ext cx="3619945" cy="83099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/>
              <a:t>Center ~1 inch (2.5cm) distal to medial malleolus</a:t>
            </a:r>
          </a:p>
        </p:txBody>
      </p:sp>
      <p:pic>
        <p:nvPicPr>
          <p:cNvPr id="8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47" r="11307" b="9688"/>
          <a:stretch/>
        </p:blipFill>
        <p:spPr bwMode="auto">
          <a:xfrm rot="5400000">
            <a:off x="5979601" y="2091764"/>
            <a:ext cx="4519092" cy="389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Placeholder 4"/>
          <p:cNvSpPr txBox="1">
            <a:spLocks/>
          </p:cNvSpPr>
          <p:nvPr/>
        </p:nvSpPr>
        <p:spPr>
          <a:xfrm>
            <a:off x="7366856" y="6291927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22292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2007" y="1880683"/>
            <a:ext cx="4548353" cy="4176574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 rot="5400000" flipV="1">
            <a:off x="5724464" y="2945606"/>
            <a:ext cx="1378432" cy="1377000"/>
            <a:chOff x="3360607" y="3528992"/>
            <a:chExt cx="2259006" cy="1844040"/>
          </a:xfrm>
        </p:grpSpPr>
        <p:grpSp>
          <p:nvGrpSpPr>
            <p:cNvPr id="22" name="Group 21"/>
            <p:cNvGrpSpPr/>
            <p:nvPr/>
          </p:nvGrpSpPr>
          <p:grpSpPr>
            <a:xfrm>
              <a:off x="3360607" y="3528992"/>
              <a:ext cx="1996440" cy="1435692"/>
              <a:chOff x="3276600" y="3337560"/>
              <a:chExt cx="1996440" cy="1435692"/>
            </a:xfrm>
          </p:grpSpPr>
          <p:cxnSp>
            <p:nvCxnSpPr>
              <p:cNvPr id="24" name="Straight Connector 23"/>
              <p:cNvCxnSpPr/>
              <p:nvPr/>
            </p:nvCxnSpPr>
            <p:spPr>
              <a:xfrm flipV="1">
                <a:off x="3276600" y="4724400"/>
                <a:ext cx="1940935" cy="48852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 flipH="1">
                <a:off x="5257800" y="3337560"/>
                <a:ext cx="15240" cy="1386840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Arc 22"/>
            <p:cNvSpPr/>
            <p:nvPr/>
          </p:nvSpPr>
          <p:spPr>
            <a:xfrm rot="16881835">
              <a:off x="4705213" y="4458632"/>
              <a:ext cx="914400" cy="914400"/>
            </a:xfrm>
            <a:prstGeom prst="arc">
              <a:avLst/>
            </a:prstGeom>
            <a:ln>
              <a:solidFill>
                <a:srgbClr val="CC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691360" y="4354235"/>
            <a:ext cx="3907690" cy="923330"/>
            <a:chOff x="1066935" y="6254509"/>
            <a:chExt cx="3907690" cy="923330"/>
          </a:xfrm>
        </p:grpSpPr>
        <p:sp>
          <p:nvSpPr>
            <p:cNvPr id="27" name="TextBox 26"/>
            <p:cNvSpPr txBox="1"/>
            <p:nvPr/>
          </p:nvSpPr>
          <p:spPr>
            <a:xfrm>
              <a:off x="1066935" y="6254509"/>
              <a:ext cx="2427138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Collimate anteriorly to include navicular &amp; base of 5</a:t>
              </a:r>
              <a:r>
                <a:rPr lang="en-US" baseline="30000" dirty="0"/>
                <a:t>th</a:t>
              </a:r>
              <a:r>
                <a:rPr lang="en-US" dirty="0"/>
                <a:t> metatarsal</a:t>
              </a:r>
            </a:p>
          </p:txBody>
        </p:sp>
        <p:cxnSp>
          <p:nvCxnSpPr>
            <p:cNvPr id="28" name="Straight Arrow Connector 27"/>
            <p:cNvCxnSpPr>
              <a:stCxn id="27" idx="3"/>
            </p:cNvCxnSpPr>
            <p:nvPr/>
          </p:nvCxnSpPr>
          <p:spPr>
            <a:xfrm flipV="1">
              <a:off x="3494073" y="6473501"/>
              <a:ext cx="1480552" cy="242673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>
            <a:off x="6630391" y="3971756"/>
            <a:ext cx="3981061" cy="646331"/>
            <a:chOff x="5606110" y="7084789"/>
            <a:chExt cx="3981061" cy="646331"/>
          </a:xfrm>
        </p:grpSpPr>
        <p:cxnSp>
          <p:nvCxnSpPr>
            <p:cNvPr id="30" name="Straight Arrow Connector 29"/>
            <p:cNvCxnSpPr>
              <a:stCxn id="31" idx="1"/>
            </p:cNvCxnSpPr>
            <p:nvPr/>
          </p:nvCxnSpPr>
          <p:spPr>
            <a:xfrm flipH="1">
              <a:off x="5606110" y="7407955"/>
              <a:ext cx="1044593" cy="59314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6650703" y="7084789"/>
              <a:ext cx="2936468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to pass thru medial malleolus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610010" y="953876"/>
            <a:ext cx="3046189" cy="1991014"/>
            <a:chOff x="7452678" y="2452409"/>
            <a:chExt cx="2517708" cy="2151672"/>
          </a:xfrm>
        </p:grpSpPr>
        <p:cxnSp>
          <p:nvCxnSpPr>
            <p:cNvPr id="33" name="Straight Arrow Connector 32"/>
            <p:cNvCxnSpPr>
              <a:stCxn id="34" idx="2"/>
            </p:cNvCxnSpPr>
            <p:nvPr/>
          </p:nvCxnSpPr>
          <p:spPr>
            <a:xfrm>
              <a:off x="8711532" y="3150893"/>
              <a:ext cx="273601" cy="1453188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7452678" y="2452409"/>
              <a:ext cx="2517708" cy="69848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pt.</a:t>
              </a:r>
              <a:r>
                <a:rPr lang="en-US" b="1" dirty="0"/>
                <a:t> </a:t>
              </a:r>
              <a:r>
                <a:rPr lang="en-US" dirty="0"/>
                <a:t>to include 1 inch of distal </a:t>
              </a:r>
              <a:r>
                <a:rPr lang="en-US" dirty="0" err="1"/>
                <a:t>tib</a:t>
              </a:r>
              <a:r>
                <a:rPr lang="en-US" dirty="0"/>
                <a:t>/fib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832918" y="4968854"/>
            <a:ext cx="4937110" cy="1509315"/>
            <a:chOff x="4831205" y="1643416"/>
            <a:chExt cx="4937110" cy="1509315"/>
          </a:xfrm>
        </p:grpSpPr>
        <p:cxnSp>
          <p:nvCxnSpPr>
            <p:cNvPr id="40" name="Straight Arrow Connector 39"/>
            <p:cNvCxnSpPr/>
            <p:nvPr/>
          </p:nvCxnSpPr>
          <p:spPr>
            <a:xfrm flipV="1">
              <a:off x="7464993" y="1643416"/>
              <a:ext cx="2303322" cy="879302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4831205" y="2506400"/>
              <a:ext cx="4017575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@ least ½ inch beyond soft-tissue of calcaneus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705805" y="1292910"/>
            <a:ext cx="3493642" cy="2477921"/>
            <a:chOff x="4782777" y="3677005"/>
            <a:chExt cx="3493642" cy="2477921"/>
          </a:xfrm>
        </p:grpSpPr>
        <p:cxnSp>
          <p:nvCxnSpPr>
            <p:cNvPr id="44" name="Straight Arrow Connector 43"/>
            <p:cNvCxnSpPr>
              <a:endCxn id="23" idx="0"/>
            </p:cNvCxnSpPr>
            <p:nvPr/>
          </p:nvCxnSpPr>
          <p:spPr>
            <a:xfrm flipH="1">
              <a:off x="4782777" y="4323336"/>
              <a:ext cx="1292530" cy="1831590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6075307" y="3677005"/>
              <a:ext cx="2201112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~1 inch distal to medial malleolus</a:t>
              </a:r>
            </a:p>
          </p:txBody>
        </p:sp>
      </p:grpSp>
      <p:sp>
        <p:nvSpPr>
          <p:cNvPr id="35" name="Text Placeholder 4"/>
          <p:cNvSpPr txBox="1">
            <a:spLocks/>
          </p:cNvSpPr>
          <p:nvPr/>
        </p:nvSpPr>
        <p:spPr>
          <a:xfrm>
            <a:off x="5482914" y="6085161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2925" y="2036146"/>
            <a:ext cx="1432684" cy="1871634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8099109" y="4898220"/>
            <a:ext cx="2332699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Foot dorsiflexed 90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  <p:grpSp>
        <p:nvGrpSpPr>
          <p:cNvPr id="48" name="Group 47"/>
          <p:cNvGrpSpPr/>
          <p:nvPr/>
        </p:nvGrpSpPr>
        <p:grpSpPr>
          <a:xfrm>
            <a:off x="7286935" y="4694563"/>
            <a:ext cx="3324516" cy="1754642"/>
            <a:chOff x="716359" y="3340162"/>
            <a:chExt cx="3324516" cy="1754642"/>
          </a:xfrm>
        </p:grpSpPr>
        <p:sp>
          <p:nvSpPr>
            <p:cNvPr id="49" name="TextBox 48"/>
            <p:cNvSpPr txBox="1"/>
            <p:nvPr/>
          </p:nvSpPr>
          <p:spPr>
            <a:xfrm>
              <a:off x="716359" y="4171474"/>
              <a:ext cx="3324516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Collimate posteriorly to include @ least ½ inch beyond soft-tissue of calcaneus</a:t>
              </a:r>
            </a:p>
          </p:txBody>
        </p:sp>
        <p:cxnSp>
          <p:nvCxnSpPr>
            <p:cNvPr id="50" name="Straight Arrow Connector 49"/>
            <p:cNvCxnSpPr/>
            <p:nvPr/>
          </p:nvCxnSpPr>
          <p:spPr>
            <a:xfrm flipH="1" flipV="1">
              <a:off x="1009693" y="3340162"/>
              <a:ext cx="418066" cy="803408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50"/>
          <p:cNvGrpSpPr/>
          <p:nvPr/>
        </p:nvGrpSpPr>
        <p:grpSpPr>
          <a:xfrm>
            <a:off x="1600559" y="2758067"/>
            <a:ext cx="4172031" cy="646331"/>
            <a:chOff x="-350450" y="5878140"/>
            <a:chExt cx="4202182" cy="646331"/>
          </a:xfrm>
        </p:grpSpPr>
        <p:cxnSp>
          <p:nvCxnSpPr>
            <p:cNvPr id="52" name="Straight Arrow Connector 51"/>
            <p:cNvCxnSpPr>
              <a:stCxn id="53" idx="3"/>
            </p:cNvCxnSpPr>
            <p:nvPr/>
          </p:nvCxnSpPr>
          <p:spPr>
            <a:xfrm>
              <a:off x="2282748" y="6201306"/>
              <a:ext cx="1568984" cy="113230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-350450" y="5878140"/>
              <a:ext cx="2633198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anterior, </a:t>
              </a:r>
              <a:r>
                <a:rPr lang="en-US" b="1" dirty="0"/>
                <a:t>not </a:t>
              </a:r>
              <a:r>
                <a:rPr lang="en-US" dirty="0"/>
                <a:t>under anatomy shadow</a:t>
              </a:r>
            </a:p>
          </p:txBody>
        </p:sp>
      </p:grp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5"/>
          <a:srcRect t="16916" r="20308" b="12207"/>
          <a:stretch/>
        </p:blipFill>
        <p:spPr>
          <a:xfrm>
            <a:off x="1755092" y="817094"/>
            <a:ext cx="2711615" cy="1245457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2019480" y="2008781"/>
            <a:ext cx="2184125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 surface of foot “flat” against IR</a:t>
            </a:r>
          </a:p>
        </p:txBody>
      </p:sp>
      <p:sp>
        <p:nvSpPr>
          <p:cNvPr id="37" name="Title 1"/>
          <p:cNvSpPr>
            <a:spLocks noGrp="1"/>
          </p:cNvSpPr>
          <p:nvPr>
            <p:ph type="title"/>
          </p:nvPr>
        </p:nvSpPr>
        <p:spPr>
          <a:xfrm>
            <a:off x="869039" y="-260247"/>
            <a:ext cx="10515600" cy="1325563"/>
          </a:xfrm>
        </p:spPr>
        <p:txBody>
          <a:bodyPr/>
          <a:lstStyle/>
          <a:p>
            <a:r>
              <a:rPr lang="en-CA" dirty="0"/>
              <a:t>Positioning – Lateral Calcaneus</a:t>
            </a:r>
          </a:p>
        </p:txBody>
      </p:sp>
    </p:spTree>
    <p:extLst>
      <p:ext uri="{BB962C8B-B14F-4D97-AF65-F5344CB8AC3E}">
        <p14:creationId xmlns:p14="http://schemas.microsoft.com/office/powerpoint/2010/main" val="32707806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164858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– Foot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75060" y="866473"/>
            <a:ext cx="57804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1, 2 &amp; 3. Same as Ankle EXCEPT: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61247" y="1370878"/>
            <a:ext cx="3804148" cy="7386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Oblique &amp; Lateral Foot projections should demonstrate entire foot, including entire calcaneus and soft-tissues</a:t>
            </a:r>
            <a:endParaRPr lang="en-CA" sz="1400" dirty="0"/>
          </a:p>
        </p:txBody>
      </p:sp>
      <p:sp>
        <p:nvSpPr>
          <p:cNvPr id="15" name="Rectangle 14"/>
          <p:cNvSpPr/>
          <p:nvPr/>
        </p:nvSpPr>
        <p:spPr>
          <a:xfrm>
            <a:off x="1576090" y="6054591"/>
            <a:ext cx="9144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7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Foot technique = *55→70 kVp </a:t>
            </a:r>
            <a:r>
              <a:rPr lang="en-CA" sz="20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(*AP = 55-65 &amp; Obl. &amp; Lat. = 60-70)</a:t>
            </a:r>
          </a:p>
        </p:txBody>
      </p:sp>
      <p:sp>
        <p:nvSpPr>
          <p:cNvPr id="7" name="Rectangle 6"/>
          <p:cNvSpPr/>
          <p:nvPr/>
        </p:nvSpPr>
        <p:spPr>
          <a:xfrm>
            <a:off x="2896150" y="4652822"/>
            <a:ext cx="65038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latin typeface="Arial" pitchFamily="34" charset="0"/>
                <a:cs typeface="Arial" pitchFamily="34" charset="0"/>
              </a:rPr>
              <a:t>Correct patient position is determined by:</a:t>
            </a:r>
            <a:r>
              <a:rPr lang="en-CA" sz="24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Plantar surface of foot: </a:t>
            </a:r>
            <a:r>
              <a:rPr lang="en-CA" sz="2000" i="1" dirty="0">
                <a:latin typeface="Arial" pitchFamily="34" charset="0"/>
                <a:cs typeface="Arial" pitchFamily="34" charset="0"/>
              </a:rPr>
              <a:t>for AP (axial) projection</a:t>
            </a:r>
            <a:endParaRPr lang="en-CA" sz="2000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Transverse arch: </a:t>
            </a:r>
            <a:r>
              <a:rPr lang="en-CA" sz="2000" i="1" dirty="0">
                <a:latin typeface="Arial" pitchFamily="34" charset="0"/>
                <a:cs typeface="Arial" pitchFamily="34" charset="0"/>
              </a:rPr>
              <a:t>for Oblique projection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Metatarsal heads: </a:t>
            </a:r>
            <a:r>
              <a:rPr lang="en-CA" sz="2000" i="1" dirty="0">
                <a:latin typeface="Arial" pitchFamily="34" charset="0"/>
                <a:cs typeface="Arial" pitchFamily="34" charset="0"/>
              </a:rPr>
              <a:t>for Lateral projection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9548" y="1421377"/>
            <a:ext cx="1596121" cy="334392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6557" y="2698078"/>
            <a:ext cx="3633531" cy="212768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5668" y="1421378"/>
            <a:ext cx="1713124" cy="340186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583657" y="2439161"/>
            <a:ext cx="1714928" cy="1169551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AP (axial) projection is only required to display all anatomy anterior to the talus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46556" y="2244615"/>
            <a:ext cx="1836132" cy="738664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Lateral projection must also display ~1 inch of distal </a:t>
            </a:r>
            <a:r>
              <a:rPr lang="en-US" sz="1400" dirty="0" err="1"/>
              <a:t>tib</a:t>
            </a:r>
            <a:r>
              <a:rPr lang="en-US" sz="1400" dirty="0"/>
              <a:t>/fib</a:t>
            </a:r>
          </a:p>
        </p:txBody>
      </p:sp>
    </p:spTree>
    <p:extLst>
      <p:ext uri="{BB962C8B-B14F-4D97-AF65-F5344CB8AC3E}">
        <p14:creationId xmlns:p14="http://schemas.microsoft.com/office/powerpoint/2010/main" val="42134460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Protocol - Foot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en-US" sz="3000" b="1" u="sng" dirty="0"/>
              <a:t>Routine</a:t>
            </a:r>
            <a:r>
              <a:rPr lang="en-US" sz="3000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</a:t>
            </a:r>
            <a:r>
              <a:rPr lang="en-US" sz="2000" i="1" dirty="0"/>
              <a:t>(10</a:t>
            </a:r>
            <a:r>
              <a:rPr lang="en-US" sz="2000" i="1" baseline="30000" dirty="0"/>
              <a:t>o</a:t>
            </a:r>
            <a:r>
              <a:rPr lang="en-US" sz="2000" i="1" dirty="0"/>
              <a:t> Axial – Dorsoplantar)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Oblique </a:t>
            </a:r>
            <a:r>
              <a:rPr lang="en-US" sz="2000" i="1" dirty="0"/>
              <a:t>(with medial rotation)</a:t>
            </a:r>
          </a:p>
          <a:p>
            <a:pPr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Lateral</a:t>
            </a:r>
            <a:r>
              <a:rPr lang="en-US" sz="2000" i="1" dirty="0"/>
              <a:t> (</a:t>
            </a:r>
            <a:r>
              <a:rPr lang="en-US" sz="2000" i="1" dirty="0" err="1"/>
              <a:t>Mediolateral</a:t>
            </a:r>
            <a:r>
              <a:rPr lang="en-US" sz="2000" i="1" dirty="0"/>
              <a:t>) </a:t>
            </a:r>
            <a:endParaRPr lang="en-US" sz="1800" i="1" dirty="0"/>
          </a:p>
          <a:p>
            <a:pPr marL="0" indent="0">
              <a:spcAft>
                <a:spcPts val="600"/>
              </a:spcAft>
              <a:buNone/>
            </a:pPr>
            <a:r>
              <a:rPr lang="en-US" b="1" u="sng" dirty="0"/>
              <a:t>Non-Routine Views</a:t>
            </a:r>
            <a:r>
              <a:rPr lang="en-US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Weight-bearing AP </a:t>
            </a:r>
            <a:r>
              <a:rPr lang="en-US" sz="2000" i="1" dirty="0">
                <a:solidFill>
                  <a:srgbClr val="000000"/>
                </a:solidFill>
              </a:rPr>
              <a:t>(10</a:t>
            </a:r>
            <a:r>
              <a:rPr lang="en-US" sz="2000" i="1" baseline="30000" dirty="0">
                <a:solidFill>
                  <a:srgbClr val="000000"/>
                </a:solidFill>
              </a:rPr>
              <a:t>o</a:t>
            </a:r>
            <a:r>
              <a:rPr lang="en-US" sz="2000" i="1" dirty="0">
                <a:solidFill>
                  <a:srgbClr val="000000"/>
                </a:solidFill>
              </a:rPr>
              <a:t> Axial) </a:t>
            </a: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Weight-bearing Lateral </a:t>
            </a:r>
            <a:r>
              <a:rPr lang="en-US" sz="2000" i="1" dirty="0"/>
              <a:t>(</a:t>
            </a:r>
            <a:r>
              <a:rPr lang="en-US" sz="2000" i="1" dirty="0" err="1"/>
              <a:t>Mediolateral</a:t>
            </a:r>
            <a:r>
              <a:rPr lang="en-US" sz="2000" i="1" dirty="0"/>
              <a:t>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3265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AP (Axial) Foot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6448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Entire plantar surface flat on IR</a:t>
            </a:r>
          </a:p>
          <a:p>
            <a:pPr marL="114300" indent="0">
              <a:buNone/>
              <a:defRPr/>
            </a:pPr>
            <a:endParaRPr lang="en-CA" sz="2200" dirty="0"/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Ensure entire foot is parallel to long edge of IR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Knee and </a:t>
            </a:r>
            <a:r>
              <a:rPr lang="en-CA" sz="2600" dirty="0" err="1"/>
              <a:t>tib</a:t>
            </a:r>
            <a:r>
              <a:rPr lang="en-CA" sz="2600" dirty="0"/>
              <a:t>/fib should be aligned with foot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Place an anatomical marker (</a:t>
            </a:r>
            <a:r>
              <a:rPr lang="en-CA" sz="2600" i="1" dirty="0"/>
              <a:t>using Anderson Marker Rules</a:t>
            </a:r>
            <a:r>
              <a:rPr lang="en-CA" sz="2600" dirty="0"/>
              <a:t>), and make final adjustments</a:t>
            </a: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7501382" y="6199558"/>
            <a:ext cx="1963684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5013"/>
          <a:stretch/>
        </p:blipFill>
        <p:spPr>
          <a:xfrm>
            <a:off x="7217664" y="1318368"/>
            <a:ext cx="3212829" cy="4881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7503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141" y="2540192"/>
            <a:ext cx="4708689" cy="3728846"/>
          </a:xfrm>
          <a:prstGeom prst="rect">
            <a:avLst/>
          </a:prstGeom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4418839" y="6257348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788783" y="-153020"/>
            <a:ext cx="10515600" cy="1325563"/>
          </a:xfrm>
        </p:spPr>
        <p:txBody>
          <a:bodyPr/>
          <a:lstStyle/>
          <a:p>
            <a:r>
              <a:rPr lang="en-CA" dirty="0"/>
              <a:t>Positioning – AP (Axial) Foot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583880" y="4714505"/>
            <a:ext cx="3811477" cy="1729065"/>
            <a:chOff x="4641459" y="1423666"/>
            <a:chExt cx="3811477" cy="1729065"/>
          </a:xfrm>
        </p:grpSpPr>
        <p:cxnSp>
          <p:nvCxnSpPr>
            <p:cNvPr id="34" name="Straight Arrow Connector 33"/>
            <p:cNvCxnSpPr/>
            <p:nvPr/>
          </p:nvCxnSpPr>
          <p:spPr>
            <a:xfrm flipV="1">
              <a:off x="7464993" y="1423666"/>
              <a:ext cx="987943" cy="1099052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4641459" y="2506400"/>
              <a:ext cx="3190798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Posterior light field </a:t>
              </a:r>
              <a:r>
                <a:rPr lang="en-US" b="1" u="sng" dirty="0"/>
                <a:t>on pt.</a:t>
              </a:r>
              <a:r>
                <a:rPr lang="en-US" b="1" dirty="0"/>
                <a:t> </a:t>
              </a:r>
              <a:r>
                <a:rPr lang="en-US" dirty="0"/>
                <a:t>to exclude ~½ inch of calcaneus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3458187" y="2260218"/>
            <a:ext cx="3329705" cy="1611138"/>
            <a:chOff x="-1012037" y="6023913"/>
            <a:chExt cx="3329705" cy="1611138"/>
          </a:xfrm>
        </p:grpSpPr>
        <p:cxnSp>
          <p:nvCxnSpPr>
            <p:cNvPr id="39" name="Straight Arrow Connector 38"/>
            <p:cNvCxnSpPr/>
            <p:nvPr/>
          </p:nvCxnSpPr>
          <p:spPr>
            <a:xfrm>
              <a:off x="1459522" y="6670244"/>
              <a:ext cx="233674" cy="964807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-1012037" y="6023913"/>
              <a:ext cx="3329705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centered ~2</a:t>
              </a:r>
              <a:r>
                <a:rPr lang="en-US" baseline="30000" dirty="0"/>
                <a:t>nd</a:t>
              </a:r>
              <a:r>
                <a:rPr lang="en-US" dirty="0"/>
                <a:t> and 3</a:t>
              </a:r>
              <a:r>
                <a:rPr lang="en-US" baseline="30000" dirty="0"/>
                <a:t>rd</a:t>
              </a:r>
              <a:r>
                <a:rPr lang="en-US" dirty="0"/>
                <a:t> phalanx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4980613" y="5438175"/>
            <a:ext cx="3385303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Entire plantar surface flat on IR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613613" y="3942950"/>
            <a:ext cx="2523794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soft-tissue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8031680" y="5063863"/>
            <a:ext cx="2569375" cy="1633623"/>
            <a:chOff x="40770" y="4710387"/>
            <a:chExt cx="2569375" cy="1633623"/>
          </a:xfrm>
        </p:grpSpPr>
        <p:cxnSp>
          <p:nvCxnSpPr>
            <p:cNvPr id="61" name="Straight Arrow Connector 60"/>
            <p:cNvCxnSpPr/>
            <p:nvPr/>
          </p:nvCxnSpPr>
          <p:spPr>
            <a:xfrm flipH="1" flipV="1">
              <a:off x="40770" y="4710387"/>
              <a:ext cx="807521" cy="710293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/>
            <p:cNvSpPr txBox="1"/>
            <p:nvPr/>
          </p:nvSpPr>
          <p:spPr>
            <a:xfrm>
              <a:off x="595516" y="5420680"/>
              <a:ext cx="2014629" cy="92333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lateral side, </a:t>
              </a:r>
              <a:r>
                <a:rPr lang="en-US" b="1" dirty="0"/>
                <a:t>not </a:t>
              </a:r>
              <a:r>
                <a:rPr lang="en-US" dirty="0"/>
                <a:t>under anatomy shadow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7707" t="12991" r="18524" b="8369"/>
          <a:stretch/>
        </p:blipFill>
        <p:spPr>
          <a:xfrm>
            <a:off x="1624169" y="886096"/>
            <a:ext cx="1342753" cy="2329107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6900842" y="1181259"/>
            <a:ext cx="2619029" cy="1547246"/>
            <a:chOff x="6260718" y="1992399"/>
            <a:chExt cx="2619029" cy="154724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5"/>
            <a:srcRect l="42709" b="65489"/>
            <a:stretch/>
          </p:blipFill>
          <p:spPr>
            <a:xfrm rot="920705">
              <a:off x="7135653" y="1992399"/>
              <a:ext cx="1504377" cy="1376247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 rot="908709">
              <a:off x="6260718" y="3170313"/>
              <a:ext cx="2619029" cy="369332"/>
            </a:xfrm>
            <a:prstGeom prst="rect">
              <a:avLst/>
            </a:prstGeom>
            <a:solidFill>
              <a:srgbClr val="CC00FF"/>
            </a:solidFill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10</a:t>
              </a:r>
              <a:r>
                <a:rPr lang="en-US" baseline="30000" dirty="0"/>
                <a:t>0</a:t>
              </a:r>
              <a:r>
                <a:rPr lang="en-US" dirty="0"/>
                <a:t> Cephalad CR angle</a:t>
              </a:r>
            </a:p>
          </p:txBody>
        </p:sp>
      </p:grpSp>
      <p:cxnSp>
        <p:nvCxnSpPr>
          <p:cNvPr id="46" name="Straight Arrow Connector 45"/>
          <p:cNvCxnSpPr/>
          <p:nvPr/>
        </p:nvCxnSpPr>
        <p:spPr>
          <a:xfrm flipH="1" flipV="1">
            <a:off x="2295545" y="1079161"/>
            <a:ext cx="651663" cy="582106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904374" y="1359699"/>
            <a:ext cx="3385303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Knee &amp; ankle aligned with foot (i.e. parallel to long edge of IR)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8031682" y="3811239"/>
            <a:ext cx="2569373" cy="923330"/>
            <a:chOff x="4748669" y="2506400"/>
            <a:chExt cx="2569373" cy="923330"/>
          </a:xfrm>
        </p:grpSpPr>
        <p:cxnSp>
          <p:nvCxnSpPr>
            <p:cNvPr id="52" name="Straight Arrow Connector 51"/>
            <p:cNvCxnSpPr>
              <a:stCxn id="53" idx="1"/>
            </p:cNvCxnSpPr>
            <p:nvPr/>
          </p:nvCxnSpPr>
          <p:spPr>
            <a:xfrm flipH="1">
              <a:off x="4748669" y="2968065"/>
              <a:ext cx="665014" cy="138500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5413683" y="2506400"/>
              <a:ext cx="1904359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Distal light field @ least ~½ inch beyond digits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3789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0510" y="1198875"/>
            <a:ext cx="4099704" cy="4474469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-126689"/>
            <a:ext cx="10515600" cy="1325563"/>
          </a:xfrm>
        </p:spPr>
        <p:txBody>
          <a:bodyPr/>
          <a:lstStyle/>
          <a:p>
            <a:r>
              <a:rPr lang="en-CA" dirty="0"/>
              <a:t>Positioning – AP Oblique Foot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2619311"/>
            <a:ext cx="4495800" cy="4351338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Rotate foot medially until transverse arch is parallel to IR</a:t>
            </a:r>
          </a:p>
          <a:p>
            <a:pPr marL="800100" lvl="1">
              <a:buFont typeface="Wingdings" panose="05000000000000000000" pitchFamily="2" charset="2"/>
              <a:buChar char="Ø"/>
              <a:defRPr/>
            </a:pPr>
            <a:r>
              <a:rPr lang="en-CA" sz="2000" dirty="0"/>
              <a:t>~30-40</a:t>
            </a:r>
            <a:r>
              <a:rPr lang="en-CA" sz="2000" baseline="30000" dirty="0"/>
              <a:t>o</a:t>
            </a:r>
            <a:r>
              <a:rPr lang="en-CA" sz="2000" dirty="0"/>
              <a:t> rotation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Ensure entire foot is parallel to long edge of IR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Knee and </a:t>
            </a:r>
            <a:r>
              <a:rPr lang="en-CA" sz="2400" dirty="0" err="1"/>
              <a:t>tib</a:t>
            </a:r>
            <a:r>
              <a:rPr lang="en-CA" sz="2400" dirty="0"/>
              <a:t>/fib should be aligned with foot</a:t>
            </a: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7527179" y="6570527"/>
            <a:ext cx="2624043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1419070" y="5612573"/>
            <a:ext cx="90240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42900">
              <a:spcBef>
                <a:spcPct val="2000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Place an anatomical marker (</a:t>
            </a: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using Anderson Marker Rules</a:t>
            </a: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), and make final adjustments</a:t>
            </a:r>
          </a:p>
        </p:txBody>
      </p:sp>
      <p:pic>
        <p:nvPicPr>
          <p:cNvPr id="20484" name="Picture 4" descr="https://coursewareobjects.elsevier.com/objects/elr/Bontrager9e/IC/jpg/Chapter006/00600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4" t="66854" r="22763"/>
          <a:stretch/>
        </p:blipFill>
        <p:spPr bwMode="auto">
          <a:xfrm rot="2094313">
            <a:off x="4964164" y="1470114"/>
            <a:ext cx="2581277" cy="134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coursewareobjects.elsevier.com/objects/elr/Bontrager9e/IC/jpg/Chapter006/00600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4" t="66854" r="22763"/>
          <a:stretch/>
        </p:blipFill>
        <p:spPr bwMode="auto">
          <a:xfrm>
            <a:off x="1751163" y="1049638"/>
            <a:ext cx="2581277" cy="134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ight Arrow 5"/>
          <p:cNvSpPr/>
          <p:nvPr/>
        </p:nvSpPr>
        <p:spPr>
          <a:xfrm>
            <a:off x="4284484" y="1467899"/>
            <a:ext cx="584474" cy="332094"/>
          </a:xfrm>
          <a:prstGeom prst="rightArrow">
            <a:avLst/>
          </a:prstGeom>
          <a:solidFill>
            <a:srgbClr val="0AF47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2307688" y="1435115"/>
            <a:ext cx="1079292" cy="627906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5475536" y="2019950"/>
            <a:ext cx="1302822" cy="79261"/>
          </a:xfrm>
          <a:prstGeom prst="line">
            <a:avLst/>
          </a:prstGeom>
          <a:ln w="38100">
            <a:solidFill>
              <a:srgbClr val="CC00F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722723" y="934522"/>
            <a:ext cx="3882465" cy="584775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CA" sz="1600" dirty="0"/>
              <a:t>Note: 3cm OID under lateral side of foot = adequate rotation for most people</a:t>
            </a:r>
          </a:p>
        </p:txBody>
      </p:sp>
    </p:spTree>
    <p:extLst>
      <p:ext uri="{BB962C8B-B14F-4D97-AF65-F5344CB8AC3E}">
        <p14:creationId xmlns:p14="http://schemas.microsoft.com/office/powerpoint/2010/main" val="236919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054" y="1880368"/>
            <a:ext cx="4425223" cy="4375641"/>
          </a:xfrm>
          <a:prstGeom prst="rect">
            <a:avLst/>
          </a:prstGeom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4724561" y="6256008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grpSp>
        <p:nvGrpSpPr>
          <p:cNvPr id="33" name="Group 32"/>
          <p:cNvGrpSpPr/>
          <p:nvPr/>
        </p:nvGrpSpPr>
        <p:grpSpPr>
          <a:xfrm>
            <a:off x="1583879" y="4714505"/>
            <a:ext cx="3443450" cy="1729065"/>
            <a:chOff x="4641459" y="1423666"/>
            <a:chExt cx="3443450" cy="1729065"/>
          </a:xfrm>
        </p:grpSpPr>
        <p:cxnSp>
          <p:nvCxnSpPr>
            <p:cNvPr id="34" name="Straight Arrow Connector 33"/>
            <p:cNvCxnSpPr/>
            <p:nvPr/>
          </p:nvCxnSpPr>
          <p:spPr>
            <a:xfrm flipV="1">
              <a:off x="5678955" y="1423666"/>
              <a:ext cx="558430" cy="1082734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4641459" y="2506400"/>
              <a:ext cx="3443450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Posterior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to @ least ~½ inch beyond calcaneus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719369" y="1680544"/>
            <a:ext cx="3307961" cy="2226439"/>
            <a:chOff x="-1012037" y="6023913"/>
            <a:chExt cx="3307961" cy="2226439"/>
          </a:xfrm>
        </p:grpSpPr>
        <p:cxnSp>
          <p:nvCxnSpPr>
            <p:cNvPr id="39" name="Straight Arrow Connector 38"/>
            <p:cNvCxnSpPr/>
            <p:nvPr/>
          </p:nvCxnSpPr>
          <p:spPr>
            <a:xfrm>
              <a:off x="1459522" y="6670244"/>
              <a:ext cx="406098" cy="1580108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-1012037" y="6023913"/>
              <a:ext cx="3307961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centered ~2</a:t>
              </a:r>
              <a:r>
                <a:rPr lang="en-US" baseline="30000" dirty="0"/>
                <a:t>nd</a:t>
              </a:r>
              <a:r>
                <a:rPr lang="en-US" dirty="0"/>
                <a:t> and 3</a:t>
              </a:r>
              <a:r>
                <a:rPr lang="en-US" baseline="30000" dirty="0"/>
                <a:t>rd</a:t>
              </a:r>
              <a:r>
                <a:rPr lang="en-US" dirty="0"/>
                <a:t> phalanx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6384131" y="5086945"/>
            <a:ext cx="3225693" cy="1380004"/>
            <a:chOff x="-1232974" y="4733470"/>
            <a:chExt cx="3225693" cy="1380004"/>
          </a:xfrm>
        </p:grpSpPr>
        <p:cxnSp>
          <p:nvCxnSpPr>
            <p:cNvPr id="61" name="Straight Arrow Connector 60"/>
            <p:cNvCxnSpPr/>
            <p:nvPr/>
          </p:nvCxnSpPr>
          <p:spPr>
            <a:xfrm flipH="1" flipV="1">
              <a:off x="-1232974" y="4733470"/>
              <a:ext cx="807521" cy="710293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/>
            <p:cNvSpPr txBox="1"/>
            <p:nvPr/>
          </p:nvSpPr>
          <p:spPr>
            <a:xfrm>
              <a:off x="-939925" y="5467143"/>
              <a:ext cx="2932644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lateral side, </a:t>
              </a:r>
              <a:r>
                <a:rPr lang="en-US" b="1" dirty="0"/>
                <a:t>not </a:t>
              </a:r>
              <a:r>
                <a:rPr lang="en-US" dirty="0"/>
                <a:t>under anatomy shadow</a:t>
              </a:r>
            </a:p>
          </p:txBody>
        </p:sp>
      </p:grp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838200" y="-138021"/>
            <a:ext cx="10515600" cy="1325563"/>
          </a:xfrm>
        </p:spPr>
        <p:txBody>
          <a:bodyPr/>
          <a:lstStyle/>
          <a:p>
            <a:r>
              <a:rPr lang="en-CA" dirty="0"/>
              <a:t>Positioning – AP Oblique Foot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9420" t="20078" r="14346" b="8004"/>
          <a:stretch/>
        </p:blipFill>
        <p:spPr>
          <a:xfrm>
            <a:off x="6578252" y="974276"/>
            <a:ext cx="2303813" cy="32182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8078" y="3708945"/>
            <a:ext cx="2331857" cy="2011118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4816873" y="867889"/>
            <a:ext cx="5826569" cy="1850142"/>
            <a:chOff x="3292872" y="867889"/>
            <a:chExt cx="5826569" cy="1850142"/>
          </a:xfrm>
        </p:grpSpPr>
        <p:sp>
          <p:nvSpPr>
            <p:cNvPr id="59" name="TextBox 58"/>
            <p:cNvSpPr txBox="1"/>
            <p:nvPr/>
          </p:nvSpPr>
          <p:spPr>
            <a:xfrm>
              <a:off x="3292872" y="867889"/>
              <a:ext cx="5826569" cy="64633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Lateral-medial collimation: @ least ½ inch beyond soft-tissue </a:t>
              </a:r>
              <a:r>
                <a:rPr lang="en-US" dirty="0">
                  <a:solidFill>
                    <a:srgbClr val="CC00FF"/>
                  </a:solidFill>
                </a:rPr>
                <a:t>*ensure shadow of talus is included medially</a:t>
              </a:r>
            </a:p>
          </p:txBody>
        </p:sp>
        <p:cxnSp>
          <p:nvCxnSpPr>
            <p:cNvPr id="46" name="Straight Arrow Connector 45"/>
            <p:cNvCxnSpPr/>
            <p:nvPr/>
          </p:nvCxnSpPr>
          <p:spPr>
            <a:xfrm>
              <a:off x="5678723" y="1514220"/>
              <a:ext cx="940778" cy="1203811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TextBox 43"/>
          <p:cNvSpPr txBox="1"/>
          <p:nvPr/>
        </p:nvSpPr>
        <p:spPr>
          <a:xfrm>
            <a:off x="3089317" y="5347478"/>
            <a:ext cx="3385303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Foot parallel to long edge of IR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8188079" y="2391690"/>
            <a:ext cx="2350119" cy="1515292"/>
            <a:chOff x="4967923" y="2506400"/>
            <a:chExt cx="2350119" cy="1515292"/>
          </a:xfrm>
        </p:grpSpPr>
        <p:cxnSp>
          <p:nvCxnSpPr>
            <p:cNvPr id="42" name="Straight Arrow Connector 41"/>
            <p:cNvCxnSpPr/>
            <p:nvPr/>
          </p:nvCxnSpPr>
          <p:spPr>
            <a:xfrm flipH="1">
              <a:off x="4967923" y="3429730"/>
              <a:ext cx="693986" cy="591962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5413683" y="2506400"/>
              <a:ext cx="1904359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Distal light field @ least ~½ inch beyond digits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84979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-54146"/>
            <a:ext cx="10515600" cy="1325563"/>
          </a:xfrm>
        </p:spPr>
        <p:txBody>
          <a:bodyPr/>
          <a:lstStyle/>
          <a:p>
            <a:r>
              <a:rPr lang="en-CA" dirty="0"/>
              <a:t>Positioning – Lateral Foot 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663440" cy="4351338"/>
          </a:xfrm>
        </p:spPr>
        <p:txBody>
          <a:bodyPr/>
          <a:lstStyle/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 err="1"/>
              <a:t>Dorsiflex</a:t>
            </a:r>
            <a:r>
              <a:rPr lang="en-CA" sz="2600" dirty="0"/>
              <a:t> foot 90</a:t>
            </a:r>
            <a:r>
              <a:rPr lang="en-CA" sz="2600" baseline="30000" dirty="0"/>
              <a:t>o</a:t>
            </a:r>
            <a:r>
              <a:rPr lang="en-CA" sz="2600" dirty="0"/>
              <a:t> 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Ensure plantar surface is perpendicular to IR</a:t>
            </a:r>
          </a:p>
          <a:p>
            <a:pPr marL="800100" lvl="1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i="1" dirty="0">
                <a:solidFill>
                  <a:srgbClr val="CC00FF"/>
                </a:solidFill>
              </a:rPr>
              <a:t>i.e. Metatarsal heads perpendicular to IR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Place an anatomical marker (</a:t>
            </a:r>
            <a:r>
              <a:rPr lang="en-CA" sz="2600" i="1" dirty="0"/>
              <a:t>using Anderson Marker Rules</a:t>
            </a:r>
            <a:r>
              <a:rPr lang="en-CA" sz="2600" dirty="0"/>
              <a:t>), and make final adjustments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2155" y="1933001"/>
            <a:ext cx="4799590" cy="3847605"/>
          </a:xfrm>
          <a:prstGeom prst="rect">
            <a:avLst/>
          </a:prstGeom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7249836" y="5821839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7" name="Rectangle 6"/>
          <p:cNvSpPr/>
          <p:nvPr/>
        </p:nvSpPr>
        <p:spPr>
          <a:xfrm>
            <a:off x="1524001" y="1160291"/>
            <a:ext cx="897774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42900">
              <a:spcBef>
                <a:spcPct val="20000"/>
              </a:spcBef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Flex patient’s knee and place lateral side of foot on IR</a:t>
            </a:r>
          </a:p>
        </p:txBody>
      </p:sp>
    </p:spTree>
    <p:extLst>
      <p:ext uri="{BB962C8B-B14F-4D97-AF65-F5344CB8AC3E}">
        <p14:creationId xmlns:p14="http://schemas.microsoft.com/office/powerpoint/2010/main" val="17679692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6599" y="1742857"/>
            <a:ext cx="4804064" cy="3846909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 rot="5400000" flipV="1">
            <a:off x="6131012" y="2411616"/>
            <a:ext cx="1378432" cy="1377000"/>
            <a:chOff x="3360607" y="3528992"/>
            <a:chExt cx="2259006" cy="1844040"/>
          </a:xfrm>
        </p:grpSpPr>
        <p:grpSp>
          <p:nvGrpSpPr>
            <p:cNvPr id="22" name="Group 21"/>
            <p:cNvGrpSpPr/>
            <p:nvPr/>
          </p:nvGrpSpPr>
          <p:grpSpPr>
            <a:xfrm>
              <a:off x="3360607" y="3528992"/>
              <a:ext cx="1996440" cy="1435692"/>
              <a:chOff x="3276600" y="3337560"/>
              <a:chExt cx="1996440" cy="1435692"/>
            </a:xfrm>
          </p:grpSpPr>
          <p:cxnSp>
            <p:nvCxnSpPr>
              <p:cNvPr id="24" name="Straight Connector 23"/>
              <p:cNvCxnSpPr/>
              <p:nvPr/>
            </p:nvCxnSpPr>
            <p:spPr>
              <a:xfrm flipV="1">
                <a:off x="3276600" y="4724400"/>
                <a:ext cx="1940935" cy="48852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 flipH="1">
                <a:off x="5257800" y="3337560"/>
                <a:ext cx="15240" cy="1386840"/>
              </a:xfrm>
              <a:prstGeom prst="line">
                <a:avLst/>
              </a:prstGeom>
              <a:ln w="28575">
                <a:solidFill>
                  <a:srgbClr val="CC00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Arc 22"/>
            <p:cNvSpPr/>
            <p:nvPr/>
          </p:nvSpPr>
          <p:spPr>
            <a:xfrm rot="16881835">
              <a:off x="4705213" y="4458632"/>
              <a:ext cx="914400" cy="914400"/>
            </a:xfrm>
            <a:prstGeom prst="arc">
              <a:avLst/>
            </a:prstGeom>
            <a:ln>
              <a:solidFill>
                <a:srgbClr val="CC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691360" y="4085112"/>
            <a:ext cx="2682718" cy="1582408"/>
            <a:chOff x="1066935" y="5985386"/>
            <a:chExt cx="2682718" cy="1582408"/>
          </a:xfrm>
        </p:grpSpPr>
        <p:cxnSp>
          <p:nvCxnSpPr>
            <p:cNvPr id="28" name="Straight Arrow Connector 27"/>
            <p:cNvCxnSpPr>
              <a:stCxn id="27" idx="0"/>
            </p:cNvCxnSpPr>
            <p:nvPr/>
          </p:nvCxnSpPr>
          <p:spPr>
            <a:xfrm flipV="1">
              <a:off x="2408294" y="5985386"/>
              <a:ext cx="1341359" cy="659078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1066935" y="6644464"/>
              <a:ext cx="2682718" cy="92333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Collimate anteriorly to include @ least ½ inch beyond shadow of digits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704400" y="1001954"/>
            <a:ext cx="3046189" cy="1436217"/>
            <a:chOff x="7452678" y="2452409"/>
            <a:chExt cx="2517708" cy="1552108"/>
          </a:xfrm>
        </p:grpSpPr>
        <p:cxnSp>
          <p:nvCxnSpPr>
            <p:cNvPr id="33" name="Straight Arrow Connector 32"/>
            <p:cNvCxnSpPr>
              <a:stCxn id="34" idx="2"/>
            </p:cNvCxnSpPr>
            <p:nvPr/>
          </p:nvCxnSpPr>
          <p:spPr>
            <a:xfrm flipH="1">
              <a:off x="8424136" y="3150893"/>
              <a:ext cx="287397" cy="853624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7452678" y="2452409"/>
              <a:ext cx="2517708" cy="69848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</a:t>
              </a:r>
              <a:r>
                <a:rPr lang="en-US" b="1" u="sng" dirty="0"/>
                <a:t>on pt.</a:t>
              </a:r>
              <a:r>
                <a:rPr lang="en-US" b="1" dirty="0"/>
                <a:t> </a:t>
              </a:r>
              <a:r>
                <a:rPr lang="en-US" dirty="0"/>
                <a:t>to include 1 inch of distal </a:t>
              </a:r>
              <a:r>
                <a:rPr lang="en-US" dirty="0" err="1"/>
                <a:t>tib</a:t>
              </a:r>
              <a:r>
                <a:rPr lang="en-US" dirty="0"/>
                <a:t>/fib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235844" y="4615233"/>
            <a:ext cx="4937110" cy="1827680"/>
            <a:chOff x="6234131" y="1289796"/>
            <a:chExt cx="4937110" cy="1827680"/>
          </a:xfrm>
        </p:grpSpPr>
        <p:cxnSp>
          <p:nvCxnSpPr>
            <p:cNvPr id="40" name="Straight Arrow Connector 39"/>
            <p:cNvCxnSpPr/>
            <p:nvPr/>
          </p:nvCxnSpPr>
          <p:spPr>
            <a:xfrm flipV="1">
              <a:off x="7937933" y="1289796"/>
              <a:ext cx="387068" cy="1179269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6234131" y="2471145"/>
              <a:ext cx="4937110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</a:t>
              </a:r>
              <a:r>
                <a:rPr lang="en-US" b="1" u="sng" dirty="0"/>
                <a:t>on IR</a:t>
              </a:r>
              <a:r>
                <a:rPr lang="en-US" b="1" dirty="0"/>
                <a:t> </a:t>
              </a:r>
              <a:r>
                <a:rPr lang="en-US" dirty="0"/>
                <a:t>@ least ½ inch beyond soft-tissue of the foots plantar surface</a:t>
              </a:r>
            </a:p>
          </p:txBody>
        </p:sp>
      </p:grpSp>
      <p:sp>
        <p:nvSpPr>
          <p:cNvPr id="35" name="Text Placeholder 4"/>
          <p:cNvSpPr txBox="1">
            <a:spLocks/>
          </p:cNvSpPr>
          <p:nvPr/>
        </p:nvSpPr>
        <p:spPr>
          <a:xfrm>
            <a:off x="4976514" y="5575745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8529" y="2145414"/>
            <a:ext cx="1432684" cy="1871634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8254425" y="4242938"/>
            <a:ext cx="2332699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Foot dorsiflexed 90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  <p:grpSp>
        <p:nvGrpSpPr>
          <p:cNvPr id="48" name="Group 47"/>
          <p:cNvGrpSpPr/>
          <p:nvPr/>
        </p:nvGrpSpPr>
        <p:grpSpPr>
          <a:xfrm>
            <a:off x="6498930" y="3952439"/>
            <a:ext cx="4201332" cy="1622622"/>
            <a:chOff x="-71646" y="2598038"/>
            <a:chExt cx="4201332" cy="1622622"/>
          </a:xfrm>
        </p:grpSpPr>
        <p:sp>
          <p:nvSpPr>
            <p:cNvPr id="49" name="TextBox 48"/>
            <p:cNvSpPr txBox="1"/>
            <p:nvPr/>
          </p:nvSpPr>
          <p:spPr>
            <a:xfrm>
              <a:off x="-71646" y="3574329"/>
              <a:ext cx="4201332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Collimate posteriorly to include @ least ½ inch beyond soft-tissue of calcaneus</a:t>
              </a:r>
            </a:p>
          </p:txBody>
        </p:sp>
        <p:cxnSp>
          <p:nvCxnSpPr>
            <p:cNvPr id="50" name="Straight Arrow Connector 49"/>
            <p:cNvCxnSpPr/>
            <p:nvPr/>
          </p:nvCxnSpPr>
          <p:spPr>
            <a:xfrm flipH="1" flipV="1">
              <a:off x="1306725" y="2598038"/>
              <a:ext cx="377123" cy="975607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50"/>
          <p:cNvGrpSpPr/>
          <p:nvPr/>
        </p:nvGrpSpPr>
        <p:grpSpPr>
          <a:xfrm>
            <a:off x="1600558" y="2758067"/>
            <a:ext cx="3676044" cy="646331"/>
            <a:chOff x="-350450" y="5878140"/>
            <a:chExt cx="3702611" cy="646331"/>
          </a:xfrm>
        </p:grpSpPr>
        <p:cxnSp>
          <p:nvCxnSpPr>
            <p:cNvPr id="52" name="Straight Arrow Connector 51"/>
            <p:cNvCxnSpPr>
              <a:stCxn id="53" idx="3"/>
            </p:cNvCxnSpPr>
            <p:nvPr/>
          </p:nvCxnSpPr>
          <p:spPr>
            <a:xfrm>
              <a:off x="2282748" y="6201306"/>
              <a:ext cx="1069413" cy="86439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-350450" y="5878140"/>
              <a:ext cx="2633198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anterior, </a:t>
              </a:r>
              <a:r>
                <a:rPr lang="en-US" b="1" dirty="0"/>
                <a:t>not </a:t>
              </a:r>
              <a:r>
                <a:rPr lang="en-US" dirty="0"/>
                <a:t>under anatomy shadow</a:t>
              </a:r>
            </a:p>
          </p:txBody>
        </p:sp>
      </p:grp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5"/>
          <a:srcRect t="16916" r="20308" b="12207"/>
          <a:stretch/>
        </p:blipFill>
        <p:spPr>
          <a:xfrm>
            <a:off x="1755092" y="817094"/>
            <a:ext cx="2711615" cy="1245457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2019480" y="2008781"/>
            <a:ext cx="2184125" cy="64633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Metatarsal heads perpendicular to IR</a:t>
            </a:r>
          </a:p>
        </p:txBody>
      </p:sp>
      <p:sp>
        <p:nvSpPr>
          <p:cNvPr id="45" name="Title 1"/>
          <p:cNvSpPr>
            <a:spLocks noGrp="1"/>
          </p:cNvSpPr>
          <p:nvPr>
            <p:ph type="title"/>
          </p:nvPr>
        </p:nvSpPr>
        <p:spPr>
          <a:xfrm>
            <a:off x="780831" y="-398999"/>
            <a:ext cx="10515600" cy="1325563"/>
          </a:xfrm>
        </p:spPr>
        <p:txBody>
          <a:bodyPr/>
          <a:lstStyle/>
          <a:p>
            <a:r>
              <a:rPr lang="en-CA" dirty="0"/>
              <a:t>Positioning – Lateral Foot </a:t>
            </a:r>
          </a:p>
        </p:txBody>
      </p:sp>
    </p:spTree>
    <p:extLst>
      <p:ext uri="{BB962C8B-B14F-4D97-AF65-F5344CB8AC3E}">
        <p14:creationId xmlns:p14="http://schemas.microsoft.com/office/powerpoint/2010/main" val="4733636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-215466"/>
            <a:ext cx="10515600" cy="1325563"/>
          </a:xfrm>
        </p:spPr>
        <p:txBody>
          <a:bodyPr/>
          <a:lstStyle/>
          <a:p>
            <a:r>
              <a:rPr lang="en-CA" sz="2600" dirty="0"/>
              <a:t>Positioning: AP (Axial) Weight-bearing Feet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153541" cy="4351338"/>
          </a:xfrm>
        </p:spPr>
        <p:txBody>
          <a:bodyPr>
            <a:normAutofit fontScale="92500" lnSpcReduction="20000"/>
          </a:bodyPr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Entire plantar surface of both feet flat on IR</a:t>
            </a:r>
          </a:p>
          <a:p>
            <a:pPr marL="800100" lvl="1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000" dirty="0"/>
              <a:t>Weight evenly distributed 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Ensure feet are parallel to long edge of IR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Angle CR 10</a:t>
            </a:r>
            <a:r>
              <a:rPr lang="en-CA" sz="2600" baseline="30000" dirty="0"/>
              <a:t>o</a:t>
            </a:r>
            <a:r>
              <a:rPr lang="en-CA" sz="2600" dirty="0"/>
              <a:t>→15</a:t>
            </a:r>
            <a:r>
              <a:rPr lang="en-CA" sz="2600" baseline="30000" dirty="0"/>
              <a:t>o</a:t>
            </a:r>
            <a:r>
              <a:rPr lang="en-CA" sz="2600" dirty="0"/>
              <a:t> posteriorly 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Place anatomical markers (</a:t>
            </a:r>
            <a:r>
              <a:rPr lang="en-CA" sz="2600" i="1" dirty="0"/>
              <a:t>using Anderson Marker Rules</a:t>
            </a:r>
            <a:r>
              <a:rPr lang="en-CA" sz="2600" dirty="0"/>
              <a:t>), and make final adjustments</a:t>
            </a:r>
          </a:p>
          <a:p>
            <a:pPr marL="800100" lvl="1">
              <a:buFont typeface="Wingdings" panose="05000000000000000000" pitchFamily="2" charset="2"/>
              <a:buChar char="Ø"/>
              <a:defRPr/>
            </a:pPr>
            <a:r>
              <a:rPr lang="en-CA" sz="2000" dirty="0"/>
              <a:t>i.e. Weight-bearing, and R &amp; L markers required</a:t>
            </a: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8584367" y="6564052"/>
            <a:ext cx="1963684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235 Fig. 6.68</a:t>
            </a:r>
            <a:endParaRPr lang="en-CA" dirty="0"/>
          </a:p>
        </p:txBody>
      </p:sp>
      <p:pic>
        <p:nvPicPr>
          <p:cNvPr id="26626" name="Picture 2" descr="https://coursewareobjects.elsevier.com/objects/elr/Bontrager9e/IC/jpg/Chapter006/00606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3"/>
          <a:stretch/>
        </p:blipFill>
        <p:spPr bwMode="auto">
          <a:xfrm>
            <a:off x="5595885" y="826904"/>
            <a:ext cx="4067803" cy="2695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https://coursewareobjects.elsevier.com/objects/elr/Bontrager9e/IC/jpg/Chapter006/00606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5" r="9976" b="2856"/>
          <a:stretch/>
        </p:blipFill>
        <p:spPr bwMode="auto">
          <a:xfrm>
            <a:off x="7559596" y="3175560"/>
            <a:ext cx="3108404" cy="338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86333" y="3279974"/>
            <a:ext cx="278506" cy="557508"/>
          </a:xfrm>
          <a:prstGeom prst="rect">
            <a:avLst/>
          </a:prstGeom>
          <a:solidFill>
            <a:schemeClr val="tx2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7" name="TextBox 6"/>
          <p:cNvSpPr txBox="1"/>
          <p:nvPr/>
        </p:nvSpPr>
        <p:spPr>
          <a:xfrm>
            <a:off x="7629785" y="3219558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>
                <a:solidFill>
                  <a:schemeClr val="bg1"/>
                </a:solidFill>
              </a:rPr>
              <a:t>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367964" y="3245174"/>
            <a:ext cx="2952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16" name="TextBox 15"/>
          <p:cNvSpPr txBox="1"/>
          <p:nvPr/>
        </p:nvSpPr>
        <p:spPr>
          <a:xfrm rot="18605381">
            <a:off x="7514838" y="3450390"/>
            <a:ext cx="9701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>
                <a:solidFill>
                  <a:schemeClr val="bg1"/>
                </a:solidFill>
              </a:rPr>
              <a:t>Wt. bearing</a:t>
            </a:r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5545144" y="3496556"/>
            <a:ext cx="1963684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235 Fig. 6.67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395371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-249575"/>
            <a:ext cx="10515600" cy="1325563"/>
          </a:xfrm>
        </p:spPr>
        <p:txBody>
          <a:bodyPr/>
          <a:lstStyle/>
          <a:p>
            <a:r>
              <a:rPr lang="en-CA" sz="2600" dirty="0"/>
              <a:t>Positioning – Lateral Weight-bearing Feet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802811"/>
            <a:ext cx="10515600" cy="643255"/>
          </a:xfrm>
        </p:spPr>
        <p:txBody>
          <a:bodyPr/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Evaluates longitudinal arch when body weight is applied</a:t>
            </a: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2151435" y="6211742"/>
            <a:ext cx="1963684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236 Fig. 6.69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7629785" y="3219558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>
                <a:solidFill>
                  <a:schemeClr val="bg1"/>
                </a:solidFill>
              </a:rPr>
              <a:t>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367964" y="3245174"/>
            <a:ext cx="2952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16" name="TextBox 15"/>
          <p:cNvSpPr txBox="1"/>
          <p:nvPr/>
        </p:nvSpPr>
        <p:spPr>
          <a:xfrm rot="18605381">
            <a:off x="7514838" y="3450390"/>
            <a:ext cx="9701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dirty="0">
                <a:solidFill>
                  <a:schemeClr val="bg1"/>
                </a:solidFill>
              </a:rPr>
              <a:t>Wt. bearing</a:t>
            </a:r>
          </a:p>
        </p:txBody>
      </p:sp>
      <p:pic>
        <p:nvPicPr>
          <p:cNvPr id="29698" name="Picture 2" descr="https://coursewareobjects.elsevier.com/objects/elr/Bontrager9e/IC/jpg/Chapter006/00606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8" t="21694" r="21386" b="2856"/>
          <a:stretch/>
        </p:blipFill>
        <p:spPr bwMode="auto">
          <a:xfrm>
            <a:off x="2082148" y="1424067"/>
            <a:ext cx="4065942" cy="475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6F6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27"/>
          <a:stretch/>
        </p:blipFill>
        <p:spPr bwMode="auto">
          <a:xfrm>
            <a:off x="6608559" y="3775093"/>
            <a:ext cx="3783572" cy="249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589154" y="6211742"/>
            <a:ext cx="40788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Fig 6-55 and 6-56 Frank, E.D., Long, Bruce W., Smith Barbara J. 2012 Merrill’s atlas of Radiographic Positioning and Procedures (12 ed.) St. Louis. pg. 263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b="52177"/>
          <a:stretch/>
        </p:blipFill>
        <p:spPr>
          <a:xfrm>
            <a:off x="6707140" y="1462976"/>
            <a:ext cx="3586411" cy="216256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473131" y="3633930"/>
            <a:ext cx="4054428" cy="30777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Requires weight bearing and anatomical markers</a:t>
            </a:r>
          </a:p>
        </p:txBody>
      </p:sp>
    </p:spTree>
    <p:extLst>
      <p:ext uri="{BB962C8B-B14F-4D97-AF65-F5344CB8AC3E}">
        <p14:creationId xmlns:p14="http://schemas.microsoft.com/office/powerpoint/2010/main" val="3327989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2" name="Picture 16" descr="https://coursewareobjects.elsevier.com/objects/elr/Bontrager9e/IC/jpg/Chapter006/0060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1" t="3201" r="23353" b="14051"/>
          <a:stretch/>
        </p:blipFill>
        <p:spPr bwMode="auto">
          <a:xfrm>
            <a:off x="7450961" y="3408699"/>
            <a:ext cx="2274828" cy="294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922" y="-146289"/>
            <a:ext cx="10515600" cy="1325563"/>
          </a:xfrm>
        </p:spPr>
        <p:txBody>
          <a:bodyPr/>
          <a:lstStyle/>
          <a:p>
            <a:r>
              <a:rPr lang="en-CA" sz="2800" dirty="0"/>
              <a:t>Positioning – Toes</a:t>
            </a:r>
            <a:endParaRPr lang="en-CA" sz="2400" b="0" i="1" dirty="0"/>
          </a:p>
        </p:txBody>
      </p:sp>
      <p:pic>
        <p:nvPicPr>
          <p:cNvPr id="9218" name="Picture 2" descr="https://coursewareobjects.elsevier.com/objects/elr/Bontrager9e/IC/jpg/Chapter006/00603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7" r="5452" b="8117"/>
          <a:stretch/>
        </p:blipFill>
        <p:spPr bwMode="auto">
          <a:xfrm>
            <a:off x="1519121" y="1156026"/>
            <a:ext cx="2802577" cy="172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coursewareobjects.elsevier.com/objects/elr/Bontrager9e/IC/jpg/Chapter006/00604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16" r="25714" b="2637"/>
          <a:stretch/>
        </p:blipFill>
        <p:spPr bwMode="auto">
          <a:xfrm>
            <a:off x="1724279" y="3159979"/>
            <a:ext cx="2017635" cy="353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coursewareobjects.elsevier.com/objects/elr/Bontrager9e/IC/jpg/Chapter006/00604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96" b="6121"/>
          <a:stretch/>
        </p:blipFill>
        <p:spPr bwMode="auto">
          <a:xfrm>
            <a:off x="4464138" y="1048080"/>
            <a:ext cx="2923150" cy="2548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s://coursewareobjects.elsevier.com/objects/elr/Bontrager9e/IC/jpg/Chapter006/00604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36" r="21583" b="7530"/>
          <a:stretch/>
        </p:blipFill>
        <p:spPr bwMode="auto">
          <a:xfrm>
            <a:off x="5759254" y="989668"/>
            <a:ext cx="1698159" cy="194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s://coursewareobjects.elsevier.com/objects/elr/Bontrager9e/IC/jpg/Chapter006/006049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6" r="18632" b="8387"/>
          <a:stretch/>
        </p:blipFill>
        <p:spPr bwMode="auto">
          <a:xfrm>
            <a:off x="7699156" y="821137"/>
            <a:ext cx="2181026" cy="239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https://coursewareobjects.elsevier.com/objects/elr/Bontrager9e/IC/jpg/Chapter006/006047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39" t="36561" r="13954" b="13726"/>
          <a:stretch/>
        </p:blipFill>
        <p:spPr bwMode="auto">
          <a:xfrm>
            <a:off x="9303172" y="2619413"/>
            <a:ext cx="1350562" cy="119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https://coursewareobjects.elsevier.com/objects/elr/Bontrager9e/IC/jpg/Chapter006/006046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9" r="25124" b="26990"/>
          <a:stretch/>
        </p:blipFill>
        <p:spPr bwMode="auto">
          <a:xfrm>
            <a:off x="4578779" y="3602791"/>
            <a:ext cx="2227977" cy="2850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Placeholder 4"/>
          <p:cNvSpPr txBox="1">
            <a:spLocks/>
          </p:cNvSpPr>
          <p:nvPr/>
        </p:nvSpPr>
        <p:spPr>
          <a:xfrm>
            <a:off x="3982655" y="6395666"/>
            <a:ext cx="4118133" cy="20429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228-230 Fig. 6.39, 6.42, 6.43, 6.44, 6.46, 6.47, 6.49 &amp; 6.51</a:t>
            </a:r>
            <a:endParaRPr lang="en-CA" dirty="0"/>
          </a:p>
        </p:txBody>
      </p:sp>
      <p:sp>
        <p:nvSpPr>
          <p:cNvPr id="13" name="TextBox 12"/>
          <p:cNvSpPr txBox="1"/>
          <p:nvPr/>
        </p:nvSpPr>
        <p:spPr>
          <a:xfrm>
            <a:off x="4464138" y="821137"/>
            <a:ext cx="3029382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Oblique in direction which removes superimposition and minimizes OID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53973" y="2820138"/>
            <a:ext cx="1928683" cy="30777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/>
              <a:t>AP = axial projections</a:t>
            </a:r>
          </a:p>
        </p:txBody>
      </p:sp>
    </p:spTree>
    <p:extLst>
      <p:ext uri="{BB962C8B-B14F-4D97-AF65-F5344CB8AC3E}">
        <p14:creationId xmlns:p14="http://schemas.microsoft.com/office/powerpoint/2010/main" val="25175031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3C49D2-AF5B-4436-9A25-F208288F30D4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F9FCDE2F-4528-452A-8089-1E4B38AB3F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1FAC520-F0FF-4FAA-9489-19D687F134C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37924</TotalTime>
  <Words>1846</Words>
  <Application>Microsoft Office PowerPoint</Application>
  <PresentationFormat>Widescreen</PresentationFormat>
  <Paragraphs>258</Paragraphs>
  <Slides>31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Guidelines/Considerations – Ankle</vt:lpstr>
      <vt:lpstr>Guidelines/Considerations – Ankle</vt:lpstr>
      <vt:lpstr>Guidelines/Considerations – Ankle</vt:lpstr>
      <vt:lpstr>Guidelines/Considerations – Ankle</vt:lpstr>
      <vt:lpstr>Protocol - Ankle</vt:lpstr>
      <vt:lpstr>Positioning – AP Ankle</vt:lpstr>
      <vt:lpstr>Positioning – AP Ankle</vt:lpstr>
      <vt:lpstr>Positioning – AP Mortise Ankle</vt:lpstr>
      <vt:lpstr>Positioning – AP Mortise Ankle</vt:lpstr>
      <vt:lpstr>Positioning – Lateral Ankle</vt:lpstr>
      <vt:lpstr>Positioning – Lateral Ankle</vt:lpstr>
      <vt:lpstr>Guidelines/Considerations – Calcaneus</vt:lpstr>
      <vt:lpstr>Protocol – Calcaneus (aka. os calsis)</vt:lpstr>
      <vt:lpstr>Positioning – Plantodorsal Axial Calcaneus</vt:lpstr>
      <vt:lpstr>Positioning – Plantodorsal Axial Calcaneus</vt:lpstr>
      <vt:lpstr>Positioning – Lateral Calcaneus</vt:lpstr>
      <vt:lpstr>Positioning – Lateral Calcaneus</vt:lpstr>
      <vt:lpstr>Guidelines/Considerations – Foot</vt:lpstr>
      <vt:lpstr>Protocol - Foot</vt:lpstr>
      <vt:lpstr>Positioning – AP (Axial) Foot</vt:lpstr>
      <vt:lpstr>Positioning – AP (Axial) Foot</vt:lpstr>
      <vt:lpstr>Positioning – AP Oblique Foot</vt:lpstr>
      <vt:lpstr>Positioning – AP Oblique Foot</vt:lpstr>
      <vt:lpstr>Positioning – Lateral Foot </vt:lpstr>
      <vt:lpstr>Positioning – Lateral Foot </vt:lpstr>
      <vt:lpstr>Positioning: AP (Axial) Weight-bearing Feet</vt:lpstr>
      <vt:lpstr>Positioning – Lateral Weight-bearing Feet</vt:lpstr>
      <vt:lpstr>Positioning – Toes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1388</cp:revision>
  <cp:lastPrinted>2016-04-11T17:01:10Z</cp:lastPrinted>
  <dcterms:created xsi:type="dcterms:W3CDTF">2009-04-06T17:04:40Z</dcterms:created>
  <dcterms:modified xsi:type="dcterms:W3CDTF">2025-02-06T19:24:51Z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