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19"/>
  </p:notesMasterIdLst>
  <p:sldIdLst>
    <p:sldId id="256" r:id="rId6"/>
    <p:sldId id="266" r:id="rId7"/>
    <p:sldId id="437" r:id="rId8"/>
    <p:sldId id="438" r:id="rId9"/>
    <p:sldId id="439" r:id="rId10"/>
    <p:sldId id="440" r:id="rId11"/>
    <p:sldId id="441" r:id="rId12"/>
    <p:sldId id="442" r:id="rId13"/>
    <p:sldId id="443" r:id="rId14"/>
    <p:sldId id="444" r:id="rId15"/>
    <p:sldId id="445" r:id="rId16"/>
    <p:sldId id="297" r:id="rId17"/>
    <p:sldId id="44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032D46-65C5-4527-B0E7-4E396DE0B0D3}"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67827893-943E-4456-80A2-9C2590584BFD}">
      <dgm:prSet/>
      <dgm:spPr/>
      <dgm:t>
        <a:bodyPr/>
        <a:lstStyle/>
        <a:p>
          <a:pPr>
            <a:lnSpc>
              <a:spcPct val="100000"/>
            </a:lnSpc>
          </a:pPr>
          <a:r>
            <a:rPr lang="en-US"/>
            <a:t>-Without Marketing, buyers and clients will not know that you are offering services</a:t>
          </a:r>
        </a:p>
      </dgm:t>
    </dgm:pt>
    <dgm:pt modelId="{45A6A690-108F-4059-BCF3-465DB84D48CA}" type="parTrans" cxnId="{11350025-4E39-4C25-995A-9CDDCBF70BC6}">
      <dgm:prSet/>
      <dgm:spPr/>
      <dgm:t>
        <a:bodyPr/>
        <a:lstStyle/>
        <a:p>
          <a:endParaRPr lang="en-US"/>
        </a:p>
      </dgm:t>
    </dgm:pt>
    <dgm:pt modelId="{9A0AEA5B-16F0-44F0-85B4-6E4CA5FF0B60}" type="sibTrans" cxnId="{11350025-4E39-4C25-995A-9CDDCBF70BC6}">
      <dgm:prSet/>
      <dgm:spPr/>
      <dgm:t>
        <a:bodyPr/>
        <a:lstStyle/>
        <a:p>
          <a:endParaRPr lang="en-US"/>
        </a:p>
      </dgm:t>
    </dgm:pt>
    <dgm:pt modelId="{E2A06DD1-0513-4E1D-977A-849C45498E1E}">
      <dgm:prSet/>
      <dgm:spPr/>
      <dgm:t>
        <a:bodyPr/>
        <a:lstStyle/>
        <a:p>
          <a:pPr>
            <a:lnSpc>
              <a:spcPct val="100000"/>
            </a:lnSpc>
          </a:pPr>
          <a:r>
            <a:rPr lang="en-US"/>
            <a:t>99% of businesses go out of business due to a lack of no marketing or poor marketing management</a:t>
          </a:r>
        </a:p>
      </dgm:t>
    </dgm:pt>
    <dgm:pt modelId="{8A1C66A4-A597-4341-ACA0-C05684C17C92}" type="parTrans" cxnId="{57D586EF-2525-4D8C-8736-D72A4A4B00EB}">
      <dgm:prSet/>
      <dgm:spPr/>
      <dgm:t>
        <a:bodyPr/>
        <a:lstStyle/>
        <a:p>
          <a:endParaRPr lang="en-US"/>
        </a:p>
      </dgm:t>
    </dgm:pt>
    <dgm:pt modelId="{CA86ED8A-A2C1-4C69-9154-511C454CEB38}" type="sibTrans" cxnId="{57D586EF-2525-4D8C-8736-D72A4A4B00EB}">
      <dgm:prSet/>
      <dgm:spPr/>
      <dgm:t>
        <a:bodyPr/>
        <a:lstStyle/>
        <a:p>
          <a:endParaRPr lang="en-US"/>
        </a:p>
      </dgm:t>
    </dgm:pt>
    <dgm:pt modelId="{146AC6F9-B148-460E-A9C9-23DC588CC6D3}">
      <dgm:prSet/>
      <dgm:spPr/>
      <dgm:t>
        <a:bodyPr/>
        <a:lstStyle/>
        <a:p>
          <a:pPr>
            <a:lnSpc>
              <a:spcPct val="100000"/>
            </a:lnSpc>
          </a:pPr>
          <a:r>
            <a:rPr lang="en-US"/>
            <a:t>Your budget for opening a business should include money for continued marketing </a:t>
          </a:r>
        </a:p>
      </dgm:t>
    </dgm:pt>
    <dgm:pt modelId="{6A60B9AB-2CB6-45AB-B2E1-D49A248B18D0}" type="parTrans" cxnId="{C0E9D7FB-0714-4E66-AB79-23D61175A59D}">
      <dgm:prSet/>
      <dgm:spPr/>
      <dgm:t>
        <a:bodyPr/>
        <a:lstStyle/>
        <a:p>
          <a:endParaRPr lang="en-US"/>
        </a:p>
      </dgm:t>
    </dgm:pt>
    <dgm:pt modelId="{9FD56093-B41B-4D1A-BB1A-638DF889AB43}" type="sibTrans" cxnId="{C0E9D7FB-0714-4E66-AB79-23D61175A59D}">
      <dgm:prSet/>
      <dgm:spPr/>
      <dgm:t>
        <a:bodyPr/>
        <a:lstStyle/>
        <a:p>
          <a:endParaRPr lang="en-US"/>
        </a:p>
      </dgm:t>
    </dgm:pt>
    <dgm:pt modelId="{ED843ABE-EB68-493C-A14E-A3C103845C87}" type="pres">
      <dgm:prSet presAssocID="{1E032D46-65C5-4527-B0E7-4E396DE0B0D3}" presName="root" presStyleCnt="0">
        <dgm:presLayoutVars>
          <dgm:dir/>
          <dgm:resizeHandles val="exact"/>
        </dgm:presLayoutVars>
      </dgm:prSet>
      <dgm:spPr/>
    </dgm:pt>
    <dgm:pt modelId="{5AE60259-0F51-4F1E-BB54-96E96442094A}" type="pres">
      <dgm:prSet presAssocID="{67827893-943E-4456-80A2-9C2590584BFD}" presName="compNode" presStyleCnt="0"/>
      <dgm:spPr/>
    </dgm:pt>
    <dgm:pt modelId="{8287EB5F-466A-422F-95ED-BD48F551E0DC}" type="pres">
      <dgm:prSet presAssocID="{67827893-943E-4456-80A2-9C2590584BFD}" presName="bgRect" presStyleLbl="bgShp" presStyleIdx="0" presStyleCnt="3"/>
      <dgm:spPr/>
    </dgm:pt>
    <dgm:pt modelId="{E5026AAD-4598-4289-B275-5DEEEE4AD7F9}" type="pres">
      <dgm:prSet presAssocID="{67827893-943E-4456-80A2-9C2590584BF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Kiosk"/>
        </a:ext>
      </dgm:extLst>
    </dgm:pt>
    <dgm:pt modelId="{A1C7AF99-5CC0-493C-A70A-2CD445AC155B}" type="pres">
      <dgm:prSet presAssocID="{67827893-943E-4456-80A2-9C2590584BFD}" presName="spaceRect" presStyleCnt="0"/>
      <dgm:spPr/>
    </dgm:pt>
    <dgm:pt modelId="{D4A89E89-CF92-4C72-A0EC-AAE2A2D49DFF}" type="pres">
      <dgm:prSet presAssocID="{67827893-943E-4456-80A2-9C2590584BFD}" presName="parTx" presStyleLbl="revTx" presStyleIdx="0" presStyleCnt="3">
        <dgm:presLayoutVars>
          <dgm:chMax val="0"/>
          <dgm:chPref val="0"/>
        </dgm:presLayoutVars>
      </dgm:prSet>
      <dgm:spPr/>
    </dgm:pt>
    <dgm:pt modelId="{3F148B10-A695-4A9F-B048-388800E982D4}" type="pres">
      <dgm:prSet presAssocID="{9A0AEA5B-16F0-44F0-85B4-6E4CA5FF0B60}" presName="sibTrans" presStyleCnt="0"/>
      <dgm:spPr/>
    </dgm:pt>
    <dgm:pt modelId="{458010FD-22EC-45D3-B76A-8348D126A41B}" type="pres">
      <dgm:prSet presAssocID="{E2A06DD1-0513-4E1D-977A-849C45498E1E}" presName="compNode" presStyleCnt="0"/>
      <dgm:spPr/>
    </dgm:pt>
    <dgm:pt modelId="{47AA5915-4162-4BA9-99E7-891E1C546F35}" type="pres">
      <dgm:prSet presAssocID="{E2A06DD1-0513-4E1D-977A-849C45498E1E}" presName="bgRect" presStyleLbl="bgShp" presStyleIdx="1" presStyleCnt="3"/>
      <dgm:spPr/>
    </dgm:pt>
    <dgm:pt modelId="{EBD2E1C2-1CD9-4A34-9CFD-A018A1D583A9}" type="pres">
      <dgm:prSet presAssocID="{E2A06DD1-0513-4E1D-977A-849C45498E1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oney"/>
        </a:ext>
      </dgm:extLst>
    </dgm:pt>
    <dgm:pt modelId="{63A3AEE3-B8F4-42BE-98FD-3A53423EBA22}" type="pres">
      <dgm:prSet presAssocID="{E2A06DD1-0513-4E1D-977A-849C45498E1E}" presName="spaceRect" presStyleCnt="0"/>
      <dgm:spPr/>
    </dgm:pt>
    <dgm:pt modelId="{FC680F1D-7220-494E-823C-8468EADE9E31}" type="pres">
      <dgm:prSet presAssocID="{E2A06DD1-0513-4E1D-977A-849C45498E1E}" presName="parTx" presStyleLbl="revTx" presStyleIdx="1" presStyleCnt="3">
        <dgm:presLayoutVars>
          <dgm:chMax val="0"/>
          <dgm:chPref val="0"/>
        </dgm:presLayoutVars>
      </dgm:prSet>
      <dgm:spPr/>
    </dgm:pt>
    <dgm:pt modelId="{DF953E1A-2785-4AD2-81DE-EDA9768C3E20}" type="pres">
      <dgm:prSet presAssocID="{CA86ED8A-A2C1-4C69-9154-511C454CEB38}" presName="sibTrans" presStyleCnt="0"/>
      <dgm:spPr/>
    </dgm:pt>
    <dgm:pt modelId="{273ADE40-171A-49FF-956B-EAFD843DAD88}" type="pres">
      <dgm:prSet presAssocID="{146AC6F9-B148-460E-A9C9-23DC588CC6D3}" presName="compNode" presStyleCnt="0"/>
      <dgm:spPr/>
    </dgm:pt>
    <dgm:pt modelId="{521523B0-D069-4916-8A8D-79593496889E}" type="pres">
      <dgm:prSet presAssocID="{146AC6F9-B148-460E-A9C9-23DC588CC6D3}" presName="bgRect" presStyleLbl="bgShp" presStyleIdx="2" presStyleCnt="3"/>
      <dgm:spPr/>
    </dgm:pt>
    <dgm:pt modelId="{B9F720F0-454B-4A22-8BC0-04439609D11E}" type="pres">
      <dgm:prSet presAssocID="{146AC6F9-B148-460E-A9C9-23DC588CC6D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oins"/>
        </a:ext>
      </dgm:extLst>
    </dgm:pt>
    <dgm:pt modelId="{D14F910C-E4D0-4D49-944F-F68134471E64}" type="pres">
      <dgm:prSet presAssocID="{146AC6F9-B148-460E-A9C9-23DC588CC6D3}" presName="spaceRect" presStyleCnt="0"/>
      <dgm:spPr/>
    </dgm:pt>
    <dgm:pt modelId="{19B08EC5-44E9-45D5-BC47-76A33DAA0B75}" type="pres">
      <dgm:prSet presAssocID="{146AC6F9-B148-460E-A9C9-23DC588CC6D3}" presName="parTx" presStyleLbl="revTx" presStyleIdx="2" presStyleCnt="3">
        <dgm:presLayoutVars>
          <dgm:chMax val="0"/>
          <dgm:chPref val="0"/>
        </dgm:presLayoutVars>
      </dgm:prSet>
      <dgm:spPr/>
    </dgm:pt>
  </dgm:ptLst>
  <dgm:cxnLst>
    <dgm:cxn modelId="{11350025-4E39-4C25-995A-9CDDCBF70BC6}" srcId="{1E032D46-65C5-4527-B0E7-4E396DE0B0D3}" destId="{67827893-943E-4456-80A2-9C2590584BFD}" srcOrd="0" destOrd="0" parTransId="{45A6A690-108F-4059-BCF3-465DB84D48CA}" sibTransId="{9A0AEA5B-16F0-44F0-85B4-6E4CA5FF0B60}"/>
    <dgm:cxn modelId="{B34B1135-01FF-40AD-9196-9B62AB24A144}" type="presOf" srcId="{67827893-943E-4456-80A2-9C2590584BFD}" destId="{D4A89E89-CF92-4C72-A0EC-AAE2A2D49DFF}" srcOrd="0" destOrd="0" presId="urn:microsoft.com/office/officeart/2018/2/layout/IconVerticalSolidList"/>
    <dgm:cxn modelId="{4820F644-36D4-49B5-9616-787A67969720}" type="presOf" srcId="{E2A06DD1-0513-4E1D-977A-849C45498E1E}" destId="{FC680F1D-7220-494E-823C-8468EADE9E31}" srcOrd="0" destOrd="0" presId="urn:microsoft.com/office/officeart/2018/2/layout/IconVerticalSolidList"/>
    <dgm:cxn modelId="{F1C9094E-8253-4D54-8FFF-1FF1407006A3}" type="presOf" srcId="{1E032D46-65C5-4527-B0E7-4E396DE0B0D3}" destId="{ED843ABE-EB68-493C-A14E-A3C103845C87}" srcOrd="0" destOrd="0" presId="urn:microsoft.com/office/officeart/2018/2/layout/IconVerticalSolidList"/>
    <dgm:cxn modelId="{81FC4FDA-CC11-41A7-84E4-B30B656742C6}" type="presOf" srcId="{146AC6F9-B148-460E-A9C9-23DC588CC6D3}" destId="{19B08EC5-44E9-45D5-BC47-76A33DAA0B75}" srcOrd="0" destOrd="0" presId="urn:microsoft.com/office/officeart/2018/2/layout/IconVerticalSolidList"/>
    <dgm:cxn modelId="{57D586EF-2525-4D8C-8736-D72A4A4B00EB}" srcId="{1E032D46-65C5-4527-B0E7-4E396DE0B0D3}" destId="{E2A06DD1-0513-4E1D-977A-849C45498E1E}" srcOrd="1" destOrd="0" parTransId="{8A1C66A4-A597-4341-ACA0-C05684C17C92}" sibTransId="{CA86ED8A-A2C1-4C69-9154-511C454CEB38}"/>
    <dgm:cxn modelId="{C0E9D7FB-0714-4E66-AB79-23D61175A59D}" srcId="{1E032D46-65C5-4527-B0E7-4E396DE0B0D3}" destId="{146AC6F9-B148-460E-A9C9-23DC588CC6D3}" srcOrd="2" destOrd="0" parTransId="{6A60B9AB-2CB6-45AB-B2E1-D49A248B18D0}" sibTransId="{9FD56093-B41B-4D1A-BB1A-638DF889AB43}"/>
    <dgm:cxn modelId="{99747BD0-15BB-46FC-B28F-C8D984AF3D76}" type="presParOf" srcId="{ED843ABE-EB68-493C-A14E-A3C103845C87}" destId="{5AE60259-0F51-4F1E-BB54-96E96442094A}" srcOrd="0" destOrd="0" presId="urn:microsoft.com/office/officeart/2018/2/layout/IconVerticalSolidList"/>
    <dgm:cxn modelId="{E6ACE675-DE33-4CEA-85D3-CD2E437ACF64}" type="presParOf" srcId="{5AE60259-0F51-4F1E-BB54-96E96442094A}" destId="{8287EB5F-466A-422F-95ED-BD48F551E0DC}" srcOrd="0" destOrd="0" presId="urn:microsoft.com/office/officeart/2018/2/layout/IconVerticalSolidList"/>
    <dgm:cxn modelId="{5F5F3D73-034C-4E83-B8E7-CBD70B878F08}" type="presParOf" srcId="{5AE60259-0F51-4F1E-BB54-96E96442094A}" destId="{E5026AAD-4598-4289-B275-5DEEEE4AD7F9}" srcOrd="1" destOrd="0" presId="urn:microsoft.com/office/officeart/2018/2/layout/IconVerticalSolidList"/>
    <dgm:cxn modelId="{CDCF8F77-58A4-49D4-928F-8A87E6A1ED37}" type="presParOf" srcId="{5AE60259-0F51-4F1E-BB54-96E96442094A}" destId="{A1C7AF99-5CC0-493C-A70A-2CD445AC155B}" srcOrd="2" destOrd="0" presId="urn:microsoft.com/office/officeart/2018/2/layout/IconVerticalSolidList"/>
    <dgm:cxn modelId="{633F0E5F-3164-4521-9AB6-67349D7D3970}" type="presParOf" srcId="{5AE60259-0F51-4F1E-BB54-96E96442094A}" destId="{D4A89E89-CF92-4C72-A0EC-AAE2A2D49DFF}" srcOrd="3" destOrd="0" presId="urn:microsoft.com/office/officeart/2018/2/layout/IconVerticalSolidList"/>
    <dgm:cxn modelId="{1F906CA0-0AE6-433D-A831-A2382DB0AB9D}" type="presParOf" srcId="{ED843ABE-EB68-493C-A14E-A3C103845C87}" destId="{3F148B10-A695-4A9F-B048-388800E982D4}" srcOrd="1" destOrd="0" presId="urn:microsoft.com/office/officeart/2018/2/layout/IconVerticalSolidList"/>
    <dgm:cxn modelId="{924FF73A-6472-48A1-9BD4-94B05FE57CC1}" type="presParOf" srcId="{ED843ABE-EB68-493C-A14E-A3C103845C87}" destId="{458010FD-22EC-45D3-B76A-8348D126A41B}" srcOrd="2" destOrd="0" presId="urn:microsoft.com/office/officeart/2018/2/layout/IconVerticalSolidList"/>
    <dgm:cxn modelId="{6FFBFE44-4046-490B-838A-7047F0AE95E6}" type="presParOf" srcId="{458010FD-22EC-45D3-B76A-8348D126A41B}" destId="{47AA5915-4162-4BA9-99E7-891E1C546F35}" srcOrd="0" destOrd="0" presId="urn:microsoft.com/office/officeart/2018/2/layout/IconVerticalSolidList"/>
    <dgm:cxn modelId="{076E4167-5B7F-4EB9-AD7F-74F780696CF2}" type="presParOf" srcId="{458010FD-22EC-45D3-B76A-8348D126A41B}" destId="{EBD2E1C2-1CD9-4A34-9CFD-A018A1D583A9}" srcOrd="1" destOrd="0" presId="urn:microsoft.com/office/officeart/2018/2/layout/IconVerticalSolidList"/>
    <dgm:cxn modelId="{B7FB8658-BA54-4956-BF56-388B66E98C20}" type="presParOf" srcId="{458010FD-22EC-45D3-B76A-8348D126A41B}" destId="{63A3AEE3-B8F4-42BE-98FD-3A53423EBA22}" srcOrd="2" destOrd="0" presId="urn:microsoft.com/office/officeart/2018/2/layout/IconVerticalSolidList"/>
    <dgm:cxn modelId="{00840144-A056-4F40-BD5D-E4AFE0C63193}" type="presParOf" srcId="{458010FD-22EC-45D3-B76A-8348D126A41B}" destId="{FC680F1D-7220-494E-823C-8468EADE9E31}" srcOrd="3" destOrd="0" presId="urn:microsoft.com/office/officeart/2018/2/layout/IconVerticalSolidList"/>
    <dgm:cxn modelId="{2CF355C1-13F1-4B73-96EB-39D1B572A4C1}" type="presParOf" srcId="{ED843ABE-EB68-493C-A14E-A3C103845C87}" destId="{DF953E1A-2785-4AD2-81DE-EDA9768C3E20}" srcOrd="3" destOrd="0" presId="urn:microsoft.com/office/officeart/2018/2/layout/IconVerticalSolidList"/>
    <dgm:cxn modelId="{420E9705-6793-4ACE-927F-779A644F0CE5}" type="presParOf" srcId="{ED843ABE-EB68-493C-A14E-A3C103845C87}" destId="{273ADE40-171A-49FF-956B-EAFD843DAD88}" srcOrd="4" destOrd="0" presId="urn:microsoft.com/office/officeart/2018/2/layout/IconVerticalSolidList"/>
    <dgm:cxn modelId="{B8736C5C-A4B2-4B11-8C6B-82400039DFC4}" type="presParOf" srcId="{273ADE40-171A-49FF-956B-EAFD843DAD88}" destId="{521523B0-D069-4916-8A8D-79593496889E}" srcOrd="0" destOrd="0" presId="urn:microsoft.com/office/officeart/2018/2/layout/IconVerticalSolidList"/>
    <dgm:cxn modelId="{37A33955-60FF-4A3C-B713-88E8C6BC3D8A}" type="presParOf" srcId="{273ADE40-171A-49FF-956B-EAFD843DAD88}" destId="{B9F720F0-454B-4A22-8BC0-04439609D11E}" srcOrd="1" destOrd="0" presId="urn:microsoft.com/office/officeart/2018/2/layout/IconVerticalSolidList"/>
    <dgm:cxn modelId="{2C255887-B43A-4699-8A9F-AE9119634424}" type="presParOf" srcId="{273ADE40-171A-49FF-956B-EAFD843DAD88}" destId="{D14F910C-E4D0-4D49-944F-F68134471E64}" srcOrd="2" destOrd="0" presId="urn:microsoft.com/office/officeart/2018/2/layout/IconVerticalSolidList"/>
    <dgm:cxn modelId="{A1F169B4-0761-485D-B18A-E2DC61899256}" type="presParOf" srcId="{273ADE40-171A-49FF-956B-EAFD843DAD88}" destId="{19B08EC5-44E9-45D5-BC47-76A33DAA0B7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87EB5F-466A-422F-95ED-BD48F551E0DC}">
      <dsp:nvSpPr>
        <dsp:cNvPr id="0" name=""/>
        <dsp:cNvSpPr/>
      </dsp:nvSpPr>
      <dsp:spPr>
        <a:xfrm>
          <a:off x="0" y="456"/>
          <a:ext cx="5257798" cy="106909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026AAD-4598-4289-B275-5DEEEE4AD7F9}">
      <dsp:nvSpPr>
        <dsp:cNvPr id="0" name=""/>
        <dsp:cNvSpPr/>
      </dsp:nvSpPr>
      <dsp:spPr>
        <a:xfrm>
          <a:off x="323402" y="241004"/>
          <a:ext cx="588004" cy="5880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A89E89-CF92-4C72-A0EC-AAE2A2D49DFF}">
      <dsp:nvSpPr>
        <dsp:cNvPr id="0" name=""/>
        <dsp:cNvSpPr/>
      </dsp:nvSpPr>
      <dsp:spPr>
        <a:xfrm>
          <a:off x="1234809" y="456"/>
          <a:ext cx="4022989" cy="1069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146" tIns="113146" rIns="113146" bIns="113146" numCol="1" spcCol="1270" anchor="ctr" anchorCtr="0">
          <a:noAutofit/>
        </a:bodyPr>
        <a:lstStyle/>
        <a:p>
          <a:pPr marL="0" lvl="0" indent="0" algn="l" defTabSz="755650">
            <a:lnSpc>
              <a:spcPct val="100000"/>
            </a:lnSpc>
            <a:spcBef>
              <a:spcPct val="0"/>
            </a:spcBef>
            <a:spcAft>
              <a:spcPct val="35000"/>
            </a:spcAft>
            <a:buNone/>
          </a:pPr>
          <a:r>
            <a:rPr lang="en-US" sz="1700" kern="1200"/>
            <a:t>-Without Marketing, buyers and clients will not know that you are offering services</a:t>
          </a:r>
        </a:p>
      </dsp:txBody>
      <dsp:txXfrm>
        <a:off x="1234809" y="456"/>
        <a:ext cx="4022989" cy="1069099"/>
      </dsp:txXfrm>
    </dsp:sp>
    <dsp:sp modelId="{47AA5915-4162-4BA9-99E7-891E1C546F35}">
      <dsp:nvSpPr>
        <dsp:cNvPr id="0" name=""/>
        <dsp:cNvSpPr/>
      </dsp:nvSpPr>
      <dsp:spPr>
        <a:xfrm>
          <a:off x="0" y="1336831"/>
          <a:ext cx="5257798" cy="106909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D2E1C2-1CD9-4A34-9CFD-A018A1D583A9}">
      <dsp:nvSpPr>
        <dsp:cNvPr id="0" name=""/>
        <dsp:cNvSpPr/>
      </dsp:nvSpPr>
      <dsp:spPr>
        <a:xfrm>
          <a:off x="323402" y="1577378"/>
          <a:ext cx="588004" cy="5880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680F1D-7220-494E-823C-8468EADE9E31}">
      <dsp:nvSpPr>
        <dsp:cNvPr id="0" name=""/>
        <dsp:cNvSpPr/>
      </dsp:nvSpPr>
      <dsp:spPr>
        <a:xfrm>
          <a:off x="1234809" y="1336831"/>
          <a:ext cx="4022989" cy="1069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146" tIns="113146" rIns="113146" bIns="113146" numCol="1" spcCol="1270" anchor="ctr" anchorCtr="0">
          <a:noAutofit/>
        </a:bodyPr>
        <a:lstStyle/>
        <a:p>
          <a:pPr marL="0" lvl="0" indent="0" algn="l" defTabSz="755650">
            <a:lnSpc>
              <a:spcPct val="100000"/>
            </a:lnSpc>
            <a:spcBef>
              <a:spcPct val="0"/>
            </a:spcBef>
            <a:spcAft>
              <a:spcPct val="35000"/>
            </a:spcAft>
            <a:buNone/>
          </a:pPr>
          <a:r>
            <a:rPr lang="en-US" sz="1700" kern="1200"/>
            <a:t>99% of businesses go out of business due to a lack of no marketing or poor marketing management</a:t>
          </a:r>
        </a:p>
      </dsp:txBody>
      <dsp:txXfrm>
        <a:off x="1234809" y="1336831"/>
        <a:ext cx="4022989" cy="1069099"/>
      </dsp:txXfrm>
    </dsp:sp>
    <dsp:sp modelId="{521523B0-D069-4916-8A8D-79593496889E}">
      <dsp:nvSpPr>
        <dsp:cNvPr id="0" name=""/>
        <dsp:cNvSpPr/>
      </dsp:nvSpPr>
      <dsp:spPr>
        <a:xfrm>
          <a:off x="0" y="2673205"/>
          <a:ext cx="5257798" cy="106909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F720F0-454B-4A22-8BC0-04439609D11E}">
      <dsp:nvSpPr>
        <dsp:cNvPr id="0" name=""/>
        <dsp:cNvSpPr/>
      </dsp:nvSpPr>
      <dsp:spPr>
        <a:xfrm>
          <a:off x="323402" y="2913753"/>
          <a:ext cx="588004" cy="5880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B08EC5-44E9-45D5-BC47-76A33DAA0B75}">
      <dsp:nvSpPr>
        <dsp:cNvPr id="0" name=""/>
        <dsp:cNvSpPr/>
      </dsp:nvSpPr>
      <dsp:spPr>
        <a:xfrm>
          <a:off x="1234809" y="2673205"/>
          <a:ext cx="4022989" cy="1069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146" tIns="113146" rIns="113146" bIns="113146" numCol="1" spcCol="1270" anchor="ctr" anchorCtr="0">
          <a:noAutofit/>
        </a:bodyPr>
        <a:lstStyle/>
        <a:p>
          <a:pPr marL="0" lvl="0" indent="0" algn="l" defTabSz="755650">
            <a:lnSpc>
              <a:spcPct val="100000"/>
            </a:lnSpc>
            <a:spcBef>
              <a:spcPct val="0"/>
            </a:spcBef>
            <a:spcAft>
              <a:spcPct val="35000"/>
            </a:spcAft>
            <a:buNone/>
          </a:pPr>
          <a:r>
            <a:rPr lang="en-US" sz="1700" kern="1200"/>
            <a:t>Your budget for opening a business should include money for continued marketing </a:t>
          </a:r>
        </a:p>
      </dsp:txBody>
      <dsp:txXfrm>
        <a:off x="1234809" y="2673205"/>
        <a:ext cx="4022989" cy="106909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2023-01-24</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2023-01-24</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2023-01-24</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2023-01-24</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2023-01-24</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jpe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235341" y="3676840"/>
            <a:ext cx="7956659" cy="120032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sz="3600" b="0" dirty="0">
                <a:solidFill>
                  <a:schemeClr val="bg1"/>
                </a:solidFill>
                <a:latin typeface="Futura PT Demi" panose="020B0702020204020303" pitchFamily="34" charset="0"/>
              </a:rPr>
              <a:t>Business Operations</a:t>
            </a:r>
          </a:p>
          <a:p>
            <a:r>
              <a:rPr lang="en-CA" sz="3600" b="0" dirty="0">
                <a:latin typeface="Futura PT Demi" panose="020B0702020204020303" pitchFamily="34" charset="0"/>
              </a:rPr>
              <a:t>Unit 7</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00D9143-50C7-BD63-171F-F36D0101DD06}"/>
              </a:ext>
            </a:extLst>
          </p:cNvPr>
          <p:cNvPicPr>
            <a:picLocks noChangeAspect="1"/>
          </p:cNvPicPr>
          <p:nvPr/>
        </p:nvPicPr>
        <p:blipFill rotWithShape="1">
          <a:blip r:embed="rId2"/>
          <a:srcRect r="20689"/>
          <a:stretch/>
        </p:blipFill>
        <p:spPr>
          <a:xfrm>
            <a:off x="462116" y="2320472"/>
            <a:ext cx="5277229" cy="3742763"/>
          </a:xfrm>
          <a:prstGeom prst="rect">
            <a:avLst/>
          </a:prstGeom>
        </p:spPr>
      </p:pic>
      <p:sp>
        <p:nvSpPr>
          <p:cNvPr id="4" name="TextBox 3"/>
          <p:cNvSpPr txBox="1"/>
          <p:nvPr/>
        </p:nvSpPr>
        <p:spPr>
          <a:xfrm>
            <a:off x="553721" y="0"/>
            <a:ext cx="5542279" cy="1899912"/>
          </a:xfrm>
          <a:prstGeom prst="rect">
            <a:avLst/>
          </a:prstGeom>
        </p:spPr>
        <p:txBody>
          <a:bodyPr vert="horz" lIns="91440" tIns="45720" rIns="91440" bIns="45720" rtlCol="0" anchor="ctr">
            <a:normAutofit/>
          </a:bodyPr>
          <a:lstStyle>
            <a:defPPr>
              <a:defRPr lang="en-US"/>
            </a:defPPr>
            <a:lvl1pPr>
              <a:defRPr sz="4000" b="1">
                <a:solidFill>
                  <a:srgbClr val="A21D22"/>
                </a:solidFill>
                <a:latin typeface="Futura PT" panose="020B0602020204020303" pitchFamily="34" charset="0"/>
              </a:defRPr>
            </a:lvl1pPr>
          </a:lstStyle>
          <a:p>
            <a:pPr>
              <a:lnSpc>
                <a:spcPct val="90000"/>
              </a:lnSpc>
              <a:spcBef>
                <a:spcPct val="0"/>
              </a:spcBef>
              <a:spcAft>
                <a:spcPts val="600"/>
              </a:spcAft>
            </a:pPr>
            <a:r>
              <a:rPr lang="en-US" b="0" dirty="0">
                <a:solidFill>
                  <a:schemeClr val="tx1"/>
                </a:solidFill>
                <a:latin typeface="Futura PT Demi" panose="020B0702020204020303"/>
                <a:ea typeface="+mj-ea"/>
                <a:cs typeface="+mj-cs"/>
              </a:rPr>
              <a:t>Why is important? </a:t>
            </a:r>
          </a:p>
        </p:txBody>
      </p:sp>
      <p:graphicFrame>
        <p:nvGraphicFramePr>
          <p:cNvPr id="15" name="TextBox 4">
            <a:extLst>
              <a:ext uri="{FF2B5EF4-FFF2-40B4-BE49-F238E27FC236}">
                <a16:creationId xmlns:a16="http://schemas.microsoft.com/office/drawing/2014/main" id="{66C2B990-AAF7-DAEB-884D-016D18B9F8B4}"/>
              </a:ext>
            </a:extLst>
          </p:cNvPr>
          <p:cNvGraphicFramePr/>
          <p:nvPr/>
        </p:nvGraphicFramePr>
        <p:xfrm>
          <a:off x="6096000" y="2434201"/>
          <a:ext cx="5257799" cy="37427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930603" y="299676"/>
            <a:ext cx="10588434" cy="1062644"/>
          </a:xfrm>
          <a:prstGeom prst="rect">
            <a:avLst/>
          </a:prstGeom>
        </p:spPr>
        <p:txBody>
          <a:bodyPr vert="horz" lIns="91440" tIns="45720" rIns="91440" bIns="45720" rtlCol="0" anchor="b">
            <a:normAutofit/>
          </a:bodyPr>
          <a:lstStyle>
            <a:defPPr>
              <a:defRPr lang="en-US"/>
            </a:defPPr>
            <a:lvl1pPr>
              <a:defRPr sz="4000" b="1">
                <a:solidFill>
                  <a:srgbClr val="A21D22"/>
                </a:solidFill>
                <a:latin typeface="Futura PT" panose="020B0602020204020303" pitchFamily="34" charset="0"/>
              </a:defRPr>
            </a:lvl1pPr>
          </a:lstStyle>
          <a:p>
            <a:pPr>
              <a:lnSpc>
                <a:spcPct val="90000"/>
              </a:lnSpc>
              <a:spcBef>
                <a:spcPct val="0"/>
              </a:spcBef>
              <a:spcAft>
                <a:spcPts val="600"/>
              </a:spcAft>
            </a:pPr>
            <a:r>
              <a:rPr lang="en-US" sz="4400" b="0" i="0" kern="1200" dirty="0">
                <a:solidFill>
                  <a:schemeClr val="tx1"/>
                </a:solidFill>
                <a:effectLst/>
                <a:latin typeface="Futura PT Demi" panose="020B0702020204020303"/>
                <a:ea typeface="+mj-ea"/>
                <a:cs typeface="+mj-cs"/>
              </a:rPr>
              <a:t>The Beauty Business</a:t>
            </a:r>
          </a:p>
        </p:txBody>
      </p:sp>
      <p:cxnSp>
        <p:nvCxnSpPr>
          <p:cNvPr id="12" name="Straight Connector 11">
            <a:extLst>
              <a:ext uri="{FF2B5EF4-FFF2-40B4-BE49-F238E27FC236}">
                <a16:creationId xmlns:a16="http://schemas.microsoft.com/office/drawing/2014/main" id="{39B7FDC9-F0CE-43A7-9F2A-83DD09DC34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624" y="2265037"/>
            <a:ext cx="10125012"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9" name="Graphic 8" descr="Megaphone">
            <a:extLst>
              <a:ext uri="{FF2B5EF4-FFF2-40B4-BE49-F238E27FC236}">
                <a16:creationId xmlns:a16="http://schemas.microsoft.com/office/drawing/2014/main" id="{665EB959-CA53-FDFE-1D5A-A2A64FC2CCD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33206" y="2811104"/>
            <a:ext cx="2928114" cy="2928114"/>
          </a:xfrm>
          <a:prstGeom prst="rect">
            <a:avLst/>
          </a:prstGeom>
        </p:spPr>
      </p:pic>
      <p:sp>
        <p:nvSpPr>
          <p:cNvPr id="5" name="TextBox 4"/>
          <p:cNvSpPr txBox="1"/>
          <p:nvPr/>
        </p:nvSpPr>
        <p:spPr>
          <a:xfrm>
            <a:off x="4955354" y="2682434"/>
            <a:ext cx="6282169" cy="570906"/>
          </a:xfrm>
          <a:prstGeom prst="rect">
            <a:avLst/>
          </a:prstGeom>
        </p:spPr>
        <p:txBody>
          <a:bodyPr vert="horz" lIns="91440" tIns="45720" rIns="91440" bIns="45720" rtlCol="0">
            <a:noAutofit/>
          </a:bodyPr>
          <a:lstStyle/>
          <a:p>
            <a:pPr>
              <a:lnSpc>
                <a:spcPct val="90000"/>
              </a:lnSpc>
              <a:spcAft>
                <a:spcPts val="600"/>
              </a:spcAft>
            </a:pPr>
            <a:r>
              <a:rPr lang="en-US" sz="3600" b="0" i="0" dirty="0">
                <a:solidFill>
                  <a:srgbClr val="A21D22"/>
                </a:solidFill>
                <a:effectLst/>
              </a:rPr>
              <a:t>Marketing Strategies for Building Your Business</a:t>
            </a:r>
            <a:endParaRPr lang="en-US" sz="3600" dirty="0">
              <a:solidFill>
                <a:srgbClr val="A21D22"/>
              </a:solidFill>
            </a:endParaRPr>
          </a:p>
        </p:txBody>
      </p:sp>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377AB-ED4E-5A15-2121-5E68F37FEAC8}"/>
              </a:ext>
            </a:extLst>
          </p:cNvPr>
          <p:cNvSpPr>
            <a:spLocks noGrp="1"/>
          </p:cNvSpPr>
          <p:nvPr>
            <p:ph type="title"/>
          </p:nvPr>
        </p:nvSpPr>
        <p:spPr>
          <a:xfrm>
            <a:off x="960100" y="978102"/>
            <a:ext cx="10378460" cy="1062644"/>
          </a:xfrm>
        </p:spPr>
        <p:txBody>
          <a:bodyPr anchor="b">
            <a:normAutofit/>
          </a:bodyPr>
          <a:lstStyle/>
          <a:p>
            <a:r>
              <a:rPr lang="en-US" sz="2800" b="0" i="0" dirty="0">
                <a:effectLst/>
                <a:latin typeface="+mn-lt"/>
              </a:rPr>
              <a:t>According to a survey conducted by the Professional Beauty Association (PBA), the top three ways that clients find a service provider are</a:t>
            </a:r>
            <a:endParaRPr lang="en-US" sz="2800" dirty="0">
              <a:latin typeface="+mn-lt"/>
            </a:endParaRPr>
          </a:p>
        </p:txBody>
      </p:sp>
      <p:cxnSp>
        <p:nvCxnSpPr>
          <p:cNvPr id="10" name="Straight Connector 9">
            <a:extLst>
              <a:ext uri="{FF2B5EF4-FFF2-40B4-BE49-F238E27FC236}">
                <a16:creationId xmlns:a16="http://schemas.microsoft.com/office/drawing/2014/main" id="{39B7FDC9-F0CE-43A7-9F2A-83DD09DC34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624" y="2265037"/>
            <a:ext cx="10125012"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7" name="Graphic 6" descr="Onboarding">
            <a:extLst>
              <a:ext uri="{FF2B5EF4-FFF2-40B4-BE49-F238E27FC236}">
                <a16:creationId xmlns:a16="http://schemas.microsoft.com/office/drawing/2014/main" id="{093A3F93-6CEA-5ACA-8CC0-95A35483751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33206" y="2811104"/>
            <a:ext cx="2928114" cy="2928114"/>
          </a:xfrm>
          <a:prstGeom prst="rect">
            <a:avLst/>
          </a:prstGeom>
        </p:spPr>
      </p:pic>
      <p:sp>
        <p:nvSpPr>
          <p:cNvPr id="3" name="Content Placeholder 2">
            <a:extLst>
              <a:ext uri="{FF2B5EF4-FFF2-40B4-BE49-F238E27FC236}">
                <a16:creationId xmlns:a16="http://schemas.microsoft.com/office/drawing/2014/main" id="{A13655DB-D940-416D-322B-596BEC235ADB}"/>
              </a:ext>
            </a:extLst>
          </p:cNvPr>
          <p:cNvSpPr>
            <a:spLocks noGrp="1"/>
          </p:cNvSpPr>
          <p:nvPr>
            <p:ph idx="1"/>
          </p:nvPr>
        </p:nvSpPr>
        <p:spPr>
          <a:xfrm>
            <a:off x="4955354" y="2682433"/>
            <a:ext cx="6282169" cy="3215749"/>
          </a:xfrm>
        </p:spPr>
        <p:txBody>
          <a:bodyPr>
            <a:normAutofit/>
          </a:bodyPr>
          <a:lstStyle/>
          <a:p>
            <a:pPr algn="l">
              <a:buFont typeface="+mj-lt"/>
              <a:buAutoNum type="arabicPeriod"/>
            </a:pPr>
            <a:r>
              <a:rPr lang="en-US" sz="3200" b="0" i="0" dirty="0">
                <a:effectLst/>
              </a:rPr>
              <a:t>recommendations or referrals,</a:t>
            </a:r>
          </a:p>
          <a:p>
            <a:pPr algn="l">
              <a:buFont typeface="+mj-lt"/>
              <a:buAutoNum type="arabicPeriod"/>
            </a:pPr>
            <a:r>
              <a:rPr lang="en-US" sz="3200" b="0" i="0" dirty="0">
                <a:effectLst/>
              </a:rPr>
              <a:t>a convenient location, and</a:t>
            </a:r>
          </a:p>
          <a:p>
            <a:pPr algn="l">
              <a:buFont typeface="+mj-lt"/>
              <a:buAutoNum type="arabicPeriod"/>
            </a:pPr>
            <a:r>
              <a:rPr lang="en-US" sz="3200" b="0" i="0" dirty="0">
                <a:effectLst/>
              </a:rPr>
              <a:t>advertisements.</a:t>
            </a:r>
          </a:p>
          <a:p>
            <a:pPr marL="0" indent="0">
              <a:buNone/>
            </a:pPr>
            <a:endParaRPr lang="en-US" sz="2400" dirty="0"/>
          </a:p>
        </p:txBody>
      </p:sp>
    </p:spTree>
    <p:extLst>
      <p:ext uri="{BB962C8B-B14F-4D97-AF65-F5344CB8AC3E}">
        <p14:creationId xmlns:p14="http://schemas.microsoft.com/office/powerpoint/2010/main" val="42433262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A1F1D-57B4-7932-0EBB-E2B8D53AFC69}"/>
              </a:ext>
            </a:extLst>
          </p:cNvPr>
          <p:cNvSpPr>
            <a:spLocks noGrp="1"/>
          </p:cNvSpPr>
          <p:nvPr>
            <p:ph type="title"/>
          </p:nvPr>
        </p:nvSpPr>
        <p:spPr>
          <a:xfrm>
            <a:off x="960100" y="289844"/>
            <a:ext cx="10588434" cy="1062644"/>
          </a:xfrm>
        </p:spPr>
        <p:txBody>
          <a:bodyPr anchor="b">
            <a:normAutofit/>
          </a:bodyPr>
          <a:lstStyle/>
          <a:p>
            <a:r>
              <a:rPr lang="en-US" i="0" dirty="0">
                <a:effectLst/>
                <a:latin typeface="Futura PT Demi" panose="020B0702020204020303"/>
              </a:rPr>
              <a:t>Viral Marketing</a:t>
            </a:r>
            <a:endParaRPr lang="en-US" dirty="0">
              <a:latin typeface="Futura PT Demi" panose="020B0702020204020303"/>
            </a:endParaRPr>
          </a:p>
        </p:txBody>
      </p:sp>
      <p:cxnSp>
        <p:nvCxnSpPr>
          <p:cNvPr id="10" name="Straight Connector 9">
            <a:extLst>
              <a:ext uri="{FF2B5EF4-FFF2-40B4-BE49-F238E27FC236}">
                <a16:creationId xmlns:a16="http://schemas.microsoft.com/office/drawing/2014/main" id="{39B7FDC9-F0CE-43A7-9F2A-83DD09DC34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624" y="2265037"/>
            <a:ext cx="10125012"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7" name="Graphic 6" descr="Telemarketer">
            <a:extLst>
              <a:ext uri="{FF2B5EF4-FFF2-40B4-BE49-F238E27FC236}">
                <a16:creationId xmlns:a16="http://schemas.microsoft.com/office/drawing/2014/main" id="{95B5A7F6-BBAA-B647-2EC0-87F15BA36D2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33206" y="2811104"/>
            <a:ext cx="2928114" cy="2928114"/>
          </a:xfrm>
          <a:prstGeom prst="rect">
            <a:avLst/>
          </a:prstGeom>
        </p:spPr>
      </p:pic>
      <p:sp>
        <p:nvSpPr>
          <p:cNvPr id="3" name="Content Placeholder 2">
            <a:extLst>
              <a:ext uri="{FF2B5EF4-FFF2-40B4-BE49-F238E27FC236}">
                <a16:creationId xmlns:a16="http://schemas.microsoft.com/office/drawing/2014/main" id="{3778B68E-44B7-DB62-AC2B-74E03FFED5AE}"/>
              </a:ext>
            </a:extLst>
          </p:cNvPr>
          <p:cNvSpPr>
            <a:spLocks noGrp="1"/>
          </p:cNvSpPr>
          <p:nvPr>
            <p:ph idx="1"/>
          </p:nvPr>
        </p:nvSpPr>
        <p:spPr>
          <a:xfrm>
            <a:off x="4955354" y="2682433"/>
            <a:ext cx="6282169" cy="3215749"/>
          </a:xfrm>
        </p:spPr>
        <p:txBody>
          <a:bodyPr>
            <a:normAutofit/>
          </a:bodyPr>
          <a:lstStyle/>
          <a:p>
            <a:r>
              <a:rPr lang="en-US" sz="1600" dirty="0"/>
              <a:t>V</a:t>
            </a:r>
            <a:r>
              <a:rPr lang="en-US" sz="1600" b="0" i="0" dirty="0">
                <a:effectLst/>
              </a:rPr>
              <a:t>iral marketing technique can pass your message along to hundreds and thousands of potential clients through social media sites and e-mail campaigns.</a:t>
            </a:r>
          </a:p>
          <a:p>
            <a:endParaRPr lang="en-US" sz="1600" dirty="0"/>
          </a:p>
          <a:p>
            <a:r>
              <a:rPr lang="en-US" sz="1600" dirty="0"/>
              <a:t>When speaking of viral marketing what ideas come to mind?</a:t>
            </a:r>
          </a:p>
          <a:p>
            <a:r>
              <a:rPr lang="en-US" sz="1600" dirty="0"/>
              <a:t>Let’s discuss…..</a:t>
            </a:r>
            <a:endParaRPr lang="en-US" sz="2400" dirty="0"/>
          </a:p>
        </p:txBody>
      </p:sp>
    </p:spTree>
    <p:extLst>
      <p:ext uri="{BB962C8B-B14F-4D97-AF65-F5344CB8AC3E}">
        <p14:creationId xmlns:p14="http://schemas.microsoft.com/office/powerpoint/2010/main" val="7551775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AE555-C012-BEA3-CFE0-3B0975A52B3A}"/>
              </a:ext>
            </a:extLst>
          </p:cNvPr>
          <p:cNvSpPr>
            <a:spLocks noGrp="1"/>
          </p:cNvSpPr>
          <p:nvPr>
            <p:ph type="title"/>
          </p:nvPr>
        </p:nvSpPr>
        <p:spPr>
          <a:xfrm>
            <a:off x="1047624" y="587460"/>
            <a:ext cx="10588434" cy="1062644"/>
          </a:xfrm>
        </p:spPr>
        <p:txBody>
          <a:bodyPr anchor="b">
            <a:noAutofit/>
          </a:bodyPr>
          <a:lstStyle/>
          <a:p>
            <a:r>
              <a:rPr lang="en-US" sz="3600" i="0" dirty="0">
                <a:effectLst/>
              </a:rPr>
              <a:t>Social Media for the Business Owner</a:t>
            </a:r>
            <a:br>
              <a:rPr lang="en-US" sz="3600" b="1" i="0" dirty="0">
                <a:effectLst/>
              </a:rPr>
            </a:br>
            <a:endParaRPr lang="en-US" sz="3600" dirty="0"/>
          </a:p>
        </p:txBody>
      </p:sp>
      <p:cxnSp>
        <p:nvCxnSpPr>
          <p:cNvPr id="10" name="Straight Connector 9">
            <a:extLst>
              <a:ext uri="{FF2B5EF4-FFF2-40B4-BE49-F238E27FC236}">
                <a16:creationId xmlns:a16="http://schemas.microsoft.com/office/drawing/2014/main" id="{39B7FDC9-F0CE-43A7-9F2A-83DD09DC34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624" y="2265037"/>
            <a:ext cx="10125012"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7" name="Graphic 6" descr="Media">
            <a:extLst>
              <a:ext uri="{FF2B5EF4-FFF2-40B4-BE49-F238E27FC236}">
                <a16:creationId xmlns:a16="http://schemas.microsoft.com/office/drawing/2014/main" id="{26FC9884-EB2B-63A8-1DD6-1C4FEB4701F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33206" y="2811104"/>
            <a:ext cx="2928114" cy="2928114"/>
          </a:xfrm>
          <a:prstGeom prst="rect">
            <a:avLst/>
          </a:prstGeom>
        </p:spPr>
      </p:pic>
      <p:sp>
        <p:nvSpPr>
          <p:cNvPr id="3" name="Content Placeholder 2">
            <a:extLst>
              <a:ext uri="{FF2B5EF4-FFF2-40B4-BE49-F238E27FC236}">
                <a16:creationId xmlns:a16="http://schemas.microsoft.com/office/drawing/2014/main" id="{A0488347-BF48-2C05-4FB9-D0EC99E0E05A}"/>
              </a:ext>
            </a:extLst>
          </p:cNvPr>
          <p:cNvSpPr>
            <a:spLocks noGrp="1"/>
          </p:cNvSpPr>
          <p:nvPr>
            <p:ph idx="1"/>
          </p:nvPr>
        </p:nvSpPr>
        <p:spPr>
          <a:xfrm>
            <a:off x="4955354" y="2682433"/>
            <a:ext cx="6282169" cy="3215749"/>
          </a:xfrm>
        </p:spPr>
        <p:txBody>
          <a:bodyPr>
            <a:normAutofit/>
          </a:bodyPr>
          <a:lstStyle/>
          <a:p>
            <a:pPr marL="0" indent="0">
              <a:buNone/>
            </a:pPr>
            <a:r>
              <a:rPr lang="en-US" b="0" i="0" dirty="0">
                <a:effectLst/>
              </a:rPr>
              <a:t>The following are a few ways you might use social media to provide consistent content oriented around your business:</a:t>
            </a:r>
            <a:endParaRPr lang="en-US" dirty="0"/>
          </a:p>
        </p:txBody>
      </p:sp>
    </p:spTree>
    <p:extLst>
      <p:ext uri="{BB962C8B-B14F-4D97-AF65-F5344CB8AC3E}">
        <p14:creationId xmlns:p14="http://schemas.microsoft.com/office/powerpoint/2010/main" val="3913133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4D9F7-BD49-ECA3-87CA-3CFA60157702}"/>
              </a:ext>
            </a:extLst>
          </p:cNvPr>
          <p:cNvSpPr>
            <a:spLocks noGrp="1"/>
          </p:cNvSpPr>
          <p:nvPr>
            <p:ph type="title"/>
          </p:nvPr>
        </p:nvSpPr>
        <p:spPr>
          <a:xfrm>
            <a:off x="4965430" y="629268"/>
            <a:ext cx="6032537" cy="1286160"/>
          </a:xfrm>
        </p:spPr>
        <p:txBody>
          <a:bodyPr anchor="b">
            <a:normAutofit/>
          </a:bodyPr>
          <a:lstStyle/>
          <a:p>
            <a:r>
              <a:rPr lang="en-US" sz="2400" b="0" i="0" dirty="0">
                <a:effectLst/>
                <a:latin typeface="+mn-lt"/>
              </a:rPr>
              <a:t>This is accomplished by consistently providing content that is seen as valuable and relevant to your audience</a:t>
            </a:r>
            <a:endParaRPr lang="en-US" sz="2400" dirty="0">
              <a:latin typeface="+mn-lt"/>
            </a:endParaRPr>
          </a:p>
        </p:txBody>
      </p:sp>
      <p:sp>
        <p:nvSpPr>
          <p:cNvPr id="9" name="Content Placeholder 8">
            <a:extLst>
              <a:ext uri="{FF2B5EF4-FFF2-40B4-BE49-F238E27FC236}">
                <a16:creationId xmlns:a16="http://schemas.microsoft.com/office/drawing/2014/main" id="{E029F644-A5CA-3E56-2A8F-2F62B4E07116}"/>
              </a:ext>
            </a:extLst>
          </p:cNvPr>
          <p:cNvSpPr>
            <a:spLocks noGrp="1"/>
          </p:cNvSpPr>
          <p:nvPr>
            <p:ph idx="1"/>
          </p:nvPr>
        </p:nvSpPr>
        <p:spPr>
          <a:xfrm>
            <a:off x="4965431" y="2438400"/>
            <a:ext cx="6586489" cy="3785419"/>
          </a:xfrm>
        </p:spPr>
        <p:txBody>
          <a:bodyPr>
            <a:normAutofit/>
          </a:bodyPr>
          <a:lstStyle/>
          <a:p>
            <a:pPr algn="l">
              <a:buFont typeface="Arial" panose="020B0604020202020204" pitchFamily="34" charset="0"/>
              <a:buChar char="•"/>
            </a:pPr>
            <a:r>
              <a:rPr lang="en-US" sz="2400" b="0" i="0" dirty="0">
                <a:effectLst/>
              </a:rPr>
              <a:t>Write a blog reflecting your knowledge, talent, and skills with beauty and wellness tips and resources.</a:t>
            </a:r>
          </a:p>
          <a:p>
            <a:pPr algn="l">
              <a:buFont typeface="Arial" panose="020B0604020202020204" pitchFamily="34" charset="0"/>
              <a:buChar char="•"/>
            </a:pPr>
            <a:r>
              <a:rPr lang="en-US" sz="2400" b="0" i="0" dirty="0">
                <a:effectLst/>
              </a:rPr>
              <a:t>Post beauty and wellness tips of the day.</a:t>
            </a:r>
          </a:p>
          <a:p>
            <a:pPr algn="l">
              <a:buFont typeface="Arial" panose="020B0604020202020204" pitchFamily="34" charset="0"/>
              <a:buChar char="•"/>
            </a:pPr>
            <a:r>
              <a:rPr lang="en-US" sz="2400" b="0" i="0" dirty="0">
                <a:effectLst/>
              </a:rPr>
              <a:t>Network with cosmetic and beauty brands and give your personal review of new products.</a:t>
            </a:r>
          </a:p>
          <a:p>
            <a:pPr algn="l">
              <a:buFont typeface="Arial" panose="020B0604020202020204" pitchFamily="34" charset="0"/>
              <a:buChar char="•"/>
            </a:pPr>
            <a:r>
              <a:rPr lang="en-US" sz="2400" b="0" i="0" dirty="0">
                <a:effectLst/>
              </a:rPr>
              <a:t>Start a beauty and wellness advice column.</a:t>
            </a:r>
          </a:p>
          <a:p>
            <a:endParaRPr lang="en-US" sz="2000" dirty="0"/>
          </a:p>
        </p:txBody>
      </p:sp>
      <p:pic>
        <p:nvPicPr>
          <p:cNvPr id="5" name="Content Placeholder 4" descr="Hashtag and @ notification icons">
            <a:extLst>
              <a:ext uri="{FF2B5EF4-FFF2-40B4-BE49-F238E27FC236}">
                <a16:creationId xmlns:a16="http://schemas.microsoft.com/office/drawing/2014/main" id="{49CD16C9-5D0C-8590-8410-78ABCED89E9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696" r="36185" b="-1"/>
          <a:stretch/>
        </p:blipFill>
        <p:spPr>
          <a:xfrm>
            <a:off x="640080" y="392186"/>
            <a:ext cx="3941818" cy="5831633"/>
          </a:xfrm>
          <a:prstGeom prst="rect">
            <a:avLst/>
          </a:prstGeom>
          <a:effectLst/>
        </p:spPr>
      </p:pic>
      <p:cxnSp>
        <p:nvCxnSpPr>
          <p:cNvPr id="12" name="Straight Connector 11">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99D0A"/>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99506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BA7B7-0A2C-D7D2-318C-9EA75E62D1BE}"/>
              </a:ext>
            </a:extLst>
          </p:cNvPr>
          <p:cNvSpPr>
            <a:spLocks noGrp="1"/>
          </p:cNvSpPr>
          <p:nvPr>
            <p:ph type="title"/>
          </p:nvPr>
        </p:nvSpPr>
        <p:spPr>
          <a:xfrm>
            <a:off x="4965430" y="629266"/>
            <a:ext cx="6586491" cy="1676603"/>
          </a:xfrm>
        </p:spPr>
        <p:txBody>
          <a:bodyPr>
            <a:normAutofit/>
          </a:bodyPr>
          <a:lstStyle/>
          <a:p>
            <a:r>
              <a:rPr lang="en-US" sz="3600" i="0" dirty="0">
                <a:effectLst/>
                <a:latin typeface="Futura PT Book" panose="020B0502020204020303" pitchFamily="34" charset="0"/>
              </a:rPr>
              <a:t>Advertising</a:t>
            </a:r>
            <a:endParaRPr lang="en-US" sz="3600" dirty="0">
              <a:latin typeface="Futura PT Book" panose="020B0502020204020303" pitchFamily="34" charset="0"/>
            </a:endParaRPr>
          </a:p>
        </p:txBody>
      </p:sp>
      <p:sp>
        <p:nvSpPr>
          <p:cNvPr id="3" name="Content Placeholder 2">
            <a:extLst>
              <a:ext uri="{FF2B5EF4-FFF2-40B4-BE49-F238E27FC236}">
                <a16:creationId xmlns:a16="http://schemas.microsoft.com/office/drawing/2014/main" id="{322742C0-9A30-28C4-E1C7-34A9814D0C64}"/>
              </a:ext>
            </a:extLst>
          </p:cNvPr>
          <p:cNvSpPr>
            <a:spLocks noGrp="1"/>
          </p:cNvSpPr>
          <p:nvPr>
            <p:ph idx="1"/>
          </p:nvPr>
        </p:nvSpPr>
        <p:spPr>
          <a:xfrm>
            <a:off x="4965431" y="2438400"/>
            <a:ext cx="6586489" cy="3785419"/>
          </a:xfrm>
        </p:spPr>
        <p:txBody>
          <a:bodyPr>
            <a:normAutofit/>
          </a:bodyPr>
          <a:lstStyle/>
          <a:p>
            <a:pPr marL="0" indent="0">
              <a:buNone/>
            </a:pPr>
            <a:r>
              <a:rPr lang="en-US" sz="2000" b="0" i="0" dirty="0">
                <a:effectLst/>
                <a:latin typeface="Futura PT Book" panose="020B0502020204020303" pitchFamily="34" charset="0"/>
              </a:rPr>
              <a:t>Advertising includes all activities that promote your salon, spa, or barbershop favorably, from newspaper ads to radio spots to charity events that the business participates in, such as fashion shows or community outreach. In order to create a desire for a service or product, advertising must attract and hold the attention of readers, listeners, or viewers</a:t>
            </a:r>
            <a:endParaRPr lang="en-US" sz="2000" dirty="0">
              <a:latin typeface="Futura PT Book" panose="020B0502020204020303" pitchFamily="34" charset="0"/>
            </a:endParaRPr>
          </a:p>
        </p:txBody>
      </p:sp>
      <p:pic>
        <p:nvPicPr>
          <p:cNvPr id="5" name="Picture 4" descr="Office items on a table">
            <a:extLst>
              <a:ext uri="{FF2B5EF4-FFF2-40B4-BE49-F238E27FC236}">
                <a16:creationId xmlns:a16="http://schemas.microsoft.com/office/drawing/2014/main" id="{F2941F3E-1617-B2A8-BEA9-469E8AAF53B5}"/>
              </a:ext>
            </a:extLst>
          </p:cNvPr>
          <p:cNvPicPr>
            <a:picLocks noChangeAspect="1"/>
          </p:cNvPicPr>
          <p:nvPr/>
        </p:nvPicPr>
        <p:blipFill rotWithShape="1">
          <a:blip r:embed="rId2"/>
          <a:srcRect l="29113" r="19855" b="2"/>
          <a:stretch/>
        </p:blipFill>
        <p:spPr>
          <a:xfrm>
            <a:off x="640079" y="452294"/>
            <a:ext cx="3901189" cy="5771525"/>
          </a:xfrm>
          <a:prstGeom prst="rect">
            <a:avLst/>
          </a:prstGeom>
          <a:effectLst/>
        </p:spPr>
      </p:pic>
    </p:spTree>
    <p:extLst>
      <p:ext uri="{BB962C8B-B14F-4D97-AF65-F5344CB8AC3E}">
        <p14:creationId xmlns:p14="http://schemas.microsoft.com/office/powerpoint/2010/main" val="19633057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8ADAC67-23F5-D6DC-D7BC-2CB6BC80B646}"/>
              </a:ext>
            </a:extLst>
          </p:cNvPr>
          <p:cNvPicPr>
            <a:picLocks noGrp="1" noChangeAspect="1"/>
          </p:cNvPicPr>
          <p:nvPr>
            <p:ph idx="1"/>
          </p:nvPr>
        </p:nvPicPr>
        <p:blipFill>
          <a:blip r:embed="rId2"/>
          <a:stretch>
            <a:fillRect/>
          </a:stretch>
        </p:blipFill>
        <p:spPr>
          <a:xfrm>
            <a:off x="1098078" y="812800"/>
            <a:ext cx="9677237" cy="5040789"/>
          </a:xfrm>
          <a:prstGeom prst="rect">
            <a:avLst/>
          </a:prstGeom>
          <a:ln>
            <a:noFill/>
          </a:ln>
        </p:spPr>
      </p:pic>
    </p:spTree>
    <p:extLst>
      <p:ext uri="{BB962C8B-B14F-4D97-AF65-F5344CB8AC3E}">
        <p14:creationId xmlns:p14="http://schemas.microsoft.com/office/powerpoint/2010/main" val="30271556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15AD7-504A-A648-8ED6-E945FDD9458B}"/>
              </a:ext>
            </a:extLst>
          </p:cNvPr>
          <p:cNvSpPr>
            <a:spLocks noGrp="1"/>
          </p:cNvSpPr>
          <p:nvPr>
            <p:ph type="title"/>
          </p:nvPr>
        </p:nvSpPr>
        <p:spPr>
          <a:xfrm>
            <a:off x="612058" y="355292"/>
            <a:ext cx="10515600" cy="1325563"/>
          </a:xfrm>
        </p:spPr>
        <p:txBody>
          <a:bodyPr>
            <a:normAutofit/>
          </a:bodyPr>
          <a:lstStyle/>
          <a:p>
            <a:r>
              <a:rPr lang="en-US" sz="3600" dirty="0">
                <a:latin typeface="Futura PT Demi" panose="020B0702020204020303"/>
              </a:rPr>
              <a:t>T</a:t>
            </a:r>
            <a:r>
              <a:rPr lang="en-US" sz="3600" b="0" i="0" dirty="0">
                <a:effectLst/>
                <a:latin typeface="Futura PT Demi" panose="020B0702020204020303"/>
              </a:rPr>
              <a:t>ools you may choose to use to attract customers</a:t>
            </a:r>
            <a:endParaRPr lang="en-US" sz="3600" dirty="0">
              <a:latin typeface="Futura PT Demi" panose="020B0702020204020303"/>
            </a:endParaRPr>
          </a:p>
        </p:txBody>
      </p:sp>
      <p:sp>
        <p:nvSpPr>
          <p:cNvPr id="3" name="Content Placeholder 2">
            <a:extLst>
              <a:ext uri="{FF2B5EF4-FFF2-40B4-BE49-F238E27FC236}">
                <a16:creationId xmlns:a16="http://schemas.microsoft.com/office/drawing/2014/main" id="{20B06D86-5DFB-A76A-5EDD-515ACEF6AF6C}"/>
              </a:ext>
            </a:extLst>
          </p:cNvPr>
          <p:cNvSpPr>
            <a:spLocks noGrp="1"/>
          </p:cNvSpPr>
          <p:nvPr>
            <p:ph idx="1"/>
          </p:nvPr>
        </p:nvSpPr>
        <p:spPr/>
        <p:txBody>
          <a:bodyPr anchor="t">
            <a:normAutofit fontScale="92500" lnSpcReduction="20000"/>
          </a:bodyPr>
          <a:lstStyle/>
          <a:p>
            <a:pPr algn="l">
              <a:buFont typeface="Arial" panose="020B0604020202020204" pitchFamily="34" charset="0"/>
              <a:buChar char="•"/>
            </a:pPr>
            <a:r>
              <a:rPr lang="en-US" sz="2500" b="0" i="0" dirty="0">
                <a:effectLst/>
              </a:rPr>
              <a:t>Newspaper ads and coupons</a:t>
            </a:r>
          </a:p>
          <a:p>
            <a:pPr algn="l">
              <a:buFont typeface="Arial" panose="020B0604020202020204" pitchFamily="34" charset="0"/>
              <a:buChar char="•"/>
            </a:pPr>
            <a:r>
              <a:rPr lang="en-US" sz="2500" b="0" i="0" dirty="0">
                <a:effectLst/>
              </a:rPr>
              <a:t>A website</a:t>
            </a:r>
          </a:p>
          <a:p>
            <a:pPr algn="l">
              <a:buFont typeface="Arial" panose="020B0604020202020204" pitchFamily="34" charset="0"/>
              <a:buChar char="•"/>
            </a:pPr>
            <a:r>
              <a:rPr lang="en-US" sz="2500" b="0" i="0" dirty="0">
                <a:effectLst/>
              </a:rPr>
              <a:t>If you don’t have a large budget now, buy your domain name and keep that ownership current. You can set up a site very inexpensively and as your business grows, you can build it to have many pages and features. A website is an easy way for new clients to find you through Internet searches or friends sharing links.</a:t>
            </a:r>
          </a:p>
          <a:p>
            <a:pPr algn="l">
              <a:buFont typeface="Arial" panose="020B0604020202020204" pitchFamily="34" charset="0"/>
              <a:buChar char="•"/>
            </a:pPr>
            <a:r>
              <a:rPr lang="en-US" sz="2500" b="0" i="0" dirty="0">
                <a:effectLst/>
              </a:rPr>
              <a:t>E-mail newsletters and discount offers to all clients who agree to receive such mailings </a:t>
            </a:r>
          </a:p>
          <a:p>
            <a:pPr algn="l">
              <a:buFont typeface="Arial" panose="020B0604020202020204" pitchFamily="34" charset="0"/>
              <a:buChar char="•"/>
            </a:pPr>
            <a:r>
              <a:rPr lang="en-US" sz="2500" b="0" i="0" dirty="0">
                <a:effectLst/>
              </a:rPr>
              <a:t>Always include an </a:t>
            </a:r>
            <a:r>
              <a:rPr lang="en-US" sz="2500" b="0" i="1" dirty="0">
                <a:effectLst/>
              </a:rPr>
              <a:t>Unsubscribe</a:t>
            </a:r>
            <a:r>
              <a:rPr lang="en-US" sz="2500" b="0" i="0" dirty="0">
                <a:effectLst/>
              </a:rPr>
              <a:t> link. You can also purchase e-mail lists targeted to your demographic to help you build your subscriber list.</a:t>
            </a:r>
          </a:p>
          <a:p>
            <a:pPr algn="l">
              <a:buFont typeface="Arial" panose="020B0604020202020204" pitchFamily="34" charset="0"/>
              <a:buChar char="•"/>
            </a:pPr>
            <a:r>
              <a:rPr lang="en-US" sz="2500" b="0" i="0" dirty="0">
                <a:effectLst/>
              </a:rPr>
              <a:t>Website offerings, including those on your own website, social networking websites, and blogs</a:t>
            </a:r>
          </a:p>
          <a:p>
            <a:pPr algn="l">
              <a:buFont typeface="Arial" panose="020B0604020202020204" pitchFamily="34" charset="0"/>
              <a:buChar char="•"/>
            </a:pPr>
            <a:r>
              <a:rPr lang="en-US" sz="2500" b="0" i="0" dirty="0">
                <a:effectLst/>
              </a:rPr>
              <a:t>Direct mail to mailing lists and your current client list</a:t>
            </a:r>
          </a:p>
          <a:p>
            <a:pPr algn="l">
              <a:buFont typeface="Arial" panose="020B0604020202020204" pitchFamily="34" charset="0"/>
              <a:buChar char="•"/>
            </a:pPr>
            <a:r>
              <a:rPr lang="en-US" sz="2500" b="0" i="0" dirty="0">
                <a:effectLst/>
              </a:rPr>
              <a:t>Classified advertising</a:t>
            </a:r>
          </a:p>
          <a:p>
            <a:pPr marL="0" indent="0">
              <a:buNone/>
            </a:pPr>
            <a:endParaRPr lang="en-US" sz="2400" dirty="0"/>
          </a:p>
        </p:txBody>
      </p:sp>
    </p:spTree>
    <p:extLst>
      <p:ext uri="{BB962C8B-B14F-4D97-AF65-F5344CB8AC3E}">
        <p14:creationId xmlns:p14="http://schemas.microsoft.com/office/powerpoint/2010/main" val="31528388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B085DC1-B1DB-AE46-B4ED-A22004FC756A}"/>
              </a:ext>
            </a:extLst>
          </p:cNvPr>
          <p:cNvSpPr>
            <a:spLocks noGrp="1"/>
          </p:cNvSpPr>
          <p:nvPr>
            <p:ph idx="1"/>
          </p:nvPr>
        </p:nvSpPr>
        <p:spPr/>
        <p:txBody>
          <a:bodyPr anchor="t">
            <a:normAutofit/>
          </a:bodyPr>
          <a:lstStyle/>
          <a:p>
            <a:pPr>
              <a:buFont typeface="Arial" panose="020B0604020202020204" pitchFamily="34" charset="0"/>
              <a:buChar char="•"/>
            </a:pPr>
            <a:r>
              <a:rPr lang="en-US" sz="2000" b="0" i="0" dirty="0">
                <a:effectLst/>
              </a:rPr>
              <a:t>Giveaway promotional items, such as branded combs, or retail packages, like shampoos and colognes</a:t>
            </a:r>
          </a:p>
          <a:p>
            <a:pPr>
              <a:buFont typeface="Arial" panose="020B0604020202020204" pitchFamily="34" charset="0"/>
              <a:buChar char="•"/>
            </a:pPr>
            <a:r>
              <a:rPr lang="en-US" sz="2000" b="0" i="0" dirty="0">
                <a:effectLst/>
              </a:rPr>
              <a:t>Window displays that attract attention and feature the shop and your retail products</a:t>
            </a:r>
          </a:p>
          <a:p>
            <a:pPr>
              <a:buFont typeface="Arial" panose="020B0604020202020204" pitchFamily="34" charset="0"/>
              <a:buChar char="•"/>
            </a:pPr>
            <a:r>
              <a:rPr lang="en-US" sz="2000" b="0" i="0" dirty="0">
                <a:effectLst/>
              </a:rPr>
              <a:t>Radio advertising</a:t>
            </a:r>
          </a:p>
          <a:p>
            <a:pPr>
              <a:buFont typeface="Arial" panose="020B0604020202020204" pitchFamily="34" charset="0"/>
              <a:buChar char="•"/>
            </a:pPr>
            <a:r>
              <a:rPr lang="en-US" sz="2000" b="0" i="0" dirty="0">
                <a:effectLst/>
              </a:rPr>
              <a:t>Television advertising</a:t>
            </a:r>
          </a:p>
          <a:p>
            <a:pPr>
              <a:buFont typeface="Arial" panose="020B0604020202020204" pitchFamily="34" charset="0"/>
              <a:buChar char="•"/>
            </a:pPr>
            <a:r>
              <a:rPr lang="en-US" sz="2000" b="0" i="0" dirty="0">
                <a:effectLst/>
              </a:rPr>
              <a:t>Community outreach: Volunteer at men’s and women’s clubs, church functions, political gatherings, charitable affairs, and on TV and radio talk shows</a:t>
            </a:r>
          </a:p>
          <a:p>
            <a:pPr>
              <a:buFont typeface="Arial" panose="020B0604020202020204" pitchFamily="34" charset="0"/>
              <a:buChar char="•"/>
            </a:pPr>
            <a:r>
              <a:rPr lang="en-US" sz="2000" b="0" i="0" dirty="0">
                <a:effectLst/>
              </a:rPr>
              <a:t>Donations of your services for local organizations like school fundraisers</a:t>
            </a:r>
          </a:p>
          <a:p>
            <a:pPr>
              <a:buFont typeface="Arial" panose="020B0604020202020204" pitchFamily="34" charset="0"/>
              <a:buChar char="•"/>
            </a:pPr>
            <a:r>
              <a:rPr lang="en-US" sz="2000" b="0" i="0" dirty="0">
                <a:effectLst/>
              </a:rPr>
              <a:t>Client referrals</a:t>
            </a:r>
          </a:p>
          <a:p>
            <a:pPr>
              <a:buFont typeface="Arial" panose="020B0604020202020204" pitchFamily="34" charset="0"/>
              <a:buChar char="•"/>
            </a:pPr>
            <a:r>
              <a:rPr lang="en-US" sz="2000" b="0" i="0" dirty="0">
                <a:effectLst/>
              </a:rPr>
              <a:t>In-shop videos promoting your services and products</a:t>
            </a:r>
          </a:p>
          <a:p>
            <a:pPr>
              <a:buFont typeface="Arial" panose="020B0604020202020204" pitchFamily="34" charset="0"/>
              <a:buChar char="•"/>
            </a:pPr>
            <a:r>
              <a:rPr lang="en-US" sz="2000" b="0" i="0" dirty="0">
                <a:effectLst/>
              </a:rPr>
              <a:t>An on-hold message featuring your business’s best attributes</a:t>
            </a:r>
          </a:p>
          <a:p>
            <a:endParaRPr lang="en-US" sz="1900" dirty="0"/>
          </a:p>
        </p:txBody>
      </p:sp>
    </p:spTree>
    <p:extLst>
      <p:ext uri="{BB962C8B-B14F-4D97-AF65-F5344CB8AC3E}">
        <p14:creationId xmlns:p14="http://schemas.microsoft.com/office/powerpoint/2010/main" val="1342246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172" y="0"/>
            <a:ext cx="12192000" cy="6858000"/>
          </a:xfrm>
          <a:prstGeom prst="rect">
            <a:avLst/>
          </a:prstGeom>
        </p:spPr>
      </p:pic>
      <p:sp>
        <p:nvSpPr>
          <p:cNvPr id="4" name="TextBox 3"/>
          <p:cNvSpPr txBox="1"/>
          <p:nvPr/>
        </p:nvSpPr>
        <p:spPr>
          <a:xfrm>
            <a:off x="735608" y="963877"/>
            <a:ext cx="3615813" cy="4930246"/>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CA" sz="4800" dirty="0">
                <a:solidFill>
                  <a:schemeClr val="bg1"/>
                </a:solidFill>
                <a:latin typeface="Futura PT Demi" panose="020B0702020204020303" pitchFamily="34" charset="0"/>
                <a:ea typeface="+mj-ea"/>
                <a:cs typeface="+mj-cs"/>
              </a:rPr>
              <a:t>Did you know?</a:t>
            </a:r>
          </a:p>
        </p:txBody>
      </p:sp>
      <p:sp>
        <p:nvSpPr>
          <p:cNvPr id="5" name="TextBox 4"/>
          <p:cNvSpPr txBox="1"/>
          <p:nvPr/>
        </p:nvSpPr>
        <p:spPr>
          <a:xfrm>
            <a:off x="5136023" y="1644073"/>
            <a:ext cx="6675710" cy="4250050"/>
          </a:xfrm>
          <a:prstGeom prst="rect">
            <a:avLst/>
          </a:prstGeom>
        </p:spPr>
        <p:txBody>
          <a:bodyPr vert="horz" lIns="91440" tIns="45720" rIns="91440" bIns="45720" rtlCol="0" anchor="ctr">
            <a:normAutofit/>
          </a:bodyPr>
          <a:lstStyle/>
          <a:p>
            <a:pPr marL="457200" indent="-228600">
              <a:lnSpc>
                <a:spcPct val="90000"/>
              </a:lnSpc>
              <a:spcAft>
                <a:spcPts val="600"/>
              </a:spcAft>
              <a:buFont typeface="Arial" panose="020B0604020202020204" pitchFamily="34" charset="0"/>
              <a:buChar char="•"/>
            </a:pPr>
            <a:r>
              <a:rPr lang="en-US" sz="2400" b="0" i="0" dirty="0">
                <a:effectLst/>
              </a:rPr>
              <a:t> The first goal of every business should be to maintain current clients</a:t>
            </a:r>
          </a:p>
          <a:p>
            <a:pPr marL="457200" indent="-228600">
              <a:lnSpc>
                <a:spcPct val="90000"/>
              </a:lnSpc>
              <a:spcAft>
                <a:spcPts val="600"/>
              </a:spcAft>
              <a:buFont typeface="Arial" panose="020B0604020202020204" pitchFamily="34" charset="0"/>
              <a:buChar char="•"/>
            </a:pPr>
            <a:r>
              <a:rPr lang="en-US" sz="2400" b="0" i="0" dirty="0">
                <a:effectLst/>
              </a:rPr>
              <a:t>It takes at least three visits for a new client to become a loyal current client.</a:t>
            </a:r>
          </a:p>
          <a:p>
            <a:pPr marL="457200" indent="-228600">
              <a:lnSpc>
                <a:spcPct val="90000"/>
              </a:lnSpc>
              <a:spcAft>
                <a:spcPts val="600"/>
              </a:spcAft>
              <a:buFont typeface="Arial" panose="020B0604020202020204" pitchFamily="34" charset="0"/>
              <a:buChar char="•"/>
            </a:pPr>
            <a:r>
              <a:rPr lang="en-US" sz="2400" b="0" i="0" dirty="0">
                <a:effectLst/>
              </a:rPr>
              <a:t> Have a pre-booking system in place</a:t>
            </a:r>
          </a:p>
          <a:p>
            <a:pPr marL="457200" indent="-228600">
              <a:lnSpc>
                <a:spcPct val="90000"/>
              </a:lnSpc>
              <a:spcAft>
                <a:spcPts val="600"/>
              </a:spcAft>
              <a:buFont typeface="Arial" panose="020B0604020202020204" pitchFamily="34" charset="0"/>
              <a:buChar char="•"/>
            </a:pPr>
            <a:r>
              <a:rPr lang="en-US" sz="2400" dirty="0"/>
              <a:t>C</a:t>
            </a:r>
            <a:r>
              <a:rPr lang="en-US" sz="2400" b="0" i="0" dirty="0">
                <a:effectLst/>
              </a:rPr>
              <a:t>ontact any client who has not been in for more than eight weeks.</a:t>
            </a:r>
            <a:endParaRPr lang="en-CA" sz="2400" dirty="0"/>
          </a:p>
        </p:txBody>
      </p:sp>
    </p:spTree>
    <p:extLst>
      <p:ext uri="{BB962C8B-B14F-4D97-AF65-F5344CB8AC3E}">
        <p14:creationId xmlns:p14="http://schemas.microsoft.com/office/powerpoint/2010/main" val="32172367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D07B6-C037-AAC7-B790-9BF42B2A96E0}"/>
              </a:ext>
            </a:extLst>
          </p:cNvPr>
          <p:cNvSpPr>
            <a:spLocks noGrp="1"/>
          </p:cNvSpPr>
          <p:nvPr>
            <p:ph type="title"/>
          </p:nvPr>
        </p:nvSpPr>
        <p:spPr>
          <a:xfrm>
            <a:off x="4965430" y="629268"/>
            <a:ext cx="6586491" cy="1286160"/>
          </a:xfrm>
        </p:spPr>
        <p:txBody>
          <a:bodyPr anchor="b">
            <a:normAutofit/>
          </a:bodyPr>
          <a:lstStyle/>
          <a:p>
            <a:r>
              <a:rPr lang="en-US" sz="3600" dirty="0">
                <a:latin typeface="+mn-lt"/>
              </a:rPr>
              <a:t>Let’s do Marketing </a:t>
            </a:r>
          </a:p>
        </p:txBody>
      </p:sp>
      <p:sp>
        <p:nvSpPr>
          <p:cNvPr id="3" name="Content Placeholder 2">
            <a:extLst>
              <a:ext uri="{FF2B5EF4-FFF2-40B4-BE49-F238E27FC236}">
                <a16:creationId xmlns:a16="http://schemas.microsoft.com/office/drawing/2014/main" id="{4CC884E7-4C0D-44E6-0F9A-6165C9F56B2C}"/>
              </a:ext>
            </a:extLst>
          </p:cNvPr>
          <p:cNvSpPr>
            <a:spLocks noGrp="1"/>
          </p:cNvSpPr>
          <p:nvPr>
            <p:ph idx="1"/>
          </p:nvPr>
        </p:nvSpPr>
        <p:spPr>
          <a:xfrm>
            <a:off x="4965431" y="2438400"/>
            <a:ext cx="6586489" cy="3785419"/>
          </a:xfrm>
        </p:spPr>
        <p:txBody>
          <a:bodyPr>
            <a:normAutofit/>
          </a:bodyPr>
          <a:lstStyle/>
          <a:p>
            <a:r>
              <a:rPr lang="en-US" sz="2000" dirty="0"/>
              <a:t>Divide yourself in groups</a:t>
            </a:r>
          </a:p>
          <a:p>
            <a:r>
              <a:rPr lang="en-US" sz="2000" dirty="0"/>
              <a:t>Chose what type of business you will have</a:t>
            </a:r>
          </a:p>
          <a:p>
            <a:r>
              <a:rPr lang="en-US" sz="2000" dirty="0"/>
              <a:t>Choose a name</a:t>
            </a:r>
          </a:p>
          <a:p>
            <a:r>
              <a:rPr lang="en-US" sz="2000" dirty="0"/>
              <a:t>Design your different marketing ideas ( 1 hr. )</a:t>
            </a:r>
          </a:p>
          <a:p>
            <a:r>
              <a:rPr lang="en-US" sz="2000" dirty="0"/>
              <a:t>Be creative!</a:t>
            </a:r>
          </a:p>
          <a:p>
            <a:r>
              <a:rPr lang="en-US" sz="2000" dirty="0"/>
              <a:t>Present your ideas to the class </a:t>
            </a:r>
          </a:p>
          <a:p>
            <a:endParaRPr lang="en-US" sz="2000" dirty="0"/>
          </a:p>
        </p:txBody>
      </p:sp>
      <p:pic>
        <p:nvPicPr>
          <p:cNvPr id="5" name="Picture 4" descr="A person reaching for a paper on a table full of paper and sticky notes">
            <a:extLst>
              <a:ext uri="{FF2B5EF4-FFF2-40B4-BE49-F238E27FC236}">
                <a16:creationId xmlns:a16="http://schemas.microsoft.com/office/drawing/2014/main" id="{D5689AF8-CA89-4D16-C623-0BDDD96F5F0F}"/>
              </a:ext>
            </a:extLst>
          </p:cNvPr>
          <p:cNvPicPr>
            <a:picLocks noChangeAspect="1"/>
          </p:cNvPicPr>
          <p:nvPr/>
        </p:nvPicPr>
        <p:blipFill rotWithShape="1">
          <a:blip r:embed="rId2"/>
          <a:srcRect l="26944" r="27937" b="-1"/>
          <a:stretch/>
        </p:blipFill>
        <p:spPr>
          <a:xfrm>
            <a:off x="640079" y="657981"/>
            <a:ext cx="3746069" cy="5542037"/>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DB4F8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2150859"/>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6787</TotalTime>
  <Words>621</Words>
  <Application>Microsoft Office PowerPoint</Application>
  <PresentationFormat>Widescreen</PresentationFormat>
  <Paragraphs>56</Paragraphs>
  <Slides>13</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13</vt:i4>
      </vt:variant>
    </vt:vector>
  </HeadingPairs>
  <TitlesOfParts>
    <vt:vector size="20" baseType="lpstr">
      <vt:lpstr>Arial</vt:lpstr>
      <vt:lpstr>Calibri</vt:lpstr>
      <vt:lpstr>Calibri Light</vt:lpstr>
      <vt:lpstr>Futura PT Book</vt:lpstr>
      <vt:lpstr>Futura PT Demi</vt:lpstr>
      <vt:lpstr>Custom Design</vt:lpstr>
      <vt:lpstr>Office Theme</vt:lpstr>
      <vt:lpstr>PowerPoint Presentation</vt:lpstr>
      <vt:lpstr>PowerPoint Presentation</vt:lpstr>
      <vt:lpstr>PowerPoint Presentation</vt:lpstr>
      <vt:lpstr>According to a survey conducted by the Professional Beauty Association (PBA), the top three ways that clients find a service provider are</vt:lpstr>
      <vt:lpstr>Viral Marketing</vt:lpstr>
      <vt:lpstr>Social Media for the Business Owner </vt:lpstr>
      <vt:lpstr>This is accomplished by consistently providing content that is seen as valuable and relevant to your audience</vt:lpstr>
      <vt:lpstr>Advertising</vt:lpstr>
      <vt:lpstr>PowerPoint Presentation</vt:lpstr>
      <vt:lpstr>Tools you may choose to use to attract customers</vt:lpstr>
      <vt:lpstr>PowerPoint Presentation</vt:lpstr>
      <vt:lpstr>PowerPoint Presentation</vt:lpstr>
      <vt:lpstr>Let’s do Marketing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2023-01-24T22:27:12Z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