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4"/>
    <p:sldMasterId id="2147483685" r:id="rId5"/>
  </p:sldMasterIdLst>
  <p:notesMasterIdLst>
    <p:notesMasterId r:id="rId43"/>
  </p:notesMasterIdLst>
  <p:handoutMasterIdLst>
    <p:handoutMasterId r:id="rId44"/>
  </p:handoutMasterIdLst>
  <p:sldIdLst>
    <p:sldId id="269" r:id="rId6"/>
    <p:sldId id="349" r:id="rId7"/>
    <p:sldId id="281" r:id="rId8"/>
    <p:sldId id="293" r:id="rId9"/>
    <p:sldId id="294" r:id="rId10"/>
    <p:sldId id="295" r:id="rId11"/>
    <p:sldId id="296" r:id="rId12"/>
    <p:sldId id="289" r:id="rId13"/>
    <p:sldId id="290" r:id="rId14"/>
    <p:sldId id="291" r:id="rId15"/>
    <p:sldId id="292" r:id="rId16"/>
    <p:sldId id="285" r:id="rId17"/>
    <p:sldId id="286" r:id="rId18"/>
    <p:sldId id="314" r:id="rId19"/>
    <p:sldId id="332" r:id="rId20"/>
    <p:sldId id="315" r:id="rId21"/>
    <p:sldId id="316" r:id="rId22"/>
    <p:sldId id="318" r:id="rId23"/>
    <p:sldId id="331" r:id="rId24"/>
    <p:sldId id="319" r:id="rId25"/>
    <p:sldId id="320" r:id="rId26"/>
    <p:sldId id="321" r:id="rId27"/>
    <p:sldId id="322" r:id="rId28"/>
    <p:sldId id="323" r:id="rId29"/>
    <p:sldId id="333" r:id="rId30"/>
    <p:sldId id="324" r:id="rId31"/>
    <p:sldId id="325" r:id="rId32"/>
    <p:sldId id="326" r:id="rId33"/>
    <p:sldId id="336" r:id="rId34"/>
    <p:sldId id="337" r:id="rId35"/>
    <p:sldId id="338" r:id="rId36"/>
    <p:sldId id="339" r:id="rId37"/>
    <p:sldId id="341" r:id="rId38"/>
    <p:sldId id="346" r:id="rId39"/>
    <p:sldId id="347" r:id="rId40"/>
    <p:sldId id="311" r:id="rId41"/>
    <p:sldId id="345" r:id="rId42"/>
  </p:sldIdLst>
  <p:sldSz cx="12192000" cy="6858000"/>
  <p:notesSz cx="7023100" cy="9309100"/>
  <p:custDataLst>
    <p:tags r:id="rId4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49"/>
            <p14:sldId id="281"/>
            <p14:sldId id="293"/>
            <p14:sldId id="294"/>
            <p14:sldId id="295"/>
            <p14:sldId id="296"/>
            <p14:sldId id="289"/>
            <p14:sldId id="290"/>
            <p14:sldId id="291"/>
            <p14:sldId id="292"/>
            <p14:sldId id="285"/>
            <p14:sldId id="286"/>
            <p14:sldId id="314"/>
            <p14:sldId id="332"/>
            <p14:sldId id="315"/>
            <p14:sldId id="316"/>
            <p14:sldId id="318"/>
            <p14:sldId id="331"/>
            <p14:sldId id="319"/>
            <p14:sldId id="320"/>
            <p14:sldId id="321"/>
            <p14:sldId id="322"/>
            <p14:sldId id="323"/>
            <p14:sldId id="333"/>
            <p14:sldId id="324"/>
            <p14:sldId id="325"/>
            <p14:sldId id="326"/>
            <p14:sldId id="336"/>
            <p14:sldId id="337"/>
            <p14:sldId id="338"/>
            <p14:sldId id="339"/>
            <p14:sldId id="341"/>
            <p14:sldId id="346"/>
            <p14:sldId id="347"/>
            <p14:sldId id="311"/>
            <p14:sldId id="34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6EF256-4A53-4642-97C7-2216BBEB0442}" v="285" dt="2024-09-22T18:27:45.4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30" autoAdjust="0"/>
    <p:restoredTop sz="82687" autoAdjust="0"/>
  </p:normalViewPr>
  <p:slideViewPr>
    <p:cSldViewPr snapToGrid="0">
      <p:cViewPr varScale="1">
        <p:scale>
          <a:sx n="92" d="100"/>
          <a:sy n="92" d="100"/>
        </p:scale>
        <p:origin x="1164" y="90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gs" Target="tags/tag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3F6CB8-A4D8-418B-B538-5E0F20C836A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6E7711-A0D8-4BC5-A639-9B449874A493}">
      <dgm:prSet phldrT="[Text]" custT="1"/>
      <dgm:spPr/>
      <dgm:t>
        <a:bodyPr/>
        <a:lstStyle/>
        <a:p>
          <a:r>
            <a:rPr lang="en-US" sz="2800" b="1" dirty="0"/>
            <a:t>Radiographic Image Quality</a:t>
          </a:r>
        </a:p>
      </dgm:t>
    </dgm:pt>
    <dgm:pt modelId="{84E38216-049D-4F99-910A-52183C61E9AC}" type="parTrans" cxnId="{4A4F298E-9370-4907-A0A5-886103DD420B}">
      <dgm:prSet/>
      <dgm:spPr/>
      <dgm:t>
        <a:bodyPr/>
        <a:lstStyle/>
        <a:p>
          <a:endParaRPr lang="en-US"/>
        </a:p>
      </dgm:t>
    </dgm:pt>
    <dgm:pt modelId="{D808A013-DF5B-44F0-ABE3-A46A9AEB9370}" type="sibTrans" cxnId="{4A4F298E-9370-4907-A0A5-886103DD420B}">
      <dgm:prSet/>
      <dgm:spPr/>
      <dgm:t>
        <a:bodyPr/>
        <a:lstStyle/>
        <a:p>
          <a:endParaRPr lang="en-US"/>
        </a:p>
      </dgm:t>
    </dgm:pt>
    <dgm:pt modelId="{77330D22-831E-47ED-804E-22C64ABA1BE0}">
      <dgm:prSet phldrT="[Text]" custT="1"/>
      <dgm:spPr/>
      <dgm:t>
        <a:bodyPr/>
        <a:lstStyle/>
        <a:p>
          <a:r>
            <a:rPr lang="en-US" sz="2400" dirty="0"/>
            <a:t>Photographic Properties</a:t>
          </a:r>
        </a:p>
      </dgm:t>
    </dgm:pt>
    <dgm:pt modelId="{F3957DB2-D450-44D0-BC59-432935B4FEE0}" type="parTrans" cxnId="{F0AC51D6-9AB6-47C9-BA3D-E8B74F516F70}">
      <dgm:prSet/>
      <dgm:spPr/>
      <dgm:t>
        <a:bodyPr/>
        <a:lstStyle/>
        <a:p>
          <a:endParaRPr lang="en-US"/>
        </a:p>
      </dgm:t>
    </dgm:pt>
    <dgm:pt modelId="{4173EDC5-C180-4F20-9929-ED243D3DD1C2}" type="sibTrans" cxnId="{F0AC51D6-9AB6-47C9-BA3D-E8B74F516F70}">
      <dgm:prSet/>
      <dgm:spPr/>
      <dgm:t>
        <a:bodyPr/>
        <a:lstStyle/>
        <a:p>
          <a:endParaRPr lang="en-US"/>
        </a:p>
      </dgm:t>
    </dgm:pt>
    <dgm:pt modelId="{349FC3A6-F445-4B4D-B9C9-E9D368C4BEEC}">
      <dgm:prSet phldrT="[Text]" custT="1"/>
      <dgm:spPr/>
      <dgm:t>
        <a:bodyPr/>
        <a:lstStyle/>
        <a:p>
          <a:r>
            <a:rPr lang="en-US" sz="2000" dirty="0"/>
            <a:t>Visibility </a:t>
          </a:r>
        </a:p>
      </dgm:t>
    </dgm:pt>
    <dgm:pt modelId="{D2006721-809B-4CAD-A08D-915FE9DDC724}" type="parTrans" cxnId="{C298F591-2AF7-4C61-B916-8A33B65FF5D2}">
      <dgm:prSet/>
      <dgm:spPr/>
      <dgm:t>
        <a:bodyPr/>
        <a:lstStyle/>
        <a:p>
          <a:endParaRPr lang="en-US"/>
        </a:p>
      </dgm:t>
    </dgm:pt>
    <dgm:pt modelId="{34485BF0-A291-4DA1-85FF-428EB574F5CE}" type="sibTrans" cxnId="{C298F591-2AF7-4C61-B916-8A33B65FF5D2}">
      <dgm:prSet/>
      <dgm:spPr/>
      <dgm:t>
        <a:bodyPr/>
        <a:lstStyle/>
        <a:p>
          <a:endParaRPr lang="en-US"/>
        </a:p>
      </dgm:t>
    </dgm:pt>
    <dgm:pt modelId="{34A0B9BB-0173-4959-99B6-D014919FFD94}">
      <dgm:prSet phldrT="[Text]" custT="1"/>
      <dgm:spPr/>
      <dgm:t>
        <a:bodyPr/>
        <a:lstStyle/>
        <a:p>
          <a:r>
            <a:rPr lang="en-US" sz="1800" dirty="0"/>
            <a:t>Density</a:t>
          </a:r>
        </a:p>
      </dgm:t>
    </dgm:pt>
    <dgm:pt modelId="{3EBAEF1A-2265-41AB-90A9-1DE4EDBF34AA}" type="parTrans" cxnId="{2A51F9CB-E9EC-46B1-8960-A66ABF7321BF}">
      <dgm:prSet/>
      <dgm:spPr/>
      <dgm:t>
        <a:bodyPr/>
        <a:lstStyle/>
        <a:p>
          <a:endParaRPr lang="en-US"/>
        </a:p>
      </dgm:t>
    </dgm:pt>
    <dgm:pt modelId="{DE32602C-BBB1-45A7-B03E-95FDDD3D014E}" type="sibTrans" cxnId="{2A51F9CB-E9EC-46B1-8960-A66ABF7321BF}">
      <dgm:prSet/>
      <dgm:spPr/>
      <dgm:t>
        <a:bodyPr/>
        <a:lstStyle/>
        <a:p>
          <a:endParaRPr lang="en-US"/>
        </a:p>
      </dgm:t>
    </dgm:pt>
    <dgm:pt modelId="{6B5D3A05-91D4-4B67-A646-BBB9027E61B3}">
      <dgm:prSet phldrT="[Text]" custT="1"/>
      <dgm:spPr/>
      <dgm:t>
        <a:bodyPr/>
        <a:lstStyle/>
        <a:p>
          <a:r>
            <a:rPr lang="en-US" sz="2400" dirty="0"/>
            <a:t>Geometric Properties</a:t>
          </a:r>
        </a:p>
      </dgm:t>
    </dgm:pt>
    <dgm:pt modelId="{4C2DC45C-E7C6-410E-BD75-30349339FFFB}" type="parTrans" cxnId="{9449CD35-7D0F-4BAF-98E3-90419B42DA47}">
      <dgm:prSet/>
      <dgm:spPr/>
      <dgm:t>
        <a:bodyPr/>
        <a:lstStyle/>
        <a:p>
          <a:endParaRPr lang="en-US"/>
        </a:p>
      </dgm:t>
    </dgm:pt>
    <dgm:pt modelId="{20A6D2EA-AEAA-4933-B962-7CC2C10F458E}" type="sibTrans" cxnId="{9449CD35-7D0F-4BAF-98E3-90419B42DA47}">
      <dgm:prSet/>
      <dgm:spPr/>
      <dgm:t>
        <a:bodyPr/>
        <a:lstStyle/>
        <a:p>
          <a:endParaRPr lang="en-US"/>
        </a:p>
      </dgm:t>
    </dgm:pt>
    <dgm:pt modelId="{D26C2244-6137-4562-B67E-AEBE6479233A}">
      <dgm:prSet phldrT="[Text]" custT="1"/>
      <dgm:spPr/>
      <dgm:t>
        <a:bodyPr/>
        <a:lstStyle/>
        <a:p>
          <a:r>
            <a:rPr lang="en-US" sz="2000" dirty="0"/>
            <a:t>Sharpness</a:t>
          </a:r>
        </a:p>
      </dgm:t>
    </dgm:pt>
    <dgm:pt modelId="{517F25D7-A8A0-4715-8BE1-A69A91619F42}" type="parTrans" cxnId="{AE8B1BA3-4511-4FAF-BB76-17975E2FD066}">
      <dgm:prSet/>
      <dgm:spPr/>
      <dgm:t>
        <a:bodyPr/>
        <a:lstStyle/>
        <a:p>
          <a:endParaRPr lang="en-US"/>
        </a:p>
      </dgm:t>
    </dgm:pt>
    <dgm:pt modelId="{ED85D5F1-8AFF-49A2-A952-99EDD672B3B2}" type="sibTrans" cxnId="{AE8B1BA3-4511-4FAF-BB76-17975E2FD066}">
      <dgm:prSet/>
      <dgm:spPr/>
      <dgm:t>
        <a:bodyPr/>
        <a:lstStyle/>
        <a:p>
          <a:endParaRPr lang="en-US"/>
        </a:p>
      </dgm:t>
    </dgm:pt>
    <dgm:pt modelId="{51D7E449-F058-4A8C-9669-748A169A511C}">
      <dgm:prSet phldrT="[Text]" custT="1"/>
      <dgm:spPr/>
      <dgm:t>
        <a:bodyPr/>
        <a:lstStyle/>
        <a:p>
          <a:r>
            <a:rPr lang="en-US" sz="1800" dirty="0"/>
            <a:t>Contrast</a:t>
          </a:r>
        </a:p>
      </dgm:t>
    </dgm:pt>
    <dgm:pt modelId="{430585E4-4E88-4313-82CD-56764C8AB23B}" type="parTrans" cxnId="{91338B03-CF3D-4D79-A161-6CDD8FE5F40C}">
      <dgm:prSet/>
      <dgm:spPr/>
      <dgm:t>
        <a:bodyPr/>
        <a:lstStyle/>
        <a:p>
          <a:endParaRPr lang="en-US"/>
        </a:p>
      </dgm:t>
    </dgm:pt>
    <dgm:pt modelId="{BAAE467C-9524-4E3D-99D6-90B8BCC92708}" type="sibTrans" cxnId="{91338B03-CF3D-4D79-A161-6CDD8FE5F40C}">
      <dgm:prSet/>
      <dgm:spPr/>
      <dgm:t>
        <a:bodyPr/>
        <a:lstStyle/>
        <a:p>
          <a:endParaRPr lang="en-US"/>
        </a:p>
      </dgm:t>
    </dgm:pt>
    <dgm:pt modelId="{CBF6777A-DB0E-4C94-ABDF-10D121FCF00A}">
      <dgm:prSet phldrT="[Text]" custT="1"/>
      <dgm:spPr/>
      <dgm:t>
        <a:bodyPr/>
        <a:lstStyle/>
        <a:p>
          <a:r>
            <a:rPr lang="en-US" sz="1800" dirty="0"/>
            <a:t>Recorded Detail</a:t>
          </a:r>
        </a:p>
      </dgm:t>
    </dgm:pt>
    <dgm:pt modelId="{DF899DB5-23EA-442E-A720-7879B9E99990}" type="parTrans" cxnId="{AD4FE108-0C9D-46F1-B9E8-4274BE1FE8FA}">
      <dgm:prSet/>
      <dgm:spPr/>
      <dgm:t>
        <a:bodyPr/>
        <a:lstStyle/>
        <a:p>
          <a:endParaRPr lang="en-US"/>
        </a:p>
      </dgm:t>
    </dgm:pt>
    <dgm:pt modelId="{978F140F-E3F5-4235-AF5C-C9ABAE10C739}" type="sibTrans" cxnId="{AD4FE108-0C9D-46F1-B9E8-4274BE1FE8FA}">
      <dgm:prSet/>
      <dgm:spPr/>
      <dgm:t>
        <a:bodyPr/>
        <a:lstStyle/>
        <a:p>
          <a:endParaRPr lang="en-US"/>
        </a:p>
      </dgm:t>
    </dgm:pt>
    <dgm:pt modelId="{45365A0B-5FD8-4609-A540-E79420C8AAE9}">
      <dgm:prSet phldrT="[Text]" custT="1"/>
      <dgm:spPr/>
      <dgm:t>
        <a:bodyPr/>
        <a:lstStyle/>
        <a:p>
          <a:r>
            <a:rPr lang="en-US" sz="1800" dirty="0"/>
            <a:t>Distortion</a:t>
          </a:r>
        </a:p>
      </dgm:t>
    </dgm:pt>
    <dgm:pt modelId="{A2E34ECB-56B3-479A-9D15-9A2ACAC73CFE}" type="parTrans" cxnId="{DA9FE767-C286-4ED9-9738-EDFB9930BD7B}">
      <dgm:prSet/>
      <dgm:spPr/>
      <dgm:t>
        <a:bodyPr/>
        <a:lstStyle/>
        <a:p>
          <a:endParaRPr lang="en-US"/>
        </a:p>
      </dgm:t>
    </dgm:pt>
    <dgm:pt modelId="{548E89F1-425C-4EE7-8A1F-AC3E3A6046D2}" type="sibTrans" cxnId="{DA9FE767-C286-4ED9-9738-EDFB9930BD7B}">
      <dgm:prSet/>
      <dgm:spPr/>
      <dgm:t>
        <a:bodyPr/>
        <a:lstStyle/>
        <a:p>
          <a:endParaRPr lang="en-US"/>
        </a:p>
      </dgm:t>
    </dgm:pt>
    <dgm:pt modelId="{5528F700-16A4-4EB3-B5EA-7F8336E79EAA}" type="pres">
      <dgm:prSet presAssocID="{693F6CB8-A4D8-418B-B538-5E0F20C836A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661AE91-1DA0-4BE5-97FA-DEC7D39DF5BF}" type="pres">
      <dgm:prSet presAssocID="{E26E7711-A0D8-4BC5-A639-9B449874A493}" presName="hierRoot1" presStyleCnt="0"/>
      <dgm:spPr/>
    </dgm:pt>
    <dgm:pt modelId="{677A8556-3795-4413-88D4-B86D7834F0AB}" type="pres">
      <dgm:prSet presAssocID="{E26E7711-A0D8-4BC5-A639-9B449874A493}" presName="composite" presStyleCnt="0"/>
      <dgm:spPr/>
    </dgm:pt>
    <dgm:pt modelId="{9EA43ED7-EE36-4B44-9D28-3463E9E8329C}" type="pres">
      <dgm:prSet presAssocID="{E26E7711-A0D8-4BC5-A639-9B449874A493}" presName="background" presStyleLbl="node0" presStyleIdx="0" presStyleCnt="1"/>
      <dgm:spPr>
        <a:solidFill>
          <a:srgbClr val="00B050"/>
        </a:solidFill>
      </dgm:spPr>
    </dgm:pt>
    <dgm:pt modelId="{0621F553-8BB9-4A30-8B16-E164F73875F4}" type="pres">
      <dgm:prSet presAssocID="{E26E7711-A0D8-4BC5-A639-9B449874A493}" presName="text" presStyleLbl="fgAcc0" presStyleIdx="0" presStyleCnt="1" custScaleX="411187">
        <dgm:presLayoutVars>
          <dgm:chPref val="3"/>
        </dgm:presLayoutVars>
      </dgm:prSet>
      <dgm:spPr/>
    </dgm:pt>
    <dgm:pt modelId="{4D73B28C-2134-4BEC-95BC-430A66F36FF0}" type="pres">
      <dgm:prSet presAssocID="{E26E7711-A0D8-4BC5-A639-9B449874A493}" presName="hierChild2" presStyleCnt="0"/>
      <dgm:spPr/>
    </dgm:pt>
    <dgm:pt modelId="{0FDA0DAF-D4DB-411C-8809-E88225F65414}" type="pres">
      <dgm:prSet presAssocID="{F3957DB2-D450-44D0-BC59-432935B4FEE0}" presName="Name10" presStyleLbl="parChTrans1D2" presStyleIdx="0" presStyleCnt="2"/>
      <dgm:spPr/>
    </dgm:pt>
    <dgm:pt modelId="{FF14BFDB-BDF1-4528-8C3E-8776B9D58E1B}" type="pres">
      <dgm:prSet presAssocID="{77330D22-831E-47ED-804E-22C64ABA1BE0}" presName="hierRoot2" presStyleCnt="0"/>
      <dgm:spPr/>
    </dgm:pt>
    <dgm:pt modelId="{5BC25332-E885-4B0C-BF73-D27BA2D5EADD}" type="pres">
      <dgm:prSet presAssocID="{77330D22-831E-47ED-804E-22C64ABA1BE0}" presName="composite2" presStyleCnt="0"/>
      <dgm:spPr/>
    </dgm:pt>
    <dgm:pt modelId="{E049C883-2DE7-482D-9637-817C10AF2309}" type="pres">
      <dgm:prSet presAssocID="{77330D22-831E-47ED-804E-22C64ABA1BE0}" presName="background2" presStyleLbl="node2" presStyleIdx="0" presStyleCnt="2"/>
      <dgm:spPr>
        <a:solidFill>
          <a:srgbClr val="7030A0"/>
        </a:solidFill>
      </dgm:spPr>
    </dgm:pt>
    <dgm:pt modelId="{534CAD1C-A677-4360-A5AD-963DF40CD52A}" type="pres">
      <dgm:prSet presAssocID="{77330D22-831E-47ED-804E-22C64ABA1BE0}" presName="text2" presStyleLbl="fgAcc2" presStyleIdx="0" presStyleCnt="2" custScaleX="176597">
        <dgm:presLayoutVars>
          <dgm:chPref val="3"/>
        </dgm:presLayoutVars>
      </dgm:prSet>
      <dgm:spPr/>
    </dgm:pt>
    <dgm:pt modelId="{80801449-2B3C-41D1-B435-D7E62EC32CCA}" type="pres">
      <dgm:prSet presAssocID="{77330D22-831E-47ED-804E-22C64ABA1BE0}" presName="hierChild3" presStyleCnt="0"/>
      <dgm:spPr/>
    </dgm:pt>
    <dgm:pt modelId="{7213265A-EDE5-4A99-A2A5-7667BCD9BA44}" type="pres">
      <dgm:prSet presAssocID="{D2006721-809B-4CAD-A08D-915FE9DDC724}" presName="Name17" presStyleLbl="parChTrans1D3" presStyleIdx="0" presStyleCnt="2"/>
      <dgm:spPr/>
    </dgm:pt>
    <dgm:pt modelId="{F45E11B6-6860-437A-950C-FC11B9F0D82B}" type="pres">
      <dgm:prSet presAssocID="{349FC3A6-F445-4B4D-B9C9-E9D368C4BEEC}" presName="hierRoot3" presStyleCnt="0"/>
      <dgm:spPr/>
    </dgm:pt>
    <dgm:pt modelId="{5B99B774-D1E2-49FB-91BA-774ADB0633FA}" type="pres">
      <dgm:prSet presAssocID="{349FC3A6-F445-4B4D-B9C9-E9D368C4BEEC}" presName="composite3" presStyleCnt="0"/>
      <dgm:spPr/>
    </dgm:pt>
    <dgm:pt modelId="{7C1AA265-87C9-40AC-AB73-4BC88FEA2D1D}" type="pres">
      <dgm:prSet presAssocID="{349FC3A6-F445-4B4D-B9C9-E9D368C4BEEC}" presName="background3" presStyleLbl="node3" presStyleIdx="0" presStyleCnt="2"/>
      <dgm:spPr>
        <a:solidFill>
          <a:srgbClr val="7030A0">
            <a:alpha val="52941"/>
          </a:srgbClr>
        </a:solidFill>
      </dgm:spPr>
    </dgm:pt>
    <dgm:pt modelId="{0182177A-FD68-46B1-A9D7-3E3EF35B987A}" type="pres">
      <dgm:prSet presAssocID="{349FC3A6-F445-4B4D-B9C9-E9D368C4BEEC}" presName="text3" presStyleLbl="fgAcc3" presStyleIdx="0" presStyleCnt="2">
        <dgm:presLayoutVars>
          <dgm:chPref val="3"/>
        </dgm:presLayoutVars>
      </dgm:prSet>
      <dgm:spPr/>
    </dgm:pt>
    <dgm:pt modelId="{FA62B5F6-5C70-4938-BD74-B5981517D01F}" type="pres">
      <dgm:prSet presAssocID="{349FC3A6-F445-4B4D-B9C9-E9D368C4BEEC}" presName="hierChild4" presStyleCnt="0"/>
      <dgm:spPr/>
    </dgm:pt>
    <dgm:pt modelId="{FE6BF3E7-9CCE-4064-ABE8-8AFB0E9BD203}" type="pres">
      <dgm:prSet presAssocID="{3EBAEF1A-2265-41AB-90A9-1DE4EDBF34AA}" presName="Name23" presStyleLbl="parChTrans1D4" presStyleIdx="0" presStyleCnt="4"/>
      <dgm:spPr/>
    </dgm:pt>
    <dgm:pt modelId="{6D5EF1F0-A76E-490C-9B07-D6A809A9402D}" type="pres">
      <dgm:prSet presAssocID="{34A0B9BB-0173-4959-99B6-D014919FFD94}" presName="hierRoot4" presStyleCnt="0"/>
      <dgm:spPr/>
    </dgm:pt>
    <dgm:pt modelId="{A9A0C2AD-57A1-4CE1-AA5C-6AB9CD14599A}" type="pres">
      <dgm:prSet presAssocID="{34A0B9BB-0173-4959-99B6-D014919FFD94}" presName="composite4" presStyleCnt="0"/>
      <dgm:spPr/>
    </dgm:pt>
    <dgm:pt modelId="{8D9EA3C0-F2CD-4E8D-8DF6-2A44E3ED3082}" type="pres">
      <dgm:prSet presAssocID="{34A0B9BB-0173-4959-99B6-D014919FFD94}" presName="background4" presStyleLbl="node4" presStyleIdx="0" presStyleCnt="4"/>
      <dgm:spPr>
        <a:solidFill>
          <a:srgbClr val="7030A0">
            <a:alpha val="30196"/>
          </a:srgbClr>
        </a:solidFill>
      </dgm:spPr>
    </dgm:pt>
    <dgm:pt modelId="{533619CF-9140-493E-9535-6584C9E09457}" type="pres">
      <dgm:prSet presAssocID="{34A0B9BB-0173-4959-99B6-D014919FFD94}" presName="text4" presStyleLbl="fgAcc4" presStyleIdx="0" presStyleCnt="4">
        <dgm:presLayoutVars>
          <dgm:chPref val="3"/>
        </dgm:presLayoutVars>
      </dgm:prSet>
      <dgm:spPr/>
    </dgm:pt>
    <dgm:pt modelId="{75468A5C-C33F-4654-AAB5-37D1D9507F93}" type="pres">
      <dgm:prSet presAssocID="{34A0B9BB-0173-4959-99B6-D014919FFD94}" presName="hierChild5" presStyleCnt="0"/>
      <dgm:spPr/>
    </dgm:pt>
    <dgm:pt modelId="{FD58E1C2-3042-481A-8529-A026E91C92D1}" type="pres">
      <dgm:prSet presAssocID="{430585E4-4E88-4313-82CD-56764C8AB23B}" presName="Name23" presStyleLbl="parChTrans1D4" presStyleIdx="1" presStyleCnt="4"/>
      <dgm:spPr/>
    </dgm:pt>
    <dgm:pt modelId="{F15D760D-F162-4575-BC42-B5B5BFC31755}" type="pres">
      <dgm:prSet presAssocID="{51D7E449-F058-4A8C-9669-748A169A511C}" presName="hierRoot4" presStyleCnt="0"/>
      <dgm:spPr/>
    </dgm:pt>
    <dgm:pt modelId="{FEA84560-F701-4855-BAE8-89F4ADA5657B}" type="pres">
      <dgm:prSet presAssocID="{51D7E449-F058-4A8C-9669-748A169A511C}" presName="composite4" presStyleCnt="0"/>
      <dgm:spPr/>
    </dgm:pt>
    <dgm:pt modelId="{82D38CF9-8DD5-4E9C-9055-71819542E058}" type="pres">
      <dgm:prSet presAssocID="{51D7E449-F058-4A8C-9669-748A169A511C}" presName="background4" presStyleLbl="node4" presStyleIdx="1" presStyleCnt="4"/>
      <dgm:spPr>
        <a:solidFill>
          <a:srgbClr val="7030A0">
            <a:alpha val="30196"/>
          </a:srgbClr>
        </a:solidFill>
      </dgm:spPr>
    </dgm:pt>
    <dgm:pt modelId="{E8D33944-5B4F-42E6-84EF-C2C29535BF9F}" type="pres">
      <dgm:prSet presAssocID="{51D7E449-F058-4A8C-9669-748A169A511C}" presName="text4" presStyleLbl="fgAcc4" presStyleIdx="1" presStyleCnt="4">
        <dgm:presLayoutVars>
          <dgm:chPref val="3"/>
        </dgm:presLayoutVars>
      </dgm:prSet>
      <dgm:spPr/>
    </dgm:pt>
    <dgm:pt modelId="{BEA9BCE9-158E-4839-B953-E6C35AFFCE48}" type="pres">
      <dgm:prSet presAssocID="{51D7E449-F058-4A8C-9669-748A169A511C}" presName="hierChild5" presStyleCnt="0"/>
      <dgm:spPr/>
    </dgm:pt>
    <dgm:pt modelId="{164A18C1-D58E-4A0F-9467-01D41FED89E2}" type="pres">
      <dgm:prSet presAssocID="{4C2DC45C-E7C6-410E-BD75-30349339FFFB}" presName="Name10" presStyleLbl="parChTrans1D2" presStyleIdx="1" presStyleCnt="2"/>
      <dgm:spPr/>
    </dgm:pt>
    <dgm:pt modelId="{EA050795-7469-436A-94D8-3D696CB48032}" type="pres">
      <dgm:prSet presAssocID="{6B5D3A05-91D4-4B67-A646-BBB9027E61B3}" presName="hierRoot2" presStyleCnt="0"/>
      <dgm:spPr/>
    </dgm:pt>
    <dgm:pt modelId="{0B983827-7191-4D5B-8DB3-7EC9D477FE4C}" type="pres">
      <dgm:prSet presAssocID="{6B5D3A05-91D4-4B67-A646-BBB9027E61B3}" presName="composite2" presStyleCnt="0"/>
      <dgm:spPr/>
    </dgm:pt>
    <dgm:pt modelId="{65E18595-09FC-4EDD-A38C-FF96A450E88D}" type="pres">
      <dgm:prSet presAssocID="{6B5D3A05-91D4-4B67-A646-BBB9027E61B3}" presName="background2" presStyleLbl="node2" presStyleIdx="1" presStyleCnt="2"/>
      <dgm:spPr>
        <a:solidFill>
          <a:srgbClr val="00B0F0"/>
        </a:solidFill>
      </dgm:spPr>
    </dgm:pt>
    <dgm:pt modelId="{C2A154B3-C7DC-42C6-88A0-178BAB9C6A2E}" type="pres">
      <dgm:prSet presAssocID="{6B5D3A05-91D4-4B67-A646-BBB9027E61B3}" presName="text2" presStyleLbl="fgAcc2" presStyleIdx="1" presStyleCnt="2" custScaleX="144595">
        <dgm:presLayoutVars>
          <dgm:chPref val="3"/>
        </dgm:presLayoutVars>
      </dgm:prSet>
      <dgm:spPr/>
    </dgm:pt>
    <dgm:pt modelId="{15BD6794-BB7E-407F-87D5-FE7954C4BA8F}" type="pres">
      <dgm:prSet presAssocID="{6B5D3A05-91D4-4B67-A646-BBB9027E61B3}" presName="hierChild3" presStyleCnt="0"/>
      <dgm:spPr/>
    </dgm:pt>
    <dgm:pt modelId="{30CC45A2-8B59-45FC-B3D2-AA81BC871686}" type="pres">
      <dgm:prSet presAssocID="{517F25D7-A8A0-4715-8BE1-A69A91619F42}" presName="Name17" presStyleLbl="parChTrans1D3" presStyleIdx="1" presStyleCnt="2"/>
      <dgm:spPr/>
    </dgm:pt>
    <dgm:pt modelId="{20900355-4B4C-4D1C-A1F8-DA1CF4AF058A}" type="pres">
      <dgm:prSet presAssocID="{D26C2244-6137-4562-B67E-AEBE6479233A}" presName="hierRoot3" presStyleCnt="0"/>
      <dgm:spPr/>
    </dgm:pt>
    <dgm:pt modelId="{26F5D9F3-DB1F-4320-B61E-95B1545F5C00}" type="pres">
      <dgm:prSet presAssocID="{D26C2244-6137-4562-B67E-AEBE6479233A}" presName="composite3" presStyleCnt="0"/>
      <dgm:spPr/>
    </dgm:pt>
    <dgm:pt modelId="{888666E3-F489-4F51-917F-94D839C96AD0}" type="pres">
      <dgm:prSet presAssocID="{D26C2244-6137-4562-B67E-AEBE6479233A}" presName="background3" presStyleLbl="node3" presStyleIdx="1" presStyleCnt="2"/>
      <dgm:spPr>
        <a:solidFill>
          <a:srgbClr val="33CCFF">
            <a:alpha val="83137"/>
          </a:srgbClr>
        </a:solidFill>
      </dgm:spPr>
    </dgm:pt>
    <dgm:pt modelId="{9E3BEAF5-E2B7-4167-84F8-74DBB8F29334}" type="pres">
      <dgm:prSet presAssocID="{D26C2244-6137-4562-B67E-AEBE6479233A}" presName="text3" presStyleLbl="fgAcc3" presStyleIdx="1" presStyleCnt="2" custScaleX="136400">
        <dgm:presLayoutVars>
          <dgm:chPref val="3"/>
        </dgm:presLayoutVars>
      </dgm:prSet>
      <dgm:spPr/>
    </dgm:pt>
    <dgm:pt modelId="{E6AAAAB6-4387-40BC-8E71-448771A37BE3}" type="pres">
      <dgm:prSet presAssocID="{D26C2244-6137-4562-B67E-AEBE6479233A}" presName="hierChild4" presStyleCnt="0"/>
      <dgm:spPr/>
    </dgm:pt>
    <dgm:pt modelId="{5DCE33B4-0141-41E2-B4CC-C1A5119D2B7E}" type="pres">
      <dgm:prSet presAssocID="{DF899DB5-23EA-442E-A720-7879B9E99990}" presName="Name23" presStyleLbl="parChTrans1D4" presStyleIdx="2" presStyleCnt="4"/>
      <dgm:spPr/>
    </dgm:pt>
    <dgm:pt modelId="{63B608A1-7E63-403E-A9C3-04A33BCFC113}" type="pres">
      <dgm:prSet presAssocID="{CBF6777A-DB0E-4C94-ABDF-10D121FCF00A}" presName="hierRoot4" presStyleCnt="0"/>
      <dgm:spPr/>
    </dgm:pt>
    <dgm:pt modelId="{08E5066C-0D15-406C-8433-22B05E319615}" type="pres">
      <dgm:prSet presAssocID="{CBF6777A-DB0E-4C94-ABDF-10D121FCF00A}" presName="composite4" presStyleCnt="0"/>
      <dgm:spPr/>
    </dgm:pt>
    <dgm:pt modelId="{12ACADD3-9919-43D9-BB3C-3C1B09DE6F07}" type="pres">
      <dgm:prSet presAssocID="{CBF6777A-DB0E-4C94-ABDF-10D121FCF00A}" presName="background4" presStyleLbl="node4" presStyleIdx="2" presStyleCnt="4"/>
      <dgm:spPr>
        <a:solidFill>
          <a:srgbClr val="33CCFF">
            <a:alpha val="30196"/>
          </a:srgbClr>
        </a:solidFill>
      </dgm:spPr>
    </dgm:pt>
    <dgm:pt modelId="{484429DD-B1EA-40AB-A4A0-7D075B5F615F}" type="pres">
      <dgm:prSet presAssocID="{CBF6777A-DB0E-4C94-ABDF-10D121FCF00A}" presName="text4" presStyleLbl="fgAcc4" presStyleIdx="2" presStyleCnt="4">
        <dgm:presLayoutVars>
          <dgm:chPref val="3"/>
        </dgm:presLayoutVars>
      </dgm:prSet>
      <dgm:spPr/>
    </dgm:pt>
    <dgm:pt modelId="{A70DF908-C802-401B-AD86-08424543D0D0}" type="pres">
      <dgm:prSet presAssocID="{CBF6777A-DB0E-4C94-ABDF-10D121FCF00A}" presName="hierChild5" presStyleCnt="0"/>
      <dgm:spPr/>
    </dgm:pt>
    <dgm:pt modelId="{4308CC10-99FB-46E6-8CE5-E4452E257544}" type="pres">
      <dgm:prSet presAssocID="{A2E34ECB-56B3-479A-9D15-9A2ACAC73CFE}" presName="Name23" presStyleLbl="parChTrans1D4" presStyleIdx="3" presStyleCnt="4"/>
      <dgm:spPr/>
    </dgm:pt>
    <dgm:pt modelId="{224C5647-97BD-4519-AA3C-06DE59C37BC6}" type="pres">
      <dgm:prSet presAssocID="{45365A0B-5FD8-4609-A540-E79420C8AAE9}" presName="hierRoot4" presStyleCnt="0"/>
      <dgm:spPr/>
    </dgm:pt>
    <dgm:pt modelId="{E358ADB9-1A27-4C08-B943-A496531909AF}" type="pres">
      <dgm:prSet presAssocID="{45365A0B-5FD8-4609-A540-E79420C8AAE9}" presName="composite4" presStyleCnt="0"/>
      <dgm:spPr/>
    </dgm:pt>
    <dgm:pt modelId="{B6D6D9C1-00E3-48D2-9386-1D06C5D250B1}" type="pres">
      <dgm:prSet presAssocID="{45365A0B-5FD8-4609-A540-E79420C8AAE9}" presName="background4" presStyleLbl="node4" presStyleIdx="3" presStyleCnt="4"/>
      <dgm:spPr>
        <a:solidFill>
          <a:srgbClr val="33CCFF">
            <a:alpha val="30196"/>
          </a:srgbClr>
        </a:solidFill>
      </dgm:spPr>
    </dgm:pt>
    <dgm:pt modelId="{927258A3-2894-4A45-B3E5-2B805623AF13}" type="pres">
      <dgm:prSet presAssocID="{45365A0B-5FD8-4609-A540-E79420C8AAE9}" presName="text4" presStyleLbl="fgAcc4" presStyleIdx="3" presStyleCnt="4">
        <dgm:presLayoutVars>
          <dgm:chPref val="3"/>
        </dgm:presLayoutVars>
      </dgm:prSet>
      <dgm:spPr/>
    </dgm:pt>
    <dgm:pt modelId="{89A91195-740F-4F73-827E-2D7F1E65E39E}" type="pres">
      <dgm:prSet presAssocID="{45365A0B-5FD8-4609-A540-E79420C8AAE9}" presName="hierChild5" presStyleCnt="0"/>
      <dgm:spPr/>
    </dgm:pt>
  </dgm:ptLst>
  <dgm:cxnLst>
    <dgm:cxn modelId="{91338B03-CF3D-4D79-A161-6CDD8FE5F40C}" srcId="{349FC3A6-F445-4B4D-B9C9-E9D368C4BEEC}" destId="{51D7E449-F058-4A8C-9669-748A169A511C}" srcOrd="1" destOrd="0" parTransId="{430585E4-4E88-4313-82CD-56764C8AB23B}" sibTransId="{BAAE467C-9524-4E3D-99D6-90B8BCC92708}"/>
    <dgm:cxn modelId="{9E9F4107-63AB-48A5-931A-95D0D654A44E}" type="presOf" srcId="{517F25D7-A8A0-4715-8BE1-A69A91619F42}" destId="{30CC45A2-8B59-45FC-B3D2-AA81BC871686}" srcOrd="0" destOrd="0" presId="urn:microsoft.com/office/officeart/2005/8/layout/hierarchy1"/>
    <dgm:cxn modelId="{AD4FE108-0C9D-46F1-B9E8-4274BE1FE8FA}" srcId="{D26C2244-6137-4562-B67E-AEBE6479233A}" destId="{CBF6777A-DB0E-4C94-ABDF-10D121FCF00A}" srcOrd="0" destOrd="0" parTransId="{DF899DB5-23EA-442E-A720-7879B9E99990}" sibTransId="{978F140F-E3F5-4235-AF5C-C9ABAE10C739}"/>
    <dgm:cxn modelId="{17403909-F5AC-4269-A1BE-B81F2A398E0E}" type="presOf" srcId="{45365A0B-5FD8-4609-A540-E79420C8AAE9}" destId="{927258A3-2894-4A45-B3E5-2B805623AF13}" srcOrd="0" destOrd="0" presId="urn:microsoft.com/office/officeart/2005/8/layout/hierarchy1"/>
    <dgm:cxn modelId="{B4AC8011-FE01-4887-8149-2FE00E25B9FA}" type="presOf" srcId="{6B5D3A05-91D4-4B67-A646-BBB9027E61B3}" destId="{C2A154B3-C7DC-42C6-88A0-178BAB9C6A2E}" srcOrd="0" destOrd="0" presId="urn:microsoft.com/office/officeart/2005/8/layout/hierarchy1"/>
    <dgm:cxn modelId="{6700BB20-F75F-4504-A54A-55BC99302199}" type="presOf" srcId="{349FC3A6-F445-4B4D-B9C9-E9D368C4BEEC}" destId="{0182177A-FD68-46B1-A9D7-3E3EF35B987A}" srcOrd="0" destOrd="0" presId="urn:microsoft.com/office/officeart/2005/8/layout/hierarchy1"/>
    <dgm:cxn modelId="{9449CD35-7D0F-4BAF-98E3-90419B42DA47}" srcId="{E26E7711-A0D8-4BC5-A639-9B449874A493}" destId="{6B5D3A05-91D4-4B67-A646-BBB9027E61B3}" srcOrd="1" destOrd="0" parTransId="{4C2DC45C-E7C6-410E-BD75-30349339FFFB}" sibTransId="{20A6D2EA-AEAA-4933-B962-7CC2C10F458E}"/>
    <dgm:cxn modelId="{F7885138-2580-4A3E-9FE6-9F5B289B5FF3}" type="presOf" srcId="{D2006721-809B-4CAD-A08D-915FE9DDC724}" destId="{7213265A-EDE5-4A99-A2A5-7667BCD9BA44}" srcOrd="0" destOrd="0" presId="urn:microsoft.com/office/officeart/2005/8/layout/hierarchy1"/>
    <dgm:cxn modelId="{E7B94140-AC72-4B1B-860E-66154A381242}" type="presOf" srcId="{51D7E449-F058-4A8C-9669-748A169A511C}" destId="{E8D33944-5B4F-42E6-84EF-C2C29535BF9F}" srcOrd="0" destOrd="0" presId="urn:microsoft.com/office/officeart/2005/8/layout/hierarchy1"/>
    <dgm:cxn modelId="{2E8D8D43-0430-4EF1-9CF1-2C1624C98ECB}" type="presOf" srcId="{A2E34ECB-56B3-479A-9D15-9A2ACAC73CFE}" destId="{4308CC10-99FB-46E6-8CE5-E4452E257544}" srcOrd="0" destOrd="0" presId="urn:microsoft.com/office/officeart/2005/8/layout/hierarchy1"/>
    <dgm:cxn modelId="{0FD72F44-1D99-47BC-B12C-072FF0D4A27C}" type="presOf" srcId="{F3957DB2-D450-44D0-BC59-432935B4FEE0}" destId="{0FDA0DAF-D4DB-411C-8809-E88225F65414}" srcOrd="0" destOrd="0" presId="urn:microsoft.com/office/officeart/2005/8/layout/hierarchy1"/>
    <dgm:cxn modelId="{DA9FE767-C286-4ED9-9738-EDFB9930BD7B}" srcId="{D26C2244-6137-4562-B67E-AEBE6479233A}" destId="{45365A0B-5FD8-4609-A540-E79420C8AAE9}" srcOrd="1" destOrd="0" parTransId="{A2E34ECB-56B3-479A-9D15-9A2ACAC73CFE}" sibTransId="{548E89F1-425C-4EE7-8A1F-AC3E3A6046D2}"/>
    <dgm:cxn modelId="{B83E2570-1640-44B4-99B2-05D147033809}" type="presOf" srcId="{DF899DB5-23EA-442E-A720-7879B9E99990}" destId="{5DCE33B4-0141-41E2-B4CC-C1A5119D2B7E}" srcOrd="0" destOrd="0" presId="urn:microsoft.com/office/officeart/2005/8/layout/hierarchy1"/>
    <dgm:cxn modelId="{5EABB678-55A2-4627-A412-311CECB3444B}" type="presOf" srcId="{34A0B9BB-0173-4959-99B6-D014919FFD94}" destId="{533619CF-9140-493E-9535-6584C9E09457}" srcOrd="0" destOrd="0" presId="urn:microsoft.com/office/officeart/2005/8/layout/hierarchy1"/>
    <dgm:cxn modelId="{BC9AFC8C-20F3-4805-B48C-482FC92D020A}" type="presOf" srcId="{4C2DC45C-E7C6-410E-BD75-30349339FFFB}" destId="{164A18C1-D58E-4A0F-9467-01D41FED89E2}" srcOrd="0" destOrd="0" presId="urn:microsoft.com/office/officeart/2005/8/layout/hierarchy1"/>
    <dgm:cxn modelId="{4A4F298E-9370-4907-A0A5-886103DD420B}" srcId="{693F6CB8-A4D8-418B-B538-5E0F20C836AB}" destId="{E26E7711-A0D8-4BC5-A639-9B449874A493}" srcOrd="0" destOrd="0" parTransId="{84E38216-049D-4F99-910A-52183C61E9AC}" sibTransId="{D808A013-DF5B-44F0-ABE3-A46A9AEB9370}"/>
    <dgm:cxn modelId="{C298F591-2AF7-4C61-B916-8A33B65FF5D2}" srcId="{77330D22-831E-47ED-804E-22C64ABA1BE0}" destId="{349FC3A6-F445-4B4D-B9C9-E9D368C4BEEC}" srcOrd="0" destOrd="0" parTransId="{D2006721-809B-4CAD-A08D-915FE9DDC724}" sibTransId="{34485BF0-A291-4DA1-85FF-428EB574F5CE}"/>
    <dgm:cxn modelId="{00A71A97-FD9B-42CB-9F67-B59F132E4A6A}" type="presOf" srcId="{693F6CB8-A4D8-418B-B538-5E0F20C836AB}" destId="{5528F700-16A4-4EB3-B5EA-7F8336E79EAA}" srcOrd="0" destOrd="0" presId="urn:microsoft.com/office/officeart/2005/8/layout/hierarchy1"/>
    <dgm:cxn modelId="{6FCD0999-693B-40C8-83E0-1EB58DD4FC2F}" type="presOf" srcId="{D26C2244-6137-4562-B67E-AEBE6479233A}" destId="{9E3BEAF5-E2B7-4167-84F8-74DBB8F29334}" srcOrd="0" destOrd="0" presId="urn:microsoft.com/office/officeart/2005/8/layout/hierarchy1"/>
    <dgm:cxn modelId="{F698D3A1-6377-4E36-8311-CB469200EDFB}" type="presOf" srcId="{3EBAEF1A-2265-41AB-90A9-1DE4EDBF34AA}" destId="{FE6BF3E7-9CCE-4064-ABE8-8AFB0E9BD203}" srcOrd="0" destOrd="0" presId="urn:microsoft.com/office/officeart/2005/8/layout/hierarchy1"/>
    <dgm:cxn modelId="{AE8B1BA3-4511-4FAF-BB76-17975E2FD066}" srcId="{6B5D3A05-91D4-4B67-A646-BBB9027E61B3}" destId="{D26C2244-6137-4562-B67E-AEBE6479233A}" srcOrd="0" destOrd="0" parTransId="{517F25D7-A8A0-4715-8BE1-A69A91619F42}" sibTransId="{ED85D5F1-8AFF-49A2-A952-99EDD672B3B2}"/>
    <dgm:cxn modelId="{37BFD9C5-0232-4400-9C19-825388B7470B}" type="presOf" srcId="{CBF6777A-DB0E-4C94-ABDF-10D121FCF00A}" destId="{484429DD-B1EA-40AB-A4A0-7D075B5F615F}" srcOrd="0" destOrd="0" presId="urn:microsoft.com/office/officeart/2005/8/layout/hierarchy1"/>
    <dgm:cxn modelId="{2A51F9CB-E9EC-46B1-8960-A66ABF7321BF}" srcId="{349FC3A6-F445-4B4D-B9C9-E9D368C4BEEC}" destId="{34A0B9BB-0173-4959-99B6-D014919FFD94}" srcOrd="0" destOrd="0" parTransId="{3EBAEF1A-2265-41AB-90A9-1DE4EDBF34AA}" sibTransId="{DE32602C-BBB1-45A7-B03E-95FDDD3D014E}"/>
    <dgm:cxn modelId="{B7D144D0-1C99-4320-8646-DA1C69896A8C}" type="presOf" srcId="{E26E7711-A0D8-4BC5-A639-9B449874A493}" destId="{0621F553-8BB9-4A30-8B16-E164F73875F4}" srcOrd="0" destOrd="0" presId="urn:microsoft.com/office/officeart/2005/8/layout/hierarchy1"/>
    <dgm:cxn modelId="{F0AC51D6-9AB6-47C9-BA3D-E8B74F516F70}" srcId="{E26E7711-A0D8-4BC5-A639-9B449874A493}" destId="{77330D22-831E-47ED-804E-22C64ABA1BE0}" srcOrd="0" destOrd="0" parTransId="{F3957DB2-D450-44D0-BC59-432935B4FEE0}" sibTransId="{4173EDC5-C180-4F20-9929-ED243D3DD1C2}"/>
    <dgm:cxn modelId="{E1A72DF3-8B84-4589-B22C-302EA31E79B9}" type="presOf" srcId="{430585E4-4E88-4313-82CD-56764C8AB23B}" destId="{FD58E1C2-3042-481A-8529-A026E91C92D1}" srcOrd="0" destOrd="0" presId="urn:microsoft.com/office/officeart/2005/8/layout/hierarchy1"/>
    <dgm:cxn modelId="{F169B3FD-E815-4934-B8C9-EBDD0DA88209}" type="presOf" srcId="{77330D22-831E-47ED-804E-22C64ABA1BE0}" destId="{534CAD1C-A677-4360-A5AD-963DF40CD52A}" srcOrd="0" destOrd="0" presId="urn:microsoft.com/office/officeart/2005/8/layout/hierarchy1"/>
    <dgm:cxn modelId="{F26EEABD-B4F8-47A6-919C-2BE57E47CE12}" type="presParOf" srcId="{5528F700-16A4-4EB3-B5EA-7F8336E79EAA}" destId="{4661AE91-1DA0-4BE5-97FA-DEC7D39DF5BF}" srcOrd="0" destOrd="0" presId="urn:microsoft.com/office/officeart/2005/8/layout/hierarchy1"/>
    <dgm:cxn modelId="{D90CA3A6-DB59-493F-983C-27864F6D3EFF}" type="presParOf" srcId="{4661AE91-1DA0-4BE5-97FA-DEC7D39DF5BF}" destId="{677A8556-3795-4413-88D4-B86D7834F0AB}" srcOrd="0" destOrd="0" presId="urn:microsoft.com/office/officeart/2005/8/layout/hierarchy1"/>
    <dgm:cxn modelId="{33EE55C2-E4C1-4F74-B1B2-AD0FD616D177}" type="presParOf" srcId="{677A8556-3795-4413-88D4-B86D7834F0AB}" destId="{9EA43ED7-EE36-4B44-9D28-3463E9E8329C}" srcOrd="0" destOrd="0" presId="urn:microsoft.com/office/officeart/2005/8/layout/hierarchy1"/>
    <dgm:cxn modelId="{C79C55AE-7DD3-49FA-9FD2-3E1707EC56FC}" type="presParOf" srcId="{677A8556-3795-4413-88D4-B86D7834F0AB}" destId="{0621F553-8BB9-4A30-8B16-E164F73875F4}" srcOrd="1" destOrd="0" presId="urn:microsoft.com/office/officeart/2005/8/layout/hierarchy1"/>
    <dgm:cxn modelId="{25496302-EE19-47BC-9DA5-68AF8C9A9436}" type="presParOf" srcId="{4661AE91-1DA0-4BE5-97FA-DEC7D39DF5BF}" destId="{4D73B28C-2134-4BEC-95BC-430A66F36FF0}" srcOrd="1" destOrd="0" presId="urn:microsoft.com/office/officeart/2005/8/layout/hierarchy1"/>
    <dgm:cxn modelId="{EB43B114-D7F2-417C-9089-8DCFCDB76DBB}" type="presParOf" srcId="{4D73B28C-2134-4BEC-95BC-430A66F36FF0}" destId="{0FDA0DAF-D4DB-411C-8809-E88225F65414}" srcOrd="0" destOrd="0" presId="urn:microsoft.com/office/officeart/2005/8/layout/hierarchy1"/>
    <dgm:cxn modelId="{6EAF572C-33CB-43B2-8A85-9ACF19E73020}" type="presParOf" srcId="{4D73B28C-2134-4BEC-95BC-430A66F36FF0}" destId="{FF14BFDB-BDF1-4528-8C3E-8776B9D58E1B}" srcOrd="1" destOrd="0" presId="urn:microsoft.com/office/officeart/2005/8/layout/hierarchy1"/>
    <dgm:cxn modelId="{5EB7E160-22FD-44B6-92B0-7CB82EF483C3}" type="presParOf" srcId="{FF14BFDB-BDF1-4528-8C3E-8776B9D58E1B}" destId="{5BC25332-E885-4B0C-BF73-D27BA2D5EADD}" srcOrd="0" destOrd="0" presId="urn:microsoft.com/office/officeart/2005/8/layout/hierarchy1"/>
    <dgm:cxn modelId="{F1D7051C-4C9A-44DC-B964-592FAE52DD73}" type="presParOf" srcId="{5BC25332-E885-4B0C-BF73-D27BA2D5EADD}" destId="{E049C883-2DE7-482D-9637-817C10AF2309}" srcOrd="0" destOrd="0" presId="urn:microsoft.com/office/officeart/2005/8/layout/hierarchy1"/>
    <dgm:cxn modelId="{56D1D453-E991-436A-9A60-982DD5FCA506}" type="presParOf" srcId="{5BC25332-E885-4B0C-BF73-D27BA2D5EADD}" destId="{534CAD1C-A677-4360-A5AD-963DF40CD52A}" srcOrd="1" destOrd="0" presId="urn:microsoft.com/office/officeart/2005/8/layout/hierarchy1"/>
    <dgm:cxn modelId="{ED000D58-1D40-49ED-B455-3DD25ED5CE6B}" type="presParOf" srcId="{FF14BFDB-BDF1-4528-8C3E-8776B9D58E1B}" destId="{80801449-2B3C-41D1-B435-D7E62EC32CCA}" srcOrd="1" destOrd="0" presId="urn:microsoft.com/office/officeart/2005/8/layout/hierarchy1"/>
    <dgm:cxn modelId="{54FF26AB-C1D6-4A0D-BADC-6361B4D6CEA1}" type="presParOf" srcId="{80801449-2B3C-41D1-B435-D7E62EC32CCA}" destId="{7213265A-EDE5-4A99-A2A5-7667BCD9BA44}" srcOrd="0" destOrd="0" presId="urn:microsoft.com/office/officeart/2005/8/layout/hierarchy1"/>
    <dgm:cxn modelId="{D8C6795F-3199-4F97-97C1-4DCB3783A77F}" type="presParOf" srcId="{80801449-2B3C-41D1-B435-D7E62EC32CCA}" destId="{F45E11B6-6860-437A-950C-FC11B9F0D82B}" srcOrd="1" destOrd="0" presId="urn:microsoft.com/office/officeart/2005/8/layout/hierarchy1"/>
    <dgm:cxn modelId="{9F766FEB-5B0C-455C-8221-E3654C7EB6A2}" type="presParOf" srcId="{F45E11B6-6860-437A-950C-FC11B9F0D82B}" destId="{5B99B774-D1E2-49FB-91BA-774ADB0633FA}" srcOrd="0" destOrd="0" presId="urn:microsoft.com/office/officeart/2005/8/layout/hierarchy1"/>
    <dgm:cxn modelId="{91097AFF-D0C0-44A0-A492-251CC9E6BAD7}" type="presParOf" srcId="{5B99B774-D1E2-49FB-91BA-774ADB0633FA}" destId="{7C1AA265-87C9-40AC-AB73-4BC88FEA2D1D}" srcOrd="0" destOrd="0" presId="urn:microsoft.com/office/officeart/2005/8/layout/hierarchy1"/>
    <dgm:cxn modelId="{6945B788-6357-4B07-A524-6B480213DBDA}" type="presParOf" srcId="{5B99B774-D1E2-49FB-91BA-774ADB0633FA}" destId="{0182177A-FD68-46B1-A9D7-3E3EF35B987A}" srcOrd="1" destOrd="0" presId="urn:microsoft.com/office/officeart/2005/8/layout/hierarchy1"/>
    <dgm:cxn modelId="{32C9D7D6-31C2-4EB8-A9F3-E2415FAB0902}" type="presParOf" srcId="{F45E11B6-6860-437A-950C-FC11B9F0D82B}" destId="{FA62B5F6-5C70-4938-BD74-B5981517D01F}" srcOrd="1" destOrd="0" presId="urn:microsoft.com/office/officeart/2005/8/layout/hierarchy1"/>
    <dgm:cxn modelId="{59BA7851-D092-439A-98F5-6ED4AD84C5D9}" type="presParOf" srcId="{FA62B5F6-5C70-4938-BD74-B5981517D01F}" destId="{FE6BF3E7-9CCE-4064-ABE8-8AFB0E9BD203}" srcOrd="0" destOrd="0" presId="urn:microsoft.com/office/officeart/2005/8/layout/hierarchy1"/>
    <dgm:cxn modelId="{910C04F4-4726-43B3-8AF7-48F2D753F8A3}" type="presParOf" srcId="{FA62B5F6-5C70-4938-BD74-B5981517D01F}" destId="{6D5EF1F0-A76E-490C-9B07-D6A809A9402D}" srcOrd="1" destOrd="0" presId="urn:microsoft.com/office/officeart/2005/8/layout/hierarchy1"/>
    <dgm:cxn modelId="{670B5C4B-2393-40B7-8903-8740743EF034}" type="presParOf" srcId="{6D5EF1F0-A76E-490C-9B07-D6A809A9402D}" destId="{A9A0C2AD-57A1-4CE1-AA5C-6AB9CD14599A}" srcOrd="0" destOrd="0" presId="urn:microsoft.com/office/officeart/2005/8/layout/hierarchy1"/>
    <dgm:cxn modelId="{43CBB93D-D088-4D20-AE55-E034E18368FF}" type="presParOf" srcId="{A9A0C2AD-57A1-4CE1-AA5C-6AB9CD14599A}" destId="{8D9EA3C0-F2CD-4E8D-8DF6-2A44E3ED3082}" srcOrd="0" destOrd="0" presId="urn:microsoft.com/office/officeart/2005/8/layout/hierarchy1"/>
    <dgm:cxn modelId="{BA172D62-FF24-4B95-83DF-0F4F009FB8C4}" type="presParOf" srcId="{A9A0C2AD-57A1-4CE1-AA5C-6AB9CD14599A}" destId="{533619CF-9140-493E-9535-6584C9E09457}" srcOrd="1" destOrd="0" presId="urn:microsoft.com/office/officeart/2005/8/layout/hierarchy1"/>
    <dgm:cxn modelId="{94982B3A-32D7-4C8A-B495-115EB8A12BD0}" type="presParOf" srcId="{6D5EF1F0-A76E-490C-9B07-D6A809A9402D}" destId="{75468A5C-C33F-4654-AAB5-37D1D9507F93}" srcOrd="1" destOrd="0" presId="urn:microsoft.com/office/officeart/2005/8/layout/hierarchy1"/>
    <dgm:cxn modelId="{F7D1CA4B-1CBD-4E99-87D7-B476B10690DB}" type="presParOf" srcId="{FA62B5F6-5C70-4938-BD74-B5981517D01F}" destId="{FD58E1C2-3042-481A-8529-A026E91C92D1}" srcOrd="2" destOrd="0" presId="urn:microsoft.com/office/officeart/2005/8/layout/hierarchy1"/>
    <dgm:cxn modelId="{6E9D2886-47CE-414F-8C08-13262C6861F6}" type="presParOf" srcId="{FA62B5F6-5C70-4938-BD74-B5981517D01F}" destId="{F15D760D-F162-4575-BC42-B5B5BFC31755}" srcOrd="3" destOrd="0" presId="urn:microsoft.com/office/officeart/2005/8/layout/hierarchy1"/>
    <dgm:cxn modelId="{29A4506D-BE61-49D9-A835-0408579E8EF4}" type="presParOf" srcId="{F15D760D-F162-4575-BC42-B5B5BFC31755}" destId="{FEA84560-F701-4855-BAE8-89F4ADA5657B}" srcOrd="0" destOrd="0" presId="urn:microsoft.com/office/officeart/2005/8/layout/hierarchy1"/>
    <dgm:cxn modelId="{32745A97-85A3-4AC2-90FA-4F3463FE21F2}" type="presParOf" srcId="{FEA84560-F701-4855-BAE8-89F4ADA5657B}" destId="{82D38CF9-8DD5-4E9C-9055-71819542E058}" srcOrd="0" destOrd="0" presId="urn:microsoft.com/office/officeart/2005/8/layout/hierarchy1"/>
    <dgm:cxn modelId="{84EE976F-0FC6-42B6-83D3-B4F465EADDD2}" type="presParOf" srcId="{FEA84560-F701-4855-BAE8-89F4ADA5657B}" destId="{E8D33944-5B4F-42E6-84EF-C2C29535BF9F}" srcOrd="1" destOrd="0" presId="urn:microsoft.com/office/officeart/2005/8/layout/hierarchy1"/>
    <dgm:cxn modelId="{05E1B4A7-6D7D-4C79-B915-C9BB8CC073CE}" type="presParOf" srcId="{F15D760D-F162-4575-BC42-B5B5BFC31755}" destId="{BEA9BCE9-158E-4839-B953-E6C35AFFCE48}" srcOrd="1" destOrd="0" presId="urn:microsoft.com/office/officeart/2005/8/layout/hierarchy1"/>
    <dgm:cxn modelId="{BF2D5A0A-3E0D-47A7-A1A7-70B3EB9B9D28}" type="presParOf" srcId="{4D73B28C-2134-4BEC-95BC-430A66F36FF0}" destId="{164A18C1-D58E-4A0F-9467-01D41FED89E2}" srcOrd="2" destOrd="0" presId="urn:microsoft.com/office/officeart/2005/8/layout/hierarchy1"/>
    <dgm:cxn modelId="{0BB29F75-D7D1-412B-BC16-4C275316E605}" type="presParOf" srcId="{4D73B28C-2134-4BEC-95BC-430A66F36FF0}" destId="{EA050795-7469-436A-94D8-3D696CB48032}" srcOrd="3" destOrd="0" presId="urn:microsoft.com/office/officeart/2005/8/layout/hierarchy1"/>
    <dgm:cxn modelId="{FC08C24D-0996-48A4-8BD0-1B566274564B}" type="presParOf" srcId="{EA050795-7469-436A-94D8-3D696CB48032}" destId="{0B983827-7191-4D5B-8DB3-7EC9D477FE4C}" srcOrd="0" destOrd="0" presId="urn:microsoft.com/office/officeart/2005/8/layout/hierarchy1"/>
    <dgm:cxn modelId="{3300434C-02B9-48B1-9251-25A496C18C3D}" type="presParOf" srcId="{0B983827-7191-4D5B-8DB3-7EC9D477FE4C}" destId="{65E18595-09FC-4EDD-A38C-FF96A450E88D}" srcOrd="0" destOrd="0" presId="urn:microsoft.com/office/officeart/2005/8/layout/hierarchy1"/>
    <dgm:cxn modelId="{C5291341-7D1A-4A50-BDEE-B622279EA277}" type="presParOf" srcId="{0B983827-7191-4D5B-8DB3-7EC9D477FE4C}" destId="{C2A154B3-C7DC-42C6-88A0-178BAB9C6A2E}" srcOrd="1" destOrd="0" presId="urn:microsoft.com/office/officeart/2005/8/layout/hierarchy1"/>
    <dgm:cxn modelId="{23F8A80D-FC12-4890-A8A2-9A4D20635D72}" type="presParOf" srcId="{EA050795-7469-436A-94D8-3D696CB48032}" destId="{15BD6794-BB7E-407F-87D5-FE7954C4BA8F}" srcOrd="1" destOrd="0" presId="urn:microsoft.com/office/officeart/2005/8/layout/hierarchy1"/>
    <dgm:cxn modelId="{D4DCE9F4-3248-4F1F-B3F4-0EDBDA0E3705}" type="presParOf" srcId="{15BD6794-BB7E-407F-87D5-FE7954C4BA8F}" destId="{30CC45A2-8B59-45FC-B3D2-AA81BC871686}" srcOrd="0" destOrd="0" presId="urn:microsoft.com/office/officeart/2005/8/layout/hierarchy1"/>
    <dgm:cxn modelId="{5E57821C-868C-448E-94DC-165FADAC8FA0}" type="presParOf" srcId="{15BD6794-BB7E-407F-87D5-FE7954C4BA8F}" destId="{20900355-4B4C-4D1C-A1F8-DA1CF4AF058A}" srcOrd="1" destOrd="0" presId="urn:microsoft.com/office/officeart/2005/8/layout/hierarchy1"/>
    <dgm:cxn modelId="{62FCBE0B-401B-482D-8FC6-FA4FD1957A15}" type="presParOf" srcId="{20900355-4B4C-4D1C-A1F8-DA1CF4AF058A}" destId="{26F5D9F3-DB1F-4320-B61E-95B1545F5C00}" srcOrd="0" destOrd="0" presId="urn:microsoft.com/office/officeart/2005/8/layout/hierarchy1"/>
    <dgm:cxn modelId="{8EFC1F1D-DF69-44CE-B2BF-CCB0CC9D2A37}" type="presParOf" srcId="{26F5D9F3-DB1F-4320-B61E-95B1545F5C00}" destId="{888666E3-F489-4F51-917F-94D839C96AD0}" srcOrd="0" destOrd="0" presId="urn:microsoft.com/office/officeart/2005/8/layout/hierarchy1"/>
    <dgm:cxn modelId="{64981D8B-422F-4B47-81BC-F9C5AE6C444C}" type="presParOf" srcId="{26F5D9F3-DB1F-4320-B61E-95B1545F5C00}" destId="{9E3BEAF5-E2B7-4167-84F8-74DBB8F29334}" srcOrd="1" destOrd="0" presId="urn:microsoft.com/office/officeart/2005/8/layout/hierarchy1"/>
    <dgm:cxn modelId="{0B00425F-A02B-4A34-9CD2-B2088B0117AC}" type="presParOf" srcId="{20900355-4B4C-4D1C-A1F8-DA1CF4AF058A}" destId="{E6AAAAB6-4387-40BC-8E71-448771A37BE3}" srcOrd="1" destOrd="0" presId="urn:microsoft.com/office/officeart/2005/8/layout/hierarchy1"/>
    <dgm:cxn modelId="{32B4A329-CA07-432D-8D26-5C74AC8FB15B}" type="presParOf" srcId="{E6AAAAB6-4387-40BC-8E71-448771A37BE3}" destId="{5DCE33B4-0141-41E2-B4CC-C1A5119D2B7E}" srcOrd="0" destOrd="0" presId="urn:microsoft.com/office/officeart/2005/8/layout/hierarchy1"/>
    <dgm:cxn modelId="{887795AE-E63A-4D4C-A6D9-B093576D973A}" type="presParOf" srcId="{E6AAAAB6-4387-40BC-8E71-448771A37BE3}" destId="{63B608A1-7E63-403E-A9C3-04A33BCFC113}" srcOrd="1" destOrd="0" presId="urn:microsoft.com/office/officeart/2005/8/layout/hierarchy1"/>
    <dgm:cxn modelId="{561B5D8A-F9E1-4B10-B925-6E030FB2995D}" type="presParOf" srcId="{63B608A1-7E63-403E-A9C3-04A33BCFC113}" destId="{08E5066C-0D15-406C-8433-22B05E319615}" srcOrd="0" destOrd="0" presId="urn:microsoft.com/office/officeart/2005/8/layout/hierarchy1"/>
    <dgm:cxn modelId="{7A29317B-16AC-4946-9A30-A9EEE5FF52A0}" type="presParOf" srcId="{08E5066C-0D15-406C-8433-22B05E319615}" destId="{12ACADD3-9919-43D9-BB3C-3C1B09DE6F07}" srcOrd="0" destOrd="0" presId="urn:microsoft.com/office/officeart/2005/8/layout/hierarchy1"/>
    <dgm:cxn modelId="{D94616A3-2BA4-49C6-A052-42EAE06872F2}" type="presParOf" srcId="{08E5066C-0D15-406C-8433-22B05E319615}" destId="{484429DD-B1EA-40AB-A4A0-7D075B5F615F}" srcOrd="1" destOrd="0" presId="urn:microsoft.com/office/officeart/2005/8/layout/hierarchy1"/>
    <dgm:cxn modelId="{061AD469-A2B8-4929-8CA7-377924FA49DD}" type="presParOf" srcId="{63B608A1-7E63-403E-A9C3-04A33BCFC113}" destId="{A70DF908-C802-401B-AD86-08424543D0D0}" srcOrd="1" destOrd="0" presId="urn:microsoft.com/office/officeart/2005/8/layout/hierarchy1"/>
    <dgm:cxn modelId="{195CB5C2-4B69-414E-9C9E-432EE71513EE}" type="presParOf" srcId="{E6AAAAB6-4387-40BC-8E71-448771A37BE3}" destId="{4308CC10-99FB-46E6-8CE5-E4452E257544}" srcOrd="2" destOrd="0" presId="urn:microsoft.com/office/officeart/2005/8/layout/hierarchy1"/>
    <dgm:cxn modelId="{572C26B0-227D-42A8-9CE4-0B6FA63AFCAA}" type="presParOf" srcId="{E6AAAAB6-4387-40BC-8E71-448771A37BE3}" destId="{224C5647-97BD-4519-AA3C-06DE59C37BC6}" srcOrd="3" destOrd="0" presId="urn:microsoft.com/office/officeart/2005/8/layout/hierarchy1"/>
    <dgm:cxn modelId="{00BCF36E-910F-45DB-A2FC-124CC5FA05AD}" type="presParOf" srcId="{224C5647-97BD-4519-AA3C-06DE59C37BC6}" destId="{E358ADB9-1A27-4C08-B943-A496531909AF}" srcOrd="0" destOrd="0" presId="urn:microsoft.com/office/officeart/2005/8/layout/hierarchy1"/>
    <dgm:cxn modelId="{236DD5CD-E7B2-4093-8D97-47DFB5882C52}" type="presParOf" srcId="{E358ADB9-1A27-4C08-B943-A496531909AF}" destId="{B6D6D9C1-00E3-48D2-9386-1D06C5D250B1}" srcOrd="0" destOrd="0" presId="urn:microsoft.com/office/officeart/2005/8/layout/hierarchy1"/>
    <dgm:cxn modelId="{44FF4A77-130C-4E00-8EC3-97982064BC0F}" type="presParOf" srcId="{E358ADB9-1A27-4C08-B943-A496531909AF}" destId="{927258A3-2894-4A45-B3E5-2B805623AF13}" srcOrd="1" destOrd="0" presId="urn:microsoft.com/office/officeart/2005/8/layout/hierarchy1"/>
    <dgm:cxn modelId="{CA3350C4-D1EE-410E-AD74-309E4D7B516A}" type="presParOf" srcId="{224C5647-97BD-4519-AA3C-06DE59C37BC6}" destId="{89A91195-740F-4F73-827E-2D7F1E65E39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08CC10-99FB-46E6-8CE5-E4452E257544}">
      <dsp:nvSpPr>
        <dsp:cNvPr id="0" name=""/>
        <dsp:cNvSpPr/>
      </dsp:nvSpPr>
      <dsp:spPr>
        <a:xfrm>
          <a:off x="5108877" y="3698370"/>
          <a:ext cx="877742" cy="4177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667"/>
              </a:lnTo>
              <a:lnTo>
                <a:pt x="877742" y="284667"/>
              </a:lnTo>
              <a:lnTo>
                <a:pt x="877742" y="41772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CE33B4-0141-41E2-B4CC-C1A5119D2B7E}">
      <dsp:nvSpPr>
        <dsp:cNvPr id="0" name=""/>
        <dsp:cNvSpPr/>
      </dsp:nvSpPr>
      <dsp:spPr>
        <a:xfrm>
          <a:off x="4231134" y="3698370"/>
          <a:ext cx="877742" cy="417725"/>
        </a:xfrm>
        <a:custGeom>
          <a:avLst/>
          <a:gdLst/>
          <a:ahLst/>
          <a:cxnLst/>
          <a:rect l="0" t="0" r="0" b="0"/>
          <a:pathLst>
            <a:path>
              <a:moveTo>
                <a:pt x="877742" y="0"/>
              </a:moveTo>
              <a:lnTo>
                <a:pt x="877742" y="284667"/>
              </a:lnTo>
              <a:lnTo>
                <a:pt x="0" y="284667"/>
              </a:lnTo>
              <a:lnTo>
                <a:pt x="0" y="41772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CC45A2-8B59-45FC-B3D2-AA81BC871686}">
      <dsp:nvSpPr>
        <dsp:cNvPr id="0" name=""/>
        <dsp:cNvSpPr/>
      </dsp:nvSpPr>
      <dsp:spPr>
        <a:xfrm>
          <a:off x="5063157" y="2368590"/>
          <a:ext cx="91440" cy="41772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772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4A18C1-D58E-4A0F-9467-01D41FED89E2}">
      <dsp:nvSpPr>
        <dsp:cNvPr id="0" name=""/>
        <dsp:cNvSpPr/>
      </dsp:nvSpPr>
      <dsp:spPr>
        <a:xfrm>
          <a:off x="3238480" y="1038810"/>
          <a:ext cx="1870396" cy="4177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667"/>
              </a:lnTo>
              <a:lnTo>
                <a:pt x="1870396" y="284667"/>
              </a:lnTo>
              <a:lnTo>
                <a:pt x="1870396" y="41772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58E1C2-3042-481A-8529-A026E91C92D1}">
      <dsp:nvSpPr>
        <dsp:cNvPr id="0" name=""/>
        <dsp:cNvSpPr/>
      </dsp:nvSpPr>
      <dsp:spPr>
        <a:xfrm>
          <a:off x="1597907" y="3698370"/>
          <a:ext cx="877742" cy="4177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667"/>
              </a:lnTo>
              <a:lnTo>
                <a:pt x="877742" y="284667"/>
              </a:lnTo>
              <a:lnTo>
                <a:pt x="877742" y="41772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6BF3E7-9CCE-4064-ABE8-8AFB0E9BD203}">
      <dsp:nvSpPr>
        <dsp:cNvPr id="0" name=""/>
        <dsp:cNvSpPr/>
      </dsp:nvSpPr>
      <dsp:spPr>
        <a:xfrm>
          <a:off x="720164" y="3698370"/>
          <a:ext cx="877742" cy="417725"/>
        </a:xfrm>
        <a:custGeom>
          <a:avLst/>
          <a:gdLst/>
          <a:ahLst/>
          <a:cxnLst/>
          <a:rect l="0" t="0" r="0" b="0"/>
          <a:pathLst>
            <a:path>
              <a:moveTo>
                <a:pt x="877742" y="0"/>
              </a:moveTo>
              <a:lnTo>
                <a:pt x="877742" y="284667"/>
              </a:lnTo>
              <a:lnTo>
                <a:pt x="0" y="284667"/>
              </a:lnTo>
              <a:lnTo>
                <a:pt x="0" y="41772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13265A-EDE5-4A99-A2A5-7667BCD9BA44}">
      <dsp:nvSpPr>
        <dsp:cNvPr id="0" name=""/>
        <dsp:cNvSpPr/>
      </dsp:nvSpPr>
      <dsp:spPr>
        <a:xfrm>
          <a:off x="1552187" y="2368590"/>
          <a:ext cx="91440" cy="41772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772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DA0DAF-D4DB-411C-8809-E88225F65414}">
      <dsp:nvSpPr>
        <dsp:cNvPr id="0" name=""/>
        <dsp:cNvSpPr/>
      </dsp:nvSpPr>
      <dsp:spPr>
        <a:xfrm>
          <a:off x="1597907" y="1038810"/>
          <a:ext cx="1640573" cy="417725"/>
        </a:xfrm>
        <a:custGeom>
          <a:avLst/>
          <a:gdLst/>
          <a:ahLst/>
          <a:cxnLst/>
          <a:rect l="0" t="0" r="0" b="0"/>
          <a:pathLst>
            <a:path>
              <a:moveTo>
                <a:pt x="1640573" y="0"/>
              </a:moveTo>
              <a:lnTo>
                <a:pt x="1640573" y="284667"/>
              </a:lnTo>
              <a:lnTo>
                <a:pt x="0" y="284667"/>
              </a:lnTo>
              <a:lnTo>
                <a:pt x="0" y="41772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A43ED7-EE36-4B44-9D28-3463E9E8329C}">
      <dsp:nvSpPr>
        <dsp:cNvPr id="0" name=""/>
        <dsp:cNvSpPr/>
      </dsp:nvSpPr>
      <dsp:spPr>
        <a:xfrm>
          <a:off x="285528" y="126756"/>
          <a:ext cx="5905903" cy="912054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21F553-8BB9-4A30-8B16-E164F73875F4}">
      <dsp:nvSpPr>
        <dsp:cNvPr id="0" name=""/>
        <dsp:cNvSpPr/>
      </dsp:nvSpPr>
      <dsp:spPr>
        <a:xfrm>
          <a:off x="445118" y="278366"/>
          <a:ext cx="5905903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Radiographic Image Quality</a:t>
          </a:r>
        </a:p>
      </dsp:txBody>
      <dsp:txXfrm>
        <a:off x="471831" y="305079"/>
        <a:ext cx="5852477" cy="858628"/>
      </dsp:txXfrm>
    </dsp:sp>
    <dsp:sp modelId="{E049C883-2DE7-482D-9637-817C10AF2309}">
      <dsp:nvSpPr>
        <dsp:cNvPr id="0" name=""/>
        <dsp:cNvSpPr/>
      </dsp:nvSpPr>
      <dsp:spPr>
        <a:xfrm>
          <a:off x="329670" y="1456536"/>
          <a:ext cx="2536473" cy="912054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4CAD1C-A677-4360-A5AD-963DF40CD52A}">
      <dsp:nvSpPr>
        <dsp:cNvPr id="0" name=""/>
        <dsp:cNvSpPr/>
      </dsp:nvSpPr>
      <dsp:spPr>
        <a:xfrm>
          <a:off x="489260" y="1608146"/>
          <a:ext cx="2536473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Photographic Properties</a:t>
          </a:r>
        </a:p>
      </dsp:txBody>
      <dsp:txXfrm>
        <a:off x="515973" y="1634859"/>
        <a:ext cx="2483047" cy="858628"/>
      </dsp:txXfrm>
    </dsp:sp>
    <dsp:sp modelId="{7C1AA265-87C9-40AC-AB73-4BC88FEA2D1D}">
      <dsp:nvSpPr>
        <dsp:cNvPr id="0" name=""/>
        <dsp:cNvSpPr/>
      </dsp:nvSpPr>
      <dsp:spPr>
        <a:xfrm>
          <a:off x="879754" y="2786316"/>
          <a:ext cx="1436305" cy="912054"/>
        </a:xfrm>
        <a:prstGeom prst="roundRect">
          <a:avLst>
            <a:gd name="adj" fmla="val 10000"/>
          </a:avLst>
        </a:prstGeom>
        <a:solidFill>
          <a:srgbClr val="7030A0">
            <a:alpha val="52941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82177A-FD68-46B1-A9D7-3E3EF35B987A}">
      <dsp:nvSpPr>
        <dsp:cNvPr id="0" name=""/>
        <dsp:cNvSpPr/>
      </dsp:nvSpPr>
      <dsp:spPr>
        <a:xfrm>
          <a:off x="1039343" y="2937926"/>
          <a:ext cx="1436305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Visibility </a:t>
          </a:r>
        </a:p>
      </dsp:txBody>
      <dsp:txXfrm>
        <a:off x="1066056" y="2964639"/>
        <a:ext cx="1382879" cy="858628"/>
      </dsp:txXfrm>
    </dsp:sp>
    <dsp:sp modelId="{8D9EA3C0-F2CD-4E8D-8DF6-2A44E3ED3082}">
      <dsp:nvSpPr>
        <dsp:cNvPr id="0" name=""/>
        <dsp:cNvSpPr/>
      </dsp:nvSpPr>
      <dsp:spPr>
        <a:xfrm>
          <a:off x="2011" y="4116096"/>
          <a:ext cx="1436305" cy="912054"/>
        </a:xfrm>
        <a:prstGeom prst="roundRect">
          <a:avLst>
            <a:gd name="adj" fmla="val 10000"/>
          </a:avLst>
        </a:prstGeom>
        <a:solidFill>
          <a:srgbClr val="7030A0">
            <a:alpha val="30196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3619CF-9140-493E-9535-6584C9E09457}">
      <dsp:nvSpPr>
        <dsp:cNvPr id="0" name=""/>
        <dsp:cNvSpPr/>
      </dsp:nvSpPr>
      <dsp:spPr>
        <a:xfrm>
          <a:off x="161601" y="4267706"/>
          <a:ext cx="1436305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Density</a:t>
          </a:r>
        </a:p>
      </dsp:txBody>
      <dsp:txXfrm>
        <a:off x="188314" y="4294419"/>
        <a:ext cx="1382879" cy="858628"/>
      </dsp:txXfrm>
    </dsp:sp>
    <dsp:sp modelId="{82D38CF9-8DD5-4E9C-9055-71819542E058}">
      <dsp:nvSpPr>
        <dsp:cNvPr id="0" name=""/>
        <dsp:cNvSpPr/>
      </dsp:nvSpPr>
      <dsp:spPr>
        <a:xfrm>
          <a:off x="1757496" y="4116096"/>
          <a:ext cx="1436305" cy="912054"/>
        </a:xfrm>
        <a:prstGeom prst="roundRect">
          <a:avLst>
            <a:gd name="adj" fmla="val 10000"/>
          </a:avLst>
        </a:prstGeom>
        <a:solidFill>
          <a:srgbClr val="7030A0">
            <a:alpha val="30196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D33944-5B4F-42E6-84EF-C2C29535BF9F}">
      <dsp:nvSpPr>
        <dsp:cNvPr id="0" name=""/>
        <dsp:cNvSpPr/>
      </dsp:nvSpPr>
      <dsp:spPr>
        <a:xfrm>
          <a:off x="1917086" y="4267706"/>
          <a:ext cx="1436305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Contrast</a:t>
          </a:r>
        </a:p>
      </dsp:txBody>
      <dsp:txXfrm>
        <a:off x="1943799" y="4294419"/>
        <a:ext cx="1382879" cy="858628"/>
      </dsp:txXfrm>
    </dsp:sp>
    <dsp:sp modelId="{65E18595-09FC-4EDD-A38C-FF96A450E88D}">
      <dsp:nvSpPr>
        <dsp:cNvPr id="0" name=""/>
        <dsp:cNvSpPr/>
      </dsp:nvSpPr>
      <dsp:spPr>
        <a:xfrm>
          <a:off x="4070463" y="1456536"/>
          <a:ext cx="2076826" cy="912054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A154B3-C7DC-42C6-88A0-178BAB9C6A2E}">
      <dsp:nvSpPr>
        <dsp:cNvPr id="0" name=""/>
        <dsp:cNvSpPr/>
      </dsp:nvSpPr>
      <dsp:spPr>
        <a:xfrm>
          <a:off x="4230053" y="1608146"/>
          <a:ext cx="2076826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Geometric Properties</a:t>
          </a:r>
        </a:p>
      </dsp:txBody>
      <dsp:txXfrm>
        <a:off x="4256766" y="1634859"/>
        <a:ext cx="2023400" cy="858628"/>
      </dsp:txXfrm>
    </dsp:sp>
    <dsp:sp modelId="{888666E3-F489-4F51-917F-94D839C96AD0}">
      <dsp:nvSpPr>
        <dsp:cNvPr id="0" name=""/>
        <dsp:cNvSpPr/>
      </dsp:nvSpPr>
      <dsp:spPr>
        <a:xfrm>
          <a:off x="4129316" y="2786316"/>
          <a:ext cx="1959121" cy="912054"/>
        </a:xfrm>
        <a:prstGeom prst="roundRect">
          <a:avLst>
            <a:gd name="adj" fmla="val 10000"/>
          </a:avLst>
        </a:prstGeom>
        <a:solidFill>
          <a:srgbClr val="33CCFF">
            <a:alpha val="83137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3BEAF5-E2B7-4167-84F8-74DBB8F29334}">
      <dsp:nvSpPr>
        <dsp:cNvPr id="0" name=""/>
        <dsp:cNvSpPr/>
      </dsp:nvSpPr>
      <dsp:spPr>
        <a:xfrm>
          <a:off x="4288906" y="2937926"/>
          <a:ext cx="1959121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Sharpness</a:t>
          </a:r>
        </a:p>
      </dsp:txBody>
      <dsp:txXfrm>
        <a:off x="4315619" y="2964639"/>
        <a:ext cx="1905695" cy="858628"/>
      </dsp:txXfrm>
    </dsp:sp>
    <dsp:sp modelId="{12ACADD3-9919-43D9-BB3C-3C1B09DE6F07}">
      <dsp:nvSpPr>
        <dsp:cNvPr id="0" name=""/>
        <dsp:cNvSpPr/>
      </dsp:nvSpPr>
      <dsp:spPr>
        <a:xfrm>
          <a:off x="3512981" y="4116096"/>
          <a:ext cx="1436305" cy="912054"/>
        </a:xfrm>
        <a:prstGeom prst="roundRect">
          <a:avLst>
            <a:gd name="adj" fmla="val 10000"/>
          </a:avLst>
        </a:prstGeom>
        <a:solidFill>
          <a:srgbClr val="33CCFF">
            <a:alpha val="30196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429DD-B1EA-40AB-A4A0-7D075B5F615F}">
      <dsp:nvSpPr>
        <dsp:cNvPr id="0" name=""/>
        <dsp:cNvSpPr/>
      </dsp:nvSpPr>
      <dsp:spPr>
        <a:xfrm>
          <a:off x="3672571" y="4267706"/>
          <a:ext cx="1436305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Recorded Detail</a:t>
          </a:r>
        </a:p>
      </dsp:txBody>
      <dsp:txXfrm>
        <a:off x="3699284" y="4294419"/>
        <a:ext cx="1382879" cy="858628"/>
      </dsp:txXfrm>
    </dsp:sp>
    <dsp:sp modelId="{B6D6D9C1-00E3-48D2-9386-1D06C5D250B1}">
      <dsp:nvSpPr>
        <dsp:cNvPr id="0" name=""/>
        <dsp:cNvSpPr/>
      </dsp:nvSpPr>
      <dsp:spPr>
        <a:xfrm>
          <a:off x="5268466" y="4116096"/>
          <a:ext cx="1436305" cy="912054"/>
        </a:xfrm>
        <a:prstGeom prst="roundRect">
          <a:avLst>
            <a:gd name="adj" fmla="val 10000"/>
          </a:avLst>
        </a:prstGeom>
        <a:solidFill>
          <a:srgbClr val="33CCFF">
            <a:alpha val="30196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7258A3-2894-4A45-B3E5-2B805623AF13}">
      <dsp:nvSpPr>
        <dsp:cNvPr id="0" name=""/>
        <dsp:cNvSpPr/>
      </dsp:nvSpPr>
      <dsp:spPr>
        <a:xfrm>
          <a:off x="5428056" y="4267706"/>
          <a:ext cx="1436305" cy="912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Distortion</a:t>
          </a:r>
        </a:p>
      </dsp:txBody>
      <dsp:txXfrm>
        <a:off x="5454769" y="4294419"/>
        <a:ext cx="1382879" cy="858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291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314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898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20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22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24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8516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7165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745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8286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4495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0199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769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292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606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9176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8921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2653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2948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957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1957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1748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5899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661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6217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551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627271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83E5A-B498-430E-9C6C-0F73C281D8AF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310F-D27D-4CB4-97D7-BBE8EF83929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62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6867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83E5A-B498-430E-9C6C-0F73C281D8AF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310F-D27D-4CB4-97D7-BBE8EF8392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98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8882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9441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12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7472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37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3332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9084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77921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22454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11833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77373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07543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98190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64025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3016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9816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28961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1976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CFE5DC2-3FA2-35F8-1716-ACF13272896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8DE1C479-648D-7279-BA7C-D198598A215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AF3DFC8C-56BD-F6F0-A5AA-ACB05ED1FD2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11777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471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39425" y="3002486"/>
            <a:ext cx="6009736" cy="853027"/>
          </a:xfrm>
        </p:spPr>
        <p:txBody>
          <a:bodyPr>
            <a:normAutofit/>
          </a:bodyPr>
          <a:lstStyle/>
          <a:p>
            <a:pPr algn="l"/>
            <a:r>
              <a:rPr lang="en-US" sz="4000" dirty="0"/>
              <a:t>APPH 226: </a:t>
            </a:r>
            <a:r>
              <a:rPr lang="en-US" sz="5400" b="1" dirty="0"/>
              <a:t>Contrast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39425" y="4032963"/>
            <a:ext cx="6009736" cy="1655762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Objectives: 5.1, 5.2, 5.3, 5.6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Radiographic Quality		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0E2AFA1-0FDF-4655-8C79-A4799B703E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8167340"/>
              </p:ext>
            </p:extLst>
          </p:nvPr>
        </p:nvGraphicFramePr>
        <p:xfrm>
          <a:off x="2662813" y="1186358"/>
          <a:ext cx="6866374" cy="5306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78838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Radiographic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be described as the difference in optical density (OD) between adjacent structures (density differences)</a:t>
            </a:r>
          </a:p>
          <a:p>
            <a:r>
              <a:rPr lang="en-US" dirty="0"/>
              <a:t>Variation of OD on an image</a:t>
            </a:r>
          </a:p>
          <a:p>
            <a:r>
              <a:rPr lang="en-US" dirty="0"/>
              <a:t>Function:</a:t>
            </a:r>
          </a:p>
          <a:p>
            <a:pPr lvl="1"/>
            <a:r>
              <a:rPr lang="en-US" dirty="0"/>
              <a:t>Makes the anatomy visible</a:t>
            </a:r>
          </a:p>
          <a:p>
            <a:pPr lvl="1"/>
            <a:r>
              <a:rPr lang="en-US" dirty="0"/>
              <a:t>Differences in density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848600" y="2743200"/>
            <a:ext cx="1981200" cy="2819400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9972" y="0"/>
            <a:ext cx="8229600" cy="139903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Levels of Contrast</a:t>
            </a:r>
          </a:p>
        </p:txBody>
      </p:sp>
      <p:sp>
        <p:nvSpPr>
          <p:cNvPr id="4" name="Rectangle 3"/>
          <p:cNvSpPr/>
          <p:nvPr/>
        </p:nvSpPr>
        <p:spPr>
          <a:xfrm>
            <a:off x="2895600" y="2743200"/>
            <a:ext cx="1905000" cy="2819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334000" y="2743200"/>
            <a:ext cx="1981200" cy="281940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/>
          <p:cNvSpPr/>
          <p:nvPr/>
        </p:nvSpPr>
        <p:spPr>
          <a:xfrm>
            <a:off x="3352800" y="3657600"/>
            <a:ext cx="990600" cy="762000"/>
          </a:xfrm>
          <a:prstGeom prst="triangle">
            <a:avLst/>
          </a:prstGeom>
          <a:solidFill>
            <a:schemeClr val="accent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/>
          <p:cNvSpPr/>
          <p:nvPr/>
        </p:nvSpPr>
        <p:spPr>
          <a:xfrm>
            <a:off x="5791200" y="3581400"/>
            <a:ext cx="1060704" cy="914400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/>
          <p:cNvSpPr/>
          <p:nvPr/>
        </p:nvSpPr>
        <p:spPr>
          <a:xfrm>
            <a:off x="8382000" y="3581400"/>
            <a:ext cx="1060704" cy="914400"/>
          </a:xfrm>
          <a:prstGeom prst="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718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109838"/>
            <a:ext cx="8229600" cy="139903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Levels of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1371600"/>
            <a:ext cx="7924800" cy="48768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High contrast</a:t>
            </a:r>
          </a:p>
          <a:p>
            <a:pPr lvl="1"/>
            <a:r>
              <a:rPr lang="en-US" sz="2800" dirty="0">
                <a:solidFill>
                  <a:schemeClr val="bg1"/>
                </a:solidFill>
              </a:rPr>
              <a:t>Also referred to as </a:t>
            </a:r>
            <a:r>
              <a:rPr lang="en-US" sz="2800" b="1" u="sng" dirty="0">
                <a:solidFill>
                  <a:schemeClr val="bg1"/>
                </a:solidFill>
              </a:rPr>
              <a:t>short-scale</a:t>
            </a:r>
            <a:r>
              <a:rPr lang="en-US" sz="2800" dirty="0">
                <a:solidFill>
                  <a:schemeClr val="bg1"/>
                </a:solidFill>
              </a:rPr>
              <a:t> contrast</a:t>
            </a:r>
          </a:p>
          <a:p>
            <a:pPr lvl="1"/>
            <a:r>
              <a:rPr lang="en-US" sz="2800" dirty="0">
                <a:solidFill>
                  <a:schemeClr val="bg1"/>
                </a:solidFill>
              </a:rPr>
              <a:t>Few densities, but great differences between them.</a:t>
            </a:r>
          </a:p>
          <a:p>
            <a:pPr lvl="1"/>
            <a:r>
              <a:rPr lang="en-US" sz="2800" dirty="0">
                <a:solidFill>
                  <a:schemeClr val="bg1"/>
                </a:solidFill>
              </a:rPr>
              <a:t>‘black and white’</a:t>
            </a:r>
          </a:p>
        </p:txBody>
      </p:sp>
      <p:pic>
        <p:nvPicPr>
          <p:cNvPr id="4" name="Picture 3" descr="004013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 l="12084" r="12997"/>
          <a:stretch>
            <a:fillRect/>
          </a:stretch>
        </p:blipFill>
        <p:spPr>
          <a:xfrm rot="5400000">
            <a:off x="5247217" y="2296584"/>
            <a:ext cx="2230967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6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8229600" cy="139903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Levels of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219200"/>
            <a:ext cx="8305800" cy="47244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Low Contrast</a:t>
            </a:r>
          </a:p>
          <a:p>
            <a:pPr lvl="1"/>
            <a:r>
              <a:rPr lang="en-US" sz="2800" dirty="0">
                <a:solidFill>
                  <a:schemeClr val="bg1"/>
                </a:solidFill>
              </a:rPr>
              <a:t>Also referred to as </a:t>
            </a:r>
            <a:r>
              <a:rPr lang="en-US" sz="2800" b="1" u="sng" dirty="0">
                <a:solidFill>
                  <a:schemeClr val="bg1"/>
                </a:solidFill>
              </a:rPr>
              <a:t>long-scale</a:t>
            </a:r>
            <a:r>
              <a:rPr lang="en-US" sz="2800" dirty="0">
                <a:solidFill>
                  <a:schemeClr val="bg1"/>
                </a:solidFill>
              </a:rPr>
              <a:t> contrast</a:t>
            </a:r>
          </a:p>
          <a:p>
            <a:pPr lvl="1"/>
            <a:r>
              <a:rPr lang="en-US" sz="2800" dirty="0">
                <a:solidFill>
                  <a:schemeClr val="bg1"/>
                </a:solidFill>
              </a:rPr>
              <a:t>Large number of densities, but small differences between them</a:t>
            </a:r>
          </a:p>
          <a:p>
            <a:pPr lvl="1"/>
            <a:r>
              <a:rPr lang="en-US" sz="2800" dirty="0">
                <a:solidFill>
                  <a:schemeClr val="bg1"/>
                </a:solidFill>
              </a:rPr>
              <a:t>‘more shades of grey’</a:t>
            </a:r>
          </a:p>
        </p:txBody>
      </p:sp>
      <p:pic>
        <p:nvPicPr>
          <p:cNvPr id="4" name="Picture 3" descr="004014.jpg"/>
          <p:cNvPicPr>
            <a:picLocks noChangeAspect="1"/>
          </p:cNvPicPr>
          <p:nvPr/>
        </p:nvPicPr>
        <p:blipFill>
          <a:blip r:embed="rId3" cstate="print"/>
          <a:srcRect l="6499" r="14301"/>
          <a:stretch>
            <a:fillRect/>
          </a:stretch>
        </p:blipFill>
        <p:spPr>
          <a:xfrm rot="5400000">
            <a:off x="4991099" y="2095501"/>
            <a:ext cx="2438400" cy="647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3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014" y="48768"/>
            <a:ext cx="8229600" cy="139903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High Vs. Low</a:t>
            </a:r>
          </a:p>
        </p:txBody>
      </p:sp>
      <p:pic>
        <p:nvPicPr>
          <p:cNvPr id="4" name="Content Placeholder 3" descr="004013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contrast="30000"/>
          </a:blip>
          <a:srcRect l="12084" r="12997"/>
          <a:stretch>
            <a:fillRect/>
          </a:stretch>
        </p:blipFill>
        <p:spPr>
          <a:xfrm>
            <a:off x="3692768" y="1447800"/>
            <a:ext cx="2098432" cy="5410200"/>
          </a:xfrm>
          <a:prstGeom prst="rect">
            <a:avLst/>
          </a:prstGeom>
        </p:spPr>
      </p:pic>
      <p:pic>
        <p:nvPicPr>
          <p:cNvPr id="5" name="Picture 4" descr="004014.jpg"/>
          <p:cNvPicPr>
            <a:picLocks noChangeAspect="1"/>
          </p:cNvPicPr>
          <p:nvPr/>
        </p:nvPicPr>
        <p:blipFill>
          <a:blip r:embed="rId4" cstate="print"/>
          <a:srcRect l="6499" t="2740" r="15259"/>
          <a:stretch>
            <a:fillRect/>
          </a:stretch>
        </p:blipFill>
        <p:spPr>
          <a:xfrm>
            <a:off x="6705600" y="1447800"/>
            <a:ext cx="21336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028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Radiographic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Is a product of both image receptor contrast and subject contrast</a:t>
            </a:r>
          </a:p>
          <a:p>
            <a:r>
              <a:rPr lang="en-US" dirty="0"/>
              <a:t>Image Receptor contrast</a:t>
            </a:r>
          </a:p>
          <a:p>
            <a:pPr lvl="1"/>
            <a:r>
              <a:rPr lang="en-US" dirty="0"/>
              <a:t>Determined by the properties that are manufactured into the image receptor</a:t>
            </a:r>
          </a:p>
          <a:p>
            <a:pPr lvl="1"/>
            <a:r>
              <a:rPr lang="en-US" dirty="0"/>
              <a:t>Technologist has no control over this, but can be influenced by processing and exposure</a:t>
            </a:r>
          </a:p>
          <a:p>
            <a:r>
              <a:rPr lang="en-US" dirty="0"/>
              <a:t>Subject contrast</a:t>
            </a:r>
          </a:p>
          <a:p>
            <a:pPr lvl="1"/>
            <a:r>
              <a:rPr lang="en-US" dirty="0"/>
              <a:t>Determined by absorption characteristics of tissues in the area being imaged, and </a:t>
            </a:r>
            <a:r>
              <a:rPr lang="en-US" dirty="0" err="1"/>
              <a:t>kVp</a:t>
            </a:r>
            <a:r>
              <a:rPr lang="en-US" dirty="0"/>
              <a:t> used</a:t>
            </a:r>
          </a:p>
          <a:p>
            <a:pPr lvl="2"/>
            <a:r>
              <a:rPr lang="en-US" dirty="0"/>
              <a:t>Thickness of part, density of tissue, atomic number</a:t>
            </a:r>
          </a:p>
        </p:txBody>
      </p:sp>
    </p:spTree>
    <p:extLst>
      <p:ext uri="{BB962C8B-B14F-4D97-AF65-F5344CB8AC3E}">
        <p14:creationId xmlns:p14="http://schemas.microsoft.com/office/powerpoint/2010/main" val="3734950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Receptor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Determined by the manufacturer</a:t>
            </a:r>
          </a:p>
          <a:p>
            <a:r>
              <a:rPr lang="en-US" dirty="0"/>
              <a:t>Simplest way to work with this is to standardize it</a:t>
            </a:r>
          </a:p>
          <a:p>
            <a:pPr lvl="1"/>
            <a:r>
              <a:rPr lang="en-US" dirty="0"/>
              <a:t>Digital IR</a:t>
            </a:r>
          </a:p>
          <a:p>
            <a:pPr lvl="2"/>
            <a:r>
              <a:rPr lang="en-US" sz="2400" dirty="0"/>
              <a:t>Ensure appropriate exposure is used every time</a:t>
            </a:r>
          </a:p>
          <a:p>
            <a:pPr lvl="3"/>
            <a:r>
              <a:rPr lang="en-US" sz="2000" dirty="0"/>
              <a:t>Optimal OD for images (between 0.25-2.5)</a:t>
            </a:r>
          </a:p>
          <a:p>
            <a:pPr lvl="2"/>
            <a:r>
              <a:rPr lang="en-US" sz="2400" dirty="0"/>
              <a:t>Maximize the exposed area of the image receptor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463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Evaluating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Lower contrast – more shades of grey. Higher contrast - few shades of grey.</a:t>
            </a:r>
          </a:p>
        </p:txBody>
      </p:sp>
      <p:pic>
        <p:nvPicPr>
          <p:cNvPr id="8" name="Picture 7" descr="http://coursewareobjects.elsevier.com/objects/elr/Frank/MerrillsAtlas11e/IC/images/016006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2" b="3030"/>
          <a:stretch>
            <a:fillRect/>
          </a:stretch>
        </p:blipFill>
        <p:spPr bwMode="auto">
          <a:xfrm>
            <a:off x="2369716" y="2698123"/>
            <a:ext cx="3013144" cy="3929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A1604-21-25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6" r="25000" b="7632"/>
          <a:stretch>
            <a:fillRect/>
          </a:stretch>
        </p:blipFill>
        <p:spPr bwMode="auto">
          <a:xfrm>
            <a:off x="6809142" y="3316111"/>
            <a:ext cx="2895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13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Contrast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Contrast is more complex than density</a:t>
            </a:r>
          </a:p>
          <a:p>
            <a:r>
              <a:rPr lang="en-US" dirty="0"/>
              <a:t>Subjective to the viewer</a:t>
            </a:r>
          </a:p>
          <a:p>
            <a:r>
              <a:rPr lang="en-US" dirty="0"/>
              <a:t>Determined by the subject/area being imaged</a:t>
            </a:r>
          </a:p>
          <a:p>
            <a:pPr lvl="1"/>
            <a:r>
              <a:rPr lang="en-US" sz="2800" dirty="0"/>
              <a:t>Amount of information needed to visualize tissue for optimum accuracy of diagnosis</a:t>
            </a:r>
          </a:p>
          <a:p>
            <a:pPr lvl="1"/>
            <a:r>
              <a:rPr lang="en-US" sz="2800" dirty="0"/>
              <a:t>Personal preference</a:t>
            </a:r>
          </a:p>
        </p:txBody>
      </p:sp>
    </p:spTree>
    <p:extLst>
      <p:ext uri="{BB962C8B-B14F-4D97-AF65-F5344CB8AC3E}">
        <p14:creationId xmlns:p14="http://schemas.microsoft.com/office/powerpoint/2010/main" val="1349372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Part Composition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anatomy being imaged?</a:t>
            </a:r>
          </a:p>
          <a:p>
            <a:r>
              <a:rPr lang="en-US" dirty="0"/>
              <a:t>What is optimal visualization?</a:t>
            </a:r>
          </a:p>
          <a:p>
            <a:pPr lvl="1"/>
            <a:r>
              <a:rPr lang="en-US" dirty="0"/>
              <a:t>i.e. soft tissue vs bony extremities</a:t>
            </a:r>
          </a:p>
          <a:p>
            <a:r>
              <a:rPr lang="en-US" dirty="0"/>
              <a:t>When selecting technical factors, need to consider the composition of anatomy (bone, muscle, fat, soft tissue, air)</a:t>
            </a:r>
          </a:p>
          <a:p>
            <a:r>
              <a:rPr lang="en-US" dirty="0"/>
              <a:t>Ideal contrast – for the part – will maximize the amount of information visible for diagnosis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Density and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Density, in most situations, has no effect on contrast</a:t>
            </a:r>
          </a:p>
          <a:p>
            <a:r>
              <a:rPr lang="en-US" dirty="0"/>
              <a:t>The occasions where it does affect contrast are:</a:t>
            </a:r>
          </a:p>
          <a:p>
            <a:pPr lvl="1"/>
            <a:r>
              <a:rPr lang="en-US" dirty="0"/>
              <a:t>Density too high</a:t>
            </a:r>
          </a:p>
          <a:p>
            <a:pPr lvl="1"/>
            <a:r>
              <a:rPr lang="en-US" dirty="0"/>
              <a:t>Density too low</a:t>
            </a:r>
          </a:p>
          <a:p>
            <a:pPr lvl="2"/>
            <a:r>
              <a:rPr lang="en-US" dirty="0"/>
              <a:t>Cannot assess radiographic contrast</a:t>
            </a:r>
          </a:p>
          <a:p>
            <a:pPr lvl="2"/>
            <a:r>
              <a:rPr lang="en-US" dirty="0"/>
              <a:t>Must be at an acceptable level</a:t>
            </a:r>
          </a:p>
          <a:p>
            <a:pPr lvl="2"/>
            <a:r>
              <a:rPr lang="en-US" dirty="0"/>
              <a:t>Unless specified, assume that the density is within the ideal range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266" y="331259"/>
            <a:ext cx="10515600" cy="1325563"/>
          </a:xfrm>
        </p:spPr>
        <p:txBody>
          <a:bodyPr/>
          <a:lstStyle/>
          <a:p>
            <a:r>
              <a:rPr lang="en-US" dirty="0"/>
              <a:t>Scatter – What factors can affect it?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Based on your knowledge thus far, can you think of what factors would affect the amount of scatter that reaches the IR?</a:t>
            </a:r>
          </a:p>
          <a:p>
            <a:pPr lvl="1"/>
            <a:r>
              <a:rPr lang="en-US" sz="2800" dirty="0"/>
              <a:t>Grids</a:t>
            </a:r>
          </a:p>
          <a:p>
            <a:pPr lvl="1"/>
            <a:r>
              <a:rPr lang="en-US" sz="2800" dirty="0"/>
              <a:t>Collimation</a:t>
            </a:r>
          </a:p>
          <a:p>
            <a:pPr lvl="1"/>
            <a:r>
              <a:rPr lang="en-US" sz="2800" dirty="0"/>
              <a:t>OID</a:t>
            </a:r>
          </a:p>
          <a:p>
            <a:pPr lvl="1"/>
            <a:r>
              <a:rPr lang="en-US" sz="2800" dirty="0"/>
              <a:t>Filtration</a:t>
            </a:r>
          </a:p>
          <a:p>
            <a:pPr lvl="2"/>
            <a:r>
              <a:rPr lang="en-US" sz="2800" dirty="0"/>
              <a:t>Why do these factors seem familiar?  </a:t>
            </a:r>
          </a:p>
          <a:p>
            <a:pPr lvl="3"/>
            <a:r>
              <a:rPr lang="en-US" sz="2400" dirty="0"/>
              <a:t>Density – scatter contributes to density, and also affects contrast</a:t>
            </a:r>
          </a:p>
        </p:txBody>
      </p:sp>
    </p:spTree>
    <p:extLst>
      <p:ext uri="{BB962C8B-B14F-4D97-AF65-F5344CB8AC3E}">
        <p14:creationId xmlns:p14="http://schemas.microsoft.com/office/powerpoint/2010/main" val="175748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672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key to contrast is… scatter</a:t>
            </a:r>
          </a:p>
        </p:txBody>
      </p:sp>
      <p:pic>
        <p:nvPicPr>
          <p:cNvPr id="1026" name="Picture 2" descr="Image result for key image f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041" y="2431136"/>
            <a:ext cx="4943395" cy="304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723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Review: What is the purpose of using a grid?</a:t>
            </a:r>
          </a:p>
          <a:p>
            <a:r>
              <a:rPr lang="en-US" dirty="0"/>
              <a:t>To absorb scatter that leaves the patient before it reaches the IR</a:t>
            </a:r>
          </a:p>
          <a:p>
            <a:r>
              <a:rPr lang="en-US" dirty="0"/>
              <a:t>If there is less scatter on an image, contrast is increased</a:t>
            </a:r>
          </a:p>
          <a:p>
            <a:r>
              <a:rPr lang="en-US" dirty="0"/>
              <a:t>If the grid ratio (efficiency) is increased, the result is a greater effect on contrast (increased contrast)</a:t>
            </a:r>
          </a:p>
        </p:txBody>
      </p:sp>
    </p:spTree>
    <p:extLst>
      <p:ext uri="{BB962C8B-B14F-4D97-AF65-F5344CB8AC3E}">
        <p14:creationId xmlns:p14="http://schemas.microsoft.com/office/powerpoint/2010/main" val="212513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6248" y="0"/>
            <a:ext cx="8229600" cy="129540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Grid Usage</a:t>
            </a:r>
          </a:p>
        </p:txBody>
      </p:sp>
      <p:pic>
        <p:nvPicPr>
          <p:cNvPr id="5" name="Content Placeholder 4" descr="006026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400800" y="1066800"/>
            <a:ext cx="3385368" cy="5608084"/>
          </a:xfrm>
        </p:spPr>
      </p:pic>
      <p:pic>
        <p:nvPicPr>
          <p:cNvPr id="6" name="Content Placeholder 5" descr="006027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2362201" y="1066800"/>
            <a:ext cx="3396833" cy="5649904"/>
          </a:xfrm>
        </p:spPr>
      </p:pic>
    </p:spTree>
    <p:extLst>
      <p:ext uri="{BB962C8B-B14F-4D97-AF65-F5344CB8AC3E}">
        <p14:creationId xmlns:p14="http://schemas.microsoft.com/office/powerpoint/2010/main" val="224993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the field size is changed, this affects the amount of tissue being irradiated</a:t>
            </a:r>
          </a:p>
          <a:p>
            <a:r>
              <a:rPr lang="en-US" u="sng" dirty="0"/>
              <a:t>More matter, more scatter</a:t>
            </a:r>
          </a:p>
          <a:p>
            <a:r>
              <a:rPr lang="en-US" dirty="0"/>
              <a:t>With more collimation, the field size is smaller, less scatter is produced</a:t>
            </a:r>
          </a:p>
          <a:p>
            <a:r>
              <a:rPr lang="en-US" dirty="0"/>
              <a:t>With less collimation, this results in a larger field size, more scatter is produced</a:t>
            </a:r>
          </a:p>
        </p:txBody>
      </p:sp>
    </p:spTree>
    <p:extLst>
      <p:ext uri="{BB962C8B-B14F-4D97-AF65-F5344CB8AC3E}">
        <p14:creationId xmlns:p14="http://schemas.microsoft.com/office/powerpoint/2010/main" val="351872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159" y="71787"/>
            <a:ext cx="8229600" cy="139903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Collimation and Contrast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219200"/>
            <a:ext cx="38862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219200"/>
            <a:ext cx="39624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99633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OID is increased intentionally, it is the air gap technique.</a:t>
            </a:r>
          </a:p>
          <a:p>
            <a:r>
              <a:rPr lang="en-US" dirty="0"/>
              <a:t>If this technique is utilized, what happens to the radiographic density and why?</a:t>
            </a:r>
          </a:p>
          <a:p>
            <a:pPr lvl="1"/>
            <a:r>
              <a:rPr lang="en-US" dirty="0"/>
              <a:t>Decreased radiographic density as some scatter will miss the IR</a:t>
            </a:r>
          </a:p>
          <a:p>
            <a:pPr lvl="1"/>
            <a:r>
              <a:rPr lang="en-US" dirty="0"/>
              <a:t>May require compensation with mAs (increase)</a:t>
            </a:r>
          </a:p>
          <a:p>
            <a:r>
              <a:rPr lang="en-US" dirty="0"/>
              <a:t>What happens to the scatter?</a:t>
            </a:r>
          </a:p>
          <a:p>
            <a:pPr lvl="1"/>
            <a:r>
              <a:rPr lang="en-US" dirty="0"/>
              <a:t>It is decreased, which then effectively increases the contrast on the image</a:t>
            </a:r>
          </a:p>
        </p:txBody>
      </p:sp>
    </p:spTree>
    <p:extLst>
      <p:ext uri="{BB962C8B-B14F-4D97-AF65-F5344CB8AC3E}">
        <p14:creationId xmlns:p14="http://schemas.microsoft.com/office/powerpoint/2010/main" val="231683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Review: What happens to the x-ray beam when it is filtered?</a:t>
            </a:r>
          </a:p>
          <a:p>
            <a:pPr lvl="1"/>
            <a:r>
              <a:rPr lang="en-US" dirty="0"/>
              <a:t>Low energy photons are filtered out</a:t>
            </a:r>
          </a:p>
          <a:p>
            <a:pPr lvl="1"/>
            <a:r>
              <a:rPr lang="en-US" dirty="0"/>
              <a:t>Average energy of the photons will be increased</a:t>
            </a:r>
          </a:p>
          <a:p>
            <a:pPr lvl="1"/>
            <a:r>
              <a:rPr lang="en-US" dirty="0"/>
              <a:t>Results in a more penetrating beam</a:t>
            </a:r>
          </a:p>
          <a:p>
            <a:r>
              <a:rPr lang="en-US" dirty="0"/>
              <a:t>Due to the increased x-ray energy, scatter is increased, why?</a:t>
            </a:r>
          </a:p>
          <a:p>
            <a:pPr lvl="1"/>
            <a:r>
              <a:rPr lang="en-US" dirty="0"/>
              <a:t>Fewer interactions within matter, but increased proportion of </a:t>
            </a:r>
            <a:r>
              <a:rPr lang="en-US" dirty="0" err="1"/>
              <a:t>Comptons</a:t>
            </a:r>
            <a:r>
              <a:rPr lang="en-US" dirty="0"/>
              <a:t> interactions vs photoelectric effect (PE)</a:t>
            </a:r>
          </a:p>
          <a:p>
            <a:pPr lvl="1"/>
            <a:r>
              <a:rPr lang="en-US" dirty="0"/>
              <a:t>Scatter is increased, contrast is decreased</a:t>
            </a:r>
          </a:p>
        </p:txBody>
      </p:sp>
    </p:spTree>
    <p:extLst>
      <p:ext uri="{BB962C8B-B14F-4D97-AF65-F5344CB8AC3E}">
        <p14:creationId xmlns:p14="http://schemas.microsoft.com/office/powerpoint/2010/main" val="316500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Subject Factors – the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group of factors involve the patient</a:t>
            </a:r>
          </a:p>
          <a:p>
            <a:pPr lvl="1"/>
            <a:r>
              <a:rPr lang="en-US" dirty="0"/>
              <a:t>Subject contrast</a:t>
            </a:r>
          </a:p>
          <a:p>
            <a:pPr lvl="1"/>
            <a:r>
              <a:rPr lang="en-US" dirty="0"/>
              <a:t>Patient’s body part thickness</a:t>
            </a:r>
          </a:p>
          <a:p>
            <a:pPr lvl="1"/>
            <a:r>
              <a:rPr lang="en-US" dirty="0"/>
              <a:t>Tissue mass density</a:t>
            </a:r>
          </a:p>
          <a:p>
            <a:pPr lvl="1"/>
            <a:r>
              <a:rPr lang="en-US" dirty="0"/>
              <a:t>Effective atomic number</a:t>
            </a:r>
          </a:p>
          <a:p>
            <a:pPr lvl="1"/>
            <a:r>
              <a:rPr lang="en-US" dirty="0"/>
              <a:t>Object shape</a:t>
            </a:r>
          </a:p>
        </p:txBody>
      </p:sp>
    </p:spTree>
    <p:extLst>
      <p:ext uri="{BB962C8B-B14F-4D97-AF65-F5344CB8AC3E}">
        <p14:creationId xmlns:p14="http://schemas.microsoft.com/office/powerpoint/2010/main" val="20492160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Subject contrast – the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Results from how body tissues attenuate the beam differently</a:t>
            </a:r>
          </a:p>
          <a:p>
            <a:r>
              <a:rPr lang="en-US" sz="3200" dirty="0"/>
              <a:t>This is more general – description of the anatomic part</a:t>
            </a:r>
          </a:p>
          <a:p>
            <a:pPr lvl="1"/>
            <a:r>
              <a:rPr lang="en-US" dirty="0"/>
              <a:t>Thickness , composition</a:t>
            </a:r>
          </a:p>
          <a:p>
            <a:pPr lvl="2"/>
            <a:r>
              <a:rPr lang="en-US" sz="2400" dirty="0"/>
              <a:t>Within the anatomy, how is the tissue attenuating differently? Bone, soft tissue, air</a:t>
            </a:r>
          </a:p>
          <a:p>
            <a:pPr lvl="2"/>
            <a:r>
              <a:rPr lang="en-US" sz="2400" dirty="0"/>
              <a:t>Similar thickness</a:t>
            </a:r>
          </a:p>
          <a:p>
            <a:pPr lvl="3"/>
            <a:r>
              <a:rPr lang="en-US" sz="2200" dirty="0"/>
              <a:t>Low subject contrast – similar composition</a:t>
            </a:r>
          </a:p>
          <a:p>
            <a:pPr lvl="3"/>
            <a:r>
              <a:rPr lang="en-US" sz="2200" dirty="0"/>
              <a:t>High subject contrast – greater variance in composition</a:t>
            </a:r>
          </a:p>
        </p:txBody>
      </p:sp>
    </p:spTree>
    <p:extLst>
      <p:ext uri="{BB962C8B-B14F-4D97-AF65-F5344CB8AC3E}">
        <p14:creationId xmlns:p14="http://schemas.microsoft.com/office/powerpoint/2010/main" val="31959239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Thickness – the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the thickness increases, the amount of scatter produced also increases</a:t>
            </a:r>
          </a:p>
          <a:p>
            <a:r>
              <a:rPr lang="en-US" dirty="0"/>
              <a:t>If scatter interactions increase, the contrast decreases</a:t>
            </a:r>
          </a:p>
          <a:p>
            <a:r>
              <a:rPr lang="en-US" dirty="0"/>
              <a:t>Patient thickness has an additional effect on subject contrast, due to attenuation</a:t>
            </a:r>
          </a:p>
          <a:p>
            <a:r>
              <a:rPr lang="en-US" dirty="0"/>
              <a:t>A thick part will attenuate more than a thin part, so if the area that is being imaged has areas of differing thickness, subject contrast will increase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9672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8951" y="124968"/>
            <a:ext cx="8229600" cy="1399032"/>
          </a:xfrm>
        </p:spPr>
        <p:txBody>
          <a:bodyPr/>
          <a:lstStyle/>
          <a:p>
            <a:pPr algn="ctr"/>
            <a:r>
              <a:rPr lang="en-US" dirty="0"/>
              <a:t>Thickness of Part</a:t>
            </a:r>
          </a:p>
        </p:txBody>
      </p:sp>
      <p:sp>
        <p:nvSpPr>
          <p:cNvPr id="4" name="Rectangle 3"/>
          <p:cNvSpPr/>
          <p:nvPr/>
        </p:nvSpPr>
        <p:spPr>
          <a:xfrm>
            <a:off x="3581400" y="2895600"/>
            <a:ext cx="2590800" cy="21336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72200" y="3733800"/>
            <a:ext cx="2209800" cy="1295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3391694" y="2170906"/>
            <a:ext cx="1143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3847306" y="2170906"/>
            <a:ext cx="1143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4229894" y="2170906"/>
            <a:ext cx="1143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>
            <a:off x="4687094" y="2170906"/>
            <a:ext cx="1143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5400000">
            <a:off x="5144294" y="2170906"/>
            <a:ext cx="1143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5524500" y="2552700"/>
            <a:ext cx="1905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5981700" y="2552700"/>
            <a:ext cx="1905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>
            <a:off x="6438900" y="2552700"/>
            <a:ext cx="1905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6895306" y="2551906"/>
            <a:ext cx="1905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5400000">
            <a:off x="7352506" y="2551906"/>
            <a:ext cx="19050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4267994" y="5334000"/>
            <a:ext cx="608806" cy="79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5106194" y="5334000"/>
            <a:ext cx="608806" cy="79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>
            <a:off x="6438900" y="5372100"/>
            <a:ext cx="6858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5400000">
            <a:off x="6819900" y="5372100"/>
            <a:ext cx="6858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>
            <a:off x="7276306" y="5372100"/>
            <a:ext cx="686594" cy="79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7733506" y="5372100"/>
            <a:ext cx="686594" cy="79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8458201" y="2286000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Incident X-rays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581400" y="5943600"/>
            <a:ext cx="51054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1942824" y="5931568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Image receptor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172200" y="5943600"/>
            <a:ext cx="2590800" cy="3810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8691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Thickness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079762" cy="4351338"/>
          </a:xfrm>
        </p:spPr>
        <p:txBody>
          <a:bodyPr>
            <a:normAutofit/>
          </a:bodyPr>
          <a:lstStyle/>
          <a:p>
            <a:r>
              <a:rPr lang="en-US" dirty="0"/>
              <a:t>Compression devices and positioning can help create a more uniform thickness</a:t>
            </a:r>
          </a:p>
          <a:p>
            <a:r>
              <a:rPr lang="en-US" dirty="0"/>
              <a:t>Compression devices</a:t>
            </a:r>
          </a:p>
          <a:p>
            <a:pPr lvl="1"/>
            <a:r>
              <a:rPr lang="en-US" dirty="0"/>
              <a:t>Paddles, bands</a:t>
            </a:r>
          </a:p>
          <a:p>
            <a:r>
              <a:rPr lang="en-US" dirty="0"/>
              <a:t>Positioning</a:t>
            </a:r>
          </a:p>
          <a:p>
            <a:pPr lvl="1"/>
            <a:r>
              <a:rPr lang="en-US" dirty="0"/>
              <a:t>PA vs AP</a:t>
            </a:r>
          </a:p>
          <a:p>
            <a:r>
              <a:rPr lang="en-US" dirty="0"/>
              <a:t>Decreased thickness will:</a:t>
            </a:r>
          </a:p>
          <a:p>
            <a:pPr lvl="1"/>
            <a:r>
              <a:rPr lang="en-US" dirty="0"/>
              <a:t>Decrease patient dose</a:t>
            </a:r>
          </a:p>
          <a:p>
            <a:pPr lvl="1"/>
            <a:r>
              <a:rPr lang="en-US" dirty="0"/>
              <a:t>Increase contrast</a:t>
            </a:r>
          </a:p>
        </p:txBody>
      </p:sp>
      <p:pic>
        <p:nvPicPr>
          <p:cNvPr id="1026" name="Picture 2" descr="http://livingstonproducts.com/wp-content/uploads/2013/06/BiopsySpotPadddle-640x4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164" y="2171573"/>
            <a:ext cx="4039566" cy="277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792284" y="5175744"/>
            <a:ext cx="4851131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/>
              <a:t>http://livingstonproducts.com/?portfolio=biopsy-and-spot-compression-paddles</a:t>
            </a:r>
          </a:p>
        </p:txBody>
      </p:sp>
    </p:spTree>
    <p:extLst>
      <p:ext uri="{BB962C8B-B14F-4D97-AF65-F5344CB8AC3E}">
        <p14:creationId xmlns:p14="http://schemas.microsoft.com/office/powerpoint/2010/main" val="7066156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Tissue Mass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Sections of the body may have equal thicknesses, but different mass densities</a:t>
            </a:r>
          </a:p>
          <a:p>
            <a:r>
              <a:rPr lang="en-US" dirty="0"/>
              <a:t>Examples: Fat vs Air vs Bone vs Soft tissue vs Muscle</a:t>
            </a:r>
          </a:p>
          <a:p>
            <a:r>
              <a:rPr lang="en-US" dirty="0"/>
              <a:t>Chest and abdomen have similar thickness, but very different tissue mass densities</a:t>
            </a:r>
          </a:p>
          <a:p>
            <a:r>
              <a:rPr lang="en-US" dirty="0"/>
              <a:t>The effects of different mass densities on subject contrast can be demonstrated </a:t>
            </a:r>
          </a:p>
        </p:txBody>
      </p:sp>
    </p:spTree>
    <p:extLst>
      <p:ext uri="{BB962C8B-B14F-4D97-AF65-F5344CB8AC3E}">
        <p14:creationId xmlns:p14="http://schemas.microsoft.com/office/powerpoint/2010/main" val="19333334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Number (tissue)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factor also affects subject contrast</a:t>
            </a:r>
          </a:p>
          <a:p>
            <a:r>
              <a:rPr lang="en-US" dirty="0"/>
              <a:t>Compton scattering is independent of atomic number, but photoelectric effect (PE) interactions vary in proportion to atomic number</a:t>
            </a:r>
          </a:p>
          <a:p>
            <a:r>
              <a:rPr lang="en-US" dirty="0"/>
              <a:t>If the atomic number of adjacent tissues is very different, subject contrast is high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6175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8229600" cy="139903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Composition</a:t>
            </a:r>
          </a:p>
        </p:txBody>
      </p:sp>
      <p:pic>
        <p:nvPicPr>
          <p:cNvPr id="6" name="Content Placeholder 3" descr="004019A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84557" y="1143000"/>
            <a:ext cx="4070195" cy="4572000"/>
          </a:xfrm>
          <a:effectLst>
            <a:outerShdw blurRad="50800" dist="50800" dir="5400000" algn="ctr" rotWithShape="0">
              <a:srgbClr val="000000">
                <a:alpha val="94000"/>
              </a:srgbClr>
            </a:outerShdw>
          </a:effectLst>
        </p:spPr>
      </p:pic>
      <p:pic>
        <p:nvPicPr>
          <p:cNvPr id="5" name="Picture 4" descr="004019B.jpg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1143000"/>
            <a:ext cx="4211444" cy="459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5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0809" y="0"/>
            <a:ext cx="8229600" cy="139903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Composition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Content Placeholder 3" descr="00402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89792" y="940173"/>
            <a:ext cx="4353808" cy="5181600"/>
          </a:xfrm>
        </p:spPr>
      </p:pic>
      <p:pic>
        <p:nvPicPr>
          <p:cNvPr id="5" name="Picture 4" descr="0040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30208" y="940174"/>
            <a:ext cx="4572000" cy="524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663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53445" y="240948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Contrast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Used to image anatomy with low subject contrast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Soft tissue structures most commonly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PE interactions vary with atomic #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With larger differences in atomic #, subject contrast will increase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Changes absorption characteristics of tissue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Increase/decrease attenuation of beam</a:t>
            </a:r>
          </a:p>
          <a:p>
            <a:pPr>
              <a:buNone/>
            </a:pP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599436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972734" y="218369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Contrast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Positive Contrast Agent</a:t>
            </a:r>
          </a:p>
          <a:p>
            <a:pPr lvl="1"/>
            <a:r>
              <a:rPr lang="en-US" sz="2800" dirty="0"/>
              <a:t>High atomic number</a:t>
            </a:r>
          </a:p>
          <a:p>
            <a:pPr lvl="1"/>
            <a:r>
              <a:rPr lang="en-US" sz="2800" dirty="0"/>
              <a:t>Absorbs more x-rays than surrounding tissues</a:t>
            </a:r>
          </a:p>
          <a:p>
            <a:pPr lvl="1"/>
            <a:r>
              <a:rPr lang="en-US" sz="2800" dirty="0"/>
              <a:t>Barium, iodine</a:t>
            </a:r>
          </a:p>
          <a:p>
            <a:r>
              <a:rPr lang="en-US" sz="3200" dirty="0">
                <a:solidFill>
                  <a:schemeClr val="tx1"/>
                </a:solidFill>
              </a:rPr>
              <a:t>Negative Contrast Agent</a:t>
            </a:r>
          </a:p>
          <a:p>
            <a:pPr lvl="1"/>
            <a:r>
              <a:rPr lang="en-US" sz="2800" dirty="0"/>
              <a:t>Low atomic number</a:t>
            </a:r>
          </a:p>
          <a:p>
            <a:pPr lvl="1"/>
            <a:r>
              <a:rPr lang="en-US" sz="2800" dirty="0"/>
              <a:t>Decreased attenuation – more transmission</a:t>
            </a:r>
          </a:p>
          <a:p>
            <a:pPr lvl="1"/>
            <a:r>
              <a:rPr lang="en-US" sz="28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144194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426" y="874108"/>
            <a:ext cx="4418450" cy="5312407"/>
          </a:xfrm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5FAA533D-B7C5-477D-A3EC-54A310491A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897" y="874108"/>
            <a:ext cx="4419979" cy="537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246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 – Contrast Resolution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Contrast Resolution</a:t>
            </a:r>
          </a:p>
          <a:p>
            <a:r>
              <a:rPr lang="en-US" dirty="0"/>
              <a:t>This is the ability of a digital system to display subtle changes in the shade of grey</a:t>
            </a:r>
          </a:p>
          <a:p>
            <a:r>
              <a:rPr lang="en-US" dirty="0"/>
              <a:t>High contrast resolution means that the difference between adjacent densities is enhanced – greater difference </a:t>
            </a:r>
          </a:p>
          <a:p>
            <a:pPr lvl="1"/>
            <a:r>
              <a:rPr lang="en-US" dirty="0"/>
              <a:t>Can be manipulated with software</a:t>
            </a:r>
          </a:p>
          <a:p>
            <a:pPr lvl="1"/>
            <a:r>
              <a:rPr lang="en-US" dirty="0"/>
              <a:t>Allows the user to enhance the difference between similar densities</a:t>
            </a:r>
          </a:p>
          <a:p>
            <a:pPr lvl="1"/>
            <a:r>
              <a:rPr lang="en-US" dirty="0"/>
              <a:t>Contrast resolution in digital imaging is related to </a:t>
            </a:r>
            <a:r>
              <a:rPr lang="en-US" u="sng" dirty="0"/>
              <a:t>pixel bit depth</a:t>
            </a:r>
          </a:p>
          <a:p>
            <a:pPr lvl="2"/>
            <a:r>
              <a:rPr lang="en-US" b="1" dirty="0"/>
              <a:t>kVp does not control contrast in digital imaging (kVp controlled contrast for film/screen IR)</a:t>
            </a:r>
          </a:p>
        </p:txBody>
      </p:sp>
    </p:spTree>
    <p:extLst>
      <p:ext uri="{BB962C8B-B14F-4D97-AF65-F5344CB8AC3E}">
        <p14:creationId xmlns:p14="http://schemas.microsoft.com/office/powerpoint/2010/main" val="26174919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 – Contrast Resolution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With digital imaging, higher kVp values can be used without impact to the contrast that would have occurred with old technology when using film/screen as the IR</a:t>
            </a:r>
          </a:p>
          <a:p>
            <a:pPr lvl="1"/>
            <a:r>
              <a:rPr lang="en-US" dirty="0"/>
              <a:t>This results in lower patient dose</a:t>
            </a:r>
          </a:p>
          <a:p>
            <a:r>
              <a:rPr lang="en-US" dirty="0"/>
              <a:t>Scatter is still a major concern</a:t>
            </a:r>
          </a:p>
          <a:p>
            <a:pPr lvl="1"/>
            <a:r>
              <a:rPr lang="en-US" dirty="0"/>
              <a:t>Digital systems are sensitive to scatter </a:t>
            </a:r>
          </a:p>
          <a:p>
            <a:pPr lvl="1"/>
            <a:r>
              <a:rPr lang="en-US" dirty="0"/>
              <a:t>All efforts to decrease scatter should be routinely applied</a:t>
            </a:r>
          </a:p>
          <a:p>
            <a:r>
              <a:rPr lang="en-US" dirty="0" err="1"/>
              <a:t>kVp</a:t>
            </a:r>
            <a:r>
              <a:rPr lang="en-US" dirty="0"/>
              <a:t> is still an important factor for providing adequate penetration of all tissues</a:t>
            </a:r>
          </a:p>
          <a:p>
            <a:pPr lvl="1"/>
            <a:r>
              <a:rPr lang="en-US" dirty="0"/>
              <a:t>If contrast is too low, the system cannot correct for this, there needs to be enough grey shades for the system to differentiate signals</a:t>
            </a:r>
          </a:p>
        </p:txBody>
      </p:sp>
    </p:spTree>
    <p:extLst>
      <p:ext uri="{BB962C8B-B14F-4D97-AF65-F5344CB8AC3E}">
        <p14:creationId xmlns:p14="http://schemas.microsoft.com/office/powerpoint/2010/main" val="27226004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kVp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</a:t>
            </a:r>
            <a:r>
              <a:rPr lang="en-US" dirty="0" err="1"/>
              <a:t>kVp</a:t>
            </a:r>
            <a:r>
              <a:rPr lang="en-US" dirty="0"/>
              <a:t> is altered, what happens?</a:t>
            </a:r>
          </a:p>
          <a:p>
            <a:pPr lvl="1"/>
            <a:r>
              <a:rPr lang="en-US" dirty="0"/>
              <a:t>Affects penetrating power</a:t>
            </a:r>
          </a:p>
          <a:p>
            <a:pPr lvl="2"/>
            <a:r>
              <a:rPr lang="en-US" dirty="0"/>
              <a:t>Results in changing the absorption and transmission of the beam</a:t>
            </a:r>
          </a:p>
          <a:p>
            <a:pPr lvl="1"/>
            <a:r>
              <a:rPr lang="en-US" dirty="0"/>
              <a:t>High kVp means less absorption, more transmission</a:t>
            </a:r>
          </a:p>
          <a:p>
            <a:pPr lvl="1"/>
            <a:r>
              <a:rPr lang="en-US" dirty="0"/>
              <a:t>Low kVp means more absorption, less transmission</a:t>
            </a:r>
          </a:p>
        </p:txBody>
      </p:sp>
    </p:spTree>
    <p:extLst>
      <p:ext uri="{BB962C8B-B14F-4D97-AF65-F5344CB8AC3E}">
        <p14:creationId xmlns:p14="http://schemas.microsoft.com/office/powerpoint/2010/main" val="1834714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Bushong</a:t>
            </a:r>
            <a:r>
              <a:rPr lang="en-US" dirty="0">
                <a:solidFill>
                  <a:schemeClr val="tx1"/>
                </a:solidFill>
              </a:rPr>
              <a:t>: Radiographic Science for Technologists, 11</a:t>
            </a:r>
            <a:r>
              <a:rPr lang="en-US" baseline="30000" dirty="0">
                <a:solidFill>
                  <a:schemeClr val="tx1"/>
                </a:solidFill>
              </a:rPr>
              <a:t>th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ed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Pg 179-181 (Stop before Motion Blur)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Pg 182-183 (Selection of Technique Factors)</a:t>
            </a:r>
          </a:p>
          <a:p>
            <a:pPr marL="0" lvl="1" indent="0">
              <a:buNone/>
            </a:pPr>
            <a:r>
              <a:rPr lang="en-US" sz="2800" dirty="0"/>
              <a:t>Pg 187-191 (Stop before Beam Restrictors)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Pg 204-205 (Air Gap Technique)</a:t>
            </a:r>
          </a:p>
          <a:p>
            <a:pPr marL="0" indent="0">
              <a:buNone/>
            </a:pPr>
            <a:r>
              <a:rPr lang="en-US" sz="2800" dirty="0"/>
              <a:t>Pg 248-251 (Stop before Image Detail)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0593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DE0FC8-99B7-41AC-839C-0158013D0E7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BAE63A-BC14-42EC-BFE3-68916627ACE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ED2E3629-F3E2-4760-99A9-1ABDE8076F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23436</TotalTime>
  <Words>1389</Words>
  <Application>Microsoft Office PowerPoint</Application>
  <PresentationFormat>Widescreen</PresentationFormat>
  <Paragraphs>219</Paragraphs>
  <Slides>37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Contrast</vt:lpstr>
      <vt:lpstr>Radiographic Quality  </vt:lpstr>
      <vt:lpstr>Radiographic Contrast</vt:lpstr>
      <vt:lpstr>Levels of Contrast</vt:lpstr>
      <vt:lpstr>Levels of Contrast</vt:lpstr>
      <vt:lpstr>Levels of Contrast</vt:lpstr>
      <vt:lpstr>High Vs. Low</vt:lpstr>
      <vt:lpstr>Radiographic Contrast</vt:lpstr>
      <vt:lpstr>Image Receptor Contrast</vt:lpstr>
      <vt:lpstr>Evaluating Contrast</vt:lpstr>
      <vt:lpstr>Contrast Evaluation</vt:lpstr>
      <vt:lpstr>Body Part Composition</vt:lpstr>
      <vt:lpstr>Density and Contrast</vt:lpstr>
      <vt:lpstr>Scatter – What factors can affect it?</vt:lpstr>
      <vt:lpstr>PowerPoint Presentation</vt:lpstr>
      <vt:lpstr>Grids</vt:lpstr>
      <vt:lpstr>Grid Usage</vt:lpstr>
      <vt:lpstr>Collimation</vt:lpstr>
      <vt:lpstr>Collimation and Contrast </vt:lpstr>
      <vt:lpstr>OID</vt:lpstr>
      <vt:lpstr>Filtration</vt:lpstr>
      <vt:lpstr>Subject Factors – the Patient</vt:lpstr>
      <vt:lpstr>Subject contrast – the Patient</vt:lpstr>
      <vt:lpstr>Patient Thickness – the Patient</vt:lpstr>
      <vt:lpstr>Thickness of Part</vt:lpstr>
      <vt:lpstr>Patient Thickness</vt:lpstr>
      <vt:lpstr>Tissue Mass Density</vt:lpstr>
      <vt:lpstr>Atomic Number (tissue)</vt:lpstr>
      <vt:lpstr>Composition</vt:lpstr>
      <vt:lpstr>Composition </vt:lpstr>
      <vt:lpstr>Contrast Media</vt:lpstr>
      <vt:lpstr>Contrast Media</vt:lpstr>
      <vt:lpstr>PowerPoint Presentation</vt:lpstr>
      <vt:lpstr>Digital Imaging – Contrast Resolution</vt:lpstr>
      <vt:lpstr>Digital Imaging – Contrast Resolution</vt:lpstr>
      <vt:lpstr>kVp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367</cp:revision>
  <cp:lastPrinted>2016-04-11T17:01:10Z</cp:lastPrinted>
  <dcterms:created xsi:type="dcterms:W3CDTF">2009-04-06T17:04:40Z</dcterms:created>
  <dcterms:modified xsi:type="dcterms:W3CDTF">2025-02-05T17:02:30Z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