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84" r:id="rId5"/>
    <p:sldMasterId id="2147483696" r:id="rId6"/>
  </p:sldMasterIdLst>
  <p:notesMasterIdLst>
    <p:notesMasterId r:id="rId25"/>
  </p:notesMasterIdLst>
  <p:sldIdLst>
    <p:sldId id="256" r:id="rId7"/>
    <p:sldId id="437" r:id="rId8"/>
    <p:sldId id="456" r:id="rId9"/>
    <p:sldId id="457" r:id="rId10"/>
    <p:sldId id="458" r:id="rId11"/>
    <p:sldId id="459" r:id="rId12"/>
    <p:sldId id="460" r:id="rId13"/>
    <p:sldId id="461" r:id="rId14"/>
    <p:sldId id="462" r:id="rId15"/>
    <p:sldId id="463" r:id="rId16"/>
    <p:sldId id="464" r:id="rId17"/>
    <p:sldId id="465" r:id="rId18"/>
    <p:sldId id="466" r:id="rId19"/>
    <p:sldId id="467" r:id="rId20"/>
    <p:sldId id="468" r:id="rId21"/>
    <p:sldId id="469" r:id="rId22"/>
    <p:sldId id="470" r:id="rId23"/>
    <p:sldId id="43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561" autoAdjust="0"/>
    <p:restoredTop sz="94660"/>
  </p:normalViewPr>
  <p:slideViewPr>
    <p:cSldViewPr snapToGrid="0">
      <p:cViewPr varScale="1">
        <p:scale>
          <a:sx n="74" d="100"/>
          <a:sy n="74" d="100"/>
        </p:scale>
        <p:origin x="830"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67F7FB-55F0-4C0F-9415-DAA1B66D8AC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E515E1B-0E19-4CCF-9AC8-004FCB14982E}">
      <dgm:prSet/>
      <dgm:spPr>
        <a:solidFill>
          <a:srgbClr val="FFC000"/>
        </a:solidFill>
      </dgm:spPr>
      <dgm:t>
        <a:bodyPr/>
        <a:lstStyle/>
        <a:p>
          <a:r>
            <a:rPr lang="en-US"/>
            <a:t>COMEDO: </a:t>
          </a:r>
        </a:p>
      </dgm:t>
    </dgm:pt>
    <dgm:pt modelId="{8546A1B1-5243-4633-B655-40FFF530265D}" type="parTrans" cxnId="{A40A0FD0-3EDF-4F5D-BCED-F57314D11D56}">
      <dgm:prSet/>
      <dgm:spPr/>
      <dgm:t>
        <a:bodyPr/>
        <a:lstStyle/>
        <a:p>
          <a:endParaRPr lang="en-US"/>
        </a:p>
      </dgm:t>
    </dgm:pt>
    <dgm:pt modelId="{CCEB5D90-3003-4EDC-910F-5893297191B6}" type="sibTrans" cxnId="{A40A0FD0-3EDF-4F5D-BCED-F57314D11D56}">
      <dgm:prSet/>
      <dgm:spPr/>
      <dgm:t>
        <a:bodyPr/>
        <a:lstStyle/>
        <a:p>
          <a:endParaRPr lang="en-US"/>
        </a:p>
      </dgm:t>
    </dgm:pt>
    <dgm:pt modelId="{090DE594-149F-4EF7-A1A1-7D5D1D1BF9DB}">
      <dgm:prSet/>
      <dgm:spPr/>
      <dgm:t>
        <a:bodyPr/>
        <a:lstStyle/>
        <a:p>
          <a:r>
            <a:rPr lang="en-US"/>
            <a:t>Is a noninflamed buildup of cells, sebum, and other debris inside follicles</a:t>
          </a:r>
        </a:p>
      </dgm:t>
    </dgm:pt>
    <dgm:pt modelId="{AD2E569C-6AD5-4B8F-99E7-9778DEAEE7F0}" type="parTrans" cxnId="{92CC9E9D-0BF4-46DA-A544-BF39B8201A11}">
      <dgm:prSet/>
      <dgm:spPr/>
      <dgm:t>
        <a:bodyPr/>
        <a:lstStyle/>
        <a:p>
          <a:endParaRPr lang="en-US"/>
        </a:p>
      </dgm:t>
    </dgm:pt>
    <dgm:pt modelId="{06497837-D5A2-4677-8650-3769A8F1824C}" type="sibTrans" cxnId="{92CC9E9D-0BF4-46DA-A544-BF39B8201A11}">
      <dgm:prSet/>
      <dgm:spPr/>
      <dgm:t>
        <a:bodyPr/>
        <a:lstStyle/>
        <a:p>
          <a:endParaRPr lang="en-US"/>
        </a:p>
      </dgm:t>
    </dgm:pt>
    <dgm:pt modelId="{4447837E-089D-4CE2-BC65-90BD8BD85239}">
      <dgm:prSet/>
      <dgm:spPr>
        <a:solidFill>
          <a:srgbClr val="FFC000"/>
        </a:solidFill>
      </dgm:spPr>
      <dgm:t>
        <a:bodyPr/>
        <a:lstStyle/>
        <a:p>
          <a:r>
            <a:rPr lang="en-US"/>
            <a:t>OPEN COMEDO:</a:t>
          </a:r>
        </a:p>
      </dgm:t>
    </dgm:pt>
    <dgm:pt modelId="{F17047B5-9F37-48C4-8BB9-05F4B148F12B}" type="parTrans" cxnId="{90C04554-C36A-427E-9887-DAC1CC502785}">
      <dgm:prSet/>
      <dgm:spPr/>
      <dgm:t>
        <a:bodyPr/>
        <a:lstStyle/>
        <a:p>
          <a:endParaRPr lang="en-US"/>
        </a:p>
      </dgm:t>
    </dgm:pt>
    <dgm:pt modelId="{2C749F9F-3B67-4544-90E3-43B0C677BCB0}" type="sibTrans" cxnId="{90C04554-C36A-427E-9887-DAC1CC502785}">
      <dgm:prSet/>
      <dgm:spPr/>
      <dgm:t>
        <a:bodyPr/>
        <a:lstStyle/>
        <a:p>
          <a:endParaRPr lang="en-US"/>
        </a:p>
      </dgm:t>
    </dgm:pt>
    <dgm:pt modelId="{DB15F05F-CDB7-4FD8-9EDD-A83DD2E59660}">
      <dgm:prSet/>
      <dgm:spPr/>
      <dgm:t>
        <a:bodyPr/>
        <a:lstStyle/>
        <a:p>
          <a:r>
            <a:rPr lang="en-US"/>
            <a:t>Is a blackhead open at the surface and exposed to air. When the follicle is filled with excess oil a blackhead forms. It is dark because it is exposed to oxygen and oxidation occurs</a:t>
          </a:r>
        </a:p>
      </dgm:t>
    </dgm:pt>
    <dgm:pt modelId="{BEA5751B-F839-4887-BA7D-04A1E5D1764D}" type="parTrans" cxnId="{14F91743-F75F-4C3F-8188-CADD1A63107B}">
      <dgm:prSet/>
      <dgm:spPr/>
      <dgm:t>
        <a:bodyPr/>
        <a:lstStyle/>
        <a:p>
          <a:endParaRPr lang="en-US"/>
        </a:p>
      </dgm:t>
    </dgm:pt>
    <dgm:pt modelId="{D31989D0-9F60-493F-BC8D-3DB58E781BBB}" type="sibTrans" cxnId="{14F91743-F75F-4C3F-8188-CADD1A63107B}">
      <dgm:prSet/>
      <dgm:spPr/>
      <dgm:t>
        <a:bodyPr/>
        <a:lstStyle/>
        <a:p>
          <a:endParaRPr lang="en-US"/>
        </a:p>
      </dgm:t>
    </dgm:pt>
    <dgm:pt modelId="{F0CDDBDF-D62D-4C46-8E59-897582D1D852}">
      <dgm:prSet/>
      <dgm:spPr>
        <a:solidFill>
          <a:srgbClr val="FFC000"/>
        </a:solidFill>
      </dgm:spPr>
      <dgm:t>
        <a:bodyPr/>
        <a:lstStyle/>
        <a:p>
          <a:r>
            <a:rPr lang="en-US"/>
            <a:t>CLOSED COMEDO:</a:t>
          </a:r>
        </a:p>
      </dgm:t>
    </dgm:pt>
    <dgm:pt modelId="{3A95B115-7188-4AD4-AF21-328DD8FF0B63}" type="parTrans" cxnId="{CB320A41-D23B-4351-9DFB-872AE30423C8}">
      <dgm:prSet/>
      <dgm:spPr/>
      <dgm:t>
        <a:bodyPr/>
        <a:lstStyle/>
        <a:p>
          <a:endParaRPr lang="en-US"/>
        </a:p>
      </dgm:t>
    </dgm:pt>
    <dgm:pt modelId="{F1A4D7A8-1242-4DF9-BF36-33517DCB06E7}" type="sibTrans" cxnId="{CB320A41-D23B-4351-9DFB-872AE30423C8}">
      <dgm:prSet/>
      <dgm:spPr/>
      <dgm:t>
        <a:bodyPr/>
        <a:lstStyle/>
        <a:p>
          <a:endParaRPr lang="en-US"/>
        </a:p>
      </dgm:t>
    </dgm:pt>
    <dgm:pt modelId="{3FCC6678-CD72-4BEE-9596-39BBA49E8335}">
      <dgm:prSet/>
      <dgm:spPr/>
      <dgm:t>
        <a:bodyPr/>
        <a:lstStyle/>
        <a:p>
          <a:r>
            <a:rPr lang="en-US"/>
            <a:t>Follicles are blocked with debris and white cells. It is also referred to as a whitehead but should not be confused with the more hardened white type of papules called milia</a:t>
          </a:r>
        </a:p>
      </dgm:t>
    </dgm:pt>
    <dgm:pt modelId="{FE5939B8-3F8E-4B28-9E17-F69431A64C08}" type="parTrans" cxnId="{DA6337A5-FF63-48E5-9029-0BEA74A3C68C}">
      <dgm:prSet/>
      <dgm:spPr/>
      <dgm:t>
        <a:bodyPr/>
        <a:lstStyle/>
        <a:p>
          <a:endParaRPr lang="en-US"/>
        </a:p>
      </dgm:t>
    </dgm:pt>
    <dgm:pt modelId="{86285DE3-74F2-44BE-AA12-AEAE09C4220A}" type="sibTrans" cxnId="{DA6337A5-FF63-48E5-9029-0BEA74A3C68C}">
      <dgm:prSet/>
      <dgm:spPr/>
      <dgm:t>
        <a:bodyPr/>
        <a:lstStyle/>
        <a:p>
          <a:endParaRPr lang="en-US"/>
        </a:p>
      </dgm:t>
    </dgm:pt>
    <dgm:pt modelId="{F895147C-9D04-49C2-92C4-7B88F12FF8F4}" type="pres">
      <dgm:prSet presAssocID="{7B67F7FB-55F0-4C0F-9415-DAA1B66D8AC3}" presName="linear" presStyleCnt="0">
        <dgm:presLayoutVars>
          <dgm:animLvl val="lvl"/>
          <dgm:resizeHandles val="exact"/>
        </dgm:presLayoutVars>
      </dgm:prSet>
      <dgm:spPr/>
    </dgm:pt>
    <dgm:pt modelId="{458A8DFD-B59C-4075-9B77-484CE045154F}" type="pres">
      <dgm:prSet presAssocID="{2E515E1B-0E19-4CCF-9AC8-004FCB14982E}" presName="parentText" presStyleLbl="node1" presStyleIdx="0" presStyleCnt="6">
        <dgm:presLayoutVars>
          <dgm:chMax val="0"/>
          <dgm:bulletEnabled val="1"/>
        </dgm:presLayoutVars>
      </dgm:prSet>
      <dgm:spPr/>
    </dgm:pt>
    <dgm:pt modelId="{07B8D0CA-830B-4F1D-8F23-42B6B5629966}" type="pres">
      <dgm:prSet presAssocID="{CCEB5D90-3003-4EDC-910F-5893297191B6}" presName="spacer" presStyleCnt="0"/>
      <dgm:spPr/>
    </dgm:pt>
    <dgm:pt modelId="{A3A8E0BC-8CBE-4458-8BA3-973F37FC91F9}" type="pres">
      <dgm:prSet presAssocID="{090DE594-149F-4EF7-A1A1-7D5D1D1BF9DB}" presName="parentText" presStyleLbl="node1" presStyleIdx="1" presStyleCnt="6">
        <dgm:presLayoutVars>
          <dgm:chMax val="0"/>
          <dgm:bulletEnabled val="1"/>
        </dgm:presLayoutVars>
      </dgm:prSet>
      <dgm:spPr/>
    </dgm:pt>
    <dgm:pt modelId="{E3A9E411-B524-4A64-B181-85CD3B2814E4}" type="pres">
      <dgm:prSet presAssocID="{06497837-D5A2-4677-8650-3769A8F1824C}" presName="spacer" presStyleCnt="0"/>
      <dgm:spPr/>
    </dgm:pt>
    <dgm:pt modelId="{76BDD778-0252-47B4-BD1B-FC127C8B68E1}" type="pres">
      <dgm:prSet presAssocID="{4447837E-089D-4CE2-BC65-90BD8BD85239}" presName="parentText" presStyleLbl="node1" presStyleIdx="2" presStyleCnt="6">
        <dgm:presLayoutVars>
          <dgm:chMax val="0"/>
          <dgm:bulletEnabled val="1"/>
        </dgm:presLayoutVars>
      </dgm:prSet>
      <dgm:spPr/>
    </dgm:pt>
    <dgm:pt modelId="{4DE8930F-A063-4316-A54F-CAF1DEBC96FB}" type="pres">
      <dgm:prSet presAssocID="{2C749F9F-3B67-4544-90E3-43B0C677BCB0}" presName="spacer" presStyleCnt="0"/>
      <dgm:spPr/>
    </dgm:pt>
    <dgm:pt modelId="{E261C98E-64EE-4C5D-8501-A02B4A36132E}" type="pres">
      <dgm:prSet presAssocID="{DB15F05F-CDB7-4FD8-9EDD-A83DD2E59660}" presName="parentText" presStyleLbl="node1" presStyleIdx="3" presStyleCnt="6">
        <dgm:presLayoutVars>
          <dgm:chMax val="0"/>
          <dgm:bulletEnabled val="1"/>
        </dgm:presLayoutVars>
      </dgm:prSet>
      <dgm:spPr/>
    </dgm:pt>
    <dgm:pt modelId="{F5EBA6CE-6CB4-4AA9-805F-5B1AA312759F}" type="pres">
      <dgm:prSet presAssocID="{D31989D0-9F60-493F-BC8D-3DB58E781BBB}" presName="spacer" presStyleCnt="0"/>
      <dgm:spPr/>
    </dgm:pt>
    <dgm:pt modelId="{2519A2BC-A14A-4062-872D-F80BA9479475}" type="pres">
      <dgm:prSet presAssocID="{F0CDDBDF-D62D-4C46-8E59-897582D1D852}" presName="parentText" presStyleLbl="node1" presStyleIdx="4" presStyleCnt="6">
        <dgm:presLayoutVars>
          <dgm:chMax val="0"/>
          <dgm:bulletEnabled val="1"/>
        </dgm:presLayoutVars>
      </dgm:prSet>
      <dgm:spPr/>
    </dgm:pt>
    <dgm:pt modelId="{91646B8B-1D15-4FE1-AD24-31BED8057ADC}" type="pres">
      <dgm:prSet presAssocID="{F1A4D7A8-1242-4DF9-BF36-33517DCB06E7}" presName="spacer" presStyleCnt="0"/>
      <dgm:spPr/>
    </dgm:pt>
    <dgm:pt modelId="{26881FEA-2D25-4E4E-94B0-E91260E0FD11}" type="pres">
      <dgm:prSet presAssocID="{3FCC6678-CD72-4BEE-9596-39BBA49E8335}" presName="parentText" presStyleLbl="node1" presStyleIdx="5" presStyleCnt="6">
        <dgm:presLayoutVars>
          <dgm:chMax val="0"/>
          <dgm:bulletEnabled val="1"/>
        </dgm:presLayoutVars>
      </dgm:prSet>
      <dgm:spPr/>
    </dgm:pt>
  </dgm:ptLst>
  <dgm:cxnLst>
    <dgm:cxn modelId="{79D3293A-BFE6-415C-BC13-0D214E67C7FF}" type="presOf" srcId="{3FCC6678-CD72-4BEE-9596-39BBA49E8335}" destId="{26881FEA-2D25-4E4E-94B0-E91260E0FD11}" srcOrd="0" destOrd="0" presId="urn:microsoft.com/office/officeart/2005/8/layout/vList2"/>
    <dgm:cxn modelId="{CB320A41-D23B-4351-9DFB-872AE30423C8}" srcId="{7B67F7FB-55F0-4C0F-9415-DAA1B66D8AC3}" destId="{F0CDDBDF-D62D-4C46-8E59-897582D1D852}" srcOrd="4" destOrd="0" parTransId="{3A95B115-7188-4AD4-AF21-328DD8FF0B63}" sibTransId="{F1A4D7A8-1242-4DF9-BF36-33517DCB06E7}"/>
    <dgm:cxn modelId="{14F91743-F75F-4C3F-8188-CADD1A63107B}" srcId="{7B67F7FB-55F0-4C0F-9415-DAA1B66D8AC3}" destId="{DB15F05F-CDB7-4FD8-9EDD-A83DD2E59660}" srcOrd="3" destOrd="0" parTransId="{BEA5751B-F839-4887-BA7D-04A1E5D1764D}" sibTransId="{D31989D0-9F60-493F-BC8D-3DB58E781BBB}"/>
    <dgm:cxn modelId="{84438A66-DFB3-44EB-94C4-4D62B502A873}" type="presOf" srcId="{4447837E-089D-4CE2-BC65-90BD8BD85239}" destId="{76BDD778-0252-47B4-BD1B-FC127C8B68E1}" srcOrd="0" destOrd="0" presId="urn:microsoft.com/office/officeart/2005/8/layout/vList2"/>
    <dgm:cxn modelId="{30BFB868-B74D-45E6-8DFB-74A1A6649C8B}" type="presOf" srcId="{F0CDDBDF-D62D-4C46-8E59-897582D1D852}" destId="{2519A2BC-A14A-4062-872D-F80BA9479475}" srcOrd="0" destOrd="0" presId="urn:microsoft.com/office/officeart/2005/8/layout/vList2"/>
    <dgm:cxn modelId="{90C04554-C36A-427E-9887-DAC1CC502785}" srcId="{7B67F7FB-55F0-4C0F-9415-DAA1B66D8AC3}" destId="{4447837E-089D-4CE2-BC65-90BD8BD85239}" srcOrd="2" destOrd="0" parTransId="{F17047B5-9F37-48C4-8BB9-05F4B148F12B}" sibTransId="{2C749F9F-3B67-4544-90E3-43B0C677BCB0}"/>
    <dgm:cxn modelId="{64051F85-0F12-4A98-B537-F2D2E6C3ED67}" type="presOf" srcId="{7B67F7FB-55F0-4C0F-9415-DAA1B66D8AC3}" destId="{F895147C-9D04-49C2-92C4-7B88F12FF8F4}" srcOrd="0" destOrd="0" presId="urn:microsoft.com/office/officeart/2005/8/layout/vList2"/>
    <dgm:cxn modelId="{92CC9E9D-0BF4-46DA-A544-BF39B8201A11}" srcId="{7B67F7FB-55F0-4C0F-9415-DAA1B66D8AC3}" destId="{090DE594-149F-4EF7-A1A1-7D5D1D1BF9DB}" srcOrd="1" destOrd="0" parTransId="{AD2E569C-6AD5-4B8F-99E7-9778DEAEE7F0}" sibTransId="{06497837-D5A2-4677-8650-3769A8F1824C}"/>
    <dgm:cxn modelId="{DA6337A5-FF63-48E5-9029-0BEA74A3C68C}" srcId="{7B67F7FB-55F0-4C0F-9415-DAA1B66D8AC3}" destId="{3FCC6678-CD72-4BEE-9596-39BBA49E8335}" srcOrd="5" destOrd="0" parTransId="{FE5939B8-3F8E-4B28-9E17-F69431A64C08}" sibTransId="{86285DE3-74F2-44BE-AA12-AEAE09C4220A}"/>
    <dgm:cxn modelId="{99BC0DB3-4A02-43E3-8775-1919CC73D370}" type="presOf" srcId="{2E515E1B-0E19-4CCF-9AC8-004FCB14982E}" destId="{458A8DFD-B59C-4075-9B77-484CE045154F}" srcOrd="0" destOrd="0" presId="urn:microsoft.com/office/officeart/2005/8/layout/vList2"/>
    <dgm:cxn modelId="{D13805B4-90B2-460D-9C31-5B4E3305C0A8}" type="presOf" srcId="{090DE594-149F-4EF7-A1A1-7D5D1D1BF9DB}" destId="{A3A8E0BC-8CBE-4458-8BA3-973F37FC91F9}" srcOrd="0" destOrd="0" presId="urn:microsoft.com/office/officeart/2005/8/layout/vList2"/>
    <dgm:cxn modelId="{A40A0FD0-3EDF-4F5D-BCED-F57314D11D56}" srcId="{7B67F7FB-55F0-4C0F-9415-DAA1B66D8AC3}" destId="{2E515E1B-0E19-4CCF-9AC8-004FCB14982E}" srcOrd="0" destOrd="0" parTransId="{8546A1B1-5243-4633-B655-40FFF530265D}" sibTransId="{CCEB5D90-3003-4EDC-910F-5893297191B6}"/>
    <dgm:cxn modelId="{B8777DDD-4821-459F-99C2-B9C64E53A3E5}" type="presOf" srcId="{DB15F05F-CDB7-4FD8-9EDD-A83DD2E59660}" destId="{E261C98E-64EE-4C5D-8501-A02B4A36132E}" srcOrd="0" destOrd="0" presId="urn:microsoft.com/office/officeart/2005/8/layout/vList2"/>
    <dgm:cxn modelId="{C75B4F8B-57F7-4B87-BD13-AE10D07F3D2C}" type="presParOf" srcId="{F895147C-9D04-49C2-92C4-7B88F12FF8F4}" destId="{458A8DFD-B59C-4075-9B77-484CE045154F}" srcOrd="0" destOrd="0" presId="urn:microsoft.com/office/officeart/2005/8/layout/vList2"/>
    <dgm:cxn modelId="{13BC974E-1E14-439C-81D8-B0A7C82A8A51}" type="presParOf" srcId="{F895147C-9D04-49C2-92C4-7B88F12FF8F4}" destId="{07B8D0CA-830B-4F1D-8F23-42B6B5629966}" srcOrd="1" destOrd="0" presId="urn:microsoft.com/office/officeart/2005/8/layout/vList2"/>
    <dgm:cxn modelId="{CBC6ECF4-6823-4526-8BAB-749B6DE8B8ED}" type="presParOf" srcId="{F895147C-9D04-49C2-92C4-7B88F12FF8F4}" destId="{A3A8E0BC-8CBE-4458-8BA3-973F37FC91F9}" srcOrd="2" destOrd="0" presId="urn:microsoft.com/office/officeart/2005/8/layout/vList2"/>
    <dgm:cxn modelId="{3DDE6CF4-3842-4731-8C78-3E1B2562C4E3}" type="presParOf" srcId="{F895147C-9D04-49C2-92C4-7B88F12FF8F4}" destId="{E3A9E411-B524-4A64-B181-85CD3B2814E4}" srcOrd="3" destOrd="0" presId="urn:microsoft.com/office/officeart/2005/8/layout/vList2"/>
    <dgm:cxn modelId="{EE950396-45E5-4D4F-9E26-A9815385D7C2}" type="presParOf" srcId="{F895147C-9D04-49C2-92C4-7B88F12FF8F4}" destId="{76BDD778-0252-47B4-BD1B-FC127C8B68E1}" srcOrd="4" destOrd="0" presId="urn:microsoft.com/office/officeart/2005/8/layout/vList2"/>
    <dgm:cxn modelId="{1D5C8E40-CA1E-4BF6-9E5B-190B0501219E}" type="presParOf" srcId="{F895147C-9D04-49C2-92C4-7B88F12FF8F4}" destId="{4DE8930F-A063-4316-A54F-CAF1DEBC96FB}" srcOrd="5" destOrd="0" presId="urn:microsoft.com/office/officeart/2005/8/layout/vList2"/>
    <dgm:cxn modelId="{18E576B3-D666-45DC-83A3-930EF736DBF0}" type="presParOf" srcId="{F895147C-9D04-49C2-92C4-7B88F12FF8F4}" destId="{E261C98E-64EE-4C5D-8501-A02B4A36132E}" srcOrd="6" destOrd="0" presId="urn:microsoft.com/office/officeart/2005/8/layout/vList2"/>
    <dgm:cxn modelId="{E86FC1E9-9DC1-491D-95EE-E82FD1ED7A8B}" type="presParOf" srcId="{F895147C-9D04-49C2-92C4-7B88F12FF8F4}" destId="{F5EBA6CE-6CB4-4AA9-805F-5B1AA312759F}" srcOrd="7" destOrd="0" presId="urn:microsoft.com/office/officeart/2005/8/layout/vList2"/>
    <dgm:cxn modelId="{073475A1-F7B5-4C1D-9E0B-504D041DB771}" type="presParOf" srcId="{F895147C-9D04-49C2-92C4-7B88F12FF8F4}" destId="{2519A2BC-A14A-4062-872D-F80BA9479475}" srcOrd="8" destOrd="0" presId="urn:microsoft.com/office/officeart/2005/8/layout/vList2"/>
    <dgm:cxn modelId="{365FFCC8-0995-413A-88FC-00BF18757CC8}" type="presParOf" srcId="{F895147C-9D04-49C2-92C4-7B88F12FF8F4}" destId="{91646B8B-1D15-4FE1-AD24-31BED8057ADC}" srcOrd="9" destOrd="0" presId="urn:microsoft.com/office/officeart/2005/8/layout/vList2"/>
    <dgm:cxn modelId="{A4DC82D8-79CA-4484-9611-EF511D7A7F32}" type="presParOf" srcId="{F895147C-9D04-49C2-92C4-7B88F12FF8F4}" destId="{26881FEA-2D25-4E4E-94B0-E91260E0FD11}"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3530FD3-B6D6-462B-8C88-D39F545C5C15}" type="doc">
      <dgm:prSet loTypeId="urn:microsoft.com/office/officeart/2005/8/layout/vList2" loCatId="list" qsTypeId="urn:microsoft.com/office/officeart/2005/8/quickstyle/simple4" qsCatId="simple" csTypeId="urn:microsoft.com/office/officeart/2005/8/colors/colorful1" csCatId="colorful"/>
      <dgm:spPr/>
      <dgm:t>
        <a:bodyPr/>
        <a:lstStyle/>
        <a:p>
          <a:endParaRPr lang="en-US"/>
        </a:p>
      </dgm:t>
    </dgm:pt>
    <dgm:pt modelId="{C6C8C8A9-F86D-4DC4-8C01-6A455ACFEB5A}">
      <dgm:prSet/>
      <dgm:spPr/>
      <dgm:t>
        <a:bodyPr/>
        <a:lstStyle/>
        <a:p>
          <a:r>
            <a:rPr lang="en-US" b="1"/>
            <a:t>Consultation with your client will help you properly assess the cause of the disorder</a:t>
          </a:r>
          <a:endParaRPr lang="en-US"/>
        </a:p>
      </dgm:t>
    </dgm:pt>
    <dgm:pt modelId="{211430D5-6098-4E22-8DFA-8A0A63FE0819}" type="parTrans" cxnId="{F7FA8205-F461-43A4-B257-FCFACFA7AD08}">
      <dgm:prSet/>
      <dgm:spPr/>
      <dgm:t>
        <a:bodyPr/>
        <a:lstStyle/>
        <a:p>
          <a:endParaRPr lang="en-US"/>
        </a:p>
      </dgm:t>
    </dgm:pt>
    <dgm:pt modelId="{DF5BDD6D-E692-49F7-A215-7469627FD1C6}" type="sibTrans" cxnId="{F7FA8205-F461-43A4-B257-FCFACFA7AD08}">
      <dgm:prSet/>
      <dgm:spPr/>
      <dgm:t>
        <a:bodyPr/>
        <a:lstStyle/>
        <a:p>
          <a:endParaRPr lang="en-US"/>
        </a:p>
      </dgm:t>
    </dgm:pt>
    <dgm:pt modelId="{E48FFAC9-D87D-45F8-B66C-F5855AF243C8}">
      <dgm:prSet/>
      <dgm:spPr/>
      <dgm:t>
        <a:bodyPr/>
        <a:lstStyle/>
        <a:p>
          <a:r>
            <a:rPr lang="en-US" b="1" dirty="0"/>
            <a:t>For Food allergies, a referral to a nutritionist or a doctor will be the solution to your client problem</a:t>
          </a:r>
          <a:endParaRPr lang="en-US" dirty="0"/>
        </a:p>
      </dgm:t>
    </dgm:pt>
    <dgm:pt modelId="{606ADDD3-B16A-4490-8145-B7029D0DD22C}" type="parTrans" cxnId="{EF33B2B4-3CB6-4B27-A317-DDD96BAECA9D}">
      <dgm:prSet/>
      <dgm:spPr/>
      <dgm:t>
        <a:bodyPr/>
        <a:lstStyle/>
        <a:p>
          <a:endParaRPr lang="en-US"/>
        </a:p>
      </dgm:t>
    </dgm:pt>
    <dgm:pt modelId="{C99CBE6D-4D57-44B5-B44E-5E5A206CC32B}" type="sibTrans" cxnId="{EF33B2B4-3CB6-4B27-A317-DDD96BAECA9D}">
      <dgm:prSet/>
      <dgm:spPr/>
      <dgm:t>
        <a:bodyPr/>
        <a:lstStyle/>
        <a:p>
          <a:endParaRPr lang="en-US"/>
        </a:p>
      </dgm:t>
    </dgm:pt>
    <dgm:pt modelId="{7FD5E056-83EC-4849-BFBA-35332FA9DBB3}">
      <dgm:prSet/>
      <dgm:spPr/>
      <dgm:t>
        <a:bodyPr/>
        <a:lstStyle/>
        <a:p>
          <a:r>
            <a:rPr lang="en-US" b="1"/>
            <a:t>For Hormonal imbalances, a combination of in office treatment plus hormonal therapy by a doctor can yield  very good results </a:t>
          </a:r>
          <a:endParaRPr lang="en-US"/>
        </a:p>
      </dgm:t>
    </dgm:pt>
    <dgm:pt modelId="{11FB0D6B-4917-4190-87A3-1EB84AEC56AB}" type="parTrans" cxnId="{4FC27F19-B04F-41BB-9C9F-81D8479A675F}">
      <dgm:prSet/>
      <dgm:spPr/>
      <dgm:t>
        <a:bodyPr/>
        <a:lstStyle/>
        <a:p>
          <a:endParaRPr lang="en-US"/>
        </a:p>
      </dgm:t>
    </dgm:pt>
    <dgm:pt modelId="{2E5839D0-56E0-49D6-8945-7957D361038B}" type="sibTrans" cxnId="{4FC27F19-B04F-41BB-9C9F-81D8479A675F}">
      <dgm:prSet/>
      <dgm:spPr/>
      <dgm:t>
        <a:bodyPr/>
        <a:lstStyle/>
        <a:p>
          <a:endParaRPr lang="en-US"/>
        </a:p>
      </dgm:t>
    </dgm:pt>
    <dgm:pt modelId="{3A5739C4-A91D-4A97-9F33-CFB069A5A5DD}">
      <dgm:prSet/>
      <dgm:spPr/>
      <dgm:t>
        <a:bodyPr/>
        <a:lstStyle/>
        <a:p>
          <a:r>
            <a:rPr lang="en-US" b="1"/>
            <a:t>When it comes to bad habits or skin routines, wrong cosmetic usage, you can make a big impact by recommending the right treatment and skin care</a:t>
          </a:r>
          <a:endParaRPr lang="en-US"/>
        </a:p>
      </dgm:t>
    </dgm:pt>
    <dgm:pt modelId="{30D9E851-FA8E-46EA-B355-F78FB2FF28B9}" type="parTrans" cxnId="{82621F99-30C0-48C7-9390-E71146BE8E0E}">
      <dgm:prSet/>
      <dgm:spPr/>
      <dgm:t>
        <a:bodyPr/>
        <a:lstStyle/>
        <a:p>
          <a:endParaRPr lang="en-US"/>
        </a:p>
      </dgm:t>
    </dgm:pt>
    <dgm:pt modelId="{ECF69715-CB55-4A7D-95F3-D3EB1ABBBF15}" type="sibTrans" cxnId="{82621F99-30C0-48C7-9390-E71146BE8E0E}">
      <dgm:prSet/>
      <dgm:spPr/>
      <dgm:t>
        <a:bodyPr/>
        <a:lstStyle/>
        <a:p>
          <a:endParaRPr lang="en-US"/>
        </a:p>
      </dgm:t>
    </dgm:pt>
    <dgm:pt modelId="{5275D00F-6556-42CE-B971-209834B18DBA}">
      <dgm:prSet/>
      <dgm:spPr/>
      <dgm:t>
        <a:bodyPr/>
        <a:lstStyle/>
        <a:p>
          <a:r>
            <a:rPr lang="en-US" b="1"/>
            <a:t>For Genetics, a more aggressive line of treatment might be needed including antibiotics, Accutane or oral medication.</a:t>
          </a:r>
          <a:endParaRPr lang="en-US"/>
        </a:p>
      </dgm:t>
    </dgm:pt>
    <dgm:pt modelId="{0F39BEA9-1B83-47C3-B7C9-DD00B41E023C}" type="parTrans" cxnId="{35610CB7-18DB-4995-ACD7-94B76B737F9F}">
      <dgm:prSet/>
      <dgm:spPr/>
      <dgm:t>
        <a:bodyPr/>
        <a:lstStyle/>
        <a:p>
          <a:endParaRPr lang="en-US"/>
        </a:p>
      </dgm:t>
    </dgm:pt>
    <dgm:pt modelId="{7722D029-C00C-44F2-9C53-43E6DF657877}" type="sibTrans" cxnId="{35610CB7-18DB-4995-ACD7-94B76B737F9F}">
      <dgm:prSet/>
      <dgm:spPr/>
      <dgm:t>
        <a:bodyPr/>
        <a:lstStyle/>
        <a:p>
          <a:endParaRPr lang="en-US"/>
        </a:p>
      </dgm:t>
    </dgm:pt>
    <dgm:pt modelId="{0FF7A420-A830-47F9-A8B5-5B4F97239BEC}" type="pres">
      <dgm:prSet presAssocID="{73530FD3-B6D6-462B-8C88-D39F545C5C15}" presName="linear" presStyleCnt="0">
        <dgm:presLayoutVars>
          <dgm:animLvl val="lvl"/>
          <dgm:resizeHandles val="exact"/>
        </dgm:presLayoutVars>
      </dgm:prSet>
      <dgm:spPr/>
    </dgm:pt>
    <dgm:pt modelId="{5E3EF16D-36AD-4585-9071-3233B5F21481}" type="pres">
      <dgm:prSet presAssocID="{C6C8C8A9-F86D-4DC4-8C01-6A455ACFEB5A}" presName="parentText" presStyleLbl="node1" presStyleIdx="0" presStyleCnt="5">
        <dgm:presLayoutVars>
          <dgm:chMax val="0"/>
          <dgm:bulletEnabled val="1"/>
        </dgm:presLayoutVars>
      </dgm:prSet>
      <dgm:spPr/>
    </dgm:pt>
    <dgm:pt modelId="{06FD96BC-98BF-4081-985B-C985C75DFDD7}" type="pres">
      <dgm:prSet presAssocID="{DF5BDD6D-E692-49F7-A215-7469627FD1C6}" presName="spacer" presStyleCnt="0"/>
      <dgm:spPr/>
    </dgm:pt>
    <dgm:pt modelId="{B57CAF0B-FAF5-44EA-9F06-747302E6650E}" type="pres">
      <dgm:prSet presAssocID="{E48FFAC9-D87D-45F8-B66C-F5855AF243C8}" presName="parentText" presStyleLbl="node1" presStyleIdx="1" presStyleCnt="5">
        <dgm:presLayoutVars>
          <dgm:chMax val="0"/>
          <dgm:bulletEnabled val="1"/>
        </dgm:presLayoutVars>
      </dgm:prSet>
      <dgm:spPr/>
    </dgm:pt>
    <dgm:pt modelId="{918A0CEF-0E3C-48CA-A1CC-A89293519257}" type="pres">
      <dgm:prSet presAssocID="{C99CBE6D-4D57-44B5-B44E-5E5A206CC32B}" presName="spacer" presStyleCnt="0"/>
      <dgm:spPr/>
    </dgm:pt>
    <dgm:pt modelId="{20ADFF07-715B-4C1E-AA65-4B4512165163}" type="pres">
      <dgm:prSet presAssocID="{7FD5E056-83EC-4849-BFBA-35332FA9DBB3}" presName="parentText" presStyleLbl="node1" presStyleIdx="2" presStyleCnt="5">
        <dgm:presLayoutVars>
          <dgm:chMax val="0"/>
          <dgm:bulletEnabled val="1"/>
        </dgm:presLayoutVars>
      </dgm:prSet>
      <dgm:spPr/>
    </dgm:pt>
    <dgm:pt modelId="{8F47655D-6867-452C-8638-12F4FC6FD944}" type="pres">
      <dgm:prSet presAssocID="{2E5839D0-56E0-49D6-8945-7957D361038B}" presName="spacer" presStyleCnt="0"/>
      <dgm:spPr/>
    </dgm:pt>
    <dgm:pt modelId="{FDB7CCD6-C928-4FBB-A0C7-856DAC4B1A44}" type="pres">
      <dgm:prSet presAssocID="{3A5739C4-A91D-4A97-9F33-CFB069A5A5DD}" presName="parentText" presStyleLbl="node1" presStyleIdx="3" presStyleCnt="5">
        <dgm:presLayoutVars>
          <dgm:chMax val="0"/>
          <dgm:bulletEnabled val="1"/>
        </dgm:presLayoutVars>
      </dgm:prSet>
      <dgm:spPr/>
    </dgm:pt>
    <dgm:pt modelId="{D52D3A2D-600E-45CE-B9B3-3DE3B307A3B6}" type="pres">
      <dgm:prSet presAssocID="{ECF69715-CB55-4A7D-95F3-D3EB1ABBBF15}" presName="spacer" presStyleCnt="0"/>
      <dgm:spPr/>
    </dgm:pt>
    <dgm:pt modelId="{05BD1E25-9555-4797-B424-16017981EEE7}" type="pres">
      <dgm:prSet presAssocID="{5275D00F-6556-42CE-B971-209834B18DBA}" presName="parentText" presStyleLbl="node1" presStyleIdx="4" presStyleCnt="5">
        <dgm:presLayoutVars>
          <dgm:chMax val="0"/>
          <dgm:bulletEnabled val="1"/>
        </dgm:presLayoutVars>
      </dgm:prSet>
      <dgm:spPr/>
    </dgm:pt>
  </dgm:ptLst>
  <dgm:cxnLst>
    <dgm:cxn modelId="{F7FA8205-F461-43A4-B257-FCFACFA7AD08}" srcId="{73530FD3-B6D6-462B-8C88-D39F545C5C15}" destId="{C6C8C8A9-F86D-4DC4-8C01-6A455ACFEB5A}" srcOrd="0" destOrd="0" parTransId="{211430D5-6098-4E22-8DFA-8A0A63FE0819}" sibTransId="{DF5BDD6D-E692-49F7-A215-7469627FD1C6}"/>
    <dgm:cxn modelId="{4FC27F19-B04F-41BB-9C9F-81D8479A675F}" srcId="{73530FD3-B6D6-462B-8C88-D39F545C5C15}" destId="{7FD5E056-83EC-4849-BFBA-35332FA9DBB3}" srcOrd="2" destOrd="0" parTransId="{11FB0D6B-4917-4190-87A3-1EB84AEC56AB}" sibTransId="{2E5839D0-56E0-49D6-8945-7957D361038B}"/>
    <dgm:cxn modelId="{53FA4753-E508-49A4-9715-C4FC0760A5C6}" type="presOf" srcId="{E48FFAC9-D87D-45F8-B66C-F5855AF243C8}" destId="{B57CAF0B-FAF5-44EA-9F06-747302E6650E}" srcOrd="0" destOrd="0" presId="urn:microsoft.com/office/officeart/2005/8/layout/vList2"/>
    <dgm:cxn modelId="{B33C9555-8286-413A-894F-B1762ED98AE3}" type="presOf" srcId="{3A5739C4-A91D-4A97-9F33-CFB069A5A5DD}" destId="{FDB7CCD6-C928-4FBB-A0C7-856DAC4B1A44}" srcOrd="0" destOrd="0" presId="urn:microsoft.com/office/officeart/2005/8/layout/vList2"/>
    <dgm:cxn modelId="{AA946C81-B790-449F-887E-AE85B62B18E3}" type="presOf" srcId="{7FD5E056-83EC-4849-BFBA-35332FA9DBB3}" destId="{20ADFF07-715B-4C1E-AA65-4B4512165163}" srcOrd="0" destOrd="0" presId="urn:microsoft.com/office/officeart/2005/8/layout/vList2"/>
    <dgm:cxn modelId="{5E762394-8B14-4DA6-8093-1F97AA42C7E3}" type="presOf" srcId="{C6C8C8A9-F86D-4DC4-8C01-6A455ACFEB5A}" destId="{5E3EF16D-36AD-4585-9071-3233B5F21481}" srcOrd="0" destOrd="0" presId="urn:microsoft.com/office/officeart/2005/8/layout/vList2"/>
    <dgm:cxn modelId="{82621F99-30C0-48C7-9390-E71146BE8E0E}" srcId="{73530FD3-B6D6-462B-8C88-D39F545C5C15}" destId="{3A5739C4-A91D-4A97-9F33-CFB069A5A5DD}" srcOrd="3" destOrd="0" parTransId="{30D9E851-FA8E-46EA-B355-F78FB2FF28B9}" sibTransId="{ECF69715-CB55-4A7D-95F3-D3EB1ABBBF15}"/>
    <dgm:cxn modelId="{F8BE64B4-FDDB-4A25-85A5-876878A16A52}" type="presOf" srcId="{73530FD3-B6D6-462B-8C88-D39F545C5C15}" destId="{0FF7A420-A830-47F9-A8B5-5B4F97239BEC}" srcOrd="0" destOrd="0" presId="urn:microsoft.com/office/officeart/2005/8/layout/vList2"/>
    <dgm:cxn modelId="{EF33B2B4-3CB6-4B27-A317-DDD96BAECA9D}" srcId="{73530FD3-B6D6-462B-8C88-D39F545C5C15}" destId="{E48FFAC9-D87D-45F8-B66C-F5855AF243C8}" srcOrd="1" destOrd="0" parTransId="{606ADDD3-B16A-4490-8145-B7029D0DD22C}" sibTransId="{C99CBE6D-4D57-44B5-B44E-5E5A206CC32B}"/>
    <dgm:cxn modelId="{35610CB7-18DB-4995-ACD7-94B76B737F9F}" srcId="{73530FD3-B6D6-462B-8C88-D39F545C5C15}" destId="{5275D00F-6556-42CE-B971-209834B18DBA}" srcOrd="4" destOrd="0" parTransId="{0F39BEA9-1B83-47C3-B7C9-DD00B41E023C}" sibTransId="{7722D029-C00C-44F2-9C53-43E6DF657877}"/>
    <dgm:cxn modelId="{58D824E9-34E8-4FFC-B473-AFC3C33D91B7}" type="presOf" srcId="{5275D00F-6556-42CE-B971-209834B18DBA}" destId="{05BD1E25-9555-4797-B424-16017981EEE7}" srcOrd="0" destOrd="0" presId="urn:microsoft.com/office/officeart/2005/8/layout/vList2"/>
    <dgm:cxn modelId="{4AF6CC67-0A43-412F-B10A-844684BB227E}" type="presParOf" srcId="{0FF7A420-A830-47F9-A8B5-5B4F97239BEC}" destId="{5E3EF16D-36AD-4585-9071-3233B5F21481}" srcOrd="0" destOrd="0" presId="urn:microsoft.com/office/officeart/2005/8/layout/vList2"/>
    <dgm:cxn modelId="{113C3E23-9FFE-4189-BF73-595289AE2F54}" type="presParOf" srcId="{0FF7A420-A830-47F9-A8B5-5B4F97239BEC}" destId="{06FD96BC-98BF-4081-985B-C985C75DFDD7}" srcOrd="1" destOrd="0" presId="urn:microsoft.com/office/officeart/2005/8/layout/vList2"/>
    <dgm:cxn modelId="{FF4AF042-6BD4-4BA3-AD07-AEFF3C13802D}" type="presParOf" srcId="{0FF7A420-A830-47F9-A8B5-5B4F97239BEC}" destId="{B57CAF0B-FAF5-44EA-9F06-747302E6650E}" srcOrd="2" destOrd="0" presId="urn:microsoft.com/office/officeart/2005/8/layout/vList2"/>
    <dgm:cxn modelId="{04A2CA2A-7CA4-4B5A-B262-6EC548D6B241}" type="presParOf" srcId="{0FF7A420-A830-47F9-A8B5-5B4F97239BEC}" destId="{918A0CEF-0E3C-48CA-A1CC-A89293519257}" srcOrd="3" destOrd="0" presId="urn:microsoft.com/office/officeart/2005/8/layout/vList2"/>
    <dgm:cxn modelId="{401DAAB2-25C2-4DAF-B407-4B7D3B10EA96}" type="presParOf" srcId="{0FF7A420-A830-47F9-A8B5-5B4F97239BEC}" destId="{20ADFF07-715B-4C1E-AA65-4B4512165163}" srcOrd="4" destOrd="0" presId="urn:microsoft.com/office/officeart/2005/8/layout/vList2"/>
    <dgm:cxn modelId="{ACBC8FFF-4E26-43B2-AD33-98C336EA4D37}" type="presParOf" srcId="{0FF7A420-A830-47F9-A8B5-5B4F97239BEC}" destId="{8F47655D-6867-452C-8638-12F4FC6FD944}" srcOrd="5" destOrd="0" presId="urn:microsoft.com/office/officeart/2005/8/layout/vList2"/>
    <dgm:cxn modelId="{118CAADB-9489-436C-AF9C-7805F87DE578}" type="presParOf" srcId="{0FF7A420-A830-47F9-A8B5-5B4F97239BEC}" destId="{FDB7CCD6-C928-4FBB-A0C7-856DAC4B1A44}" srcOrd="6" destOrd="0" presId="urn:microsoft.com/office/officeart/2005/8/layout/vList2"/>
    <dgm:cxn modelId="{345D3D90-09D7-4768-8E53-E985EDA68B9A}" type="presParOf" srcId="{0FF7A420-A830-47F9-A8B5-5B4F97239BEC}" destId="{D52D3A2D-600E-45CE-B9B3-3DE3B307A3B6}" srcOrd="7" destOrd="0" presId="urn:microsoft.com/office/officeart/2005/8/layout/vList2"/>
    <dgm:cxn modelId="{39085BDA-0833-43EF-ADB2-5A68BAEF5988}" type="presParOf" srcId="{0FF7A420-A830-47F9-A8B5-5B4F97239BEC}" destId="{05BD1E25-9555-4797-B424-16017981EEE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8A8DFD-B59C-4075-9B77-484CE045154F}">
      <dsp:nvSpPr>
        <dsp:cNvPr id="0" name=""/>
        <dsp:cNvSpPr/>
      </dsp:nvSpPr>
      <dsp:spPr>
        <a:xfrm>
          <a:off x="0" y="60646"/>
          <a:ext cx="10515600" cy="666607"/>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COMEDO: </a:t>
          </a:r>
        </a:p>
      </dsp:txBody>
      <dsp:txXfrm>
        <a:off x="32541" y="93187"/>
        <a:ext cx="10450518" cy="601525"/>
      </dsp:txXfrm>
    </dsp:sp>
    <dsp:sp modelId="{A3A8E0BC-8CBE-4458-8BA3-973F37FC91F9}">
      <dsp:nvSpPr>
        <dsp:cNvPr id="0" name=""/>
        <dsp:cNvSpPr/>
      </dsp:nvSpPr>
      <dsp:spPr>
        <a:xfrm>
          <a:off x="0" y="773333"/>
          <a:ext cx="10515600" cy="66660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Is a noninflamed buildup of cells, sebum, and other debris inside follicles</a:t>
          </a:r>
        </a:p>
      </dsp:txBody>
      <dsp:txXfrm>
        <a:off x="32541" y="805874"/>
        <a:ext cx="10450518" cy="601525"/>
      </dsp:txXfrm>
    </dsp:sp>
    <dsp:sp modelId="{76BDD778-0252-47B4-BD1B-FC127C8B68E1}">
      <dsp:nvSpPr>
        <dsp:cNvPr id="0" name=""/>
        <dsp:cNvSpPr/>
      </dsp:nvSpPr>
      <dsp:spPr>
        <a:xfrm>
          <a:off x="0" y="1486021"/>
          <a:ext cx="10515600" cy="666607"/>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OPEN COMEDO:</a:t>
          </a:r>
        </a:p>
      </dsp:txBody>
      <dsp:txXfrm>
        <a:off x="32541" y="1518562"/>
        <a:ext cx="10450518" cy="601525"/>
      </dsp:txXfrm>
    </dsp:sp>
    <dsp:sp modelId="{E261C98E-64EE-4C5D-8501-A02B4A36132E}">
      <dsp:nvSpPr>
        <dsp:cNvPr id="0" name=""/>
        <dsp:cNvSpPr/>
      </dsp:nvSpPr>
      <dsp:spPr>
        <a:xfrm>
          <a:off x="0" y="2198709"/>
          <a:ext cx="10515600" cy="66660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Is a blackhead open at the surface and exposed to air. When the follicle is filled with excess oil a blackhead forms. It is dark because it is exposed to oxygen and oxidation occurs</a:t>
          </a:r>
        </a:p>
      </dsp:txBody>
      <dsp:txXfrm>
        <a:off x="32541" y="2231250"/>
        <a:ext cx="10450518" cy="601525"/>
      </dsp:txXfrm>
    </dsp:sp>
    <dsp:sp modelId="{2519A2BC-A14A-4062-872D-F80BA9479475}">
      <dsp:nvSpPr>
        <dsp:cNvPr id="0" name=""/>
        <dsp:cNvSpPr/>
      </dsp:nvSpPr>
      <dsp:spPr>
        <a:xfrm>
          <a:off x="0" y="2911396"/>
          <a:ext cx="10515600" cy="666607"/>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CLOSED COMEDO:</a:t>
          </a:r>
        </a:p>
      </dsp:txBody>
      <dsp:txXfrm>
        <a:off x="32541" y="2943937"/>
        <a:ext cx="10450518" cy="601525"/>
      </dsp:txXfrm>
    </dsp:sp>
    <dsp:sp modelId="{26881FEA-2D25-4E4E-94B0-E91260E0FD11}">
      <dsp:nvSpPr>
        <dsp:cNvPr id="0" name=""/>
        <dsp:cNvSpPr/>
      </dsp:nvSpPr>
      <dsp:spPr>
        <a:xfrm>
          <a:off x="0" y="3624084"/>
          <a:ext cx="10515600" cy="66660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Follicles are blocked with debris and white cells. It is also referred to as a whitehead but should not be confused with the more hardened white type of papules called milia</a:t>
          </a:r>
        </a:p>
      </dsp:txBody>
      <dsp:txXfrm>
        <a:off x="32541" y="3656625"/>
        <a:ext cx="10450518" cy="6015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3EF16D-36AD-4585-9071-3233B5F21481}">
      <dsp:nvSpPr>
        <dsp:cNvPr id="0" name=""/>
        <dsp:cNvSpPr/>
      </dsp:nvSpPr>
      <dsp:spPr>
        <a:xfrm>
          <a:off x="0" y="17105"/>
          <a:ext cx="6666833" cy="1042469"/>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Consultation with your client will help you properly assess the cause of the disorder</a:t>
          </a:r>
          <a:endParaRPr lang="en-US" sz="1800" kern="1200"/>
        </a:p>
      </dsp:txBody>
      <dsp:txXfrm>
        <a:off x="50889" y="67994"/>
        <a:ext cx="6565055" cy="940691"/>
      </dsp:txXfrm>
    </dsp:sp>
    <dsp:sp modelId="{B57CAF0B-FAF5-44EA-9F06-747302E6650E}">
      <dsp:nvSpPr>
        <dsp:cNvPr id="0" name=""/>
        <dsp:cNvSpPr/>
      </dsp:nvSpPr>
      <dsp:spPr>
        <a:xfrm>
          <a:off x="0" y="1111415"/>
          <a:ext cx="6666833" cy="1042469"/>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dirty="0"/>
            <a:t>For Food allergies, a referral to a nutritionist or a doctor will be the solution to your client problem</a:t>
          </a:r>
          <a:endParaRPr lang="en-US" sz="1800" kern="1200" dirty="0"/>
        </a:p>
      </dsp:txBody>
      <dsp:txXfrm>
        <a:off x="50889" y="1162304"/>
        <a:ext cx="6565055" cy="940691"/>
      </dsp:txXfrm>
    </dsp:sp>
    <dsp:sp modelId="{20ADFF07-715B-4C1E-AA65-4B4512165163}">
      <dsp:nvSpPr>
        <dsp:cNvPr id="0" name=""/>
        <dsp:cNvSpPr/>
      </dsp:nvSpPr>
      <dsp:spPr>
        <a:xfrm>
          <a:off x="0" y="2205725"/>
          <a:ext cx="6666833" cy="1042469"/>
        </a:xfrm>
        <a:prstGeom prst="round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For Hormonal imbalances, a combination of in office treatment plus hormonal therapy by a doctor can yield  very good results </a:t>
          </a:r>
          <a:endParaRPr lang="en-US" sz="1800" kern="1200"/>
        </a:p>
      </dsp:txBody>
      <dsp:txXfrm>
        <a:off x="50889" y="2256614"/>
        <a:ext cx="6565055" cy="940691"/>
      </dsp:txXfrm>
    </dsp:sp>
    <dsp:sp modelId="{FDB7CCD6-C928-4FBB-A0C7-856DAC4B1A44}">
      <dsp:nvSpPr>
        <dsp:cNvPr id="0" name=""/>
        <dsp:cNvSpPr/>
      </dsp:nvSpPr>
      <dsp:spPr>
        <a:xfrm>
          <a:off x="0" y="3300035"/>
          <a:ext cx="6666833" cy="1042469"/>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When it comes to bad habits or skin routines, wrong cosmetic usage, you can make a big impact by recommending the right treatment and skin care</a:t>
          </a:r>
          <a:endParaRPr lang="en-US" sz="1800" kern="1200"/>
        </a:p>
      </dsp:txBody>
      <dsp:txXfrm>
        <a:off x="50889" y="3350924"/>
        <a:ext cx="6565055" cy="940691"/>
      </dsp:txXfrm>
    </dsp:sp>
    <dsp:sp modelId="{05BD1E25-9555-4797-B424-16017981EEE7}">
      <dsp:nvSpPr>
        <dsp:cNvPr id="0" name=""/>
        <dsp:cNvSpPr/>
      </dsp:nvSpPr>
      <dsp:spPr>
        <a:xfrm>
          <a:off x="0" y="4394345"/>
          <a:ext cx="6666833" cy="1042469"/>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For Genetics, a more aggressive line of treatment might be needed including antibiotics, Accutane or oral medication.</a:t>
          </a:r>
          <a:endParaRPr lang="en-US" sz="1800" kern="1200"/>
        </a:p>
      </dsp:txBody>
      <dsp:txXfrm>
        <a:off x="50889" y="4445234"/>
        <a:ext cx="6565055" cy="94069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9325526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pic>
        <p:nvPicPr>
          <p:cNvPr id="7" name="Picture 6">
            <a:extLst>
              <a:ext uri="{FF2B5EF4-FFF2-40B4-BE49-F238E27FC236}">
                <a16:creationId xmlns:a16="http://schemas.microsoft.com/office/drawing/2014/main" id="{F5C83B61-910E-9A8D-5893-EDD5AC693785}"/>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10" name="Picture 9">
            <a:extLst>
              <a:ext uri="{FF2B5EF4-FFF2-40B4-BE49-F238E27FC236}">
                <a16:creationId xmlns:a16="http://schemas.microsoft.com/office/drawing/2014/main" id="{3C709FCE-0D23-E0D7-8742-682F75B32F66}"/>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2" name="Picture 11" descr="Logo&#10;&#10;Description automatically generated">
            <a:extLst>
              <a:ext uri="{FF2B5EF4-FFF2-40B4-BE49-F238E27FC236}">
                <a16:creationId xmlns:a16="http://schemas.microsoft.com/office/drawing/2014/main" id="{E6208F28-E56D-9083-8A26-AD0D55E86BA8}"/>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17639363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798775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6104102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240154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3324861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pic>
        <p:nvPicPr>
          <p:cNvPr id="7" name="Picture 6">
            <a:extLst>
              <a:ext uri="{FF2B5EF4-FFF2-40B4-BE49-F238E27FC236}">
                <a16:creationId xmlns:a16="http://schemas.microsoft.com/office/drawing/2014/main" id="{0F97C085-809B-3465-DB33-4D7E95EFBB33}"/>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8" name="Picture 7">
            <a:extLst>
              <a:ext uri="{FF2B5EF4-FFF2-40B4-BE49-F238E27FC236}">
                <a16:creationId xmlns:a16="http://schemas.microsoft.com/office/drawing/2014/main" id="{3551EE45-82D1-E734-17C4-5845A404844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24258680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0422525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183945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3301114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4384891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644639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0575087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9640464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5071002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8162267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1081013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9144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88406972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2645440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787059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42655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92112035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288526362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hyperlink" Target="https://www.diggita.it/story.php?title=Acne_sul_viso_ad_ogni_zona_corrisponde_un_problema" TargetMode="External"/><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hyperlink" Target="https://grfpublishers.com/article/view/MTky/Blood-Lipid-Excretory-System" TargetMode="External"/><Relationship Id="rId2" Type="http://schemas.openxmlformats.org/officeDocument/2006/relationships/image" Target="../media/image8.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youtube.com/watch?v=lAx5gwhmsdo&amp;ab_channel=NucleusMedicalMedia" TargetMode="External"/><Relationship Id="rId1" Type="http://schemas.openxmlformats.org/officeDocument/2006/relationships/slideLayout" Target="../slideLayouts/slideLayout13.xml"/><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hyperlink" Target="https://www.ancientsunrise.blog/highlights-zizyphus-spina-christi/" TargetMode="External"/><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5977946" y="3898173"/>
            <a:ext cx="4522906"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a:solidFill>
                  <a:schemeClr val="bg1"/>
                </a:solidFill>
                <a:latin typeface="Futura PT Demi" panose="020B0702020204020303" pitchFamily="34" charset="0"/>
              </a:rPr>
              <a:t>Acne </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A1EFFC7-58E7-6C31-6254-7939A383458C}"/>
              </a:ext>
            </a:extLst>
          </p:cNvPr>
          <p:cNvSpPr txBox="1"/>
          <p:nvPr/>
        </p:nvSpPr>
        <p:spPr>
          <a:xfrm>
            <a:off x="474532" y="131127"/>
            <a:ext cx="4282983" cy="120036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000" dirty="0">
                <a:latin typeface="+mj-lt"/>
                <a:ea typeface="+mj-ea"/>
                <a:cs typeface="+mj-cs"/>
              </a:rPr>
              <a:t>What is  Acne?</a:t>
            </a:r>
          </a:p>
        </p:txBody>
      </p:sp>
      <p:pic>
        <p:nvPicPr>
          <p:cNvPr id="11" name="Picture 10" descr="Close-up of a person's chest&#10;&#10;Description automatically generated with medium confidence">
            <a:extLst>
              <a:ext uri="{FF2B5EF4-FFF2-40B4-BE49-F238E27FC236}">
                <a16:creationId xmlns:a16="http://schemas.microsoft.com/office/drawing/2014/main" id="{FCF0D02E-5486-9141-9606-CCF9FDA7097B}"/>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6311" r="1" b="1"/>
          <a:stretch/>
        </p:blipFill>
        <p:spPr>
          <a:xfrm>
            <a:off x="576244" y="1644152"/>
            <a:ext cx="4577647" cy="4330484"/>
          </a:xfrm>
          <a:prstGeom prst="rect">
            <a:avLst/>
          </a:prstGeom>
        </p:spPr>
      </p:pic>
      <p:sp>
        <p:nvSpPr>
          <p:cNvPr id="6" name="TextBox 5">
            <a:extLst>
              <a:ext uri="{FF2B5EF4-FFF2-40B4-BE49-F238E27FC236}">
                <a16:creationId xmlns:a16="http://schemas.microsoft.com/office/drawing/2014/main" id="{E12A567D-7CEC-6016-F264-A2DB2FF1F84B}"/>
              </a:ext>
            </a:extLst>
          </p:cNvPr>
          <p:cNvSpPr txBox="1"/>
          <p:nvPr/>
        </p:nvSpPr>
        <p:spPr>
          <a:xfrm>
            <a:off x="6470085" y="1673028"/>
            <a:ext cx="4282984" cy="3511943"/>
          </a:xfrm>
          <a:prstGeom prst="rect">
            <a:avLst/>
          </a:prstGeom>
        </p:spPr>
        <p:txBody>
          <a:bodyPr vert="horz" lIns="91440" tIns="45720" rIns="91440" bIns="45720" rtlCol="0" anchor="ctr">
            <a:normAutofit/>
          </a:bodyPr>
          <a:lstStyle/>
          <a:p>
            <a:pPr marL="285750" indent="-285750">
              <a:lnSpc>
                <a:spcPct val="90000"/>
              </a:lnSpc>
              <a:spcAft>
                <a:spcPts val="600"/>
              </a:spcAft>
              <a:buFont typeface="Arial" panose="020B0604020202020204" pitchFamily="34" charset="0"/>
              <a:buChar char="•"/>
            </a:pPr>
            <a:r>
              <a:rPr lang="en-US" sz="2000" dirty="0"/>
              <a:t>Inflammatory skin disorder of the sebaceous glands, medically known as acne simplex or acne vulgaris. It is characterized by excess sebum production. This excess oil and dead skin cells can plug pores, creating </a:t>
            </a:r>
            <a:r>
              <a:rPr lang="en-US" sz="2000" dirty="0" err="1"/>
              <a:t>comedones</a:t>
            </a:r>
            <a:r>
              <a:rPr lang="en-US" sz="2000" dirty="0"/>
              <a:t>, papules and pustules, and cysts. This causes a growth of Propionibacterium acne (P. acne) bacteria. </a:t>
            </a:r>
          </a:p>
        </p:txBody>
      </p:sp>
    </p:spTree>
    <p:extLst>
      <p:ext uri="{BB962C8B-B14F-4D97-AF65-F5344CB8AC3E}">
        <p14:creationId xmlns:p14="http://schemas.microsoft.com/office/powerpoint/2010/main" val="2329743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3572ED-AC99-5FEB-D206-DF7DC89A0F8E}"/>
              </a:ext>
            </a:extLst>
          </p:cNvPr>
          <p:cNvSpPr>
            <a:spLocks noGrp="1"/>
          </p:cNvSpPr>
          <p:nvPr>
            <p:ph idx="1"/>
          </p:nvPr>
        </p:nvSpPr>
        <p:spPr>
          <a:xfrm>
            <a:off x="4965431" y="2438400"/>
            <a:ext cx="6586489" cy="3785419"/>
          </a:xfrm>
        </p:spPr>
        <p:txBody>
          <a:bodyPr>
            <a:normAutofit/>
          </a:bodyPr>
          <a:lstStyle/>
          <a:p>
            <a:r>
              <a:rPr lang="en-US" sz="2000" dirty="0"/>
              <a:t>Bacteria in the follicles are anaerobic, that is, the bacteria cannot live in the presence of oxygen. </a:t>
            </a:r>
          </a:p>
          <a:p>
            <a:r>
              <a:rPr lang="en-US" sz="2000" dirty="0"/>
              <a:t>When follicles are blocked with sebum and dead skin buildup, oxygen cannot reach the bottom of the follicle. </a:t>
            </a:r>
          </a:p>
          <a:p>
            <a:r>
              <a:rPr lang="en-US" sz="2000" dirty="0"/>
              <a:t>Sebum can irritate follicles and cause inflammation. As bacteria and inflammation grow, pressure is exerted on the follicle wall. </a:t>
            </a:r>
          </a:p>
          <a:p>
            <a:r>
              <a:rPr lang="en-US" sz="2000" dirty="0"/>
              <a:t>If the wall ruptures, it becomes infected, and debris spills out into the dermis.</a:t>
            </a:r>
          </a:p>
        </p:txBody>
      </p:sp>
      <p:pic>
        <p:nvPicPr>
          <p:cNvPr id="8" name="Picture 7">
            <a:extLst>
              <a:ext uri="{FF2B5EF4-FFF2-40B4-BE49-F238E27FC236}">
                <a16:creationId xmlns:a16="http://schemas.microsoft.com/office/drawing/2014/main" id="{F0131DBE-B246-D520-09E9-A82C818EBD5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3112" r="34136" b="1"/>
          <a:stretch/>
        </p:blipFill>
        <p:spPr>
          <a:xfrm>
            <a:off x="720397" y="641560"/>
            <a:ext cx="3768269" cy="5574880"/>
          </a:xfrm>
          <a:prstGeom prst="rect">
            <a:avLst/>
          </a:prstGeom>
          <a:effectLst/>
        </p:spPr>
      </p:pic>
    </p:spTree>
    <p:extLst>
      <p:ext uri="{BB962C8B-B14F-4D97-AF65-F5344CB8AC3E}">
        <p14:creationId xmlns:p14="http://schemas.microsoft.com/office/powerpoint/2010/main" val="481242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468F1-064B-D174-3814-501CA975F432}"/>
              </a:ext>
            </a:extLst>
          </p:cNvPr>
          <p:cNvSpPr>
            <a:spLocks noGrp="1"/>
          </p:cNvSpPr>
          <p:nvPr>
            <p:ph type="title"/>
          </p:nvPr>
        </p:nvSpPr>
        <p:spPr>
          <a:xfrm>
            <a:off x="647286" y="-1569564"/>
            <a:ext cx="6437408" cy="2991416"/>
          </a:xfrm>
        </p:spPr>
        <p:txBody>
          <a:bodyPr vert="horz" lIns="91440" tIns="45720" rIns="91440" bIns="45720" rtlCol="0" anchor="b">
            <a:normAutofit/>
          </a:bodyPr>
          <a:lstStyle/>
          <a:p>
            <a:r>
              <a:rPr lang="en-US" sz="4000" kern="1200" dirty="0">
                <a:solidFill>
                  <a:schemeClr val="tx1"/>
                </a:solidFill>
                <a:latin typeface="+mj-lt"/>
                <a:ea typeface="+mj-ea"/>
                <a:cs typeface="+mj-cs"/>
              </a:rPr>
              <a:t>How it happens </a:t>
            </a:r>
          </a:p>
        </p:txBody>
      </p:sp>
      <p:pic>
        <p:nvPicPr>
          <p:cNvPr id="5" name="Content Placeholder 4" descr="3d Glasses with solid fill">
            <a:hlinkClick r:id="rId2"/>
            <a:extLst>
              <a:ext uri="{FF2B5EF4-FFF2-40B4-BE49-F238E27FC236}">
                <a16:creationId xmlns:a16="http://schemas.microsoft.com/office/drawing/2014/main" id="{E7359BEC-980F-FE1E-31BF-F5DD07CE8DDD}"/>
              </a:ext>
            </a:extLst>
          </p:cNvPr>
          <p:cNvPicPr>
            <a:picLocks noGrp="1" noChangeAspect="1"/>
          </p:cNvPicPr>
          <p:nvPr>
            <p:ph idx="1"/>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848176" y="2394151"/>
            <a:ext cx="2069697" cy="2069697"/>
          </a:xfrm>
          <a:prstGeom prst="rect">
            <a:avLst/>
          </a:prstGeom>
        </p:spPr>
      </p:pic>
    </p:spTree>
    <p:extLst>
      <p:ext uri="{BB962C8B-B14F-4D97-AF65-F5344CB8AC3E}">
        <p14:creationId xmlns:p14="http://schemas.microsoft.com/office/powerpoint/2010/main" val="2923342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BA7FB-8BF9-4AA0-29D8-26B2087B6C48}"/>
              </a:ext>
            </a:extLst>
          </p:cNvPr>
          <p:cNvSpPr>
            <a:spLocks noGrp="1"/>
          </p:cNvSpPr>
          <p:nvPr>
            <p:ph type="title"/>
          </p:nvPr>
        </p:nvSpPr>
        <p:spPr>
          <a:xfrm>
            <a:off x="518121" y="0"/>
            <a:ext cx="6586491" cy="1286160"/>
          </a:xfrm>
        </p:spPr>
        <p:txBody>
          <a:bodyPr anchor="b">
            <a:normAutofit fontScale="90000"/>
          </a:bodyPr>
          <a:lstStyle/>
          <a:p>
            <a:r>
              <a:rPr lang="en-US" dirty="0"/>
              <a:t>Causes of Clogged Follicles</a:t>
            </a:r>
          </a:p>
        </p:txBody>
      </p:sp>
      <p:sp>
        <p:nvSpPr>
          <p:cNvPr id="3" name="Content Placeholder 2">
            <a:extLst>
              <a:ext uri="{FF2B5EF4-FFF2-40B4-BE49-F238E27FC236}">
                <a16:creationId xmlns:a16="http://schemas.microsoft.com/office/drawing/2014/main" id="{F70B54EB-6C39-4687-B8BF-C74E613180E5}"/>
              </a:ext>
            </a:extLst>
          </p:cNvPr>
          <p:cNvSpPr>
            <a:spLocks noGrp="1"/>
          </p:cNvSpPr>
          <p:nvPr>
            <p:ph idx="1"/>
          </p:nvPr>
        </p:nvSpPr>
        <p:spPr>
          <a:xfrm>
            <a:off x="4965431" y="2438400"/>
            <a:ext cx="6586489" cy="3785419"/>
          </a:xfrm>
        </p:spPr>
        <p:txBody>
          <a:bodyPr>
            <a:normAutofit/>
          </a:bodyPr>
          <a:lstStyle/>
          <a:p>
            <a:r>
              <a:rPr lang="en-US" sz="1900"/>
              <a:t>Knowledge of the anatomy of the pilosebaceous unit gives you a deeper understanding of how acne behaves. </a:t>
            </a:r>
          </a:p>
          <a:p>
            <a:r>
              <a:rPr lang="en-US" sz="1900"/>
              <a:t>Pilosebaceous unit is the term for the entire follicle that includes the hair shaft, sebaceous gland, and sebaceous duct or canal to the surface. </a:t>
            </a:r>
          </a:p>
          <a:p>
            <a:r>
              <a:rPr lang="en-US" sz="1900"/>
              <a:t>The hairless follicle (with attached sebaceous glands) is the main follicle involved in acne. Clogged follicles are caused by many factors, including excess oil,</a:t>
            </a:r>
          </a:p>
          <a:p>
            <a:r>
              <a:rPr lang="en-US" sz="1900"/>
              <a:t>Retention hyperkeratosis, and sebaceous filaments.</a:t>
            </a:r>
          </a:p>
          <a:p>
            <a:r>
              <a:rPr lang="en-US" sz="1900"/>
              <a:t> Another reason follicles get clogged is that the opening, or ostium, of the follicle may be too small to let impactions out. </a:t>
            </a:r>
          </a:p>
          <a:p>
            <a:endParaRPr lang="en-US" sz="1900"/>
          </a:p>
        </p:txBody>
      </p:sp>
      <p:pic>
        <p:nvPicPr>
          <p:cNvPr id="5" name="Picture 4">
            <a:extLst>
              <a:ext uri="{FF2B5EF4-FFF2-40B4-BE49-F238E27FC236}">
                <a16:creationId xmlns:a16="http://schemas.microsoft.com/office/drawing/2014/main" id="{B7D970AE-4AF7-F4B4-3CE9-D5BC1A183408}"/>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6815" r="26745"/>
          <a:stretch/>
        </p:blipFill>
        <p:spPr>
          <a:xfrm>
            <a:off x="941109" y="1735281"/>
            <a:ext cx="3111539" cy="4603295"/>
          </a:xfrm>
          <a:prstGeom prst="rect">
            <a:avLst/>
          </a:prstGeom>
          <a:effectLst/>
        </p:spPr>
      </p:pic>
    </p:spTree>
    <p:extLst>
      <p:ext uri="{BB962C8B-B14F-4D97-AF65-F5344CB8AC3E}">
        <p14:creationId xmlns:p14="http://schemas.microsoft.com/office/powerpoint/2010/main" val="1667770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25069-322D-FEF1-67B9-FB2AE5E06A30}"/>
              </a:ext>
            </a:extLst>
          </p:cNvPr>
          <p:cNvSpPr>
            <a:spLocks noGrp="1"/>
          </p:cNvSpPr>
          <p:nvPr>
            <p:ph type="title"/>
          </p:nvPr>
        </p:nvSpPr>
        <p:spPr/>
        <p:txBody>
          <a:bodyPr/>
          <a:lstStyle/>
          <a:p>
            <a:r>
              <a:rPr lang="en-US"/>
              <a:t>Types of Clogged Follicles</a:t>
            </a:r>
            <a:endParaRPr lang="en-US" dirty="0"/>
          </a:p>
        </p:txBody>
      </p:sp>
      <p:graphicFrame>
        <p:nvGraphicFramePr>
          <p:cNvPr id="5" name="Content Placeholder 2">
            <a:extLst>
              <a:ext uri="{FF2B5EF4-FFF2-40B4-BE49-F238E27FC236}">
                <a16:creationId xmlns:a16="http://schemas.microsoft.com/office/drawing/2014/main" id="{E168B525-C705-A557-E8CC-7A486E610D4F}"/>
              </a:ext>
            </a:extLst>
          </p:cNvPr>
          <p:cNvGraphicFramePr>
            <a:graphicFrameLocks noGrp="1"/>
          </p:cNvGraphicFramePr>
          <p:nvPr>
            <p:ph idx="1"/>
            <p:extLst>
              <p:ext uri="{D42A27DB-BD31-4B8C-83A1-F6EECF244321}">
                <p14:modId xmlns:p14="http://schemas.microsoft.com/office/powerpoint/2010/main" val="354524136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3875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09513-24F4-EDE9-6495-ACE737F7299B}"/>
              </a:ext>
            </a:extLst>
          </p:cNvPr>
          <p:cNvSpPr>
            <a:spLocks noGrp="1"/>
          </p:cNvSpPr>
          <p:nvPr>
            <p:ph type="title"/>
          </p:nvPr>
        </p:nvSpPr>
        <p:spPr>
          <a:xfrm>
            <a:off x="435706" y="235401"/>
            <a:ext cx="5689526" cy="1622321"/>
          </a:xfrm>
        </p:spPr>
        <p:txBody>
          <a:bodyPr>
            <a:normAutofit/>
          </a:bodyPr>
          <a:lstStyle/>
          <a:p>
            <a:r>
              <a:rPr lang="en-US" sz="4000" dirty="0"/>
              <a:t>Sebaceous Filaments</a:t>
            </a:r>
          </a:p>
        </p:txBody>
      </p:sp>
      <p:sp>
        <p:nvSpPr>
          <p:cNvPr id="3" name="Content Placeholder 2">
            <a:extLst>
              <a:ext uri="{FF2B5EF4-FFF2-40B4-BE49-F238E27FC236}">
                <a16:creationId xmlns:a16="http://schemas.microsoft.com/office/drawing/2014/main" id="{30AAD12F-97E0-C9F9-24DF-9DB457D67F97}"/>
              </a:ext>
            </a:extLst>
          </p:cNvPr>
          <p:cNvSpPr>
            <a:spLocks noGrp="1"/>
          </p:cNvSpPr>
          <p:nvPr>
            <p:ph idx="1"/>
          </p:nvPr>
        </p:nvSpPr>
        <p:spPr>
          <a:xfrm>
            <a:off x="648931" y="3429000"/>
            <a:ext cx="3505494" cy="3785419"/>
          </a:xfrm>
        </p:spPr>
        <p:txBody>
          <a:bodyPr>
            <a:normAutofit/>
          </a:bodyPr>
          <a:lstStyle/>
          <a:p>
            <a:pPr marL="0" indent="0">
              <a:buNone/>
            </a:pPr>
            <a:r>
              <a:rPr lang="en-US" sz="2000" dirty="0"/>
              <a:t>Sebaceous filaments, similar to open </a:t>
            </a:r>
            <a:r>
              <a:rPr lang="en-US" sz="2000" dirty="0" err="1"/>
              <a:t>comedones</a:t>
            </a:r>
            <a:r>
              <a:rPr lang="en-US" sz="2000" dirty="0"/>
              <a:t>, are mainly small, solidified impactions of oil without the cell matter. These filaments also block the follicle and can cause an acne breakout. They are often found on the nose.</a:t>
            </a:r>
          </a:p>
        </p:txBody>
      </p:sp>
      <p:pic>
        <p:nvPicPr>
          <p:cNvPr id="1026" name="Picture 2" descr="Sebaceous Filaments vs. Blackheads | Z Cosmetic Health Blog">
            <a:extLst>
              <a:ext uri="{FF2B5EF4-FFF2-40B4-BE49-F238E27FC236}">
                <a16:creationId xmlns:a16="http://schemas.microsoft.com/office/drawing/2014/main" id="{BCDC5C03-A0D4-2D39-47ED-C34355FCCF2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727436" y="1357947"/>
            <a:ext cx="6019331" cy="4453491"/>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0621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22F85-2723-0DA7-631D-CD0894A29489}"/>
              </a:ext>
            </a:extLst>
          </p:cNvPr>
          <p:cNvSpPr>
            <a:spLocks noGrp="1"/>
          </p:cNvSpPr>
          <p:nvPr>
            <p:ph type="title"/>
          </p:nvPr>
        </p:nvSpPr>
        <p:spPr>
          <a:xfrm>
            <a:off x="648930" y="192848"/>
            <a:ext cx="3505495" cy="1622321"/>
          </a:xfrm>
        </p:spPr>
        <p:txBody>
          <a:bodyPr>
            <a:normAutofit/>
          </a:bodyPr>
          <a:lstStyle/>
          <a:p>
            <a:r>
              <a:rPr lang="en-US" sz="4000" dirty="0"/>
              <a:t>Milia</a:t>
            </a:r>
          </a:p>
        </p:txBody>
      </p:sp>
      <p:sp>
        <p:nvSpPr>
          <p:cNvPr id="3" name="Content Placeholder 2">
            <a:extLst>
              <a:ext uri="{FF2B5EF4-FFF2-40B4-BE49-F238E27FC236}">
                <a16:creationId xmlns:a16="http://schemas.microsoft.com/office/drawing/2014/main" id="{629D8F0D-1730-2F57-17C9-707C851BCB4B}"/>
              </a:ext>
            </a:extLst>
          </p:cNvPr>
          <p:cNvSpPr>
            <a:spLocks noGrp="1"/>
          </p:cNvSpPr>
          <p:nvPr>
            <p:ph idx="1"/>
          </p:nvPr>
        </p:nvSpPr>
        <p:spPr>
          <a:xfrm>
            <a:off x="558800" y="1971040"/>
            <a:ext cx="4553527" cy="4252779"/>
          </a:xfrm>
        </p:spPr>
        <p:txBody>
          <a:bodyPr>
            <a:normAutofit/>
          </a:bodyPr>
          <a:lstStyle/>
          <a:p>
            <a:pPr marL="0" indent="0">
              <a:buNone/>
            </a:pPr>
            <a:r>
              <a:rPr lang="en-US" sz="2000" dirty="0"/>
              <a:t>Are small epidermal cysts that appear as firm white papules. Milia are whitish, pearl-like masses of sebum and dead cells under the skin with no visible opening and are often mistakenly called whiteheads (whiteheads look similar but are soft). Hardened and closed over, milia are more common in dry skin types and may form after skin trauma, such as a laser resurfacing or chronic exposure to UV radiation.</a:t>
            </a:r>
          </a:p>
          <a:p>
            <a:pPr marL="0" indent="0">
              <a:buNone/>
            </a:pPr>
            <a:endParaRPr lang="en-US" sz="1900" dirty="0"/>
          </a:p>
          <a:p>
            <a:pPr marL="0" indent="0">
              <a:buNone/>
            </a:pPr>
            <a:endParaRPr lang="en-US" sz="1900" dirty="0"/>
          </a:p>
        </p:txBody>
      </p:sp>
      <p:pic>
        <p:nvPicPr>
          <p:cNvPr id="2054" name="Picture 6" descr="Milia and How To Remove Them?">
            <a:extLst>
              <a:ext uri="{FF2B5EF4-FFF2-40B4-BE49-F238E27FC236}">
                <a16:creationId xmlns:a16="http://schemas.microsoft.com/office/drawing/2014/main" id="{C23A6098-A443-86C6-9B62-9FD3C12C07D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5405862" y="2080552"/>
            <a:ext cx="6019331" cy="2693650"/>
          </a:xfrm>
          <a:prstGeom prst="rect">
            <a:avLst/>
          </a:prstGeom>
          <a:noFill/>
          <a:effectLst/>
          <a:extLst>
            <a:ext uri="{909E8E84-426E-40DD-AFC4-6F175D3DCCD1}">
              <a14:hiddenFill xmlns:a14="http://schemas.microsoft.com/office/drawing/2010/main">
                <a:solidFill>
                  <a:srgbClr val="FFFFFF"/>
                </a:solidFill>
              </a14:hiddenFill>
            </a:ext>
          </a:extLst>
        </p:spPr>
      </p:pic>
      <p:sp>
        <p:nvSpPr>
          <p:cNvPr id="4" name="AutoShape 2" descr="Milia Condition, Treatments and Pictures for Adults - Skinsight">
            <a:extLst>
              <a:ext uri="{FF2B5EF4-FFF2-40B4-BE49-F238E27FC236}">
                <a16:creationId xmlns:a16="http://schemas.microsoft.com/office/drawing/2014/main" id="{3EF4465F-A019-7008-DA24-E641E4CE39A3}"/>
              </a:ext>
            </a:extLst>
          </p:cNvPr>
          <p:cNvSpPr>
            <a:spLocks noChangeAspect="1" noChangeArrowheads="1"/>
          </p:cNvSpPr>
          <p:nvPr/>
        </p:nvSpPr>
        <p:spPr bwMode="auto">
          <a:xfrm>
            <a:off x="5971309" y="314166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3028628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3C8B6-69D1-ADD1-9E69-724C971556F1}"/>
              </a:ext>
            </a:extLst>
          </p:cNvPr>
          <p:cNvSpPr>
            <a:spLocks noGrp="1"/>
          </p:cNvSpPr>
          <p:nvPr>
            <p:ph type="title"/>
          </p:nvPr>
        </p:nvSpPr>
        <p:spPr>
          <a:xfrm>
            <a:off x="482674" y="161675"/>
            <a:ext cx="8370380" cy="1622321"/>
          </a:xfrm>
        </p:spPr>
        <p:txBody>
          <a:bodyPr>
            <a:normAutofit/>
          </a:bodyPr>
          <a:lstStyle/>
          <a:p>
            <a:r>
              <a:rPr lang="en-US" sz="3700" dirty="0"/>
              <a:t>Retention Hyperkeratosis</a:t>
            </a:r>
          </a:p>
        </p:txBody>
      </p:sp>
      <p:sp>
        <p:nvSpPr>
          <p:cNvPr id="3" name="Content Placeholder 2">
            <a:extLst>
              <a:ext uri="{FF2B5EF4-FFF2-40B4-BE49-F238E27FC236}">
                <a16:creationId xmlns:a16="http://schemas.microsoft.com/office/drawing/2014/main" id="{B0A0F382-1E40-8022-5F20-3C5C5E348017}"/>
              </a:ext>
            </a:extLst>
          </p:cNvPr>
          <p:cNvSpPr>
            <a:spLocks noGrp="1"/>
          </p:cNvSpPr>
          <p:nvPr>
            <p:ph idx="1"/>
          </p:nvPr>
        </p:nvSpPr>
        <p:spPr>
          <a:xfrm>
            <a:off x="630495" y="1783996"/>
            <a:ext cx="4037369" cy="3785419"/>
          </a:xfrm>
        </p:spPr>
        <p:txBody>
          <a:bodyPr>
            <a:noAutofit/>
          </a:bodyPr>
          <a:lstStyle/>
          <a:p>
            <a:pPr marL="0" indent="0">
              <a:buNone/>
            </a:pPr>
            <a:r>
              <a:rPr lang="en-US" sz="2000" dirty="0"/>
              <a:t>Is a hereditary factor in which dead skin cells build up because they do not shed from the follicles as they do on normal skin. Additionally, excessive sebum production can overtax the sebaceous follicles and cause further cell buildup. Sebum mixed with cells in the follicle become </a:t>
            </a:r>
            <a:r>
              <a:rPr lang="en-US" sz="2000" dirty="0" err="1"/>
              <a:t>comedones</a:t>
            </a:r>
            <a:r>
              <a:rPr lang="en-US" sz="2000" dirty="0"/>
              <a:t> (plugs in the follicles). Consequently, open and closed </a:t>
            </a:r>
            <a:r>
              <a:rPr lang="en-US" sz="2000" dirty="0" err="1"/>
              <a:t>comedones</a:t>
            </a:r>
            <a:r>
              <a:rPr lang="en-US" sz="2000" dirty="0"/>
              <a:t> are formed. While not inflamed, these </a:t>
            </a:r>
            <a:r>
              <a:rPr lang="en-US" sz="2000" dirty="0" err="1"/>
              <a:t>comedones</a:t>
            </a:r>
            <a:r>
              <a:rPr lang="en-US" sz="2000" dirty="0"/>
              <a:t> are the beginning of acne problems if they are not treated with proper skin care to alleviate the impaction.</a:t>
            </a:r>
          </a:p>
        </p:txBody>
      </p:sp>
      <p:pic>
        <p:nvPicPr>
          <p:cNvPr id="3074" name="Picture 2" descr="Severe retention hyperkeratosis occurring with Susac syndrome">
            <a:extLst>
              <a:ext uri="{FF2B5EF4-FFF2-40B4-BE49-F238E27FC236}">
                <a16:creationId xmlns:a16="http://schemas.microsoft.com/office/drawing/2014/main" id="{2C317B42-9877-B288-2CE4-1726D12CC39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364298" y="1987914"/>
            <a:ext cx="6019331" cy="3581501"/>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2945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1FF7E-9F4D-F2BB-8CBD-AF3E0FE2254B}"/>
              </a:ext>
            </a:extLst>
          </p:cNvPr>
          <p:cNvSpPr>
            <a:spLocks noGrp="1"/>
          </p:cNvSpPr>
          <p:nvPr>
            <p:ph type="title"/>
          </p:nvPr>
        </p:nvSpPr>
        <p:spPr>
          <a:xfrm>
            <a:off x="461892" y="109720"/>
            <a:ext cx="7570280" cy="1622321"/>
          </a:xfrm>
        </p:spPr>
        <p:txBody>
          <a:bodyPr>
            <a:normAutofit/>
          </a:bodyPr>
          <a:lstStyle/>
          <a:p>
            <a:r>
              <a:rPr lang="en-US" sz="4000" dirty="0"/>
              <a:t>Sebaceous Hyperplasia</a:t>
            </a:r>
          </a:p>
        </p:txBody>
      </p:sp>
      <p:sp>
        <p:nvSpPr>
          <p:cNvPr id="3" name="Content Placeholder 2">
            <a:extLst>
              <a:ext uri="{FF2B5EF4-FFF2-40B4-BE49-F238E27FC236}">
                <a16:creationId xmlns:a16="http://schemas.microsoft.com/office/drawing/2014/main" id="{8EB059DF-3472-521D-CE69-0A273AADB14A}"/>
              </a:ext>
            </a:extLst>
          </p:cNvPr>
          <p:cNvSpPr>
            <a:spLocks noGrp="1"/>
          </p:cNvSpPr>
          <p:nvPr>
            <p:ph idx="1"/>
          </p:nvPr>
        </p:nvSpPr>
        <p:spPr>
          <a:xfrm>
            <a:off x="461892" y="1744958"/>
            <a:ext cx="6157115" cy="3785419"/>
          </a:xfrm>
        </p:spPr>
        <p:txBody>
          <a:bodyPr>
            <a:normAutofit/>
          </a:bodyPr>
          <a:lstStyle/>
          <a:p>
            <a:pPr marL="0" indent="0">
              <a:buNone/>
            </a:pPr>
            <a:r>
              <a:rPr lang="en-US" sz="2000" dirty="0"/>
              <a:t>Involves benign lesions frequently seen in oilier areas of the face. They are often white, yellow, or flesh-colored. Sebaceous hyperplasia is described as doughnut-shaped with an indentation in the center. Sebaceous mate-rial may be found in the center. As cell turnover rate slows with age and androgen levels decline, this causes abnormal cell buildup with very little oil that crowds and enlarges sebaceous glands. Do not mis-take these overgrowths of the sebaceous gland for </a:t>
            </a:r>
            <a:r>
              <a:rPr lang="en-US" sz="2000" dirty="0" err="1"/>
              <a:t>comedones</a:t>
            </a:r>
            <a:r>
              <a:rPr lang="en-US" sz="2000" dirty="0"/>
              <a:t> or milia, which may look similar at first. These harmless lesions cannot be removed by extraction. Cryotherapy, surgery, or laser excision are recommended treatment options.</a:t>
            </a:r>
          </a:p>
          <a:p>
            <a:endParaRPr lang="en-US" sz="1700" dirty="0"/>
          </a:p>
        </p:txBody>
      </p:sp>
      <p:pic>
        <p:nvPicPr>
          <p:cNvPr id="4098" name="Picture 2" descr="Lots of People Have It! | 11 Signs of Sebaceous Hyperplasia">
            <a:extLst>
              <a:ext uri="{FF2B5EF4-FFF2-40B4-BE49-F238E27FC236}">
                <a16:creationId xmlns:a16="http://schemas.microsoft.com/office/drawing/2014/main" id="{173855E7-69F0-E6F7-CA08-F001D3E13A9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67055" y="1732041"/>
            <a:ext cx="4475531" cy="3748257"/>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495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A15EF-4CA1-8BF6-CC24-E3AD0C021A74}"/>
              </a:ext>
            </a:extLst>
          </p:cNvPr>
          <p:cNvSpPr>
            <a:spLocks noGrp="1"/>
          </p:cNvSpPr>
          <p:nvPr>
            <p:ph type="title"/>
          </p:nvPr>
        </p:nvSpPr>
        <p:spPr>
          <a:xfrm>
            <a:off x="565834" y="-8899"/>
            <a:ext cx="6586491" cy="1286160"/>
          </a:xfrm>
        </p:spPr>
        <p:txBody>
          <a:bodyPr anchor="b">
            <a:normAutofit/>
          </a:bodyPr>
          <a:lstStyle/>
          <a:p>
            <a:r>
              <a:rPr lang="en-US" sz="4000" dirty="0"/>
              <a:t>Seborrhea</a:t>
            </a:r>
          </a:p>
        </p:txBody>
      </p:sp>
      <p:sp>
        <p:nvSpPr>
          <p:cNvPr id="3" name="Content Placeholder 2">
            <a:extLst>
              <a:ext uri="{FF2B5EF4-FFF2-40B4-BE49-F238E27FC236}">
                <a16:creationId xmlns:a16="http://schemas.microsoft.com/office/drawing/2014/main" id="{BF531591-CC7C-0014-1C3A-2F082891F866}"/>
              </a:ext>
            </a:extLst>
          </p:cNvPr>
          <p:cNvSpPr>
            <a:spLocks noGrp="1"/>
          </p:cNvSpPr>
          <p:nvPr>
            <p:ph idx="1"/>
          </p:nvPr>
        </p:nvSpPr>
        <p:spPr>
          <a:xfrm>
            <a:off x="4965431" y="2438400"/>
            <a:ext cx="6586489" cy="3785419"/>
          </a:xfrm>
        </p:spPr>
        <p:txBody>
          <a:bodyPr>
            <a:normAutofit/>
          </a:bodyPr>
          <a:lstStyle/>
          <a:p>
            <a:pPr marL="0" indent="0">
              <a:buNone/>
            </a:pPr>
            <a:r>
              <a:rPr lang="en-US" sz="2000"/>
              <a:t>Is a severe oiliness of the skin; an abnormal secretion from the sebaceous glands. When it is in the scalp it is called dandruff or seborrheic dermatitis, but it can occur around the eye-brows, behind the ears, and around the nose or other areas of the face. It is not acne, although the inflammation in the skin from seborrhea can be misidentified as acne. Later in this chapter you will learn more about seborrheic dermatitis.</a:t>
            </a:r>
          </a:p>
          <a:p>
            <a:endParaRPr lang="en-US" sz="2000"/>
          </a:p>
        </p:txBody>
      </p:sp>
      <p:pic>
        <p:nvPicPr>
          <p:cNvPr id="5122" name="Picture 2" descr="Seborrheic Dermatitis - Family Medical Practice">
            <a:extLst>
              <a:ext uri="{FF2B5EF4-FFF2-40B4-BE49-F238E27FC236}">
                <a16:creationId xmlns:a16="http://schemas.microsoft.com/office/drawing/2014/main" id="{6B281785-C677-5D79-78A9-C45D49CD1B0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112" r="24768" b="-1"/>
          <a:stretch/>
        </p:blipFill>
        <p:spPr bwMode="auto">
          <a:xfrm>
            <a:off x="565834" y="1842822"/>
            <a:ext cx="3112548" cy="4604788"/>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30540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E4EFD-27B3-BE84-2BF2-DDC85258F12C}"/>
              </a:ext>
            </a:extLst>
          </p:cNvPr>
          <p:cNvSpPr>
            <a:spLocks noGrp="1"/>
          </p:cNvSpPr>
          <p:nvPr>
            <p:ph type="title"/>
          </p:nvPr>
        </p:nvSpPr>
        <p:spPr>
          <a:xfrm>
            <a:off x="661620" y="492565"/>
            <a:ext cx="4398753" cy="1016635"/>
          </a:xfrm>
        </p:spPr>
        <p:txBody>
          <a:bodyPr>
            <a:normAutofit/>
          </a:bodyPr>
          <a:lstStyle/>
          <a:p>
            <a:r>
              <a:rPr lang="en-US" dirty="0"/>
              <a:t>Grades of Acne</a:t>
            </a:r>
          </a:p>
        </p:txBody>
      </p:sp>
      <p:pic>
        <p:nvPicPr>
          <p:cNvPr id="5" name="Content Placeholder 4">
            <a:extLst>
              <a:ext uri="{FF2B5EF4-FFF2-40B4-BE49-F238E27FC236}">
                <a16:creationId xmlns:a16="http://schemas.microsoft.com/office/drawing/2014/main" id="{A02A4D0B-9184-B379-EE11-200C02EEC108}"/>
              </a:ext>
            </a:extLst>
          </p:cNvPr>
          <p:cNvPicPr>
            <a:picLocks noGrp="1" noChangeAspect="1"/>
          </p:cNvPicPr>
          <p:nvPr>
            <p:ph idx="1"/>
          </p:nvPr>
        </p:nvPicPr>
        <p:blipFill>
          <a:blip r:embed="rId2"/>
          <a:stretch>
            <a:fillRect/>
          </a:stretch>
        </p:blipFill>
        <p:spPr>
          <a:xfrm>
            <a:off x="5973850" y="1361209"/>
            <a:ext cx="4061162" cy="4760094"/>
          </a:xfrm>
        </p:spPr>
      </p:pic>
    </p:spTree>
    <p:extLst>
      <p:ext uri="{BB962C8B-B14F-4D97-AF65-F5344CB8AC3E}">
        <p14:creationId xmlns:p14="http://schemas.microsoft.com/office/powerpoint/2010/main" val="2466180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9E6B6-95F0-0C9A-63FC-016A616FAA65}"/>
              </a:ext>
            </a:extLst>
          </p:cNvPr>
          <p:cNvSpPr>
            <a:spLocks noGrp="1"/>
          </p:cNvSpPr>
          <p:nvPr>
            <p:ph type="title"/>
          </p:nvPr>
        </p:nvSpPr>
        <p:spPr>
          <a:xfrm>
            <a:off x="528511" y="0"/>
            <a:ext cx="6586491" cy="1286160"/>
          </a:xfrm>
        </p:spPr>
        <p:txBody>
          <a:bodyPr anchor="b">
            <a:normAutofit/>
          </a:bodyPr>
          <a:lstStyle/>
          <a:p>
            <a:r>
              <a:rPr lang="en-US" sz="4000" dirty="0"/>
              <a:t>Acne Triggers</a:t>
            </a:r>
          </a:p>
        </p:txBody>
      </p:sp>
      <p:sp>
        <p:nvSpPr>
          <p:cNvPr id="3" name="Content Placeholder 2">
            <a:extLst>
              <a:ext uri="{FF2B5EF4-FFF2-40B4-BE49-F238E27FC236}">
                <a16:creationId xmlns:a16="http://schemas.microsoft.com/office/drawing/2014/main" id="{D5ED4D41-C5C1-9E86-974A-D1012BAE9150}"/>
              </a:ext>
            </a:extLst>
          </p:cNvPr>
          <p:cNvSpPr>
            <a:spLocks noGrp="1"/>
          </p:cNvSpPr>
          <p:nvPr>
            <p:ph idx="1"/>
          </p:nvPr>
        </p:nvSpPr>
        <p:spPr>
          <a:xfrm>
            <a:off x="4965431" y="2438400"/>
            <a:ext cx="6586489" cy="3785419"/>
          </a:xfrm>
        </p:spPr>
        <p:txBody>
          <a:bodyPr>
            <a:normAutofit/>
          </a:bodyPr>
          <a:lstStyle/>
          <a:p>
            <a:r>
              <a:rPr lang="en-US" sz="2000" dirty="0"/>
              <a:t>Lifestyle</a:t>
            </a:r>
          </a:p>
          <a:p>
            <a:r>
              <a:rPr lang="en-US" sz="2000" dirty="0"/>
              <a:t>Environment </a:t>
            </a:r>
          </a:p>
          <a:p>
            <a:r>
              <a:rPr lang="en-US" sz="2000" dirty="0"/>
              <a:t>Genetics</a:t>
            </a:r>
          </a:p>
          <a:p>
            <a:r>
              <a:rPr lang="en-US" sz="2000" dirty="0"/>
              <a:t>Hormonal Imbalances </a:t>
            </a:r>
          </a:p>
          <a:p>
            <a:r>
              <a:rPr lang="en-US" sz="2000" dirty="0"/>
              <a:t>Cosmetics and skin care products </a:t>
            </a:r>
          </a:p>
          <a:p>
            <a:r>
              <a:rPr lang="en-US" sz="2000" dirty="0"/>
              <a:t>Food allergies</a:t>
            </a:r>
          </a:p>
          <a:p>
            <a:pPr marL="0" indent="0">
              <a:buNone/>
            </a:pPr>
            <a:endParaRPr lang="en-US" sz="2000" dirty="0"/>
          </a:p>
          <a:p>
            <a:endParaRPr lang="en-US" sz="2000" dirty="0"/>
          </a:p>
        </p:txBody>
      </p:sp>
      <p:pic>
        <p:nvPicPr>
          <p:cNvPr id="22" name="Picture 21" descr="Microscopic view of cells">
            <a:extLst>
              <a:ext uri="{FF2B5EF4-FFF2-40B4-BE49-F238E27FC236}">
                <a16:creationId xmlns:a16="http://schemas.microsoft.com/office/drawing/2014/main" id="{F4869AE2-2097-1B71-44B3-69E11B49AFB7}"/>
              </a:ext>
            </a:extLst>
          </p:cNvPr>
          <p:cNvPicPr>
            <a:picLocks noChangeAspect="1"/>
          </p:cNvPicPr>
          <p:nvPr/>
        </p:nvPicPr>
        <p:blipFill rotWithShape="1">
          <a:blip r:embed="rId2"/>
          <a:srcRect l="21852" r="27452"/>
          <a:stretch/>
        </p:blipFill>
        <p:spPr>
          <a:xfrm>
            <a:off x="847898" y="1652293"/>
            <a:ext cx="3204557" cy="4740909"/>
          </a:xfrm>
          <a:prstGeom prst="rect">
            <a:avLst/>
          </a:prstGeom>
          <a:effectLst/>
        </p:spPr>
      </p:pic>
    </p:spTree>
    <p:extLst>
      <p:ext uri="{BB962C8B-B14F-4D97-AF65-F5344CB8AC3E}">
        <p14:creationId xmlns:p14="http://schemas.microsoft.com/office/powerpoint/2010/main" val="7727830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B7988-8239-4955-2B84-A5DC870615DF}"/>
              </a:ext>
            </a:extLst>
          </p:cNvPr>
          <p:cNvSpPr>
            <a:spLocks noGrp="1"/>
          </p:cNvSpPr>
          <p:nvPr>
            <p:ph type="title"/>
          </p:nvPr>
        </p:nvSpPr>
        <p:spPr>
          <a:xfrm>
            <a:off x="-349355" y="-2038358"/>
            <a:ext cx="3201366" cy="3387497"/>
          </a:xfrm>
        </p:spPr>
        <p:txBody>
          <a:bodyPr anchor="b">
            <a:normAutofit/>
          </a:bodyPr>
          <a:lstStyle/>
          <a:p>
            <a:pPr algn="r"/>
            <a:r>
              <a:rPr lang="en-US" sz="4000" dirty="0"/>
              <a:t>Treatment </a:t>
            </a:r>
          </a:p>
        </p:txBody>
      </p:sp>
      <p:sp>
        <p:nvSpPr>
          <p:cNvPr id="3" name="Content Placeholder 2">
            <a:extLst>
              <a:ext uri="{FF2B5EF4-FFF2-40B4-BE49-F238E27FC236}">
                <a16:creationId xmlns:a16="http://schemas.microsoft.com/office/drawing/2014/main" id="{D1E1D2C2-5E4D-AE19-C909-DF2DA2818C67}"/>
              </a:ext>
            </a:extLst>
          </p:cNvPr>
          <p:cNvSpPr>
            <a:spLocks noGrp="1"/>
          </p:cNvSpPr>
          <p:nvPr>
            <p:ph idx="1"/>
          </p:nvPr>
        </p:nvSpPr>
        <p:spPr>
          <a:xfrm>
            <a:off x="353961" y="649480"/>
            <a:ext cx="11011645" cy="5546047"/>
          </a:xfrm>
        </p:spPr>
        <p:txBody>
          <a:bodyPr anchor="ctr">
            <a:normAutofit/>
          </a:bodyPr>
          <a:lstStyle/>
          <a:p>
            <a:pPr marL="0" indent="0">
              <a:buNone/>
            </a:pPr>
            <a:r>
              <a:rPr lang="en-US" sz="3200" dirty="0"/>
              <a:t>Once the cause of acne and the type ( grade ) is properly assessed, many treatment options can be applied</a:t>
            </a:r>
          </a:p>
        </p:txBody>
      </p:sp>
    </p:spTree>
    <p:extLst>
      <p:ext uri="{BB962C8B-B14F-4D97-AF65-F5344CB8AC3E}">
        <p14:creationId xmlns:p14="http://schemas.microsoft.com/office/powerpoint/2010/main" val="1935572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F68A4-5763-2EF8-151F-FB0F774449AB}"/>
              </a:ext>
            </a:extLst>
          </p:cNvPr>
          <p:cNvSpPr>
            <a:spLocks noGrp="1"/>
          </p:cNvSpPr>
          <p:nvPr>
            <p:ph type="title"/>
          </p:nvPr>
        </p:nvSpPr>
        <p:spPr>
          <a:xfrm>
            <a:off x="492960" y="-1198180"/>
            <a:ext cx="3651225" cy="2396359"/>
          </a:xfrm>
        </p:spPr>
        <p:txBody>
          <a:bodyPr anchor="b">
            <a:normAutofit/>
          </a:bodyPr>
          <a:lstStyle/>
          <a:p>
            <a:r>
              <a:rPr lang="en-US" sz="4000" dirty="0"/>
              <a:t>Consultation</a:t>
            </a:r>
            <a:r>
              <a:rPr lang="en-US" sz="4000" dirty="0">
                <a:solidFill>
                  <a:srgbClr val="FFFFFF"/>
                </a:solidFill>
              </a:rPr>
              <a:t> </a:t>
            </a:r>
          </a:p>
        </p:txBody>
      </p:sp>
      <p:graphicFrame>
        <p:nvGraphicFramePr>
          <p:cNvPr id="22" name="Content Placeholder 2">
            <a:extLst>
              <a:ext uri="{FF2B5EF4-FFF2-40B4-BE49-F238E27FC236}">
                <a16:creationId xmlns:a16="http://schemas.microsoft.com/office/drawing/2014/main" id="{3741C505-8639-C3DB-C0CD-31BB55F4DC8A}"/>
              </a:ext>
            </a:extLst>
          </p:cNvPr>
          <p:cNvGraphicFramePr>
            <a:graphicFrameLocks noGrp="1"/>
          </p:cNvGraphicFramePr>
          <p:nvPr>
            <p:ph idx="1"/>
            <p:extLst>
              <p:ext uri="{D42A27DB-BD31-4B8C-83A1-F6EECF244321}">
                <p14:modId xmlns:p14="http://schemas.microsoft.com/office/powerpoint/2010/main" val="3928041198"/>
              </p:ext>
            </p:extLst>
          </p:nvPr>
        </p:nvGraphicFramePr>
        <p:xfrm>
          <a:off x="3408761" y="9790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19822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7308D-BCF2-E88D-F091-9B469D2A45DA}"/>
              </a:ext>
            </a:extLst>
          </p:cNvPr>
          <p:cNvSpPr>
            <a:spLocks noGrp="1"/>
          </p:cNvSpPr>
          <p:nvPr>
            <p:ph type="title"/>
          </p:nvPr>
        </p:nvSpPr>
        <p:spPr>
          <a:xfrm>
            <a:off x="445940" y="-1792383"/>
            <a:ext cx="9976142" cy="3387497"/>
          </a:xfrm>
        </p:spPr>
        <p:txBody>
          <a:bodyPr anchor="b">
            <a:normAutofit/>
          </a:bodyPr>
          <a:lstStyle/>
          <a:p>
            <a:r>
              <a:rPr lang="en-US" sz="4000" dirty="0"/>
              <a:t>Considerations for Medicated Acne </a:t>
            </a:r>
            <a:r>
              <a:rPr lang="en-US" sz="3400" b="1" dirty="0">
                <a:solidFill>
                  <a:srgbClr val="FFFFFF"/>
                </a:solidFill>
              </a:rPr>
              <a:t>TREATMENT</a:t>
            </a:r>
          </a:p>
        </p:txBody>
      </p:sp>
      <p:sp>
        <p:nvSpPr>
          <p:cNvPr id="21" name="Content Placeholder 2">
            <a:extLst>
              <a:ext uri="{FF2B5EF4-FFF2-40B4-BE49-F238E27FC236}">
                <a16:creationId xmlns:a16="http://schemas.microsoft.com/office/drawing/2014/main" id="{76749A46-4441-9A96-86ED-6AA4F64CF2BE}"/>
              </a:ext>
            </a:extLst>
          </p:cNvPr>
          <p:cNvSpPr>
            <a:spLocks noGrp="1"/>
          </p:cNvSpPr>
          <p:nvPr>
            <p:ph idx="1"/>
          </p:nvPr>
        </p:nvSpPr>
        <p:spPr>
          <a:xfrm>
            <a:off x="445940" y="1013162"/>
            <a:ext cx="10979863" cy="5546047"/>
          </a:xfrm>
        </p:spPr>
        <p:txBody>
          <a:bodyPr anchor="ctr">
            <a:normAutofit/>
          </a:bodyPr>
          <a:lstStyle/>
          <a:p>
            <a:r>
              <a:rPr lang="en-US" sz="1600" dirty="0"/>
              <a:t>Home care products should include ingredients with benzoyl peroxide and vitamin A products like tretinoin, retinoids, and adapalene.</a:t>
            </a:r>
          </a:p>
          <a:p>
            <a:r>
              <a:rPr lang="en-US" sz="1600" dirty="0"/>
              <a:t>Moisturizers and serums that are low on the comedogenic scale are best. Skin care ingredients are discussed in the chapter on Chapter 6 Skin Care Products: Chemistry, Ingredients, and Selection.</a:t>
            </a:r>
          </a:p>
          <a:p>
            <a:r>
              <a:rPr lang="en-US" sz="1600" dirty="0"/>
              <a:t> Benzoyl peroxide products are often combined with topical anti-biotics. This combination helps reduce the chances of developing antibiotic resistance. Topical antibiotics alone aren’t typically pre-scribed. These products should be applied in the morning because they can discolor pillowcases.</a:t>
            </a:r>
          </a:p>
          <a:p>
            <a:r>
              <a:rPr lang="en-US" sz="1600" dirty="0"/>
              <a:t>Vitamin A products should be applied in the evening because they are photo-sensitizing. Clients should apply a very small pea-sized amount beginning twice a week, increase the application to three times a week, then use the product every other day and finally every day as a tolerance to the product is developed. These products work by thinning the stratum corneum, increasing cell turnover, and pre-venting hair follicles from becoming clogged with sebum and dead skin cells.</a:t>
            </a:r>
          </a:p>
          <a:p>
            <a:r>
              <a:rPr lang="en-US" sz="1600" dirty="0"/>
              <a:t>Salicylic acid and azelaic acid are both antibacterial. Salicylic acid is lipophilic, so it works to digest sebum.</a:t>
            </a:r>
          </a:p>
          <a:p>
            <a:r>
              <a:rPr lang="en-US" sz="1600" dirty="0"/>
              <a:t>Oral medications to help with acne in addition to antibiotics are of-ten drugs to counter the effects of androgen hormones. An example is spironolactone.</a:t>
            </a:r>
          </a:p>
          <a:p>
            <a:r>
              <a:rPr lang="en-US" sz="1600" dirty="0"/>
              <a:t> Birth control pills are another prescription medication that can influence acne, reducing breakouts from hormonally induced acne</a:t>
            </a:r>
          </a:p>
        </p:txBody>
      </p:sp>
    </p:spTree>
    <p:extLst>
      <p:ext uri="{BB962C8B-B14F-4D97-AF65-F5344CB8AC3E}">
        <p14:creationId xmlns:p14="http://schemas.microsoft.com/office/powerpoint/2010/main" val="3722785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2C817AF-9349-95C8-504E-0AD7D2808966}"/>
              </a:ext>
            </a:extLst>
          </p:cNvPr>
          <p:cNvPicPr>
            <a:picLocks noGrp="1" noChangeAspect="1"/>
          </p:cNvPicPr>
          <p:nvPr>
            <p:ph idx="1"/>
          </p:nvPr>
        </p:nvPicPr>
        <p:blipFill>
          <a:blip r:embed="rId2"/>
          <a:stretch>
            <a:fillRect/>
          </a:stretch>
        </p:blipFill>
        <p:spPr>
          <a:xfrm>
            <a:off x="643467" y="1520613"/>
            <a:ext cx="10905066" cy="3816772"/>
          </a:xfrm>
          <a:prstGeom prst="rect">
            <a:avLst/>
          </a:prstGeom>
          <a:ln>
            <a:noFill/>
          </a:ln>
        </p:spPr>
      </p:pic>
    </p:spTree>
    <p:extLst>
      <p:ext uri="{BB962C8B-B14F-4D97-AF65-F5344CB8AC3E}">
        <p14:creationId xmlns:p14="http://schemas.microsoft.com/office/powerpoint/2010/main" val="33195102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nderson ppt template (1)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docProps/app.xml><?xml version="1.0" encoding="utf-8"?>
<Properties xmlns="http://schemas.openxmlformats.org/officeDocument/2006/extended-properties" xmlns:vt="http://schemas.openxmlformats.org/officeDocument/2006/docPropsVTypes">
  <TotalTime>8252</TotalTime>
  <Words>1167</Words>
  <Application>Microsoft Office PowerPoint</Application>
  <PresentationFormat>Widescreen</PresentationFormat>
  <Paragraphs>57</Paragraphs>
  <Slides>18</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18</vt:i4>
      </vt:variant>
    </vt:vector>
  </HeadingPairs>
  <TitlesOfParts>
    <vt:vector size="25" baseType="lpstr">
      <vt:lpstr>Arial</vt:lpstr>
      <vt:lpstr>Calibri</vt:lpstr>
      <vt:lpstr>Futura PT Book</vt:lpstr>
      <vt:lpstr>Futura PT Demi</vt:lpstr>
      <vt:lpstr>Custom Design</vt:lpstr>
      <vt:lpstr>Anderson ppt template (1) (3)</vt:lpstr>
      <vt:lpstr>1_Custom Design</vt:lpstr>
      <vt:lpstr>PowerPoint Presentation</vt:lpstr>
      <vt:lpstr>PowerPoint Presentation</vt:lpstr>
      <vt:lpstr>PowerPoint Presentation</vt:lpstr>
      <vt:lpstr>How it happens </vt:lpstr>
      <vt:lpstr>Causes of Clogged Follicles</vt:lpstr>
      <vt:lpstr>Types of Clogged Follicles</vt:lpstr>
      <vt:lpstr>Sebaceous Filaments</vt:lpstr>
      <vt:lpstr>Milia</vt:lpstr>
      <vt:lpstr>Retention Hyperkeratosis</vt:lpstr>
      <vt:lpstr>Sebaceous Hyperplasia</vt:lpstr>
      <vt:lpstr>Seborrhea</vt:lpstr>
      <vt:lpstr>Grades of Acne</vt:lpstr>
      <vt:lpstr>Acne Triggers</vt:lpstr>
      <vt:lpstr>Treatment </vt:lpstr>
      <vt:lpstr>Consultation </vt:lpstr>
      <vt:lpstr>Considerations for Medicated Acne TREATMENT</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2023-01-25T16:09:12Z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