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customXml/itemProps3.xml" ContentType="application/vnd.openxmlformats-officedocument.customXmlProperties+xml"/>
  <Override PartName="/ppt/slideLayouts/slideLayout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Layouts/slideLayout1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3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4" r:id="rId2"/>
  </p:sldMasterIdLst>
  <p:notesMasterIdLst>
    <p:notesMasterId r:id="rId13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9" d="100"/>
          <a:sy n="79" d="100"/>
        </p:scale>
        <p:origin x="811" y="7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 /><Relationship Id="rId15" Type="http://schemas.openxmlformats.org/officeDocument/2006/relationships/tableStyles" Target="tableStyles.xml" /><Relationship Id="rId16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6E8FEBF-F1F1-5780-A16B-E82EFB2F71FD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A2BFF42-5652-0E3C-728D-010DF16922BE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1CB80BD-D018-35FE-EA4F-ECC34C21F7BE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3EEA9AD-E39E-5463-2489-E050F82D6FAD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10E00F3-3361-5381-1A98-498DC825859E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CB0D82F-FB74-0A51-8251-AF86887AAD4B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Medical Radiologic Technology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Eden Brook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theme" Target="../theme/theme1.xml"/><Relationship Id="rId27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6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631960" y="2278505"/>
            <a:ext cx="6036039" cy="1231458"/>
          </a:xfrm>
        </p:spPr>
        <p:txBody>
          <a:bodyPr/>
          <a:lstStyle/>
          <a:p>
            <a:pPr algn="l">
              <a:defRPr/>
            </a:pPr>
            <a:r>
              <a:rPr lang="en-US" sz="3200"/>
              <a:t>Patient Care 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631960" y="3509963"/>
            <a:ext cx="6036039" cy="853996"/>
          </a:xfrm>
        </p:spPr>
        <p:txBody>
          <a:bodyPr/>
          <a:lstStyle/>
          <a:p>
            <a:pPr algn="l">
              <a:defRPr/>
            </a:pPr>
            <a:r>
              <a:rPr lang="en-US" sz="2800"/>
              <a:t>Respiration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Respiration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3200">
                <a:solidFill>
                  <a:schemeClr val="tx1"/>
                </a:solidFill>
              </a:rPr>
              <a:t>Exchanges oxygen and carbon dioxide between the external environment and the blood circulating in the body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 sz="32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en-US" sz="3200">
                <a:solidFill>
                  <a:srgbClr val="00B0F0"/>
                </a:solidFill>
              </a:rPr>
              <a:t>Full respiration </a:t>
            </a:r>
            <a:r>
              <a:rPr lang="en-US" sz="3200">
                <a:solidFill>
                  <a:schemeClr val="tx1"/>
                </a:solidFill>
              </a:rPr>
              <a:t>= 1 inspiration + 1 expiration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Respiration Rate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200">
                <a:solidFill>
                  <a:srgbClr val="0070C0"/>
                </a:solidFill>
              </a:rPr>
              <a:t>Adult</a:t>
            </a:r>
            <a:r>
              <a:rPr lang="en-US" sz="3200"/>
              <a:t> average</a:t>
            </a:r>
            <a:endParaRPr/>
          </a:p>
          <a:p>
            <a:pPr lvl="1">
              <a:defRPr/>
            </a:pPr>
            <a:r>
              <a:rPr lang="en-US" sz="3200"/>
              <a:t>12–20 breaths/min</a:t>
            </a:r>
            <a:endParaRPr/>
          </a:p>
          <a:p>
            <a:pPr>
              <a:defRPr/>
            </a:pPr>
            <a:r>
              <a:rPr lang="en-US" sz="3200">
                <a:solidFill>
                  <a:srgbClr val="00B050"/>
                </a:solidFill>
              </a:rPr>
              <a:t>Infant</a:t>
            </a:r>
            <a:endParaRPr/>
          </a:p>
          <a:p>
            <a:pPr lvl="1">
              <a:defRPr/>
            </a:pPr>
            <a:r>
              <a:rPr lang="en-US" sz="3200"/>
              <a:t>30–60 breaths/min</a:t>
            </a:r>
            <a:endParaRPr/>
          </a:p>
          <a:p>
            <a:pPr>
              <a:defRPr/>
            </a:pPr>
            <a:r>
              <a:rPr lang="en-US" sz="3200"/>
              <a:t>Should be </a:t>
            </a:r>
            <a:r>
              <a:rPr lang="en-US" sz="3200">
                <a:solidFill>
                  <a:srgbClr val="7030A0"/>
                </a:solidFill>
              </a:rPr>
              <a:t>quiet, effortless and uniform</a:t>
            </a:r>
            <a:endParaRPr/>
          </a:p>
          <a:p>
            <a:pPr>
              <a:defRPr/>
            </a:pPr>
            <a:r>
              <a:rPr lang="en-US" sz="3200"/>
              <a:t>Observe: </a:t>
            </a:r>
            <a:r>
              <a:rPr lang="en-US" sz="3200">
                <a:solidFill>
                  <a:srgbClr val="AA272F"/>
                </a:solidFill>
              </a:rPr>
              <a:t>rate, depth, quality and pattern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Observing Respiration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numCol="1">
            <a:normAutofit/>
          </a:bodyPr>
          <a:lstStyle/>
          <a:p>
            <a:pPr>
              <a:defRPr/>
            </a:pPr>
            <a:r>
              <a:rPr lang="en-US" sz="3200">
                <a:solidFill>
                  <a:srgbClr val="996633"/>
                </a:solidFill>
              </a:rPr>
              <a:t>Rate</a:t>
            </a:r>
            <a:r>
              <a:rPr lang="en-US" sz="3200"/>
              <a:t> – </a:t>
            </a:r>
            <a:r>
              <a:rPr lang="en-US" sz="3200" i="1"/>
              <a:t>how many breaths per minute?</a:t>
            </a:r>
            <a:endParaRPr/>
          </a:p>
          <a:p>
            <a:pPr marL="0" indent="0">
              <a:buNone/>
              <a:defRPr/>
            </a:pPr>
            <a:endParaRPr lang="en-US" sz="3200" i="1"/>
          </a:p>
          <a:p>
            <a:pPr>
              <a:defRPr/>
            </a:pPr>
            <a:r>
              <a:rPr lang="en-US" sz="3200">
                <a:solidFill>
                  <a:srgbClr val="7030A0"/>
                </a:solidFill>
              </a:rPr>
              <a:t>Depth</a:t>
            </a:r>
            <a:r>
              <a:rPr lang="en-US" sz="3200"/>
              <a:t> – </a:t>
            </a:r>
            <a:r>
              <a:rPr lang="en-US" sz="3200" i="1"/>
              <a:t>shallow or deep?</a:t>
            </a:r>
            <a:endParaRPr/>
          </a:p>
          <a:p>
            <a:pPr marL="0" indent="0">
              <a:buNone/>
              <a:defRPr/>
            </a:pPr>
            <a:endParaRPr lang="en-US" sz="3200" i="1"/>
          </a:p>
          <a:p>
            <a:pPr>
              <a:defRPr/>
            </a:pPr>
            <a:r>
              <a:rPr lang="en-US" sz="3200">
                <a:solidFill>
                  <a:srgbClr val="0070C0"/>
                </a:solidFill>
              </a:rPr>
              <a:t>Quality</a:t>
            </a:r>
            <a:r>
              <a:rPr lang="en-US" sz="3200"/>
              <a:t> – </a:t>
            </a:r>
            <a:r>
              <a:rPr lang="en-US" sz="3200" i="1"/>
              <a:t>supplying the O</a:t>
            </a:r>
            <a:r>
              <a:rPr lang="en-US" sz="3200" i="1" baseline="-25000"/>
              <a:t>2</a:t>
            </a:r>
            <a:r>
              <a:rPr lang="en-US" sz="3200" i="1"/>
              <a:t> needs of the patient?</a:t>
            </a:r>
            <a:endParaRPr/>
          </a:p>
          <a:p>
            <a:pPr marL="0" indent="0">
              <a:buNone/>
              <a:defRPr/>
            </a:pPr>
            <a:endParaRPr lang="en-US" sz="3200" i="1"/>
          </a:p>
          <a:p>
            <a:pPr>
              <a:defRPr/>
            </a:pPr>
            <a:r>
              <a:rPr lang="en-US" sz="3200">
                <a:solidFill>
                  <a:srgbClr val="00B050"/>
                </a:solidFill>
              </a:rPr>
              <a:t>Pattern</a:t>
            </a:r>
            <a:r>
              <a:rPr lang="en-US" sz="3200"/>
              <a:t> – </a:t>
            </a:r>
            <a:r>
              <a:rPr lang="en-US" sz="3200" i="1"/>
              <a:t>rapid or staggered (air hungry)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Respiration Issues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US" sz="3200">
                <a:solidFill>
                  <a:schemeClr val="tx1"/>
                </a:solidFill>
                <a:latin typeface="+mn-lt"/>
              </a:rPr>
              <a:t>Respirations of </a:t>
            </a:r>
            <a:r>
              <a:rPr lang="en-US" sz="3200">
                <a:solidFill>
                  <a:srgbClr val="7030A0"/>
                </a:solidFill>
                <a:latin typeface="+mn-lt"/>
              </a:rPr>
              <a:t>fewer than 10 breaths/min </a:t>
            </a:r>
            <a:r>
              <a:rPr lang="en-US" sz="3200">
                <a:solidFill>
                  <a:schemeClr val="tx1"/>
                </a:solidFill>
                <a:latin typeface="+mn-lt"/>
              </a:rPr>
              <a:t>for an adult may result in: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 sz="3200">
                <a:solidFill>
                  <a:schemeClr val="tx1"/>
                </a:solidFill>
              </a:rPr>
              <a:t>Cyanosis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 sz="3200">
                <a:solidFill>
                  <a:schemeClr val="tx1"/>
                </a:solidFill>
              </a:rPr>
              <a:t>Apprehension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 sz="3200">
                <a:solidFill>
                  <a:schemeClr val="tx1"/>
                </a:solidFill>
              </a:rPr>
              <a:t>Restlessness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 sz="3200">
                <a:solidFill>
                  <a:schemeClr val="tx1"/>
                </a:solidFill>
              </a:rPr>
              <a:t>Change in level of consciousness (LOC)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 sz="32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en-US" sz="3200">
                <a:solidFill>
                  <a:srgbClr val="C00000"/>
                </a:solidFill>
              </a:rPr>
              <a:t>Why are these issue important to a x-ray technologist? </a:t>
            </a:r>
            <a:r>
              <a:rPr lang="en-US" sz="3200">
                <a:solidFill>
                  <a:schemeClr val="tx1"/>
                </a:solidFill>
              </a:rPr>
              <a:t>Think of examples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Respiration Issues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numCol="1"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en-CA" sz="3200">
                <a:latin typeface="+mn-lt"/>
              </a:rPr>
              <a:t>Factors that </a:t>
            </a:r>
            <a:r>
              <a:rPr lang="en-CA" sz="3200">
                <a:solidFill>
                  <a:srgbClr val="7030A0"/>
                </a:solidFill>
                <a:latin typeface="+mn-lt"/>
              </a:rPr>
              <a:t>affect respiration</a:t>
            </a:r>
            <a:r>
              <a:rPr lang="en-CA" sz="3200">
                <a:latin typeface="+mn-lt"/>
              </a:rPr>
              <a:t>:</a:t>
            </a:r>
            <a:endParaRPr/>
          </a:p>
          <a:p>
            <a:pPr>
              <a:defRPr/>
            </a:pPr>
            <a:r>
              <a:rPr lang="en-CA" sz="3200"/>
              <a:t>Medication</a:t>
            </a:r>
            <a:endParaRPr/>
          </a:p>
          <a:p>
            <a:pPr>
              <a:defRPr/>
            </a:pPr>
            <a:r>
              <a:rPr lang="en-CA" sz="3200"/>
              <a:t>Illness and pathologies</a:t>
            </a:r>
            <a:endParaRPr/>
          </a:p>
          <a:p>
            <a:pPr>
              <a:defRPr/>
            </a:pPr>
            <a:r>
              <a:rPr lang="en-CA" sz="3200"/>
              <a:t>Exercise</a:t>
            </a:r>
            <a:endParaRPr/>
          </a:p>
          <a:p>
            <a:pPr>
              <a:defRPr/>
            </a:pPr>
            <a:r>
              <a:rPr lang="en-CA" sz="3200"/>
              <a:t>Age</a:t>
            </a:r>
            <a:endParaRPr/>
          </a:p>
          <a:p>
            <a:pPr>
              <a:defRPr/>
            </a:pPr>
            <a:r>
              <a:rPr lang="en-CA" sz="3200"/>
              <a:t>Emotion</a:t>
            </a:r>
            <a:endParaRPr/>
          </a:p>
          <a:p>
            <a:pPr>
              <a:defRPr/>
            </a:pPr>
            <a:endParaRPr lang="en-CA" sz="3200"/>
          </a:p>
          <a:p>
            <a:pPr marL="0" indent="0">
              <a:buNone/>
              <a:defRPr/>
            </a:pPr>
            <a:r>
              <a:rPr lang="en-CA" sz="3200">
                <a:solidFill>
                  <a:srgbClr val="0070C0"/>
                </a:solidFill>
              </a:rPr>
              <a:t>Consider these factors when x-raying patients. They will influence how the exam is performed. </a:t>
            </a:r>
            <a:r>
              <a:rPr lang="en-CA" sz="3200">
                <a:solidFill>
                  <a:schemeClr val="tx1"/>
                </a:solidFill>
              </a:rPr>
              <a:t>Think of examples</a:t>
            </a:r>
            <a:endParaRPr/>
          </a:p>
          <a:p>
            <a:pPr marL="533400" indent="-533400">
              <a:defRPr/>
            </a:pPr>
            <a:endParaRPr lang="en-US" sz="2600">
              <a:solidFill>
                <a:srgbClr val="0070C0"/>
              </a:solidFill>
            </a:endParaRPr>
          </a:p>
          <a:p>
            <a:pPr marL="533400" indent="-533400">
              <a:defRPr/>
            </a:pPr>
            <a:endParaRPr lang="en-CA" sz="260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Definitions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 b="1"/>
              <a:t>Bradypnea</a:t>
            </a:r>
            <a:r>
              <a:rPr lang="en-US"/>
              <a:t> – slow breathing with </a:t>
            </a:r>
            <a:r>
              <a:rPr lang="en-US">
                <a:solidFill>
                  <a:srgbClr val="0070C0"/>
                </a:solidFill>
              </a:rPr>
              <a:t>fewer than 12 breaths per minute</a:t>
            </a:r>
            <a:endParaRPr/>
          </a:p>
          <a:p>
            <a:pPr>
              <a:defRPr/>
            </a:pPr>
            <a:r>
              <a:rPr lang="en-US" b="1"/>
              <a:t>Dyspnea</a:t>
            </a:r>
            <a:r>
              <a:rPr lang="en-US"/>
              <a:t> – </a:t>
            </a:r>
            <a:r>
              <a:rPr lang="en-US">
                <a:solidFill>
                  <a:srgbClr val="00B050"/>
                </a:solidFill>
              </a:rPr>
              <a:t>difficulty in breathing</a:t>
            </a:r>
            <a:r>
              <a:rPr lang="en-US"/>
              <a:t>, s</a:t>
            </a:r>
            <a:r>
              <a:rPr lang="en-US"/>
              <a:t>hortness of breath, using more than the normal effort to breathe,</a:t>
            </a:r>
            <a:r>
              <a:rPr lang="en-US"/>
              <a:t> abnormal respiratory rate</a:t>
            </a:r>
            <a:endParaRPr lang="en-US"/>
          </a:p>
          <a:p>
            <a:pPr>
              <a:defRPr/>
            </a:pPr>
            <a:r>
              <a:rPr lang="en-US" b="1"/>
              <a:t>Orthopnea</a:t>
            </a:r>
            <a:r>
              <a:rPr lang="en-US"/>
              <a:t> – an abnormal condition in which a person to breath deeply or comfortably, </a:t>
            </a:r>
            <a:r>
              <a:rPr lang="en-US">
                <a:solidFill>
                  <a:srgbClr val="C00000"/>
                </a:solidFill>
              </a:rPr>
              <a:t>must sit or stand </a:t>
            </a:r>
            <a:endParaRPr lang="en-US"/>
          </a:p>
          <a:p>
            <a:pPr>
              <a:defRPr/>
            </a:pPr>
            <a:r>
              <a:rPr lang="en-US" b="1"/>
              <a:t>Tachypnea</a:t>
            </a:r>
            <a:r>
              <a:rPr lang="en-US"/>
              <a:t> – rapid breathing in </a:t>
            </a:r>
            <a:r>
              <a:rPr lang="en-US">
                <a:solidFill>
                  <a:srgbClr val="7030A0"/>
                </a:solidFill>
              </a:rPr>
              <a:t>excess of 20 breaths per minute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F3CD9A3-6ADA-4A68-8F6E-ECE8AF127CCB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F74C2AA9-5475-405E-B4E7-6CF1208665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68F6E8A-D292-4728-AA9E-37F4B13224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7</Slides>
  <Notes>7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374</cp:revision>
  <dcterms:created xsi:type="dcterms:W3CDTF">2009-04-06T17:04:40Z</dcterms:created>
  <dcterms:modified xsi:type="dcterms:W3CDTF">2025-07-02T18:34:15Z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