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0" r:id="rId5"/>
  </p:sldMasterIdLst>
  <p:notesMasterIdLst>
    <p:notesMasterId r:id="rId43"/>
  </p:notesMasterIdLst>
  <p:handoutMasterIdLst>
    <p:handoutMasterId r:id="rId44"/>
  </p:handoutMasterIdLst>
  <p:sldIdLst>
    <p:sldId id="269" r:id="rId6"/>
    <p:sldId id="287" r:id="rId7"/>
    <p:sldId id="288" r:id="rId8"/>
    <p:sldId id="289" r:id="rId9"/>
    <p:sldId id="290" r:id="rId10"/>
    <p:sldId id="291" r:id="rId11"/>
    <p:sldId id="293" r:id="rId12"/>
    <p:sldId id="285" r:id="rId13"/>
    <p:sldId id="286" r:id="rId14"/>
    <p:sldId id="294" r:id="rId15"/>
    <p:sldId id="296" r:id="rId16"/>
    <p:sldId id="297" r:id="rId17"/>
    <p:sldId id="298" r:id="rId18"/>
    <p:sldId id="300" r:id="rId19"/>
    <p:sldId id="301" r:id="rId20"/>
    <p:sldId id="302" r:id="rId21"/>
    <p:sldId id="304" r:id="rId22"/>
    <p:sldId id="305" r:id="rId23"/>
    <p:sldId id="306" r:id="rId24"/>
    <p:sldId id="322" r:id="rId25"/>
    <p:sldId id="307" r:id="rId26"/>
    <p:sldId id="321" r:id="rId27"/>
    <p:sldId id="308" r:id="rId28"/>
    <p:sldId id="303" r:id="rId29"/>
    <p:sldId id="313" r:id="rId30"/>
    <p:sldId id="323" r:id="rId31"/>
    <p:sldId id="320" r:id="rId32"/>
    <p:sldId id="316" r:id="rId33"/>
    <p:sldId id="317" r:id="rId34"/>
    <p:sldId id="318" r:id="rId35"/>
    <p:sldId id="328" r:id="rId36"/>
    <p:sldId id="331" r:id="rId37"/>
    <p:sldId id="333" r:id="rId38"/>
    <p:sldId id="334" r:id="rId39"/>
    <p:sldId id="335" r:id="rId40"/>
    <p:sldId id="341" r:id="rId41"/>
    <p:sldId id="324" r:id="rId42"/>
  </p:sldIdLst>
  <p:sldSz cx="12192000" cy="6858000"/>
  <p:notesSz cx="7023100" cy="93091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7"/>
            <p14:sldId id="288"/>
            <p14:sldId id="289"/>
            <p14:sldId id="290"/>
            <p14:sldId id="291"/>
            <p14:sldId id="293"/>
            <p14:sldId id="285"/>
            <p14:sldId id="286"/>
            <p14:sldId id="294"/>
            <p14:sldId id="296"/>
            <p14:sldId id="297"/>
            <p14:sldId id="298"/>
            <p14:sldId id="300"/>
            <p14:sldId id="301"/>
            <p14:sldId id="302"/>
            <p14:sldId id="304"/>
            <p14:sldId id="305"/>
            <p14:sldId id="306"/>
            <p14:sldId id="322"/>
            <p14:sldId id="307"/>
            <p14:sldId id="321"/>
            <p14:sldId id="308"/>
            <p14:sldId id="303"/>
            <p14:sldId id="313"/>
            <p14:sldId id="323"/>
            <p14:sldId id="320"/>
            <p14:sldId id="316"/>
            <p14:sldId id="317"/>
            <p14:sldId id="318"/>
            <p14:sldId id="328"/>
            <p14:sldId id="331"/>
            <p14:sldId id="333"/>
            <p14:sldId id="334"/>
            <p14:sldId id="335"/>
            <p14:sldId id="341"/>
            <p14:sldId id="3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14" autoAdjust="0"/>
    <p:restoredTop sz="94884" autoAdjust="0"/>
  </p:normalViewPr>
  <p:slideViewPr>
    <p:cSldViewPr snapToGrid="0">
      <p:cViewPr varScale="1">
        <p:scale>
          <a:sx n="112" d="100"/>
          <a:sy n="112" d="100"/>
        </p:scale>
        <p:origin x="504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44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95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87525" y="15240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1981200"/>
            <a:ext cx="6629400" cy="6858000"/>
          </a:xfrm>
        </p:spPr>
        <p:txBody>
          <a:bodyPr>
            <a:norm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0" baseline="0" dirty="0">
                <a:latin typeface="Arial" pitchFamily="34" charset="0"/>
                <a:cs typeface="Arial" pitchFamily="34" charset="0"/>
              </a:rPr>
              <a:t>For an 8 bit system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is 2</a:t>
            </a:r>
            <a:r>
              <a:rPr lang="en-US" sz="1200" baseline="30000" dirty="0">
                <a:latin typeface="Arial" pitchFamily="34" charset="0"/>
                <a:cs typeface="Arial" pitchFamily="34" charset="0"/>
              </a:rPr>
              <a:t>8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= 256 grays</a:t>
            </a:r>
            <a:r>
              <a:rPr lang="en-US" sz="1200" baseline="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aseline="0" dirty="0">
                <a:latin typeface="Arial" pitchFamily="34" charset="0"/>
                <a:cs typeface="Arial" pitchFamily="34" charset="0"/>
              </a:rPr>
              <a:t>2x2x2x2x2x2x2x2 = 256</a:t>
            </a: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0" baseline="0" dirty="0">
                <a:latin typeface="Arial" pitchFamily="34" charset="0"/>
                <a:cs typeface="Arial" pitchFamily="34" charset="0"/>
              </a:rPr>
              <a:t>10 bit system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is 2</a:t>
            </a:r>
            <a:r>
              <a:rPr lang="en-US" sz="1200" baseline="30000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= 256 grays</a:t>
            </a:r>
            <a:r>
              <a:rPr lang="en-US" sz="1200" baseline="0" dirty="0">
                <a:latin typeface="Arial" pitchFamily="34" charset="0"/>
                <a:cs typeface="Arial" pitchFamily="34" charset="0"/>
              </a:rPr>
              <a:t> 2x2x2x2x2x2x2x2 x2x2= 1024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0" baseline="0" dirty="0">
                <a:latin typeface="Arial" pitchFamily="34" charset="0"/>
                <a:cs typeface="Arial" pitchFamily="34" charset="0"/>
              </a:rPr>
              <a:t>12 bit system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is 2</a:t>
            </a:r>
            <a:r>
              <a:rPr lang="en-US" sz="1200" baseline="30000" dirty="0">
                <a:latin typeface="Arial" pitchFamily="34" charset="0"/>
                <a:cs typeface="Arial" pitchFamily="34" charset="0"/>
              </a:rPr>
              <a:t>12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= 4096 grays </a:t>
            </a:r>
            <a:r>
              <a:rPr lang="en-US" sz="1200" baseline="0" dirty="0">
                <a:latin typeface="Arial" pitchFamily="34" charset="0"/>
                <a:cs typeface="Arial" pitchFamily="34" charset="0"/>
              </a:rPr>
              <a:t> 2x2x2x2x2x2x2x2x2x2x2x2= 4096</a:t>
            </a: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0" baseline="0" dirty="0">
                <a:latin typeface="Arial" pitchFamily="34" charset="0"/>
                <a:cs typeface="Arial" pitchFamily="34" charset="0"/>
              </a:rPr>
              <a:t>14 bit system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is 2</a:t>
            </a:r>
            <a:r>
              <a:rPr lang="en-US" sz="1200" baseline="30000" dirty="0">
                <a:latin typeface="Arial" pitchFamily="34" charset="0"/>
                <a:cs typeface="Arial" pitchFamily="34" charset="0"/>
              </a:rPr>
              <a:t>14 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=16,384 grays </a:t>
            </a:r>
            <a:r>
              <a:rPr lang="en-US" sz="1200" baseline="0" dirty="0">
                <a:latin typeface="Arial" pitchFamily="34" charset="0"/>
                <a:cs typeface="Arial" pitchFamily="34" charset="0"/>
              </a:rPr>
              <a:t> 2x2x2x2x2x2x2x2x2x2x2x2x2x2= 16,384</a:t>
            </a:r>
            <a:endParaRPr lang="en-US" sz="1200" b="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918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33525" y="228600"/>
            <a:ext cx="3790950" cy="2133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2438400"/>
            <a:ext cx="6400800" cy="6400800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21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20863" y="76200"/>
            <a:ext cx="3114675" cy="1752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6477000" cy="69342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C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082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19263" y="228600"/>
            <a:ext cx="3114675" cy="1752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2133600"/>
            <a:ext cx="6248400" cy="6324600"/>
          </a:xfrm>
        </p:spPr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CA" sz="12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49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11325" y="30480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2133600"/>
            <a:ext cx="6477000" cy="6324600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C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098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304800"/>
            <a:ext cx="1625600" cy="914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1425498"/>
            <a:ext cx="6705600" cy="76962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C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3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914400"/>
            <a:ext cx="6629400" cy="77724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en-CA" sz="12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4134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606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687281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F9E5-8345-4E1D-8D1B-FC1F5449D7D0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56C90-1295-4CF9-B580-6F028E07F16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07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4100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680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7144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F9E5-8345-4E1D-8D1B-FC1F5449D7D0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56C90-1295-4CF9-B580-6F028E07F1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778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83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0715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4526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5343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905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35340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7605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06533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25206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60373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451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0746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53918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90989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33641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2946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7036F26-AA6E-D81F-8A4E-E0363C89D11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89CE0F4-651C-ADB8-AC26-1FDAA41AB4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13E249BC-A90D-1C6E-6B4A-D007D7E2145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87796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662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64149" y="1880263"/>
            <a:ext cx="9144000" cy="2387600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Digital Imaging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1824475" y="4337519"/>
            <a:ext cx="9144000" cy="1655762"/>
          </a:xfrm>
        </p:spPr>
        <p:txBody>
          <a:bodyPr/>
          <a:lstStyle/>
          <a:p>
            <a:r>
              <a:rPr lang="en-US" sz="2400" dirty="0"/>
              <a:t>Objectives: 6.1, 6.2, 6.5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Defined as: </a:t>
            </a:r>
          </a:p>
          <a:p>
            <a:pPr lvl="1"/>
            <a:r>
              <a:rPr lang="en-US" sz="3200" dirty="0"/>
              <a:t>Any imaging acquisition process that produces an electronic image that can be </a:t>
            </a:r>
            <a:r>
              <a:rPr lang="en-US" sz="3200" b="1" u="sng" dirty="0"/>
              <a:t>viewed and manipulated</a:t>
            </a:r>
            <a:r>
              <a:rPr lang="en-US" sz="3200" dirty="0"/>
              <a:t> on a computer</a:t>
            </a:r>
          </a:p>
          <a:p>
            <a:pPr lvl="1"/>
            <a:r>
              <a:rPr lang="en-US" sz="3200" dirty="0"/>
              <a:t>These digital images can be sent through a computer network to various locations as needed</a:t>
            </a:r>
          </a:p>
        </p:txBody>
      </p:sp>
    </p:spTree>
    <p:extLst>
      <p:ext uri="{BB962C8B-B14F-4D97-AF65-F5344CB8AC3E}">
        <p14:creationId xmlns:p14="http://schemas.microsoft.com/office/powerpoint/2010/main" val="183121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Used throughout the department for a number of purposes – front desk, technologist work area to the radiologists’ reading room</a:t>
            </a:r>
          </a:p>
          <a:p>
            <a:r>
              <a:rPr lang="en-US" dirty="0"/>
              <a:t>Computer setup chosen to fulfill purpose</a:t>
            </a:r>
          </a:p>
          <a:p>
            <a:pPr lvl="1"/>
            <a:r>
              <a:rPr lang="en-US" dirty="0"/>
              <a:t>File room clerk vs radiologist </a:t>
            </a:r>
          </a:p>
          <a:p>
            <a:r>
              <a:rPr lang="en-US" dirty="0"/>
              <a:t>Basically consists of :</a:t>
            </a:r>
          </a:p>
          <a:p>
            <a:pPr lvl="1"/>
            <a:r>
              <a:rPr lang="en-US" dirty="0"/>
              <a:t>Input devices</a:t>
            </a:r>
          </a:p>
          <a:p>
            <a:pPr lvl="1"/>
            <a:r>
              <a:rPr lang="en-US" dirty="0"/>
              <a:t>Output devices</a:t>
            </a:r>
          </a:p>
          <a:p>
            <a:pPr lvl="1"/>
            <a:r>
              <a:rPr lang="en-US" dirty="0"/>
              <a:t>Processing devices</a:t>
            </a:r>
          </a:p>
          <a:p>
            <a:pPr lvl="2"/>
            <a:r>
              <a:rPr lang="en-US" dirty="0"/>
              <a:t>Done in the central processing unit</a:t>
            </a:r>
          </a:p>
        </p:txBody>
      </p:sp>
    </p:spTree>
    <p:extLst>
      <p:ext uri="{BB962C8B-B14F-4D97-AF65-F5344CB8AC3E}">
        <p14:creationId xmlns:p14="http://schemas.microsoft.com/office/powerpoint/2010/main" val="1075836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Input and Output Devices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/>
              <a:t>Input Devices</a:t>
            </a:r>
          </a:p>
          <a:p>
            <a:r>
              <a:rPr lang="en-US" dirty="0"/>
              <a:t>Keyboards</a:t>
            </a:r>
          </a:p>
          <a:p>
            <a:r>
              <a:rPr lang="en-US" dirty="0"/>
              <a:t>Mouse</a:t>
            </a:r>
          </a:p>
          <a:p>
            <a:r>
              <a:rPr lang="en-US" dirty="0"/>
              <a:t>Microphones</a:t>
            </a:r>
          </a:p>
          <a:p>
            <a:r>
              <a:rPr lang="en-US" dirty="0"/>
              <a:t>Barcode readers</a:t>
            </a:r>
          </a:p>
          <a:p>
            <a:r>
              <a:rPr lang="en-US" dirty="0"/>
              <a:t>Touch screens</a:t>
            </a:r>
          </a:p>
          <a:p>
            <a:r>
              <a:rPr lang="en-US" dirty="0"/>
              <a:t>Image scanners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8359775" y="1825625"/>
            <a:ext cx="3832225" cy="508635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/>
              <a:t>Output Devices</a:t>
            </a:r>
          </a:p>
          <a:p>
            <a:r>
              <a:rPr lang="en-US" dirty="0"/>
              <a:t>Monitors</a:t>
            </a:r>
          </a:p>
          <a:p>
            <a:r>
              <a:rPr lang="en-US" dirty="0"/>
              <a:t>Printers</a:t>
            </a:r>
          </a:p>
          <a:p>
            <a:pPr lvl="1"/>
            <a:r>
              <a:rPr lang="en-US" dirty="0"/>
              <a:t>Paper</a:t>
            </a:r>
          </a:p>
          <a:p>
            <a:pPr lvl="1"/>
            <a:r>
              <a:rPr lang="en-US" dirty="0"/>
              <a:t>Laser film</a:t>
            </a:r>
          </a:p>
          <a:p>
            <a:r>
              <a:rPr lang="en-US" dirty="0"/>
              <a:t>Speakers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079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Two main types</a:t>
            </a:r>
          </a:p>
          <a:p>
            <a:pPr lvl="1"/>
            <a:r>
              <a:rPr lang="en-US" sz="3200" dirty="0"/>
              <a:t>CRT</a:t>
            </a:r>
          </a:p>
          <a:p>
            <a:pPr lvl="2"/>
            <a:r>
              <a:rPr lang="en-US" sz="2800" dirty="0"/>
              <a:t>Cathode Ray Tube</a:t>
            </a:r>
          </a:p>
          <a:p>
            <a:pPr lvl="1"/>
            <a:r>
              <a:rPr lang="en-US" sz="3200" dirty="0"/>
              <a:t>LCD</a:t>
            </a:r>
          </a:p>
          <a:p>
            <a:pPr lvl="2"/>
            <a:r>
              <a:rPr lang="en-US" sz="2800" dirty="0"/>
              <a:t>Liquid Crystal Display</a:t>
            </a:r>
          </a:p>
          <a:p>
            <a:r>
              <a:rPr lang="en-US" sz="3600" dirty="0"/>
              <a:t>Third type in development</a:t>
            </a:r>
          </a:p>
          <a:p>
            <a:pPr lvl="1"/>
            <a:r>
              <a:rPr lang="en-US" sz="3200" dirty="0"/>
              <a:t>OLED</a:t>
            </a:r>
          </a:p>
          <a:p>
            <a:pPr lvl="2"/>
            <a:r>
              <a:rPr lang="en-US" sz="2800" dirty="0"/>
              <a:t>Organic Light – Emitting Diode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466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CRT</a:t>
            </a:r>
          </a:p>
          <a:p>
            <a:pPr lvl="1"/>
            <a:r>
              <a:rPr lang="en-US" dirty="0"/>
              <a:t>Refresh Rate</a:t>
            </a:r>
          </a:p>
          <a:p>
            <a:pPr lvl="1"/>
            <a:r>
              <a:rPr lang="en-US" dirty="0"/>
              <a:t>How fast the monitor rewrites the screen or</a:t>
            </a:r>
          </a:p>
          <a:p>
            <a:pPr lvl="1"/>
            <a:r>
              <a:rPr lang="en-US" dirty="0"/>
              <a:t>The number of times the image is redrawn on the display/second</a:t>
            </a:r>
          </a:p>
          <a:p>
            <a:pPr lvl="1"/>
            <a:r>
              <a:rPr lang="en-US" dirty="0"/>
              <a:t>Controls the ‘flicker’ seen by user</a:t>
            </a:r>
          </a:p>
          <a:p>
            <a:pPr lvl="1"/>
            <a:r>
              <a:rPr lang="en-US" dirty="0"/>
              <a:t>Higher refresh rate = less flicker</a:t>
            </a:r>
          </a:p>
          <a:p>
            <a:r>
              <a:rPr lang="en-US" dirty="0"/>
              <a:t>LCD</a:t>
            </a:r>
          </a:p>
          <a:p>
            <a:pPr lvl="1"/>
            <a:r>
              <a:rPr lang="en-US" dirty="0"/>
              <a:t>Response Rate</a:t>
            </a:r>
          </a:p>
          <a:p>
            <a:pPr lvl="2"/>
            <a:r>
              <a:rPr lang="en-US" sz="2400" dirty="0"/>
              <a:t>The amount of time for crystal to go from off state to on and vice versa</a:t>
            </a:r>
          </a:p>
          <a:p>
            <a:pPr lvl="2"/>
            <a:r>
              <a:rPr lang="en-US" sz="2400" dirty="0"/>
              <a:t>Slower response time will cause blurring during viewing of dynamic images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090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Aspect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Aspect Ratio is:</a:t>
            </a:r>
          </a:p>
          <a:p>
            <a:pPr lvl="1"/>
            <a:r>
              <a:rPr lang="en-US" sz="2800" dirty="0"/>
              <a:t>Ratio of the width of the monitor to the height of the monitor</a:t>
            </a:r>
          </a:p>
          <a:p>
            <a:pPr lvl="1"/>
            <a:r>
              <a:rPr lang="en-US" sz="2800" dirty="0"/>
              <a:t>CRT usually 4:3</a:t>
            </a:r>
          </a:p>
          <a:p>
            <a:pPr lvl="1"/>
            <a:r>
              <a:rPr lang="en-US" sz="2800" dirty="0"/>
              <a:t>LCD usually 16:9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516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Used in first generation of PCs, still used today</a:t>
            </a:r>
          </a:p>
          <a:p>
            <a:r>
              <a:rPr lang="en-US" dirty="0"/>
              <a:t>Consists of a cathode and anode in a vacuum tube</a:t>
            </a:r>
          </a:p>
          <a:p>
            <a:r>
              <a:rPr lang="en-US" dirty="0"/>
              <a:t>Works like an x-ray tube</a:t>
            </a:r>
          </a:p>
          <a:p>
            <a:pPr lvl="1"/>
            <a:r>
              <a:rPr lang="en-US" dirty="0"/>
              <a:t>Electrons sent to the monitors anode which is a sheet of glass coated with phosphors </a:t>
            </a:r>
          </a:p>
          <a:p>
            <a:r>
              <a:rPr lang="en-US" dirty="0"/>
              <a:t>Electrons strike phosphors causing glass to emit a color determined by the intensity of the interaction and area with which electrons interacted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Electron beam starts in the upper left corner and scans across the glass from side to side, top to bottom</a:t>
            </a:r>
          </a:p>
          <a:p>
            <a:r>
              <a:rPr lang="en-US" dirty="0"/>
              <a:t>After reaching the bottom, it starts again at the top left</a:t>
            </a:r>
          </a:p>
          <a:p>
            <a:r>
              <a:rPr lang="en-US" dirty="0"/>
              <a:t>On average, most monitors have 350 lines to be scanned</a:t>
            </a:r>
          </a:p>
          <a:p>
            <a:r>
              <a:rPr lang="en-US" dirty="0"/>
              <a:t>Typical refresh rates are 60-75 Hz, meaning that 350 lines are being scanned 60-75 times per second 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LCD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Light passes through the first layer, and when a current is applied to the crystal layer, it aligns and allows light in varying intensities through to the next layer </a:t>
            </a:r>
          </a:p>
          <a:p>
            <a:pPr lvl="1"/>
            <a:r>
              <a:rPr lang="en-US" dirty="0"/>
              <a:t>Color filters in that layer of glass form the colors and images seen on the display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3768725"/>
            <a:ext cx="10515600" cy="5086350"/>
          </a:xfrm>
        </p:spPr>
        <p:txBody>
          <a:bodyPr/>
          <a:lstStyle/>
          <a:p>
            <a:r>
              <a:rPr lang="en-US" dirty="0"/>
              <a:t>Images are produced by shining or reflecting light through a layer of liquid crystal and a series of color filters</a:t>
            </a:r>
          </a:p>
          <a:p>
            <a:r>
              <a:rPr lang="en-US" dirty="0"/>
              <a:t>Made of two pieces of polarized glass with a liquid crystal layer in between the two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01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Workstations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Administration</a:t>
            </a:r>
          </a:p>
          <a:p>
            <a:r>
              <a:rPr lang="en-US" sz="3600" dirty="0"/>
              <a:t>Technologist X-ray room</a:t>
            </a:r>
          </a:p>
          <a:p>
            <a:r>
              <a:rPr lang="en-US" sz="3600" dirty="0"/>
              <a:t>PACS workstation</a:t>
            </a:r>
          </a:p>
          <a:p>
            <a:r>
              <a:rPr lang="en-US" sz="3600" dirty="0"/>
              <a:t>CR reader workstation</a:t>
            </a:r>
          </a:p>
          <a:p>
            <a:r>
              <a:rPr lang="en-US" sz="3600" dirty="0"/>
              <a:t>Radiologist workstation</a:t>
            </a:r>
          </a:p>
          <a:p>
            <a:r>
              <a:rPr lang="en-US" sz="3600" dirty="0"/>
              <a:t>Archives workstation</a:t>
            </a:r>
          </a:p>
        </p:txBody>
      </p:sp>
    </p:spTree>
    <p:extLst>
      <p:ext uri="{BB962C8B-B14F-4D97-AF65-F5344CB8AC3E}">
        <p14:creationId xmlns:p14="http://schemas.microsoft.com/office/powerpoint/2010/main" val="1341321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digital image is one that has been converted into numerical values for transmission or processing</a:t>
            </a:r>
          </a:p>
          <a:p>
            <a:r>
              <a:rPr lang="en-US" dirty="0"/>
              <a:t>Requires a means to acquire the image information (DR, CR)</a:t>
            </a:r>
          </a:p>
          <a:p>
            <a:r>
              <a:rPr lang="en-US" dirty="0"/>
              <a:t>Information gathered by scanning an area using array detection</a:t>
            </a:r>
          </a:p>
          <a:p>
            <a:r>
              <a:rPr lang="en-US" dirty="0"/>
              <a:t>Array processing is when information is received from an entire area at once</a:t>
            </a:r>
          </a:p>
        </p:txBody>
      </p:sp>
    </p:spTree>
    <p:extLst>
      <p:ext uri="{BB962C8B-B14F-4D97-AF65-F5344CB8AC3E}">
        <p14:creationId xmlns:p14="http://schemas.microsoft.com/office/powerpoint/2010/main" val="3760517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Array Processors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Special computer that functions as a peripheral device</a:t>
            </a:r>
          </a:p>
          <a:p>
            <a:r>
              <a:rPr lang="en-US" sz="3200" dirty="0"/>
              <a:t>Uses its own memory to perform simultaneous mathematical operations at extremely high speeds</a:t>
            </a:r>
          </a:p>
          <a:p>
            <a:pPr lvl="1"/>
            <a:r>
              <a:rPr lang="en-US" sz="2800" dirty="0"/>
              <a:t>Compiles all the image information </a:t>
            </a:r>
          </a:p>
          <a:p>
            <a:r>
              <a:rPr lang="en-US" sz="3200" dirty="0"/>
              <a:t>Allows us to see the image instantaneously</a:t>
            </a:r>
          </a:p>
        </p:txBody>
      </p:sp>
    </p:spTree>
    <p:extLst>
      <p:ext uri="{BB962C8B-B14F-4D97-AF65-F5344CB8AC3E}">
        <p14:creationId xmlns:p14="http://schemas.microsoft.com/office/powerpoint/2010/main" val="1749117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Factors that remain unchanged….</a:t>
            </a:r>
          </a:p>
          <a:p>
            <a:pPr lvl="1"/>
            <a:r>
              <a:rPr lang="en-US" sz="3600" dirty="0"/>
              <a:t>Patient positioning</a:t>
            </a:r>
          </a:p>
          <a:p>
            <a:pPr lvl="1"/>
            <a:r>
              <a:rPr lang="en-US" sz="3600" dirty="0"/>
              <a:t>Projections</a:t>
            </a:r>
          </a:p>
          <a:p>
            <a:pPr lvl="1"/>
            <a:r>
              <a:rPr lang="en-US" sz="3600" dirty="0"/>
              <a:t>Collimation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287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is better because…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Wider range of exposure</a:t>
            </a:r>
          </a:p>
          <a:p>
            <a:r>
              <a:rPr lang="en-US" sz="3200" dirty="0"/>
              <a:t>Linear response</a:t>
            </a:r>
          </a:p>
          <a:p>
            <a:r>
              <a:rPr lang="en-US" sz="3200" dirty="0"/>
              <a:t>Greater range of densities</a:t>
            </a:r>
          </a:p>
          <a:p>
            <a:r>
              <a:rPr lang="en-US" sz="3200" dirty="0"/>
              <a:t>Easily manipulated with computer</a:t>
            </a:r>
          </a:p>
          <a:p>
            <a:r>
              <a:rPr lang="en-US" sz="3200" dirty="0"/>
              <a:t>Post processing</a:t>
            </a:r>
          </a:p>
        </p:txBody>
      </p:sp>
    </p:spTree>
    <p:extLst>
      <p:ext uri="{BB962C8B-B14F-4D97-AF65-F5344CB8AC3E}">
        <p14:creationId xmlns:p14="http://schemas.microsoft.com/office/powerpoint/2010/main" val="2810456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a Digital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Digital image begins as an analog signal</a:t>
            </a:r>
          </a:p>
          <a:p>
            <a:r>
              <a:rPr lang="en-US" sz="3600" dirty="0"/>
              <a:t>Critical characteristics of a digital image are:</a:t>
            </a:r>
          </a:p>
          <a:p>
            <a:pPr lvl="1"/>
            <a:r>
              <a:rPr lang="en-US" sz="3200" dirty="0"/>
              <a:t>Spatial resolution</a:t>
            </a:r>
          </a:p>
          <a:p>
            <a:pPr lvl="1"/>
            <a:r>
              <a:rPr lang="en-US" sz="3200" dirty="0"/>
              <a:t>Contrast resolution</a:t>
            </a:r>
          </a:p>
          <a:p>
            <a:pPr lvl="1"/>
            <a:r>
              <a:rPr lang="en-US" sz="3200" dirty="0"/>
              <a:t>Noise</a:t>
            </a:r>
          </a:p>
          <a:p>
            <a:pPr lvl="1"/>
            <a:r>
              <a:rPr lang="en-US" sz="3200" dirty="0"/>
              <a:t>Dose efficiency (of the IR)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448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Pixel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Pixel aka picture element</a:t>
            </a:r>
          </a:p>
          <a:p>
            <a:r>
              <a:rPr lang="en-US" sz="3200" dirty="0"/>
              <a:t>Smallest element in a digital image</a:t>
            </a:r>
          </a:p>
          <a:p>
            <a:pPr lvl="1"/>
            <a:r>
              <a:rPr lang="en-US" sz="2800" dirty="0"/>
              <a:t>Magnify a digital picture to the point that the image will appear as small squares of color – that is visualization of the pixels</a:t>
            </a:r>
          </a:p>
          <a:p>
            <a:pPr lvl="1"/>
            <a:endParaRPr lang="en-US" sz="28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21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Pixel Size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Pixel size – size of the pixel is directly related to the amount of spatial resolution or detail in the image</a:t>
            </a:r>
          </a:p>
          <a:p>
            <a:r>
              <a:rPr lang="en-US" sz="3600" dirty="0"/>
              <a:t>The smaller the pixel, the greater the detail</a:t>
            </a:r>
          </a:p>
          <a:p>
            <a:r>
              <a:rPr lang="en-US" sz="3600" dirty="0"/>
              <a:t>Can be affected by matrix size</a:t>
            </a:r>
          </a:p>
        </p:txBody>
      </p:sp>
    </p:spTree>
    <p:extLst>
      <p:ext uri="{BB962C8B-B14F-4D97-AF65-F5344CB8AC3E}">
        <p14:creationId xmlns:p14="http://schemas.microsoft.com/office/powerpoint/2010/main" val="3668540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Pixel Bit Depth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pixel contains bits of information</a:t>
            </a:r>
          </a:p>
          <a:p>
            <a:r>
              <a:rPr lang="en-US" dirty="0"/>
              <a:t>Is the # of bits within a pixel</a:t>
            </a:r>
          </a:p>
          <a:p>
            <a:r>
              <a:rPr lang="en-US" dirty="0"/>
              <a:t>E.g. bit depth = 8 means 2</a:t>
            </a:r>
            <a:r>
              <a:rPr lang="en-US" baseline="30000" dirty="0"/>
              <a:t>8 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meaning 256 shades of gray can be produced by that pixel</a:t>
            </a:r>
          </a:p>
          <a:p>
            <a:r>
              <a:rPr lang="en-US" dirty="0"/>
              <a:t>Some digital systems have bit depths of 10 – 16 meaning each pixel can have a gray level between 0 and  65 536 (for a 16 bit system)</a:t>
            </a:r>
          </a:p>
          <a:p>
            <a:r>
              <a:rPr lang="en-US" dirty="0"/>
              <a:t>Higher the bit depth, the more gray levels can be displayed by the pixel</a:t>
            </a:r>
          </a:p>
          <a:p>
            <a:pPr lvl="1"/>
            <a:r>
              <a:rPr lang="en-US" dirty="0"/>
              <a:t>More shades of gray gives more accurate representation of the image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516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Bit Systems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8 bit system is 2</a:t>
            </a:r>
            <a:r>
              <a:rPr lang="en-US" sz="3200" baseline="30000" dirty="0">
                <a:latin typeface="Arial" pitchFamily="34" charset="0"/>
                <a:cs typeface="Arial" pitchFamily="34" charset="0"/>
              </a:rPr>
              <a:t>8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= 256 shades of gray </a:t>
            </a:r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2x2x2x2x2x2x2x2 = 256</a:t>
            </a:r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10 bit system is 2</a:t>
            </a:r>
            <a:r>
              <a:rPr lang="en-US" sz="3200" baseline="30000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= 1024 shades of gray </a:t>
            </a:r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2x2x2x2x2x2x2x2x2x2= 1,024</a:t>
            </a:r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12 bit system is 2</a:t>
            </a:r>
            <a:r>
              <a:rPr lang="en-US" sz="3200" baseline="30000" dirty="0">
                <a:latin typeface="Arial" pitchFamily="34" charset="0"/>
                <a:cs typeface="Arial" pitchFamily="34" charset="0"/>
              </a:rPr>
              <a:t>12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= 4096 shades of gray </a:t>
            </a:r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2x2x2x2x2x2x2x2x2x2x2x2= 4,096</a:t>
            </a:r>
          </a:p>
          <a:p>
            <a:pPr marL="365760" lvl="1" indent="-283464">
              <a:lnSpc>
                <a:spcPct val="90000"/>
              </a:lnSpc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14 bit system is 2</a:t>
            </a:r>
            <a:r>
              <a:rPr lang="en-US" sz="3200" baseline="30000" dirty="0">
                <a:latin typeface="Arial" pitchFamily="34" charset="0"/>
                <a:cs typeface="Arial" pitchFamily="34" charset="0"/>
              </a:rPr>
              <a:t>14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=16,384 shades of gray</a:t>
            </a:r>
          </a:p>
          <a:p>
            <a:pPr marL="939546" lvl="2" indent="-457200">
              <a:lnSpc>
                <a:spcPct val="90000"/>
              </a:lnSpc>
              <a:spcBef>
                <a:spcPts val="600"/>
              </a:spcBef>
              <a:buSzPct val="80000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2x2x2x2x2x2x2x2x2x2x2x2x2x2 = 16,384</a:t>
            </a:r>
          </a:p>
        </p:txBody>
      </p:sp>
    </p:spTree>
    <p:extLst>
      <p:ext uri="{BB962C8B-B14F-4D97-AF65-F5344CB8AC3E}">
        <p14:creationId xmlns:p14="http://schemas.microsoft.com/office/powerpoint/2010/main" val="33514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is recorded as a matrix</a:t>
            </a:r>
          </a:p>
          <a:p>
            <a:r>
              <a:rPr lang="en-US" dirty="0"/>
              <a:t>Described in numerical values – dimensions of pixel quantity</a:t>
            </a:r>
          </a:p>
          <a:p>
            <a:r>
              <a:rPr lang="en-US" dirty="0"/>
              <a:t>Divided into many small cubes/boxes…</a:t>
            </a:r>
          </a:p>
          <a:p>
            <a:pPr lvl="1"/>
            <a:r>
              <a:rPr lang="en-US" dirty="0"/>
              <a:t>Each square region is a pixel</a:t>
            </a:r>
          </a:p>
          <a:p>
            <a:pPr lvl="1"/>
            <a:r>
              <a:rPr lang="en-US" dirty="0"/>
              <a:t>Assigned one binary value that is equal to the radiation exposure received</a:t>
            </a:r>
          </a:p>
          <a:p>
            <a:pPr lvl="2"/>
            <a:r>
              <a:rPr lang="en-US" dirty="0"/>
              <a:t>Binary value = shade of gray</a:t>
            </a:r>
          </a:p>
        </p:txBody>
      </p:sp>
    </p:spTree>
    <p:extLst>
      <p:ext uri="{BB962C8B-B14F-4D97-AF65-F5344CB8AC3E}">
        <p14:creationId xmlns:p14="http://schemas.microsoft.com/office/powerpoint/2010/main" val="2845679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Pixels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623" y="1510220"/>
            <a:ext cx="10515600" cy="4351338"/>
          </a:xfrm>
        </p:spPr>
        <p:txBody>
          <a:bodyPr/>
          <a:lstStyle/>
          <a:p>
            <a:r>
              <a:rPr lang="en-US" dirty="0"/>
              <a:t>Each pixel in the matrix displays a numerical value, as well as a density level (shade of gray), proportional to the degree of the incoming signal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84975" y="2882900"/>
            <a:ext cx="6554226" cy="3191582"/>
            <a:chOff x="1208649" y="1871005"/>
            <a:chExt cx="7617657" cy="3676363"/>
          </a:xfrm>
        </p:grpSpPr>
        <p:grpSp>
          <p:nvGrpSpPr>
            <p:cNvPr id="5" name="Group 4"/>
            <p:cNvGrpSpPr/>
            <p:nvPr/>
          </p:nvGrpSpPr>
          <p:grpSpPr>
            <a:xfrm>
              <a:off x="1208649" y="1871005"/>
              <a:ext cx="3689253" cy="3674019"/>
              <a:chOff x="-3883856" y="2117183"/>
              <a:chExt cx="3689253" cy="3674019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-3873305" y="2117186"/>
                <a:ext cx="3678702" cy="367401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 w="57150">
                    <a:solidFill>
                      <a:schemeClr val="tx1"/>
                    </a:solidFill>
                  </a:ln>
                </a:endParaRPr>
              </a:p>
            </p:txBody>
          </p:sp>
          <p:grpSp>
            <p:nvGrpSpPr>
              <p:cNvPr id="29" name="Group 28"/>
              <p:cNvGrpSpPr/>
              <p:nvPr/>
            </p:nvGrpSpPr>
            <p:grpSpPr>
              <a:xfrm>
                <a:off x="-3883856" y="2117183"/>
                <a:ext cx="3647049" cy="924958"/>
                <a:chOff x="-3899096" y="1554476"/>
                <a:chExt cx="3647049" cy="924958"/>
              </a:xfrm>
            </p:grpSpPr>
            <p:sp>
              <p:nvSpPr>
                <p:cNvPr id="45" name="Rectangle 44"/>
                <p:cNvSpPr/>
                <p:nvPr/>
              </p:nvSpPr>
              <p:spPr>
                <a:xfrm>
                  <a:off x="-1166447" y="1554476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-2981223" y="1565034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-3899096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-2067365" y="1556826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>
              <a:xfrm>
                <a:off x="-3873305" y="3033932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1" name="Group 30"/>
              <p:cNvGrpSpPr/>
              <p:nvPr/>
            </p:nvGrpSpPr>
            <p:grpSpPr>
              <a:xfrm>
                <a:off x="-3873305" y="395067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tx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tx1">
                    <a:alpha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32" name="Group 31"/>
              <p:cNvGrpSpPr/>
              <p:nvPr/>
            </p:nvGrpSpPr>
            <p:grpSpPr>
              <a:xfrm>
                <a:off x="-3861076" y="4854524"/>
                <a:ext cx="3666473" cy="936678"/>
                <a:chOff x="-3855214" y="1534549"/>
                <a:chExt cx="3666473" cy="936678"/>
              </a:xfrm>
            </p:grpSpPr>
            <p:sp>
              <p:nvSpPr>
                <p:cNvPr id="33" name="Rectangle 32"/>
                <p:cNvSpPr/>
                <p:nvPr/>
              </p:nvSpPr>
              <p:spPr>
                <a:xfrm>
                  <a:off x="-1103141" y="1556827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-3855214" y="1534549"/>
                  <a:ext cx="914400" cy="91440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>
            <a:xfrm>
              <a:off x="5147604" y="1873354"/>
              <a:ext cx="3678702" cy="3674014"/>
              <a:chOff x="-3873305" y="2117186"/>
              <a:chExt cx="3678702" cy="3674014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-3873305" y="2117186"/>
                <a:ext cx="3663462" cy="367401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8" name="Group 7"/>
              <p:cNvGrpSpPr/>
              <p:nvPr/>
            </p:nvGrpSpPr>
            <p:grpSpPr>
              <a:xfrm>
                <a:off x="-3852203" y="211718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24" name="Rectangle 23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</a:t>
                  </a:r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150</a:t>
                  </a:r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256</a:t>
                  </a:r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50</a:t>
                  </a:r>
                </a:p>
              </p:txBody>
            </p:sp>
          </p:grpSp>
          <p:grpSp>
            <p:nvGrpSpPr>
              <p:cNvPr id="9" name="Group 8"/>
              <p:cNvGrpSpPr/>
              <p:nvPr/>
            </p:nvGrpSpPr>
            <p:grpSpPr>
              <a:xfrm>
                <a:off x="-3873305" y="3033932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20" name="Rectangle 19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50</a:t>
                  </a:r>
                </a:p>
              </p:txBody>
            </p:sp>
            <p:sp>
              <p:nvSpPr>
                <p:cNvPr id="21" name="Rectangle 20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200</a:t>
                  </a:r>
                </a:p>
              </p:txBody>
            </p:sp>
            <p:sp>
              <p:nvSpPr>
                <p:cNvPr id="22" name="Rectangle 21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50</a:t>
                  </a:r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256</a:t>
                  </a:r>
                </a:p>
              </p:txBody>
            </p:sp>
          </p:grpSp>
          <p:grpSp>
            <p:nvGrpSpPr>
              <p:cNvPr id="10" name="Group 9"/>
              <p:cNvGrpSpPr/>
              <p:nvPr/>
            </p:nvGrpSpPr>
            <p:grpSpPr>
              <a:xfrm>
                <a:off x="-3873305" y="3950677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16" name="Rectangle 15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</a:t>
                  </a:r>
                </a:p>
              </p:txBody>
            </p:sp>
            <p:sp>
              <p:nvSpPr>
                <p:cNvPr id="17" name="Rectangle 16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256</a:t>
                  </a:r>
                </a:p>
              </p:txBody>
            </p:sp>
            <p:sp>
              <p:nvSpPr>
                <p:cNvPr id="18" name="Rectangle 17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200</a:t>
                  </a:r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100</a:t>
                  </a:r>
                </a:p>
              </p:txBody>
            </p:sp>
          </p:grpSp>
          <p:grpSp>
            <p:nvGrpSpPr>
              <p:cNvPr id="11" name="Group 10"/>
              <p:cNvGrpSpPr/>
              <p:nvPr/>
            </p:nvGrpSpPr>
            <p:grpSpPr>
              <a:xfrm>
                <a:off x="-3873305" y="4874455"/>
                <a:ext cx="3657600" cy="916745"/>
                <a:chOff x="-3867443" y="1554480"/>
                <a:chExt cx="3657600" cy="916745"/>
              </a:xfrm>
            </p:grpSpPr>
            <p:sp>
              <p:nvSpPr>
                <p:cNvPr id="12" name="Rectangle 11"/>
                <p:cNvSpPr/>
                <p:nvPr/>
              </p:nvSpPr>
              <p:spPr>
                <a:xfrm>
                  <a:off x="-11242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</a:t>
                  </a:r>
                </a:p>
              </p:txBody>
            </p:sp>
            <p:sp>
              <p:nvSpPr>
                <p:cNvPr id="13" name="Rectangle 12"/>
                <p:cNvSpPr/>
                <p:nvPr/>
              </p:nvSpPr>
              <p:spPr>
                <a:xfrm>
                  <a:off x="-2038643" y="1556825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50</a:t>
                  </a:r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>
                  <a:off x="-29530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1</a:t>
                  </a:r>
                </a:p>
              </p:txBody>
            </p:sp>
            <p:sp>
              <p:nvSpPr>
                <p:cNvPr id="15" name="Rectangle 14"/>
                <p:cNvSpPr/>
                <p:nvPr/>
              </p:nvSpPr>
              <p:spPr>
                <a:xfrm>
                  <a:off x="-3867443" y="1554480"/>
                  <a:ext cx="914400" cy="914400"/>
                </a:xfrm>
                <a:prstGeom prst="rect">
                  <a:avLst/>
                </a:prstGeom>
                <a:solidFill>
                  <a:schemeClr val="bg1"/>
                </a:solidFill>
                <a:ln w="571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dirty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200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9662452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  Matrix size =       resolution</a:t>
            </a:r>
          </a:p>
          <a:p>
            <a:pPr lvl="1"/>
            <a:r>
              <a:rPr lang="en-US" dirty="0"/>
              <a:t>1024 x 1024  vs 2048 x 2048</a:t>
            </a:r>
          </a:p>
          <a:p>
            <a:r>
              <a:rPr lang="en-US" dirty="0"/>
              <a:t>Larger the matrix = smaller the pixels</a:t>
            </a:r>
          </a:p>
          <a:p>
            <a:pPr lvl="1"/>
            <a:r>
              <a:rPr lang="en-US" dirty="0"/>
              <a:t>If the detector is the </a:t>
            </a:r>
            <a:r>
              <a:rPr lang="en-US" u="sng" dirty="0"/>
              <a:t>same size</a:t>
            </a:r>
          </a:p>
          <a:p>
            <a:pPr lvl="2"/>
            <a:r>
              <a:rPr lang="en-US" sz="2400" dirty="0" err="1"/>
              <a:t>i.e</a:t>
            </a:r>
            <a:r>
              <a:rPr lang="en-US" sz="2400" dirty="0"/>
              <a:t> 1024 x 1024 matrix on a 10x12 CR cassette vs 1024 x 1024 matrix on a 35 x 43 CR cassette</a:t>
            </a:r>
          </a:p>
          <a:p>
            <a:pPr lvl="3"/>
            <a:r>
              <a:rPr lang="en-US" sz="2000" dirty="0"/>
              <a:t>Which CR will have smaller pixels?</a:t>
            </a:r>
          </a:p>
          <a:p>
            <a:r>
              <a:rPr lang="en-US" dirty="0"/>
              <a:t>Matrix size is not the same as screen size</a:t>
            </a:r>
          </a:p>
          <a:p>
            <a:r>
              <a:rPr lang="en-US" dirty="0"/>
              <a:t>**Pixel size controls resolution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5744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Size of Detector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Cost of detector can range from $70-100K</a:t>
            </a:r>
          </a:p>
          <a:p>
            <a:r>
              <a:rPr lang="en-US" dirty="0"/>
              <a:t>Can be used in static or portable units</a:t>
            </a:r>
          </a:p>
          <a:p>
            <a:pPr lvl="1"/>
            <a:r>
              <a:rPr lang="en-US" dirty="0"/>
              <a:t>Corded or cordless</a:t>
            </a:r>
          </a:p>
          <a:p>
            <a:r>
              <a:rPr lang="en-US" dirty="0"/>
              <a:t>Pixel size varies with the size of the detector</a:t>
            </a:r>
          </a:p>
          <a:p>
            <a:pPr lvl="1"/>
            <a:r>
              <a:rPr lang="en-US" dirty="0"/>
              <a:t>512 x 512 matrix on a 24 x 30 cm CR cassette will have smaller pixels than a 512 x 512 matrix on a 35 x 43 cm CR cassette</a:t>
            </a:r>
          </a:p>
        </p:txBody>
      </p:sp>
    </p:spTree>
    <p:extLst>
      <p:ext uri="{BB962C8B-B14F-4D97-AF65-F5344CB8AC3E}">
        <p14:creationId xmlns:p14="http://schemas.microsoft.com/office/powerpoint/2010/main" val="1682349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Range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ability to respond to varying levels of exposure</a:t>
            </a:r>
          </a:p>
          <a:p>
            <a:pPr lvl="1"/>
            <a:r>
              <a:rPr lang="en-US" dirty="0"/>
              <a:t>More densities can be visualized on the image</a:t>
            </a:r>
          </a:p>
          <a:p>
            <a:pPr lvl="1"/>
            <a:r>
              <a:rPr lang="en-US" dirty="0"/>
              <a:t>Can accurately detect very high and very low intensities</a:t>
            </a:r>
          </a:p>
          <a:p>
            <a:pPr lvl="2"/>
            <a:r>
              <a:rPr lang="en-US" dirty="0"/>
              <a:t>Dynamic range wider for digital vs film/screen</a:t>
            </a:r>
          </a:p>
          <a:p>
            <a:r>
              <a:rPr lang="en-US" dirty="0"/>
              <a:t>The range of gray values that can be displayed</a:t>
            </a:r>
          </a:p>
          <a:p>
            <a:pPr lvl="1"/>
            <a:r>
              <a:rPr lang="en-US" dirty="0"/>
              <a:t>Controlled by the detector </a:t>
            </a:r>
          </a:p>
          <a:p>
            <a:r>
              <a:rPr lang="en-US" dirty="0"/>
              <a:t>Human eye can differentiate about 30 shades of gray</a:t>
            </a:r>
          </a:p>
        </p:txBody>
      </p:sp>
    </p:spTree>
    <p:extLst>
      <p:ext uri="{BB962C8B-B14F-4D97-AF65-F5344CB8AC3E}">
        <p14:creationId xmlns:p14="http://schemas.microsoft.com/office/powerpoint/2010/main" val="14825678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Range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Dynamic range of digital imaging systems is identified by the bit capacity of each pixel</a:t>
            </a:r>
          </a:p>
          <a:p>
            <a:r>
              <a:rPr lang="en-US" dirty="0"/>
              <a:t>Although the response of a digital system can produce a huge range of greys (e.g. 16 bit = 65 536 shades of grey), limited by the human visual system</a:t>
            </a:r>
          </a:p>
          <a:p>
            <a:pPr lvl="1"/>
            <a:r>
              <a:rPr lang="en-US" dirty="0"/>
              <a:t>Can only see about 30 of them</a:t>
            </a:r>
          </a:p>
          <a:p>
            <a:r>
              <a:rPr lang="en-US" dirty="0"/>
              <a:t>So through the use of window and level, any region/range of greys can be rendered into the 30 shades of grey that the human eye can see</a:t>
            </a:r>
          </a:p>
        </p:txBody>
      </p:sp>
    </p:spTree>
    <p:extLst>
      <p:ext uri="{BB962C8B-B14F-4D97-AF65-F5344CB8AC3E}">
        <p14:creationId xmlns:p14="http://schemas.microsoft.com/office/powerpoint/2010/main" val="30648684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cs typeface="Arial" pitchFamily="34" charset="0"/>
              </a:rPr>
              <a:t>Dynamic Range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CC6CC69-B53A-1F13-5B19-E4010EB092E8}"/>
              </a:ext>
            </a:extLst>
          </p:cNvPr>
          <p:cNvGrpSpPr/>
          <p:nvPr/>
        </p:nvGrpSpPr>
        <p:grpSpPr>
          <a:xfrm>
            <a:off x="3258026" y="1399421"/>
            <a:ext cx="5351050" cy="4401785"/>
            <a:chOff x="3486590" y="980647"/>
            <a:chExt cx="5351050" cy="4401785"/>
          </a:xfrm>
        </p:grpSpPr>
        <p:sp>
          <p:nvSpPr>
            <p:cNvPr id="59" name="TextBox 58"/>
            <p:cNvSpPr txBox="1"/>
            <p:nvPr/>
          </p:nvSpPr>
          <p:spPr>
            <a:xfrm rot="5400000">
              <a:off x="6306820" y="3443440"/>
              <a:ext cx="461665" cy="3416320"/>
            </a:xfrm>
            <a:prstGeom prst="rect">
              <a:avLst/>
            </a:prstGeom>
            <a:noFill/>
          </p:spPr>
          <p:txBody>
            <a:bodyPr vert="vert270" wrap="square" rtlCol="0" anchor="ctr" anchorCtr="1">
              <a:spAutoFit/>
            </a:bodyPr>
            <a:lstStyle/>
            <a:p>
              <a:pPr algn="just"/>
              <a:r>
                <a:rPr lang="en-US" b="1" dirty="0">
                  <a:cs typeface="Arial" pitchFamily="34" charset="0"/>
                </a:rPr>
                <a:t>WINDOW LEVEL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837C9E1-0F26-7CA7-C859-8D1768E33F06}"/>
                </a:ext>
              </a:extLst>
            </p:cNvPr>
            <p:cNvGrpSpPr/>
            <p:nvPr/>
          </p:nvGrpSpPr>
          <p:grpSpPr>
            <a:xfrm>
              <a:off x="3486590" y="980647"/>
              <a:ext cx="5351050" cy="4170953"/>
              <a:chOff x="3514726" y="868681"/>
              <a:chExt cx="5351050" cy="4170953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3514726" y="868681"/>
                <a:ext cx="5351050" cy="4170953"/>
                <a:chOff x="1333959" y="1600200"/>
                <a:chExt cx="6506469" cy="4767512"/>
              </a:xfrm>
            </p:grpSpPr>
            <p:cxnSp>
              <p:nvCxnSpPr>
                <p:cNvPr id="7" name="Straight Connector 6"/>
                <p:cNvCxnSpPr/>
                <p:nvPr/>
              </p:nvCxnSpPr>
              <p:spPr>
                <a:xfrm rot="5400000">
                  <a:off x="609600" y="3657600"/>
                  <a:ext cx="3962400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/>
                <p:cNvCxnSpPr/>
                <p:nvPr/>
              </p:nvCxnSpPr>
              <p:spPr>
                <a:xfrm rot="10800000">
                  <a:off x="2590800" y="5638800"/>
                  <a:ext cx="4648200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" name="TextBox 11"/>
                <p:cNvSpPr txBox="1"/>
                <p:nvPr/>
              </p:nvSpPr>
              <p:spPr>
                <a:xfrm>
                  <a:off x="2197278" y="1676398"/>
                  <a:ext cx="393517" cy="390911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en-US" sz="1400" b="1" dirty="0">
                      <a:cs typeface="Arial" pitchFamily="34" charset="0"/>
                    </a:rPr>
                    <a:t>P  I XELS  D I SPLAYED</a:t>
                  </a:r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4285830" y="5624366"/>
                  <a:ext cx="1078882" cy="42215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>
                      <a:cs typeface="Arial" pitchFamily="34" charset="0"/>
                    </a:rPr>
                    <a:t>Density</a:t>
                  </a:r>
                </a:p>
              </p:txBody>
            </p:sp>
            <p:cxnSp>
              <p:nvCxnSpPr>
                <p:cNvPr id="16" name="Straight Connector 15"/>
                <p:cNvCxnSpPr/>
                <p:nvPr/>
              </p:nvCxnSpPr>
              <p:spPr>
                <a:xfrm flipV="1">
                  <a:off x="2590800" y="1600200"/>
                  <a:ext cx="4495800" cy="4038600"/>
                </a:xfrm>
                <a:prstGeom prst="line">
                  <a:avLst/>
                </a:prstGeom>
                <a:ln w="381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TextBox 57"/>
                <p:cNvSpPr txBox="1"/>
                <p:nvPr/>
              </p:nvSpPr>
              <p:spPr>
                <a:xfrm>
                  <a:off x="4959926" y="3614137"/>
                  <a:ext cx="2880502" cy="42215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rgbClr val="FF0000"/>
                      </a:solidFill>
                      <a:cs typeface="Arial" pitchFamily="34" charset="0"/>
                    </a:rPr>
                    <a:t>Pixel Values (Raw data</a:t>
                  </a:r>
                  <a:r>
                    <a:rPr lang="en-US" dirty="0">
                      <a:solidFill>
                        <a:srgbClr val="FF0000"/>
                      </a:solidFill>
                      <a:latin typeface="Arial" pitchFamily="34" charset="0"/>
                      <a:cs typeface="Arial" pitchFamily="34" charset="0"/>
                    </a:rPr>
                    <a:t>) </a:t>
                  </a: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333959" y="2051217"/>
                  <a:ext cx="345277" cy="390494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b="1" dirty="0">
                      <a:cs typeface="Arial" pitchFamily="34" charset="0"/>
                    </a:rPr>
                    <a:t>WINDOW</a:t>
                  </a:r>
                </a:p>
                <a:p>
                  <a:pPr algn="ctr"/>
                  <a:r>
                    <a:rPr lang="en-US" b="1" dirty="0">
                      <a:cs typeface="Arial" pitchFamily="34" charset="0"/>
                    </a:rPr>
                    <a:t> WI</a:t>
                  </a:r>
                </a:p>
                <a:p>
                  <a:pPr algn="ctr"/>
                  <a:r>
                    <a:rPr lang="en-US" b="1" dirty="0">
                      <a:cs typeface="Arial" pitchFamily="34" charset="0"/>
                    </a:rPr>
                    <a:t>DTH</a:t>
                  </a:r>
                </a:p>
              </p:txBody>
            </p:sp>
            <p:sp>
              <p:nvSpPr>
                <p:cNvPr id="63" name="Right Brace 62"/>
                <p:cNvSpPr/>
                <p:nvPr/>
              </p:nvSpPr>
              <p:spPr>
                <a:xfrm rot="10800000">
                  <a:off x="1676399" y="1676399"/>
                  <a:ext cx="914397" cy="3962400"/>
                </a:xfrm>
                <a:prstGeom prst="rightBrace">
                  <a:avLst/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4" name="Right Brace 63"/>
                <p:cNvSpPr/>
                <p:nvPr/>
              </p:nvSpPr>
              <p:spPr>
                <a:xfrm rot="5400000">
                  <a:off x="4550441" y="3679156"/>
                  <a:ext cx="728912" cy="4648200"/>
                </a:xfrm>
                <a:prstGeom prst="rightBrace">
                  <a:avLst>
                    <a:gd name="adj1" fmla="val 4533"/>
                    <a:gd name="adj2" fmla="val 49310"/>
                  </a:avLst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" name="Freeform 2"/>
                <p:cNvSpPr/>
                <p:nvPr/>
              </p:nvSpPr>
              <p:spPr>
                <a:xfrm>
                  <a:off x="3333229" y="1815218"/>
                  <a:ext cx="2842012" cy="3608563"/>
                </a:xfrm>
                <a:custGeom>
                  <a:avLst/>
                  <a:gdLst>
                    <a:gd name="connsiteX0" fmla="*/ 4075260 w 4075260"/>
                    <a:gd name="connsiteY0" fmla="*/ 285660 h 3635726"/>
                    <a:gd name="connsiteX1" fmla="*/ 3132725 w 4075260"/>
                    <a:gd name="connsiteY1" fmla="*/ 299728 h 3635726"/>
                    <a:gd name="connsiteX2" fmla="*/ 1163248 w 4075260"/>
                    <a:gd name="connsiteY2" fmla="*/ 3366485 h 3635726"/>
                    <a:gd name="connsiteX3" fmla="*/ 94103 w 4075260"/>
                    <a:gd name="connsiteY3" fmla="*/ 3493094 h 3635726"/>
                    <a:gd name="connsiteX4" fmla="*/ 122239 w 4075260"/>
                    <a:gd name="connsiteY4" fmla="*/ 3479026 h 36357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075260" h="3635726">
                      <a:moveTo>
                        <a:pt x="4075260" y="285660"/>
                      </a:moveTo>
                      <a:cubicBezTo>
                        <a:pt x="3846660" y="35958"/>
                        <a:pt x="3618060" y="-213743"/>
                        <a:pt x="3132725" y="299728"/>
                      </a:cubicBezTo>
                      <a:cubicBezTo>
                        <a:pt x="2647390" y="813199"/>
                        <a:pt x="1669685" y="2834257"/>
                        <a:pt x="1163248" y="3366485"/>
                      </a:cubicBezTo>
                      <a:cubicBezTo>
                        <a:pt x="656811" y="3898713"/>
                        <a:pt x="267604" y="3474337"/>
                        <a:pt x="94103" y="3493094"/>
                      </a:cubicBezTo>
                      <a:cubicBezTo>
                        <a:pt x="-79398" y="3511851"/>
                        <a:pt x="21420" y="3495438"/>
                        <a:pt x="122239" y="3479026"/>
                      </a:cubicBezTo>
                    </a:path>
                  </a:pathLst>
                </a:cu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7" name="TextBox 16"/>
              <p:cNvSpPr txBox="1"/>
              <p:nvPr/>
            </p:nvSpPr>
            <p:spPr>
              <a:xfrm>
                <a:off x="6065316" y="3403288"/>
                <a:ext cx="27910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cs typeface="Arial" pitchFamily="34" charset="0"/>
                  </a:rPr>
                  <a:t>Exam algorithm applied   </a:t>
                </a:r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935784" y="5801206"/>
            <a:ext cx="10259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biggest difference between digital and film lies in the ability to manipulate the digitized pixel values by ‘windowing’, resulting in greater exposure latitude</a:t>
            </a:r>
          </a:p>
        </p:txBody>
      </p:sp>
    </p:spTree>
    <p:extLst>
      <p:ext uri="{BB962C8B-B14F-4D97-AF65-F5344CB8AC3E}">
        <p14:creationId xmlns:p14="http://schemas.microsoft.com/office/powerpoint/2010/main" val="30711364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Gray Scale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0154"/>
            <a:ext cx="10515600" cy="4351338"/>
          </a:xfrm>
        </p:spPr>
        <p:txBody>
          <a:bodyPr/>
          <a:lstStyle/>
          <a:p>
            <a:r>
              <a:rPr lang="en-US" dirty="0"/>
              <a:t>Different sources will assign 1 as either dark or white.  For our purposes, we will refer to </a:t>
            </a:r>
            <a:r>
              <a:rPr lang="en-US" dirty="0" err="1"/>
              <a:t>Bushong</a:t>
            </a:r>
            <a:r>
              <a:rPr lang="en-US" dirty="0"/>
              <a:t>, which designates white as 1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541714" y="2384573"/>
            <a:ext cx="6009488" cy="4042224"/>
            <a:chOff x="2209800" y="1940826"/>
            <a:chExt cx="5983164" cy="4480029"/>
          </a:xfrm>
        </p:grpSpPr>
        <p:sp>
          <p:nvSpPr>
            <p:cNvPr id="5" name="Rectangle 4"/>
            <p:cNvSpPr/>
            <p:nvPr/>
          </p:nvSpPr>
          <p:spPr>
            <a:xfrm>
              <a:off x="2209800" y="2137833"/>
              <a:ext cx="609600" cy="4061178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72000">
                  <a:schemeClr val="accent1">
                    <a:tint val="44500"/>
                    <a:satMod val="160000"/>
                    <a:lumMod val="84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5505195" y="2062872"/>
              <a:ext cx="609600" cy="4114800"/>
            </a:xfrm>
            <a:prstGeom prst="rect">
              <a:avLst/>
            </a:prstGeom>
            <a:gradFill>
              <a:gsLst>
                <a:gs pos="0">
                  <a:schemeClr val="tx1"/>
                </a:gs>
                <a:gs pos="72000">
                  <a:schemeClr val="accent1">
                    <a:tint val="44500"/>
                    <a:satMod val="160000"/>
                    <a:lumMod val="84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Brace 6"/>
            <p:cNvSpPr/>
            <p:nvPr/>
          </p:nvSpPr>
          <p:spPr>
            <a:xfrm>
              <a:off x="3382218" y="2116666"/>
              <a:ext cx="688848" cy="4049889"/>
            </a:xfrm>
            <a:prstGeom prst="rightBrace">
              <a:avLst>
                <a:gd name="adj1" fmla="val 0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race 7"/>
            <p:cNvSpPr/>
            <p:nvPr/>
          </p:nvSpPr>
          <p:spPr>
            <a:xfrm>
              <a:off x="6719841" y="2137833"/>
              <a:ext cx="880872" cy="4087989"/>
            </a:xfrm>
            <a:prstGeom prst="rightBrace">
              <a:avLst>
                <a:gd name="adj1" fmla="val 0"/>
                <a:gd name="adj2" fmla="val 49724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388629" y="1946538"/>
              <a:ext cx="311535" cy="409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68514" y="5976245"/>
              <a:ext cx="311535" cy="409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65797" y="1940826"/>
              <a:ext cx="566893" cy="409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Arial" pitchFamily="34" charset="0"/>
                  <a:cs typeface="Arial" pitchFamily="34" charset="0"/>
                </a:rPr>
                <a:t>256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178535" y="6011521"/>
              <a:ext cx="566893" cy="409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latin typeface="Arial" pitchFamily="34" charset="0"/>
                  <a:cs typeface="Arial" pitchFamily="34" charset="0"/>
                </a:rPr>
                <a:t>256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20956" y="3706757"/>
              <a:ext cx="674653" cy="1023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cs typeface="Arial" pitchFamily="34" charset="0"/>
                </a:rPr>
                <a:t># </a:t>
              </a:r>
            </a:p>
            <a:p>
              <a:pPr algn="ctr"/>
              <a:r>
                <a:rPr lang="en-US" dirty="0">
                  <a:cs typeface="Arial" pitchFamily="34" charset="0"/>
                </a:rPr>
                <a:t>of </a:t>
              </a:r>
            </a:p>
            <a:p>
              <a:pPr algn="ctr"/>
              <a:r>
                <a:rPr lang="en-US" dirty="0">
                  <a:cs typeface="Arial" pitchFamily="34" charset="0"/>
                </a:rPr>
                <a:t>grays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518311" y="3706757"/>
              <a:ext cx="674653" cy="10233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cs typeface="Arial" pitchFamily="34" charset="0"/>
                </a:rPr>
                <a:t># </a:t>
              </a:r>
            </a:p>
            <a:p>
              <a:pPr algn="ctr"/>
              <a:r>
                <a:rPr lang="en-US" dirty="0">
                  <a:cs typeface="Arial" pitchFamily="34" charset="0"/>
                </a:rPr>
                <a:t>of </a:t>
              </a:r>
            </a:p>
            <a:p>
              <a:pPr algn="ctr"/>
              <a:r>
                <a:rPr lang="en-US" dirty="0">
                  <a:cs typeface="Arial" pitchFamily="34" charset="0"/>
                </a:rPr>
                <a:t>grays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79710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Pixel Depth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82882" y="1319140"/>
            <a:ext cx="7626235" cy="4985393"/>
            <a:chOff x="1672468" y="1640951"/>
            <a:chExt cx="7009744" cy="4032542"/>
          </a:xfrm>
        </p:grpSpPr>
        <p:grpSp>
          <p:nvGrpSpPr>
            <p:cNvPr id="5" name="Group 4"/>
            <p:cNvGrpSpPr/>
            <p:nvPr/>
          </p:nvGrpSpPr>
          <p:grpSpPr>
            <a:xfrm>
              <a:off x="1672468" y="1651755"/>
              <a:ext cx="7009744" cy="4021738"/>
              <a:chOff x="1520068" y="1839604"/>
              <a:chExt cx="7009744" cy="4021738"/>
            </a:xfrm>
          </p:grpSpPr>
          <p:sp>
            <p:nvSpPr>
              <p:cNvPr id="12" name="Right Brace 11"/>
              <p:cNvSpPr/>
              <p:nvPr/>
            </p:nvSpPr>
            <p:spPr>
              <a:xfrm>
                <a:off x="2057400" y="1981200"/>
                <a:ext cx="688848" cy="3657600"/>
              </a:xfrm>
              <a:prstGeom prst="righ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819400" y="3581400"/>
                <a:ext cx="828357" cy="3734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/>
                  <a:t>8 bit </a:t>
                </a: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520068" y="5501388"/>
                <a:ext cx="523359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256</a:t>
                </a: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645497" y="1839604"/>
                <a:ext cx="287611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1</a:t>
                </a:r>
              </a:p>
            </p:txBody>
          </p:sp>
          <p:sp>
            <p:nvSpPr>
              <p:cNvPr id="16" name="Right Brace 15"/>
              <p:cNvSpPr/>
              <p:nvPr/>
            </p:nvSpPr>
            <p:spPr>
              <a:xfrm>
                <a:off x="4724400" y="1981200"/>
                <a:ext cx="457200" cy="3733800"/>
              </a:xfrm>
              <a:prstGeom prst="rightBrac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5105400" y="3581400"/>
                <a:ext cx="907921" cy="3734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/>
                  <a:t>10 bit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984417" y="5521619"/>
                <a:ext cx="700169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1,024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288117" y="1839604"/>
                <a:ext cx="287611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1</a:t>
                </a:r>
              </a:p>
            </p:txBody>
          </p:sp>
          <p:sp>
            <p:nvSpPr>
              <p:cNvPr id="20" name="Right Brace 19"/>
              <p:cNvSpPr/>
              <p:nvPr/>
            </p:nvSpPr>
            <p:spPr>
              <a:xfrm>
                <a:off x="7086600" y="1981200"/>
                <a:ext cx="457200" cy="3733800"/>
              </a:xfrm>
              <a:prstGeom prst="rightBrace">
                <a:avLst>
                  <a:gd name="adj1" fmla="val 8333"/>
                  <a:gd name="adj2" fmla="val 50471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7543800" y="3581400"/>
                <a:ext cx="986012" cy="3734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/>
                  <a:t>14 bit 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6268558" y="5562600"/>
                <a:ext cx="818042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16,384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6681671" y="1839604"/>
                <a:ext cx="287611" cy="298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1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734172" y="3429000"/>
                <a:ext cx="688381" cy="7468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dirty="0"/>
                  <a:t># </a:t>
                </a:r>
              </a:p>
              <a:p>
                <a:pPr algn="ctr"/>
                <a:r>
                  <a:rPr lang="en-US" dirty="0"/>
                  <a:t>of </a:t>
                </a:r>
              </a:p>
              <a:p>
                <a:pPr algn="ctr"/>
                <a:r>
                  <a:rPr lang="en-US" dirty="0"/>
                  <a:t>grays</a:t>
                </a: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267200" y="3429000"/>
                <a:ext cx="685800" cy="7468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/>
                  <a:t># </a:t>
                </a:r>
              </a:p>
              <a:p>
                <a:pPr algn="ctr"/>
                <a:r>
                  <a:rPr lang="en-US" dirty="0"/>
                  <a:t>of </a:t>
                </a:r>
              </a:p>
              <a:p>
                <a:pPr algn="ctr"/>
                <a:r>
                  <a:rPr lang="en-US" dirty="0"/>
                  <a:t>grays</a:t>
                </a: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629400" y="3352800"/>
                <a:ext cx="685800" cy="7468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/>
                  <a:t># </a:t>
                </a:r>
              </a:p>
              <a:p>
                <a:pPr algn="ctr"/>
                <a:r>
                  <a:rPr lang="en-US" dirty="0"/>
                  <a:t>of </a:t>
                </a:r>
              </a:p>
              <a:p>
                <a:pPr algn="ctr"/>
                <a:r>
                  <a:rPr lang="en-US" dirty="0"/>
                  <a:t>grays</a:t>
                </a: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2898648" y="5190085"/>
              <a:ext cx="735531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Black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00662" y="5190085"/>
              <a:ext cx="735531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Black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696200" y="5190085"/>
              <a:ext cx="735531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Black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781052" y="1640951"/>
              <a:ext cx="747318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White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300662" y="1640951"/>
              <a:ext cx="747318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White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711480" y="1640951"/>
              <a:ext cx="747318" cy="298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26415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Allows us to see only a portion of the entire dynamic range</a:t>
            </a:r>
          </a:p>
          <a:p>
            <a:r>
              <a:rPr lang="en-US" sz="3600" dirty="0"/>
              <a:t>Raw data image will show the full dynamic range</a:t>
            </a:r>
          </a:p>
          <a:p>
            <a:pPr lvl="1"/>
            <a:r>
              <a:rPr lang="en-US" sz="3200" dirty="0"/>
              <a:t>Appears very low contrast, as there are so many shades of grey being displayed</a:t>
            </a:r>
          </a:p>
        </p:txBody>
      </p:sp>
    </p:spTree>
    <p:extLst>
      <p:ext uri="{BB962C8B-B14F-4D97-AF65-F5344CB8AC3E}">
        <p14:creationId xmlns:p14="http://schemas.microsoft.com/office/powerpoint/2010/main" val="28072837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4800" b="1" dirty="0">
                <a:cs typeface="Arial" pitchFamily="34" charset="0"/>
              </a:rPr>
              <a:t>Window Level</a:t>
            </a:r>
            <a:r>
              <a:rPr lang="en-US" sz="4800" b="1" dirty="0">
                <a:cs typeface="Arial" pitchFamily="34" charset="0"/>
              </a:rPr>
              <a:t>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chemeClr val="tx1"/>
                </a:solidFill>
              </a:rPr>
              <a:t>Density (Brightness) Enhancement</a:t>
            </a:r>
          </a:p>
          <a:p>
            <a:pPr marL="571500" indent="-5715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chemeClr val="tx1"/>
                </a:solidFill>
              </a:rPr>
              <a:t>Window level controls image </a:t>
            </a:r>
            <a:r>
              <a:rPr lang="en-CA" sz="3200" u="sng" dirty="0">
                <a:solidFill>
                  <a:schemeClr val="tx1"/>
                </a:solidFill>
              </a:rPr>
              <a:t>brightness</a:t>
            </a:r>
            <a:r>
              <a:rPr lang="en-CA" sz="3200" dirty="0">
                <a:solidFill>
                  <a:schemeClr val="tx1"/>
                </a:solidFill>
              </a:rPr>
              <a:t> </a:t>
            </a:r>
          </a:p>
          <a:p>
            <a:pPr marL="571500" indent="-5715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chemeClr val="tx1"/>
                </a:solidFill>
              </a:rPr>
              <a:t>Brightness is controlled by varying the numerical value of each pixel</a:t>
            </a:r>
          </a:p>
          <a:p>
            <a:pPr marL="571500" indent="-5715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chemeClr val="tx1"/>
                </a:solidFill>
              </a:rPr>
              <a:t>Direct relationship:</a:t>
            </a:r>
          </a:p>
          <a:p>
            <a:pPr lvl="1">
              <a:lnSpc>
                <a:spcPct val="90000"/>
              </a:lnSpc>
            </a:pPr>
            <a:r>
              <a:rPr lang="en-CA" sz="2400" dirty="0">
                <a:latin typeface="Arial" pitchFamily="34" charset="0"/>
                <a:cs typeface="Arial" pitchFamily="34" charset="0"/>
              </a:rPr>
              <a:t>   window level = 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CA" sz="2400" dirty="0">
                <a:latin typeface="Arial" pitchFamily="34" charset="0"/>
                <a:cs typeface="Arial" pitchFamily="34" charset="0"/>
              </a:rPr>
              <a:t>image brightness</a:t>
            </a:r>
          </a:p>
          <a:p>
            <a:pPr marL="571500" indent="-5715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Window Level (or center) sets the midpoint of the range of brightness visible in the image.</a:t>
            </a:r>
          </a:p>
        </p:txBody>
      </p:sp>
    </p:spTree>
    <p:extLst>
      <p:ext uri="{BB962C8B-B14F-4D97-AF65-F5344CB8AC3E}">
        <p14:creationId xmlns:p14="http://schemas.microsoft.com/office/powerpoint/2010/main" val="3185021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b="1" dirty="0">
                <a:effectLst/>
                <a:cs typeface="Arial" pitchFamily="34" charset="0"/>
              </a:rPr>
              <a:t>Altering Image Brightness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3600" u="sng" dirty="0">
                <a:solidFill>
                  <a:schemeClr val="tx1"/>
                </a:solidFill>
              </a:rPr>
              <a:t>Increasing</a:t>
            </a:r>
            <a:r>
              <a:rPr lang="en-CA" sz="3600" dirty="0">
                <a:solidFill>
                  <a:schemeClr val="tx1"/>
                </a:solidFill>
              </a:rPr>
              <a:t> the brightness of the image: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All pixels are adjusted by the same factor</a:t>
            </a:r>
          </a:p>
          <a:p>
            <a:pPr marL="457200" lvl="1" indent="0">
              <a:buNone/>
            </a:pPr>
            <a:endParaRPr lang="en-CA" sz="3600" dirty="0">
              <a:latin typeface="Arial" pitchFamily="34" charset="0"/>
              <a:cs typeface="Arial" pitchFamily="34" charset="0"/>
            </a:endParaRPr>
          </a:p>
          <a:p>
            <a:r>
              <a:rPr lang="en-CA" sz="3600" u="sng" dirty="0">
                <a:solidFill>
                  <a:schemeClr val="tx1"/>
                </a:solidFill>
              </a:rPr>
              <a:t>Decreasing</a:t>
            </a:r>
            <a:r>
              <a:rPr lang="en-CA" sz="3600" dirty="0">
                <a:solidFill>
                  <a:schemeClr val="tx1"/>
                </a:solidFill>
              </a:rPr>
              <a:t> the brightness of the image: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All pixels are adjusted by the same factor</a:t>
            </a:r>
          </a:p>
        </p:txBody>
      </p:sp>
    </p:spTree>
    <p:extLst>
      <p:ext uri="{BB962C8B-B14F-4D97-AF65-F5344CB8AC3E}">
        <p14:creationId xmlns:p14="http://schemas.microsoft.com/office/powerpoint/2010/main" val="306695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>
                <a:cs typeface="Arial" pitchFamily="34" charset="0"/>
              </a:rPr>
              <a:t>Increasing Brightness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To brighten an image all pixels are raised to a higher value by the </a:t>
            </a:r>
            <a:r>
              <a:rPr lang="en-CA" u="sng" dirty="0">
                <a:solidFill>
                  <a:schemeClr val="tx1"/>
                </a:solidFill>
              </a:rPr>
              <a:t>same factor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Ex: Increase the  intensity of the brightness of each pixel by 100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To decrease the brightness of the image all pixels are decreased in value by the same factor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Ex: Decrease the intensity of the brightness of each pixel by 50</a:t>
            </a:r>
          </a:p>
        </p:txBody>
      </p:sp>
    </p:spTree>
    <p:extLst>
      <p:ext uri="{BB962C8B-B14F-4D97-AF65-F5344CB8AC3E}">
        <p14:creationId xmlns:p14="http://schemas.microsoft.com/office/powerpoint/2010/main" val="68564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>
                <a:cs typeface="Arial" pitchFamily="34" charset="0"/>
              </a:rPr>
              <a:t>Window Width</a:t>
            </a:r>
            <a:endParaRPr lang="en-US" sz="4800" dirty="0">
              <a:cs typeface="Arial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4000" dirty="0">
                <a:solidFill>
                  <a:schemeClr val="tx1"/>
                </a:solidFill>
              </a:rPr>
              <a:t>Contrast Enhancement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4000" dirty="0">
                <a:solidFill>
                  <a:schemeClr val="tx1"/>
                </a:solidFill>
              </a:rPr>
              <a:t>Controls image </a:t>
            </a:r>
            <a:r>
              <a:rPr lang="en-CA" sz="4000" u="sng" dirty="0">
                <a:solidFill>
                  <a:schemeClr val="tx1"/>
                </a:solidFill>
              </a:rPr>
              <a:t>contrast</a:t>
            </a:r>
            <a:endParaRPr lang="en-CA" sz="4000" dirty="0">
              <a:solidFill>
                <a:schemeClr val="tx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4000" dirty="0">
                <a:solidFill>
                  <a:schemeClr val="tx1"/>
                </a:solidFill>
              </a:rPr>
              <a:t>Sometimes called gray scale expansion or compression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CA" sz="4000" dirty="0">
                <a:solidFill>
                  <a:schemeClr val="tx1"/>
                </a:solidFill>
              </a:rPr>
              <a:t>Inverse relationship:</a:t>
            </a:r>
          </a:p>
          <a:p>
            <a:pPr lvl="1"/>
            <a:r>
              <a:rPr lang="en-CA" sz="3200" dirty="0">
                <a:latin typeface="Arial" pitchFamily="34" charset="0"/>
                <a:cs typeface="Arial" pitchFamily="34" charset="0"/>
              </a:rPr>
              <a:t>  Window Width =     Image Contrast</a:t>
            </a:r>
          </a:p>
          <a:p>
            <a:pPr lvl="1"/>
            <a:r>
              <a:rPr lang="en-CA" sz="2800" dirty="0">
                <a:latin typeface="Arial" pitchFamily="34" charset="0"/>
                <a:cs typeface="Arial" pitchFamily="34" charset="0"/>
              </a:rPr>
              <a:t>(because:    WW = fewer shades of gray are used)</a:t>
            </a:r>
          </a:p>
          <a:p>
            <a:pPr marL="457200" lvl="1" indent="0">
              <a:buNone/>
            </a:pPr>
            <a:endParaRPr lang="en-CA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73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cs typeface="Arial" pitchFamily="34" charset="0"/>
              </a:rPr>
              <a:t>Window Width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Varies the dynamic range (grayscale) of the densities to adjust the contrast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i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Narrow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WW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   the window width =    in contrast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i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Wide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WW: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   window width =    in contrast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Controls the </a:t>
            </a:r>
            <a:r>
              <a:rPr lang="en-CA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visibility</a:t>
            </a:r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of detail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tx1"/>
                </a:solidFill>
              </a:rPr>
              <a:t>Any value o</a:t>
            </a:r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utside of the chosen window width is lost from diagnosis</a:t>
            </a:r>
          </a:p>
        </p:txBody>
      </p:sp>
    </p:spTree>
    <p:extLst>
      <p:ext uri="{BB962C8B-B14F-4D97-AF65-F5344CB8AC3E}">
        <p14:creationId xmlns:p14="http://schemas.microsoft.com/office/powerpoint/2010/main" val="321195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Windowing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window and level, any region and range of the available # of greys, can be rendered as 30 shades of gray</a:t>
            </a:r>
          </a:p>
        </p:txBody>
      </p:sp>
    </p:spTree>
    <p:extLst>
      <p:ext uri="{BB962C8B-B14F-4D97-AF65-F5344CB8AC3E}">
        <p14:creationId xmlns:p14="http://schemas.microsoft.com/office/powerpoint/2010/main" val="10398601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endParaRPr lang="en-US" dirty="0"/>
          </a:p>
          <a:p>
            <a:pPr lvl="1"/>
            <a:r>
              <a:rPr lang="en-US" dirty="0" err="1"/>
              <a:t>Pg</a:t>
            </a:r>
            <a:r>
              <a:rPr lang="en-US" dirty="0"/>
              <a:t> 267-281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309 (Contrast Resolution)-312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315 (Patient Radiation Dose Considerations) -319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322-326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Digital Radiography and PACS 2</a:t>
            </a:r>
            <a:r>
              <a:rPr lang="en-US" baseline="30000" dirty="0"/>
              <a:t>nd</a:t>
            </a:r>
            <a:r>
              <a:rPr lang="en-US" dirty="0"/>
              <a:t> Ed</a:t>
            </a:r>
          </a:p>
          <a:p>
            <a:pPr lvl="1"/>
            <a:r>
              <a:rPr lang="en-US" dirty="0"/>
              <a:t>Chapter 2</a:t>
            </a:r>
          </a:p>
          <a:p>
            <a:pPr lvl="1"/>
            <a:r>
              <a:rPr lang="en-US" dirty="0"/>
              <a:t>44-46</a:t>
            </a:r>
          </a:p>
        </p:txBody>
      </p:sp>
    </p:spTree>
    <p:extLst>
      <p:ext uri="{BB962C8B-B14F-4D97-AF65-F5344CB8AC3E}">
        <p14:creationId xmlns:p14="http://schemas.microsoft.com/office/powerpoint/2010/main" val="20704498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D01B1F-6EC9-4BA9-916F-73AE48EAFF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7BBCC6-AB95-4A4A-BD9C-A0D02B243D8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CFDEBD0E-0F41-4611-94E8-CF943B99838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11131</TotalTime>
  <Words>1724</Words>
  <Application>Microsoft Office PowerPoint</Application>
  <PresentationFormat>Widescreen</PresentationFormat>
  <Paragraphs>299</Paragraphs>
  <Slides>37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Wingdings 2</vt:lpstr>
      <vt:lpstr>Anderson MRT</vt:lpstr>
      <vt:lpstr>Custom Design</vt:lpstr>
      <vt:lpstr>APPH 226:  Digital Imaging</vt:lpstr>
      <vt:lpstr>Digital Imaging</vt:lpstr>
      <vt:lpstr>Computer</vt:lpstr>
      <vt:lpstr>Input and Output Devices</vt:lpstr>
      <vt:lpstr>Monitors</vt:lpstr>
      <vt:lpstr>Monitors</vt:lpstr>
      <vt:lpstr>Aspect Ratio</vt:lpstr>
      <vt:lpstr>CRT</vt:lpstr>
      <vt:lpstr>CRT</vt:lpstr>
      <vt:lpstr>LCD</vt:lpstr>
      <vt:lpstr>Examples of Workstations</vt:lpstr>
      <vt:lpstr>Digital Imaging</vt:lpstr>
      <vt:lpstr>Array Processors</vt:lpstr>
      <vt:lpstr>Digital Imaging</vt:lpstr>
      <vt:lpstr>Digital is better because…</vt:lpstr>
      <vt:lpstr>Characteristics of a Digital Image</vt:lpstr>
      <vt:lpstr>Pixel</vt:lpstr>
      <vt:lpstr>Pixel Size</vt:lpstr>
      <vt:lpstr>Pixel Bit Depth</vt:lpstr>
      <vt:lpstr>Bit Systems  </vt:lpstr>
      <vt:lpstr>Matrix</vt:lpstr>
      <vt:lpstr>Pixels</vt:lpstr>
      <vt:lpstr>Matrix</vt:lpstr>
      <vt:lpstr>Size of Detector</vt:lpstr>
      <vt:lpstr>Dynamic Range</vt:lpstr>
      <vt:lpstr>Dynamic Range</vt:lpstr>
      <vt:lpstr>Dynamic Range </vt:lpstr>
      <vt:lpstr>Gray Scale</vt:lpstr>
      <vt:lpstr>Pixel Depth</vt:lpstr>
      <vt:lpstr>Windowing</vt:lpstr>
      <vt:lpstr>Window Level </vt:lpstr>
      <vt:lpstr>Altering Image Brightness</vt:lpstr>
      <vt:lpstr>Increasing Brightness</vt:lpstr>
      <vt:lpstr>Window Width</vt:lpstr>
      <vt:lpstr>Window Width </vt:lpstr>
      <vt:lpstr>Windowing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362</cp:revision>
  <cp:lastPrinted>2024-03-14T14:43:54Z</cp:lastPrinted>
  <dcterms:created xsi:type="dcterms:W3CDTF">2009-04-06T17:04:40Z</dcterms:created>
  <dcterms:modified xsi:type="dcterms:W3CDTF">2025-02-05T19:17:11Z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