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2"/>
  </p:notesMasterIdLst>
  <p:sldIdLst>
    <p:sldId id="256" r:id="rId6"/>
    <p:sldId id="266" r:id="rId7"/>
    <p:sldId id="437" r:id="rId8"/>
    <p:sldId id="297" r:id="rId9"/>
    <p:sldId id="438" r:id="rId10"/>
    <p:sldId id="439" r:id="rId11"/>
    <p:sldId id="440" r:id="rId12"/>
    <p:sldId id="441" r:id="rId13"/>
    <p:sldId id="442" r:id="rId14"/>
    <p:sldId id="429" r:id="rId15"/>
    <p:sldId id="444" r:id="rId16"/>
    <p:sldId id="445" r:id="rId17"/>
    <p:sldId id="446" r:id="rId18"/>
    <p:sldId id="447" r:id="rId19"/>
    <p:sldId id="448" r:id="rId20"/>
    <p:sldId id="43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96EF1A-9950-4182-B0A7-D71DC86B6E4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F01A5EC-EBDF-466D-BE00-C9926EAF9C0E}">
      <dgm:prSet/>
      <dgm:spPr>
        <a:solidFill>
          <a:srgbClr val="06446C"/>
        </a:solidFill>
      </dgm:spPr>
      <dgm:t>
        <a:bodyPr/>
        <a:lstStyle/>
        <a:p>
          <a:r>
            <a:rPr lang="en-US" b="1" i="0" dirty="0"/>
            <a:t>Level of skill.</a:t>
          </a:r>
          <a:r>
            <a:rPr lang="en-US" b="0" i="0" dirty="0"/>
            <a:t> What is their educational background? When was the last time they attended an educational event? How long have they been in the industry? What can they bring to the organization beyond their technical skills?</a:t>
          </a:r>
          <a:endParaRPr lang="en-US" dirty="0"/>
        </a:p>
      </dgm:t>
    </dgm:pt>
    <dgm:pt modelId="{8F669782-8EBB-4CD5-98DC-5E6CB9FF9716}" type="parTrans" cxnId="{2CF20364-37E0-4CE9-BB31-0DB61E72543E}">
      <dgm:prSet/>
      <dgm:spPr/>
      <dgm:t>
        <a:bodyPr/>
        <a:lstStyle/>
        <a:p>
          <a:endParaRPr lang="en-US"/>
        </a:p>
      </dgm:t>
    </dgm:pt>
    <dgm:pt modelId="{FDFB834C-7C5A-4478-AD5C-AB5B0254132F}" type="sibTrans" cxnId="{2CF20364-37E0-4CE9-BB31-0DB61E72543E}">
      <dgm:prSet/>
      <dgm:spPr/>
      <dgm:t>
        <a:bodyPr/>
        <a:lstStyle/>
        <a:p>
          <a:endParaRPr lang="en-US"/>
        </a:p>
      </dgm:t>
    </dgm:pt>
    <dgm:pt modelId="{EBEA1432-4A94-4970-A7B0-7EC4A59A8923}">
      <dgm:prSet/>
      <dgm:spPr>
        <a:solidFill>
          <a:srgbClr val="06446C"/>
        </a:solidFill>
      </dgm:spPr>
      <dgm:t>
        <a:bodyPr/>
        <a:lstStyle/>
        <a:p>
          <a:r>
            <a:rPr lang="en-US" b="1" i="0"/>
            <a:t>Personal grooming.</a:t>
          </a:r>
          <a:r>
            <a:rPr lang="en-US" b="0" i="0"/>
            <a:t> Do they look like professionals you would consult for personal grooming advice?</a:t>
          </a:r>
          <a:endParaRPr lang="en-US"/>
        </a:p>
      </dgm:t>
    </dgm:pt>
    <dgm:pt modelId="{267C57D1-CD62-4EBE-9166-C5C8E5BA8349}" type="parTrans" cxnId="{44BF60E5-4CA1-4FFD-8494-CC41D3524646}">
      <dgm:prSet/>
      <dgm:spPr/>
      <dgm:t>
        <a:bodyPr/>
        <a:lstStyle/>
        <a:p>
          <a:endParaRPr lang="en-US"/>
        </a:p>
      </dgm:t>
    </dgm:pt>
    <dgm:pt modelId="{6F6C4EF9-AB26-46B5-9FB0-06EA4022D9EE}" type="sibTrans" cxnId="{44BF60E5-4CA1-4FFD-8494-CC41D3524646}">
      <dgm:prSet/>
      <dgm:spPr/>
      <dgm:t>
        <a:bodyPr/>
        <a:lstStyle/>
        <a:p>
          <a:endParaRPr lang="en-US"/>
        </a:p>
      </dgm:t>
    </dgm:pt>
    <dgm:pt modelId="{2D2FB217-04EB-4749-9CD9-3F14204F6559}">
      <dgm:prSet/>
      <dgm:spPr>
        <a:solidFill>
          <a:srgbClr val="06446C"/>
        </a:solidFill>
      </dgm:spPr>
      <dgm:t>
        <a:bodyPr/>
        <a:lstStyle/>
        <a:p>
          <a:r>
            <a:rPr lang="en-US" b="1" i="0"/>
            <a:t>Image as it relates to the business.</a:t>
          </a:r>
          <a:r>
            <a:rPr lang="en-US" b="0" i="0"/>
            <a:t> Are they too progressive or too conservative for your environment? Does their image reflect the image of your business?</a:t>
          </a:r>
          <a:endParaRPr lang="en-US"/>
        </a:p>
      </dgm:t>
    </dgm:pt>
    <dgm:pt modelId="{60014588-AC94-48DE-890D-04A5F8C9BDCB}" type="parTrans" cxnId="{7E7DE7AC-C18A-483A-9DF5-5549FEEFCE6E}">
      <dgm:prSet/>
      <dgm:spPr/>
      <dgm:t>
        <a:bodyPr/>
        <a:lstStyle/>
        <a:p>
          <a:endParaRPr lang="en-US"/>
        </a:p>
      </dgm:t>
    </dgm:pt>
    <dgm:pt modelId="{6D5FB684-BB94-4A22-8C17-3F0FF462A6AB}" type="sibTrans" cxnId="{7E7DE7AC-C18A-483A-9DF5-5549FEEFCE6E}">
      <dgm:prSet/>
      <dgm:spPr/>
      <dgm:t>
        <a:bodyPr/>
        <a:lstStyle/>
        <a:p>
          <a:endParaRPr lang="en-US"/>
        </a:p>
      </dgm:t>
    </dgm:pt>
    <dgm:pt modelId="{887B4E23-C940-4A3E-B751-1067FCEAB3CB}">
      <dgm:prSet/>
      <dgm:spPr>
        <a:solidFill>
          <a:srgbClr val="06446C"/>
        </a:solidFill>
      </dgm:spPr>
      <dgm:t>
        <a:bodyPr/>
        <a:lstStyle/>
        <a:p>
          <a:r>
            <a:rPr lang="en-US" b="1" i="0"/>
            <a:t>Overall attitude.</a:t>
          </a:r>
          <a:r>
            <a:rPr lang="en-US" b="0" i="0"/>
            <a:t> Are they mostly positive or mostly negative in their responses to your questions? Do they seem self-motivated and self-directed?</a:t>
          </a:r>
          <a:endParaRPr lang="en-US"/>
        </a:p>
      </dgm:t>
    </dgm:pt>
    <dgm:pt modelId="{F454A3C0-EE4F-4B0F-8F5D-7D2AD801A1EC}" type="parTrans" cxnId="{6E2BFE35-EF8F-4A0E-9931-6345F37CCBEA}">
      <dgm:prSet/>
      <dgm:spPr/>
      <dgm:t>
        <a:bodyPr/>
        <a:lstStyle/>
        <a:p>
          <a:endParaRPr lang="en-US"/>
        </a:p>
      </dgm:t>
    </dgm:pt>
    <dgm:pt modelId="{11B00619-25D4-4F70-8690-FE23F2394699}" type="sibTrans" cxnId="{6E2BFE35-EF8F-4A0E-9931-6345F37CCBEA}">
      <dgm:prSet/>
      <dgm:spPr/>
      <dgm:t>
        <a:bodyPr/>
        <a:lstStyle/>
        <a:p>
          <a:endParaRPr lang="en-US"/>
        </a:p>
      </dgm:t>
    </dgm:pt>
    <dgm:pt modelId="{3DBFDFE9-7416-462E-AF5C-7B91A4C4D255}">
      <dgm:prSet/>
      <dgm:spPr>
        <a:solidFill>
          <a:srgbClr val="06446C"/>
        </a:solidFill>
      </dgm:spPr>
      <dgm:t>
        <a:bodyPr/>
        <a:lstStyle/>
        <a:p>
          <a:r>
            <a:rPr lang="en-US" b="1" i="0"/>
            <a:t>Communication skills.</a:t>
          </a:r>
          <a:r>
            <a:rPr lang="en-US" b="0" i="0"/>
            <a:t> Are they able to understand your questions? Can you understand their responses?</a:t>
          </a:r>
          <a:endParaRPr lang="en-US"/>
        </a:p>
      </dgm:t>
    </dgm:pt>
    <dgm:pt modelId="{105DE1FF-A7FF-4C77-AD91-FF9808E07A8B}" type="parTrans" cxnId="{AD006FDC-68C4-4415-BC10-B85C5684603B}">
      <dgm:prSet/>
      <dgm:spPr/>
      <dgm:t>
        <a:bodyPr/>
        <a:lstStyle/>
        <a:p>
          <a:endParaRPr lang="en-US"/>
        </a:p>
      </dgm:t>
    </dgm:pt>
    <dgm:pt modelId="{DF483161-D634-4413-9784-A4DBAF5EDB1B}" type="sibTrans" cxnId="{AD006FDC-68C4-4415-BC10-B85C5684603B}">
      <dgm:prSet/>
      <dgm:spPr/>
      <dgm:t>
        <a:bodyPr/>
        <a:lstStyle/>
        <a:p>
          <a:endParaRPr lang="en-US"/>
        </a:p>
      </dgm:t>
    </dgm:pt>
    <dgm:pt modelId="{07364577-6E03-4109-9223-3A30CC2C146D}">
      <dgm:prSet/>
      <dgm:spPr>
        <a:solidFill>
          <a:srgbClr val="06446C"/>
        </a:solidFill>
      </dgm:spPr>
      <dgm:t>
        <a:bodyPr/>
        <a:lstStyle/>
        <a:p>
          <a:r>
            <a:rPr lang="en-US" b="1" i="0"/>
            <a:t>Work history.</a:t>
          </a:r>
          <a:r>
            <a:rPr lang="en-US" b="0" i="0"/>
            <a:t> Have they been at a previous business for many years, or do they hop from shop to shop? Are they bringing a clientele, or do they expect you to build one for them?</a:t>
          </a:r>
          <a:endParaRPr lang="en-US"/>
        </a:p>
      </dgm:t>
    </dgm:pt>
    <dgm:pt modelId="{9E7E7884-8701-484D-929D-95ABBA95BB5F}" type="parTrans" cxnId="{81C9CD78-B81B-4758-A176-5B5A55637FD7}">
      <dgm:prSet/>
      <dgm:spPr/>
      <dgm:t>
        <a:bodyPr/>
        <a:lstStyle/>
        <a:p>
          <a:endParaRPr lang="en-US"/>
        </a:p>
      </dgm:t>
    </dgm:pt>
    <dgm:pt modelId="{92A4B3C7-304D-4C55-BB0D-FB12409B6035}" type="sibTrans" cxnId="{81C9CD78-B81B-4758-A176-5B5A55637FD7}">
      <dgm:prSet/>
      <dgm:spPr/>
      <dgm:t>
        <a:bodyPr/>
        <a:lstStyle/>
        <a:p>
          <a:endParaRPr lang="en-US"/>
        </a:p>
      </dgm:t>
    </dgm:pt>
    <dgm:pt modelId="{751015F3-01C8-419B-8C7E-9A42783FA3AD}" type="pres">
      <dgm:prSet presAssocID="{BD96EF1A-9950-4182-B0A7-D71DC86B6E40}" presName="diagram" presStyleCnt="0">
        <dgm:presLayoutVars>
          <dgm:dir/>
          <dgm:resizeHandles val="exact"/>
        </dgm:presLayoutVars>
      </dgm:prSet>
      <dgm:spPr/>
    </dgm:pt>
    <dgm:pt modelId="{3C1A1787-04E5-4727-A42D-CF914CFFFF3E}" type="pres">
      <dgm:prSet presAssocID="{BF01A5EC-EBDF-466D-BE00-C9926EAF9C0E}" presName="node" presStyleLbl="node1" presStyleIdx="0" presStyleCnt="6">
        <dgm:presLayoutVars>
          <dgm:bulletEnabled val="1"/>
        </dgm:presLayoutVars>
      </dgm:prSet>
      <dgm:spPr/>
    </dgm:pt>
    <dgm:pt modelId="{C8E31C20-732E-4E13-BB6B-05926F2A278D}" type="pres">
      <dgm:prSet presAssocID="{FDFB834C-7C5A-4478-AD5C-AB5B0254132F}" presName="sibTrans" presStyleCnt="0"/>
      <dgm:spPr/>
    </dgm:pt>
    <dgm:pt modelId="{B47F48F9-6EE1-41FF-906F-7F59CBD44E1D}" type="pres">
      <dgm:prSet presAssocID="{EBEA1432-4A94-4970-A7B0-7EC4A59A8923}" presName="node" presStyleLbl="node1" presStyleIdx="1" presStyleCnt="6">
        <dgm:presLayoutVars>
          <dgm:bulletEnabled val="1"/>
        </dgm:presLayoutVars>
      </dgm:prSet>
      <dgm:spPr/>
    </dgm:pt>
    <dgm:pt modelId="{8EB3EEB8-56BD-4FD7-88FD-5B8DD7485758}" type="pres">
      <dgm:prSet presAssocID="{6F6C4EF9-AB26-46B5-9FB0-06EA4022D9EE}" presName="sibTrans" presStyleCnt="0"/>
      <dgm:spPr/>
    </dgm:pt>
    <dgm:pt modelId="{2D9A0025-7430-4167-8592-825188B16C42}" type="pres">
      <dgm:prSet presAssocID="{2D2FB217-04EB-4749-9CD9-3F14204F6559}" presName="node" presStyleLbl="node1" presStyleIdx="2" presStyleCnt="6">
        <dgm:presLayoutVars>
          <dgm:bulletEnabled val="1"/>
        </dgm:presLayoutVars>
      </dgm:prSet>
      <dgm:spPr/>
    </dgm:pt>
    <dgm:pt modelId="{8CEF50EC-5A0F-4A22-A3B5-8330AAE06C53}" type="pres">
      <dgm:prSet presAssocID="{6D5FB684-BB94-4A22-8C17-3F0FF462A6AB}" presName="sibTrans" presStyleCnt="0"/>
      <dgm:spPr/>
    </dgm:pt>
    <dgm:pt modelId="{BB3B7BAF-7778-43E9-9DD0-5CD0F5139B57}" type="pres">
      <dgm:prSet presAssocID="{887B4E23-C940-4A3E-B751-1067FCEAB3CB}" presName="node" presStyleLbl="node1" presStyleIdx="3" presStyleCnt="6">
        <dgm:presLayoutVars>
          <dgm:bulletEnabled val="1"/>
        </dgm:presLayoutVars>
      </dgm:prSet>
      <dgm:spPr/>
    </dgm:pt>
    <dgm:pt modelId="{15D37609-C525-4F31-B170-98371FA391A7}" type="pres">
      <dgm:prSet presAssocID="{11B00619-25D4-4F70-8690-FE23F2394699}" presName="sibTrans" presStyleCnt="0"/>
      <dgm:spPr/>
    </dgm:pt>
    <dgm:pt modelId="{84ECE94D-9389-4C1C-8E97-83A2A2FFF87D}" type="pres">
      <dgm:prSet presAssocID="{3DBFDFE9-7416-462E-AF5C-7B91A4C4D255}" presName="node" presStyleLbl="node1" presStyleIdx="4" presStyleCnt="6">
        <dgm:presLayoutVars>
          <dgm:bulletEnabled val="1"/>
        </dgm:presLayoutVars>
      </dgm:prSet>
      <dgm:spPr/>
    </dgm:pt>
    <dgm:pt modelId="{8B9B74AF-ADAA-4A7F-BAC2-C19A4B673DC2}" type="pres">
      <dgm:prSet presAssocID="{DF483161-D634-4413-9784-A4DBAF5EDB1B}" presName="sibTrans" presStyleCnt="0"/>
      <dgm:spPr/>
    </dgm:pt>
    <dgm:pt modelId="{E8C92CFE-D3D9-4706-ADC8-964A957E7A1E}" type="pres">
      <dgm:prSet presAssocID="{07364577-6E03-4109-9223-3A30CC2C146D}" presName="node" presStyleLbl="node1" presStyleIdx="5" presStyleCnt="6">
        <dgm:presLayoutVars>
          <dgm:bulletEnabled val="1"/>
        </dgm:presLayoutVars>
      </dgm:prSet>
      <dgm:spPr/>
    </dgm:pt>
  </dgm:ptLst>
  <dgm:cxnLst>
    <dgm:cxn modelId="{6E2BFE35-EF8F-4A0E-9931-6345F37CCBEA}" srcId="{BD96EF1A-9950-4182-B0A7-D71DC86B6E40}" destId="{887B4E23-C940-4A3E-B751-1067FCEAB3CB}" srcOrd="3" destOrd="0" parTransId="{F454A3C0-EE4F-4B0F-8F5D-7D2AD801A1EC}" sibTransId="{11B00619-25D4-4F70-8690-FE23F2394699}"/>
    <dgm:cxn modelId="{2CF20364-37E0-4CE9-BB31-0DB61E72543E}" srcId="{BD96EF1A-9950-4182-B0A7-D71DC86B6E40}" destId="{BF01A5EC-EBDF-466D-BE00-C9926EAF9C0E}" srcOrd="0" destOrd="0" parTransId="{8F669782-8EBB-4CD5-98DC-5E6CB9FF9716}" sibTransId="{FDFB834C-7C5A-4478-AD5C-AB5B0254132F}"/>
    <dgm:cxn modelId="{81C9CD78-B81B-4758-A176-5B5A55637FD7}" srcId="{BD96EF1A-9950-4182-B0A7-D71DC86B6E40}" destId="{07364577-6E03-4109-9223-3A30CC2C146D}" srcOrd="5" destOrd="0" parTransId="{9E7E7884-8701-484D-929D-95ABBA95BB5F}" sibTransId="{92A4B3C7-304D-4C55-BB0D-FB12409B6035}"/>
    <dgm:cxn modelId="{968C4280-B2D6-460E-A58D-B8077BE10AE6}" type="presOf" srcId="{2D2FB217-04EB-4749-9CD9-3F14204F6559}" destId="{2D9A0025-7430-4167-8592-825188B16C42}" srcOrd="0" destOrd="0" presId="urn:microsoft.com/office/officeart/2005/8/layout/default"/>
    <dgm:cxn modelId="{465A3183-1F1C-4CD0-BAAA-9749EB59EDC4}" type="presOf" srcId="{BF01A5EC-EBDF-466D-BE00-C9926EAF9C0E}" destId="{3C1A1787-04E5-4727-A42D-CF914CFFFF3E}" srcOrd="0" destOrd="0" presId="urn:microsoft.com/office/officeart/2005/8/layout/default"/>
    <dgm:cxn modelId="{D9357887-010E-4A22-8BC7-ADCF1AF76094}" type="presOf" srcId="{3DBFDFE9-7416-462E-AF5C-7B91A4C4D255}" destId="{84ECE94D-9389-4C1C-8E97-83A2A2FFF87D}" srcOrd="0" destOrd="0" presId="urn:microsoft.com/office/officeart/2005/8/layout/default"/>
    <dgm:cxn modelId="{7E7DE7AC-C18A-483A-9DF5-5549FEEFCE6E}" srcId="{BD96EF1A-9950-4182-B0A7-D71DC86B6E40}" destId="{2D2FB217-04EB-4749-9CD9-3F14204F6559}" srcOrd="2" destOrd="0" parTransId="{60014588-AC94-48DE-890D-04A5F8C9BDCB}" sibTransId="{6D5FB684-BB94-4A22-8C17-3F0FF462A6AB}"/>
    <dgm:cxn modelId="{373B38B3-1638-420B-BD65-92CAEB2E6773}" type="presOf" srcId="{07364577-6E03-4109-9223-3A30CC2C146D}" destId="{E8C92CFE-D3D9-4706-ADC8-964A957E7A1E}" srcOrd="0" destOrd="0" presId="urn:microsoft.com/office/officeart/2005/8/layout/default"/>
    <dgm:cxn modelId="{46923BB4-CD08-4E7B-96D5-067421EC91A0}" type="presOf" srcId="{887B4E23-C940-4A3E-B751-1067FCEAB3CB}" destId="{BB3B7BAF-7778-43E9-9DD0-5CD0F5139B57}" srcOrd="0" destOrd="0" presId="urn:microsoft.com/office/officeart/2005/8/layout/default"/>
    <dgm:cxn modelId="{66CD97B8-9364-4345-9614-C8245C549272}" type="presOf" srcId="{EBEA1432-4A94-4970-A7B0-7EC4A59A8923}" destId="{B47F48F9-6EE1-41FF-906F-7F59CBD44E1D}" srcOrd="0" destOrd="0" presId="urn:microsoft.com/office/officeart/2005/8/layout/default"/>
    <dgm:cxn modelId="{739A4DC3-1ACC-45D9-B184-5C2591568A5F}" type="presOf" srcId="{BD96EF1A-9950-4182-B0A7-D71DC86B6E40}" destId="{751015F3-01C8-419B-8C7E-9A42783FA3AD}" srcOrd="0" destOrd="0" presId="urn:microsoft.com/office/officeart/2005/8/layout/default"/>
    <dgm:cxn modelId="{AD006FDC-68C4-4415-BC10-B85C5684603B}" srcId="{BD96EF1A-9950-4182-B0A7-D71DC86B6E40}" destId="{3DBFDFE9-7416-462E-AF5C-7B91A4C4D255}" srcOrd="4" destOrd="0" parTransId="{105DE1FF-A7FF-4C77-AD91-FF9808E07A8B}" sibTransId="{DF483161-D634-4413-9784-A4DBAF5EDB1B}"/>
    <dgm:cxn modelId="{44BF60E5-4CA1-4FFD-8494-CC41D3524646}" srcId="{BD96EF1A-9950-4182-B0A7-D71DC86B6E40}" destId="{EBEA1432-4A94-4970-A7B0-7EC4A59A8923}" srcOrd="1" destOrd="0" parTransId="{267C57D1-CD62-4EBE-9166-C5C8E5BA8349}" sibTransId="{6F6C4EF9-AB26-46B5-9FB0-06EA4022D9EE}"/>
    <dgm:cxn modelId="{82C05F61-D088-44B4-8745-B95ABF90FBEE}" type="presParOf" srcId="{751015F3-01C8-419B-8C7E-9A42783FA3AD}" destId="{3C1A1787-04E5-4727-A42D-CF914CFFFF3E}" srcOrd="0" destOrd="0" presId="urn:microsoft.com/office/officeart/2005/8/layout/default"/>
    <dgm:cxn modelId="{9166AC56-A7AC-43BB-B9C1-7C20458B9ADA}" type="presParOf" srcId="{751015F3-01C8-419B-8C7E-9A42783FA3AD}" destId="{C8E31C20-732E-4E13-BB6B-05926F2A278D}" srcOrd="1" destOrd="0" presId="urn:microsoft.com/office/officeart/2005/8/layout/default"/>
    <dgm:cxn modelId="{E3E29683-89FF-4CEE-9E92-8265B0421C05}" type="presParOf" srcId="{751015F3-01C8-419B-8C7E-9A42783FA3AD}" destId="{B47F48F9-6EE1-41FF-906F-7F59CBD44E1D}" srcOrd="2" destOrd="0" presId="urn:microsoft.com/office/officeart/2005/8/layout/default"/>
    <dgm:cxn modelId="{A363BFD1-403C-4319-ADCE-560C9D31C095}" type="presParOf" srcId="{751015F3-01C8-419B-8C7E-9A42783FA3AD}" destId="{8EB3EEB8-56BD-4FD7-88FD-5B8DD7485758}" srcOrd="3" destOrd="0" presId="urn:microsoft.com/office/officeart/2005/8/layout/default"/>
    <dgm:cxn modelId="{7841B605-2D1D-4363-924E-6C76F7AC04F8}" type="presParOf" srcId="{751015F3-01C8-419B-8C7E-9A42783FA3AD}" destId="{2D9A0025-7430-4167-8592-825188B16C42}" srcOrd="4" destOrd="0" presId="urn:microsoft.com/office/officeart/2005/8/layout/default"/>
    <dgm:cxn modelId="{652F0B5C-AF5E-4923-A3CE-A34B7DC5F062}" type="presParOf" srcId="{751015F3-01C8-419B-8C7E-9A42783FA3AD}" destId="{8CEF50EC-5A0F-4A22-A3B5-8330AAE06C53}" srcOrd="5" destOrd="0" presId="urn:microsoft.com/office/officeart/2005/8/layout/default"/>
    <dgm:cxn modelId="{14280FB5-6298-4CFA-9614-3EAD0652EAD7}" type="presParOf" srcId="{751015F3-01C8-419B-8C7E-9A42783FA3AD}" destId="{BB3B7BAF-7778-43E9-9DD0-5CD0F5139B57}" srcOrd="6" destOrd="0" presId="urn:microsoft.com/office/officeart/2005/8/layout/default"/>
    <dgm:cxn modelId="{D41C37DC-0C1E-495F-BF87-4666E0AB4BEF}" type="presParOf" srcId="{751015F3-01C8-419B-8C7E-9A42783FA3AD}" destId="{15D37609-C525-4F31-B170-98371FA391A7}" srcOrd="7" destOrd="0" presId="urn:microsoft.com/office/officeart/2005/8/layout/default"/>
    <dgm:cxn modelId="{67FD191D-544A-4E83-992D-0EFB9FE8757B}" type="presParOf" srcId="{751015F3-01C8-419B-8C7E-9A42783FA3AD}" destId="{84ECE94D-9389-4C1C-8E97-83A2A2FFF87D}" srcOrd="8" destOrd="0" presId="urn:microsoft.com/office/officeart/2005/8/layout/default"/>
    <dgm:cxn modelId="{4C49CBC2-CF7C-4647-BEFE-B2A7515793BA}" type="presParOf" srcId="{751015F3-01C8-419B-8C7E-9A42783FA3AD}" destId="{8B9B74AF-ADAA-4A7F-BAC2-C19A4B673DC2}" srcOrd="9" destOrd="0" presId="urn:microsoft.com/office/officeart/2005/8/layout/default"/>
    <dgm:cxn modelId="{1338EE61-CB0B-4981-9913-1A29ADDAD4E2}" type="presParOf" srcId="{751015F3-01C8-419B-8C7E-9A42783FA3AD}" destId="{E8C92CFE-D3D9-4706-ADC8-964A957E7A1E}"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38CE0B-DF39-4C4F-A44E-5896736AB64E}"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A770706F-9988-43D4-B2B8-E489221EEAC4}">
      <dgm:prSet custT="1"/>
      <dgm:spPr/>
      <dgm:t>
        <a:bodyPr/>
        <a:lstStyle/>
        <a:p>
          <a:pPr>
            <a:lnSpc>
              <a:spcPct val="100000"/>
            </a:lnSpc>
          </a:pPr>
          <a:r>
            <a:rPr lang="en-US" sz="1400" b="0" i="0" dirty="0">
              <a:solidFill>
                <a:schemeClr val="tx1"/>
              </a:solidFill>
              <a:latin typeface="Futura PT Book" panose="020B0502020204020303" pitchFamily="34" charset="0"/>
            </a:rPr>
            <a:t>The receptionist is the first and last person the client contacts</a:t>
          </a:r>
        </a:p>
      </dgm:t>
    </dgm:pt>
    <dgm:pt modelId="{CF2C7075-E744-4AE6-B5D7-C22D1AE2B687}" type="parTrans" cxnId="{1C369822-3FBC-40E8-B75D-8CC3E9597AEE}">
      <dgm:prSet/>
      <dgm:spPr/>
      <dgm:t>
        <a:bodyPr/>
        <a:lstStyle/>
        <a:p>
          <a:endParaRPr lang="en-US"/>
        </a:p>
      </dgm:t>
    </dgm:pt>
    <dgm:pt modelId="{77164028-CCBD-4E44-9DF9-8ADC8EC5AB17}" type="sibTrans" cxnId="{1C369822-3FBC-40E8-B75D-8CC3E9597AEE}">
      <dgm:prSet/>
      <dgm:spPr/>
      <dgm:t>
        <a:bodyPr/>
        <a:lstStyle/>
        <a:p>
          <a:endParaRPr lang="en-US"/>
        </a:p>
      </dgm:t>
    </dgm:pt>
    <dgm:pt modelId="{B9D890AE-E987-43A0-B435-9D0BE644B61F}">
      <dgm:prSet custT="1"/>
      <dgm:spPr/>
      <dgm:t>
        <a:bodyPr/>
        <a:lstStyle/>
        <a:p>
          <a:pPr>
            <a:lnSpc>
              <a:spcPct val="100000"/>
            </a:lnSpc>
          </a:pPr>
          <a:r>
            <a:rPr lang="en-US" sz="1400" dirty="0">
              <a:solidFill>
                <a:schemeClr val="tx1"/>
              </a:solidFill>
              <a:latin typeface="Futura PT Book" panose="020B0502020204020303" pitchFamily="34" charset="0"/>
            </a:rPr>
            <a:t>A</a:t>
          </a:r>
          <a:r>
            <a:rPr lang="en-US" sz="1400" b="0" i="0" dirty="0">
              <a:solidFill>
                <a:schemeClr val="tx1"/>
              </a:solidFill>
              <a:latin typeface="Futura PT Book" panose="020B0502020204020303" pitchFamily="34" charset="0"/>
            </a:rPr>
            <a:t>nswering the phone, booking appointments, informing beauty professionals that a client has arrived, preparing daily appointment information for the staff, and recommending additional services and products to clients</a:t>
          </a:r>
          <a:endParaRPr lang="en-US" sz="1400" dirty="0">
            <a:solidFill>
              <a:schemeClr val="tx1"/>
            </a:solidFill>
            <a:latin typeface="Futura PT Book" panose="020B0502020204020303" pitchFamily="34" charset="0"/>
          </a:endParaRPr>
        </a:p>
      </dgm:t>
    </dgm:pt>
    <dgm:pt modelId="{70F97BFC-9D74-48B0-91A1-A5846890073F}" type="parTrans" cxnId="{CE26A89A-6E44-4F49-946B-4DD7C232EB80}">
      <dgm:prSet/>
      <dgm:spPr/>
      <dgm:t>
        <a:bodyPr/>
        <a:lstStyle/>
        <a:p>
          <a:endParaRPr lang="en-US"/>
        </a:p>
      </dgm:t>
    </dgm:pt>
    <dgm:pt modelId="{AF77365B-FF76-491D-BC1C-AD6F5727FF25}" type="sibTrans" cxnId="{CE26A89A-6E44-4F49-946B-4DD7C232EB80}">
      <dgm:prSet/>
      <dgm:spPr/>
      <dgm:t>
        <a:bodyPr/>
        <a:lstStyle/>
        <a:p>
          <a:endParaRPr lang="en-US"/>
        </a:p>
      </dgm:t>
    </dgm:pt>
    <dgm:pt modelId="{BC440E4E-5A48-4900-B82B-0F1937419A1A}">
      <dgm:prSet custT="1"/>
      <dgm:spPr/>
      <dgm:t>
        <a:bodyPr/>
        <a:lstStyle/>
        <a:p>
          <a:pPr>
            <a:lnSpc>
              <a:spcPct val="100000"/>
            </a:lnSpc>
          </a:pPr>
          <a:r>
            <a:rPr lang="en-US" sz="1400" b="0" i="0">
              <a:solidFill>
                <a:schemeClr val="tx1"/>
              </a:solidFill>
              <a:latin typeface="Futura PT Book" panose="020B0502020204020303" pitchFamily="34" charset="0"/>
            </a:rPr>
            <a:t>knowledge of all retail products carried by the shop so that they can also serve as a salesperson and information source for clients.</a:t>
          </a:r>
          <a:endParaRPr lang="en-US" sz="1400">
            <a:solidFill>
              <a:schemeClr val="tx1"/>
            </a:solidFill>
            <a:latin typeface="Futura PT Book" panose="020B0502020204020303" pitchFamily="34" charset="0"/>
          </a:endParaRPr>
        </a:p>
      </dgm:t>
    </dgm:pt>
    <dgm:pt modelId="{3556F796-71A4-4B78-8FB8-CD20169C7E06}" type="parTrans" cxnId="{D67A10E1-608F-4FEC-9ABD-408FAB023510}">
      <dgm:prSet/>
      <dgm:spPr/>
      <dgm:t>
        <a:bodyPr/>
        <a:lstStyle/>
        <a:p>
          <a:endParaRPr lang="en-US"/>
        </a:p>
      </dgm:t>
    </dgm:pt>
    <dgm:pt modelId="{160D9034-9292-4681-919F-FF507111C406}" type="sibTrans" cxnId="{D67A10E1-608F-4FEC-9ABD-408FAB023510}">
      <dgm:prSet/>
      <dgm:spPr/>
      <dgm:t>
        <a:bodyPr/>
        <a:lstStyle/>
        <a:p>
          <a:endParaRPr lang="en-US"/>
        </a:p>
      </dgm:t>
    </dgm:pt>
    <dgm:pt modelId="{BD0534C5-24B7-49B7-8BDE-3A6270DC3460}">
      <dgm:prSet custT="1"/>
      <dgm:spPr/>
      <dgm:t>
        <a:bodyPr/>
        <a:lstStyle/>
        <a:p>
          <a:pPr>
            <a:lnSpc>
              <a:spcPct val="100000"/>
            </a:lnSpc>
          </a:pPr>
          <a:r>
            <a:rPr lang="en-US" sz="1400" b="0" i="0" dirty="0">
              <a:solidFill>
                <a:schemeClr val="tx1"/>
              </a:solidFill>
              <a:latin typeface="Futura PT Book" panose="020B0502020204020303" pitchFamily="34" charset="0"/>
            </a:rPr>
            <a:t>During slow periods, it is customary for the receptionist to perform certain other duties and activities, such as straightening up the reception area and maintaining inventory and daily reports.</a:t>
          </a:r>
          <a:endParaRPr lang="en-US" sz="1400" dirty="0">
            <a:solidFill>
              <a:schemeClr val="tx1"/>
            </a:solidFill>
            <a:latin typeface="Futura PT Book" panose="020B0502020204020303" pitchFamily="34" charset="0"/>
          </a:endParaRPr>
        </a:p>
      </dgm:t>
    </dgm:pt>
    <dgm:pt modelId="{46DE6E23-A915-47AF-8DF3-483B21D321E4}" type="parTrans" cxnId="{799364BD-4D07-47F9-BB7E-F868A1B609F1}">
      <dgm:prSet/>
      <dgm:spPr/>
      <dgm:t>
        <a:bodyPr/>
        <a:lstStyle/>
        <a:p>
          <a:endParaRPr lang="en-US"/>
        </a:p>
      </dgm:t>
    </dgm:pt>
    <dgm:pt modelId="{6E4237F5-D7EC-4B23-A8E8-17D161A95A0E}" type="sibTrans" cxnId="{799364BD-4D07-47F9-BB7E-F868A1B609F1}">
      <dgm:prSet/>
      <dgm:spPr/>
      <dgm:t>
        <a:bodyPr/>
        <a:lstStyle/>
        <a:p>
          <a:endParaRPr lang="en-US"/>
        </a:p>
      </dgm:t>
    </dgm:pt>
    <dgm:pt modelId="{785065E8-F960-486F-A752-492669217FC8}" type="pres">
      <dgm:prSet presAssocID="{F538CE0B-DF39-4C4F-A44E-5896736AB64E}" presName="root" presStyleCnt="0">
        <dgm:presLayoutVars>
          <dgm:dir/>
          <dgm:resizeHandles val="exact"/>
        </dgm:presLayoutVars>
      </dgm:prSet>
      <dgm:spPr/>
    </dgm:pt>
    <dgm:pt modelId="{C87B8634-660A-4355-8E7A-DBC60A48DCE8}" type="pres">
      <dgm:prSet presAssocID="{A770706F-9988-43D4-B2B8-E489221EEAC4}" presName="compNode" presStyleCnt="0"/>
      <dgm:spPr/>
    </dgm:pt>
    <dgm:pt modelId="{6CE42F42-4154-49BA-B831-18C9E1D2D9EC}" type="pres">
      <dgm:prSet presAssocID="{A770706F-9988-43D4-B2B8-E489221EEAC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Receiver"/>
        </a:ext>
      </dgm:extLst>
    </dgm:pt>
    <dgm:pt modelId="{BE859408-A47B-481C-8D62-1A9F3D52E7F1}" type="pres">
      <dgm:prSet presAssocID="{A770706F-9988-43D4-B2B8-E489221EEAC4}" presName="spaceRect" presStyleCnt="0"/>
      <dgm:spPr/>
    </dgm:pt>
    <dgm:pt modelId="{FDF66076-5F47-46B5-889B-BA6EA190EA1D}" type="pres">
      <dgm:prSet presAssocID="{A770706F-9988-43D4-B2B8-E489221EEAC4}" presName="textRect" presStyleLbl="revTx" presStyleIdx="0" presStyleCnt="4">
        <dgm:presLayoutVars>
          <dgm:chMax val="1"/>
          <dgm:chPref val="1"/>
        </dgm:presLayoutVars>
      </dgm:prSet>
      <dgm:spPr/>
    </dgm:pt>
    <dgm:pt modelId="{D230084A-24E8-4873-9337-069DF988DC93}" type="pres">
      <dgm:prSet presAssocID="{77164028-CCBD-4E44-9DF9-8ADC8EC5AB17}" presName="sibTrans" presStyleCnt="0"/>
      <dgm:spPr/>
    </dgm:pt>
    <dgm:pt modelId="{742D9D5C-4BE3-4C69-9A42-F552F701E053}" type="pres">
      <dgm:prSet presAssocID="{B9D890AE-E987-43A0-B435-9D0BE644B61F}" presName="compNode" presStyleCnt="0"/>
      <dgm:spPr/>
    </dgm:pt>
    <dgm:pt modelId="{D503B47B-9511-4009-8D8C-75D01C030C98}" type="pres">
      <dgm:prSet presAssocID="{B9D890AE-E987-43A0-B435-9D0BE644B61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peaker Phone"/>
        </a:ext>
      </dgm:extLst>
    </dgm:pt>
    <dgm:pt modelId="{D1261299-995D-4FFD-964E-241B8077EBB2}" type="pres">
      <dgm:prSet presAssocID="{B9D890AE-E987-43A0-B435-9D0BE644B61F}" presName="spaceRect" presStyleCnt="0"/>
      <dgm:spPr/>
    </dgm:pt>
    <dgm:pt modelId="{48B9193C-9679-4621-8753-49D69370B97A}" type="pres">
      <dgm:prSet presAssocID="{B9D890AE-E987-43A0-B435-9D0BE644B61F}" presName="textRect" presStyleLbl="revTx" presStyleIdx="1" presStyleCnt="4">
        <dgm:presLayoutVars>
          <dgm:chMax val="1"/>
          <dgm:chPref val="1"/>
        </dgm:presLayoutVars>
      </dgm:prSet>
      <dgm:spPr/>
    </dgm:pt>
    <dgm:pt modelId="{D17EA9B0-1EF1-402C-B4D0-EA280994DAEF}" type="pres">
      <dgm:prSet presAssocID="{AF77365B-FF76-491D-BC1C-AD6F5727FF25}" presName="sibTrans" presStyleCnt="0"/>
      <dgm:spPr/>
    </dgm:pt>
    <dgm:pt modelId="{D7F5C290-AC19-4B59-BF80-F143BDD772C6}" type="pres">
      <dgm:prSet presAssocID="{BC440E4E-5A48-4900-B82B-0F1937419A1A}" presName="compNode" presStyleCnt="0"/>
      <dgm:spPr/>
    </dgm:pt>
    <dgm:pt modelId="{8C056F92-080A-4D20-B972-CC85EE9AB874}" type="pres">
      <dgm:prSet presAssocID="{BC440E4E-5A48-4900-B82B-0F1937419A1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Kiosk"/>
        </a:ext>
      </dgm:extLst>
    </dgm:pt>
    <dgm:pt modelId="{7B9A7BD2-C946-46F5-8467-EC8B43CC92F7}" type="pres">
      <dgm:prSet presAssocID="{BC440E4E-5A48-4900-B82B-0F1937419A1A}" presName="spaceRect" presStyleCnt="0"/>
      <dgm:spPr/>
    </dgm:pt>
    <dgm:pt modelId="{0B42CE9F-CFF0-4D47-ABFB-A7F0F556A27A}" type="pres">
      <dgm:prSet presAssocID="{BC440E4E-5A48-4900-B82B-0F1937419A1A}" presName="textRect" presStyleLbl="revTx" presStyleIdx="2" presStyleCnt="4">
        <dgm:presLayoutVars>
          <dgm:chMax val="1"/>
          <dgm:chPref val="1"/>
        </dgm:presLayoutVars>
      </dgm:prSet>
      <dgm:spPr/>
    </dgm:pt>
    <dgm:pt modelId="{C990245F-D232-483E-ACCB-4D371DE0AABF}" type="pres">
      <dgm:prSet presAssocID="{160D9034-9292-4681-919F-FF507111C406}" presName="sibTrans" presStyleCnt="0"/>
      <dgm:spPr/>
    </dgm:pt>
    <dgm:pt modelId="{AE596CE6-C04E-4BA3-B58D-299E595474DE}" type="pres">
      <dgm:prSet presAssocID="{BD0534C5-24B7-49B7-8BDE-3A6270DC3460}" presName="compNode" presStyleCnt="0"/>
      <dgm:spPr/>
    </dgm:pt>
    <dgm:pt modelId="{3ED706FC-4564-4A51-A740-1263EE24F44E}" type="pres">
      <dgm:prSet presAssocID="{BD0534C5-24B7-49B7-8BDE-3A6270DC346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Welder"/>
        </a:ext>
      </dgm:extLst>
    </dgm:pt>
    <dgm:pt modelId="{62113E8F-BC71-4419-8498-40E0AD10DD85}" type="pres">
      <dgm:prSet presAssocID="{BD0534C5-24B7-49B7-8BDE-3A6270DC3460}" presName="spaceRect" presStyleCnt="0"/>
      <dgm:spPr/>
    </dgm:pt>
    <dgm:pt modelId="{386A3CC4-5C34-445F-A596-35956A72CB2D}" type="pres">
      <dgm:prSet presAssocID="{BD0534C5-24B7-49B7-8BDE-3A6270DC3460}" presName="textRect" presStyleLbl="revTx" presStyleIdx="3" presStyleCnt="4">
        <dgm:presLayoutVars>
          <dgm:chMax val="1"/>
          <dgm:chPref val="1"/>
        </dgm:presLayoutVars>
      </dgm:prSet>
      <dgm:spPr/>
    </dgm:pt>
  </dgm:ptLst>
  <dgm:cxnLst>
    <dgm:cxn modelId="{1C369822-3FBC-40E8-B75D-8CC3E9597AEE}" srcId="{F538CE0B-DF39-4C4F-A44E-5896736AB64E}" destId="{A770706F-9988-43D4-B2B8-E489221EEAC4}" srcOrd="0" destOrd="0" parTransId="{CF2C7075-E744-4AE6-B5D7-C22D1AE2B687}" sibTransId="{77164028-CCBD-4E44-9DF9-8ADC8EC5AB17}"/>
    <dgm:cxn modelId="{25019E58-6A62-4A4C-A137-BC17DC6BE408}" type="presOf" srcId="{BC440E4E-5A48-4900-B82B-0F1937419A1A}" destId="{0B42CE9F-CFF0-4D47-ABFB-A7F0F556A27A}" srcOrd="0" destOrd="0" presId="urn:microsoft.com/office/officeart/2018/2/layout/IconLabelList"/>
    <dgm:cxn modelId="{46DE9B8F-B327-49E4-94B8-15D5ED22325F}" type="presOf" srcId="{F538CE0B-DF39-4C4F-A44E-5896736AB64E}" destId="{785065E8-F960-486F-A752-492669217FC8}" srcOrd="0" destOrd="0" presId="urn:microsoft.com/office/officeart/2018/2/layout/IconLabelList"/>
    <dgm:cxn modelId="{CE26A89A-6E44-4F49-946B-4DD7C232EB80}" srcId="{F538CE0B-DF39-4C4F-A44E-5896736AB64E}" destId="{B9D890AE-E987-43A0-B435-9D0BE644B61F}" srcOrd="1" destOrd="0" parTransId="{70F97BFC-9D74-48B0-91A1-A5846890073F}" sibTransId="{AF77365B-FF76-491D-BC1C-AD6F5727FF25}"/>
    <dgm:cxn modelId="{799364BD-4D07-47F9-BB7E-F868A1B609F1}" srcId="{F538CE0B-DF39-4C4F-A44E-5896736AB64E}" destId="{BD0534C5-24B7-49B7-8BDE-3A6270DC3460}" srcOrd="3" destOrd="0" parTransId="{46DE6E23-A915-47AF-8DF3-483B21D321E4}" sibTransId="{6E4237F5-D7EC-4B23-A8E8-17D161A95A0E}"/>
    <dgm:cxn modelId="{4978DACC-0E67-4FCA-B19A-503D9F09E1FE}" type="presOf" srcId="{A770706F-9988-43D4-B2B8-E489221EEAC4}" destId="{FDF66076-5F47-46B5-889B-BA6EA190EA1D}" srcOrd="0" destOrd="0" presId="urn:microsoft.com/office/officeart/2018/2/layout/IconLabelList"/>
    <dgm:cxn modelId="{648459CF-27DC-4356-A81C-85A2B48D83A9}" type="presOf" srcId="{B9D890AE-E987-43A0-B435-9D0BE644B61F}" destId="{48B9193C-9679-4621-8753-49D69370B97A}" srcOrd="0" destOrd="0" presId="urn:microsoft.com/office/officeart/2018/2/layout/IconLabelList"/>
    <dgm:cxn modelId="{D67A10E1-608F-4FEC-9ABD-408FAB023510}" srcId="{F538CE0B-DF39-4C4F-A44E-5896736AB64E}" destId="{BC440E4E-5A48-4900-B82B-0F1937419A1A}" srcOrd="2" destOrd="0" parTransId="{3556F796-71A4-4B78-8FB8-CD20169C7E06}" sibTransId="{160D9034-9292-4681-919F-FF507111C406}"/>
    <dgm:cxn modelId="{F310D8E2-3767-4667-91C1-47AD3A24564B}" type="presOf" srcId="{BD0534C5-24B7-49B7-8BDE-3A6270DC3460}" destId="{386A3CC4-5C34-445F-A596-35956A72CB2D}" srcOrd="0" destOrd="0" presId="urn:microsoft.com/office/officeart/2018/2/layout/IconLabelList"/>
    <dgm:cxn modelId="{3950BE77-C2C9-4487-B64C-BF47C9F641C7}" type="presParOf" srcId="{785065E8-F960-486F-A752-492669217FC8}" destId="{C87B8634-660A-4355-8E7A-DBC60A48DCE8}" srcOrd="0" destOrd="0" presId="urn:microsoft.com/office/officeart/2018/2/layout/IconLabelList"/>
    <dgm:cxn modelId="{9920AAF7-63F2-412A-815E-19DAEA07B707}" type="presParOf" srcId="{C87B8634-660A-4355-8E7A-DBC60A48DCE8}" destId="{6CE42F42-4154-49BA-B831-18C9E1D2D9EC}" srcOrd="0" destOrd="0" presId="urn:microsoft.com/office/officeart/2018/2/layout/IconLabelList"/>
    <dgm:cxn modelId="{64F8138E-4FAF-4727-9915-3CF76347196C}" type="presParOf" srcId="{C87B8634-660A-4355-8E7A-DBC60A48DCE8}" destId="{BE859408-A47B-481C-8D62-1A9F3D52E7F1}" srcOrd="1" destOrd="0" presId="urn:microsoft.com/office/officeart/2018/2/layout/IconLabelList"/>
    <dgm:cxn modelId="{DBA91CF7-A490-40AA-8DF8-95396BEE85EB}" type="presParOf" srcId="{C87B8634-660A-4355-8E7A-DBC60A48DCE8}" destId="{FDF66076-5F47-46B5-889B-BA6EA190EA1D}" srcOrd="2" destOrd="0" presId="urn:microsoft.com/office/officeart/2018/2/layout/IconLabelList"/>
    <dgm:cxn modelId="{C78FC315-82E5-488B-AE91-27F8BBD660E1}" type="presParOf" srcId="{785065E8-F960-486F-A752-492669217FC8}" destId="{D230084A-24E8-4873-9337-069DF988DC93}" srcOrd="1" destOrd="0" presId="urn:microsoft.com/office/officeart/2018/2/layout/IconLabelList"/>
    <dgm:cxn modelId="{B93168E4-E686-4B56-8AE3-CADB6DAED311}" type="presParOf" srcId="{785065E8-F960-486F-A752-492669217FC8}" destId="{742D9D5C-4BE3-4C69-9A42-F552F701E053}" srcOrd="2" destOrd="0" presId="urn:microsoft.com/office/officeart/2018/2/layout/IconLabelList"/>
    <dgm:cxn modelId="{6FF3559B-EDB0-4554-9DF3-50752D9F5813}" type="presParOf" srcId="{742D9D5C-4BE3-4C69-9A42-F552F701E053}" destId="{D503B47B-9511-4009-8D8C-75D01C030C98}" srcOrd="0" destOrd="0" presId="urn:microsoft.com/office/officeart/2018/2/layout/IconLabelList"/>
    <dgm:cxn modelId="{CB4A5388-15F6-4113-A78D-B46C7A352D96}" type="presParOf" srcId="{742D9D5C-4BE3-4C69-9A42-F552F701E053}" destId="{D1261299-995D-4FFD-964E-241B8077EBB2}" srcOrd="1" destOrd="0" presId="urn:microsoft.com/office/officeart/2018/2/layout/IconLabelList"/>
    <dgm:cxn modelId="{EAD701E4-8C99-45BD-8418-3BA2CB892BC5}" type="presParOf" srcId="{742D9D5C-4BE3-4C69-9A42-F552F701E053}" destId="{48B9193C-9679-4621-8753-49D69370B97A}" srcOrd="2" destOrd="0" presId="urn:microsoft.com/office/officeart/2018/2/layout/IconLabelList"/>
    <dgm:cxn modelId="{553CCE68-9B74-4EE7-8B75-2C497A833C59}" type="presParOf" srcId="{785065E8-F960-486F-A752-492669217FC8}" destId="{D17EA9B0-1EF1-402C-B4D0-EA280994DAEF}" srcOrd="3" destOrd="0" presId="urn:microsoft.com/office/officeart/2018/2/layout/IconLabelList"/>
    <dgm:cxn modelId="{37C88EE6-E476-4FFD-94CE-35E48E75D10A}" type="presParOf" srcId="{785065E8-F960-486F-A752-492669217FC8}" destId="{D7F5C290-AC19-4B59-BF80-F143BDD772C6}" srcOrd="4" destOrd="0" presId="urn:microsoft.com/office/officeart/2018/2/layout/IconLabelList"/>
    <dgm:cxn modelId="{F8B20CA7-57FA-4220-8D2E-2F1DCE3CC154}" type="presParOf" srcId="{D7F5C290-AC19-4B59-BF80-F143BDD772C6}" destId="{8C056F92-080A-4D20-B972-CC85EE9AB874}" srcOrd="0" destOrd="0" presId="urn:microsoft.com/office/officeart/2018/2/layout/IconLabelList"/>
    <dgm:cxn modelId="{1683A816-5E0A-4727-A77B-A7C595062ADE}" type="presParOf" srcId="{D7F5C290-AC19-4B59-BF80-F143BDD772C6}" destId="{7B9A7BD2-C946-46F5-8467-EC8B43CC92F7}" srcOrd="1" destOrd="0" presId="urn:microsoft.com/office/officeart/2018/2/layout/IconLabelList"/>
    <dgm:cxn modelId="{55E5FA0A-3B86-45EB-879C-9A11B837E81C}" type="presParOf" srcId="{D7F5C290-AC19-4B59-BF80-F143BDD772C6}" destId="{0B42CE9F-CFF0-4D47-ABFB-A7F0F556A27A}" srcOrd="2" destOrd="0" presId="urn:microsoft.com/office/officeart/2018/2/layout/IconLabelList"/>
    <dgm:cxn modelId="{4FDEB03E-349A-4784-8A51-5169F240BF1A}" type="presParOf" srcId="{785065E8-F960-486F-A752-492669217FC8}" destId="{C990245F-D232-483E-ACCB-4D371DE0AABF}" srcOrd="5" destOrd="0" presId="urn:microsoft.com/office/officeart/2018/2/layout/IconLabelList"/>
    <dgm:cxn modelId="{12E7F337-BBCE-425F-A90C-525C7D660873}" type="presParOf" srcId="{785065E8-F960-486F-A752-492669217FC8}" destId="{AE596CE6-C04E-4BA3-B58D-299E595474DE}" srcOrd="6" destOrd="0" presId="urn:microsoft.com/office/officeart/2018/2/layout/IconLabelList"/>
    <dgm:cxn modelId="{F028EE4B-3634-4416-A5A6-305DE5BE4E36}" type="presParOf" srcId="{AE596CE6-C04E-4BA3-B58D-299E595474DE}" destId="{3ED706FC-4564-4A51-A740-1263EE24F44E}" srcOrd="0" destOrd="0" presId="urn:microsoft.com/office/officeart/2018/2/layout/IconLabelList"/>
    <dgm:cxn modelId="{44A1136C-C0E9-4DB7-B645-F4856E21DD11}" type="presParOf" srcId="{AE596CE6-C04E-4BA3-B58D-299E595474DE}" destId="{62113E8F-BC71-4419-8498-40E0AD10DD85}" srcOrd="1" destOrd="0" presId="urn:microsoft.com/office/officeart/2018/2/layout/IconLabelList"/>
    <dgm:cxn modelId="{B880E06B-C8DA-4E16-87F3-A080928F2C18}" type="presParOf" srcId="{AE596CE6-C04E-4BA3-B58D-299E595474DE}" destId="{386A3CC4-5C34-445F-A596-35956A72CB2D}"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A1787-04E5-4727-A42D-CF914CFFFF3E}">
      <dsp:nvSpPr>
        <dsp:cNvPr id="0" name=""/>
        <dsp:cNvSpPr/>
      </dsp:nvSpPr>
      <dsp:spPr>
        <a:xfrm>
          <a:off x="44767" y="1998"/>
          <a:ext cx="2530163" cy="1518098"/>
        </a:xfrm>
        <a:prstGeom prst="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dirty="0"/>
            <a:t>Level of skill.</a:t>
          </a:r>
          <a:r>
            <a:rPr lang="en-US" sz="1300" b="0" i="0" kern="1200" dirty="0"/>
            <a:t> What is their educational background? When was the last time they attended an educational event? How long have they been in the industry? What can they bring to the organization beyond their technical skills?</a:t>
          </a:r>
          <a:endParaRPr lang="en-US" sz="1300" kern="1200" dirty="0"/>
        </a:p>
      </dsp:txBody>
      <dsp:txXfrm>
        <a:off x="44767" y="1998"/>
        <a:ext cx="2530163" cy="1518098"/>
      </dsp:txXfrm>
    </dsp:sp>
    <dsp:sp modelId="{B47F48F9-6EE1-41FF-906F-7F59CBD44E1D}">
      <dsp:nvSpPr>
        <dsp:cNvPr id="0" name=""/>
        <dsp:cNvSpPr/>
      </dsp:nvSpPr>
      <dsp:spPr>
        <a:xfrm>
          <a:off x="2827947" y="1998"/>
          <a:ext cx="2530163" cy="1518098"/>
        </a:xfrm>
        <a:prstGeom prst="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a:t>Personal grooming.</a:t>
          </a:r>
          <a:r>
            <a:rPr lang="en-US" sz="1300" b="0" i="0" kern="1200"/>
            <a:t> Do they look like professionals you would consult for personal grooming advice?</a:t>
          </a:r>
          <a:endParaRPr lang="en-US" sz="1300" kern="1200"/>
        </a:p>
      </dsp:txBody>
      <dsp:txXfrm>
        <a:off x="2827947" y="1998"/>
        <a:ext cx="2530163" cy="1518098"/>
      </dsp:txXfrm>
    </dsp:sp>
    <dsp:sp modelId="{2D9A0025-7430-4167-8592-825188B16C42}">
      <dsp:nvSpPr>
        <dsp:cNvPr id="0" name=""/>
        <dsp:cNvSpPr/>
      </dsp:nvSpPr>
      <dsp:spPr>
        <a:xfrm>
          <a:off x="5611127" y="1998"/>
          <a:ext cx="2530163" cy="1518098"/>
        </a:xfrm>
        <a:prstGeom prst="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a:t>Image as it relates to the business.</a:t>
          </a:r>
          <a:r>
            <a:rPr lang="en-US" sz="1300" b="0" i="0" kern="1200"/>
            <a:t> Are they too progressive or too conservative for your environment? Does their image reflect the image of your business?</a:t>
          </a:r>
          <a:endParaRPr lang="en-US" sz="1300" kern="1200"/>
        </a:p>
      </dsp:txBody>
      <dsp:txXfrm>
        <a:off x="5611127" y="1998"/>
        <a:ext cx="2530163" cy="1518098"/>
      </dsp:txXfrm>
    </dsp:sp>
    <dsp:sp modelId="{BB3B7BAF-7778-43E9-9DD0-5CD0F5139B57}">
      <dsp:nvSpPr>
        <dsp:cNvPr id="0" name=""/>
        <dsp:cNvSpPr/>
      </dsp:nvSpPr>
      <dsp:spPr>
        <a:xfrm>
          <a:off x="44767" y="1773112"/>
          <a:ext cx="2530163" cy="1518098"/>
        </a:xfrm>
        <a:prstGeom prst="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a:t>Overall attitude.</a:t>
          </a:r>
          <a:r>
            <a:rPr lang="en-US" sz="1300" b="0" i="0" kern="1200"/>
            <a:t> Are they mostly positive or mostly negative in their responses to your questions? Do they seem self-motivated and self-directed?</a:t>
          </a:r>
          <a:endParaRPr lang="en-US" sz="1300" kern="1200"/>
        </a:p>
      </dsp:txBody>
      <dsp:txXfrm>
        <a:off x="44767" y="1773112"/>
        <a:ext cx="2530163" cy="1518098"/>
      </dsp:txXfrm>
    </dsp:sp>
    <dsp:sp modelId="{84ECE94D-9389-4C1C-8E97-83A2A2FFF87D}">
      <dsp:nvSpPr>
        <dsp:cNvPr id="0" name=""/>
        <dsp:cNvSpPr/>
      </dsp:nvSpPr>
      <dsp:spPr>
        <a:xfrm>
          <a:off x="2827947" y="1773112"/>
          <a:ext cx="2530163" cy="1518098"/>
        </a:xfrm>
        <a:prstGeom prst="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a:t>Communication skills.</a:t>
          </a:r>
          <a:r>
            <a:rPr lang="en-US" sz="1300" b="0" i="0" kern="1200"/>
            <a:t> Are they able to understand your questions? Can you understand their responses?</a:t>
          </a:r>
          <a:endParaRPr lang="en-US" sz="1300" kern="1200"/>
        </a:p>
      </dsp:txBody>
      <dsp:txXfrm>
        <a:off x="2827947" y="1773112"/>
        <a:ext cx="2530163" cy="1518098"/>
      </dsp:txXfrm>
    </dsp:sp>
    <dsp:sp modelId="{E8C92CFE-D3D9-4706-ADC8-964A957E7A1E}">
      <dsp:nvSpPr>
        <dsp:cNvPr id="0" name=""/>
        <dsp:cNvSpPr/>
      </dsp:nvSpPr>
      <dsp:spPr>
        <a:xfrm>
          <a:off x="5611127" y="1773112"/>
          <a:ext cx="2530163" cy="1518098"/>
        </a:xfrm>
        <a:prstGeom prst="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a:t>Work history.</a:t>
          </a:r>
          <a:r>
            <a:rPr lang="en-US" sz="1300" b="0" i="0" kern="1200"/>
            <a:t> Have they been at a previous business for many years, or do they hop from shop to shop? Are they bringing a clientele, or do they expect you to build one for them?</a:t>
          </a:r>
          <a:endParaRPr lang="en-US" sz="1300" kern="1200"/>
        </a:p>
      </dsp:txBody>
      <dsp:txXfrm>
        <a:off x="5611127" y="1773112"/>
        <a:ext cx="2530163" cy="15180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E42F42-4154-49BA-B831-18C9E1D2D9EC}">
      <dsp:nvSpPr>
        <dsp:cNvPr id="0" name=""/>
        <dsp:cNvSpPr/>
      </dsp:nvSpPr>
      <dsp:spPr>
        <a:xfrm>
          <a:off x="1138979" y="409370"/>
          <a:ext cx="932563" cy="9325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F66076-5F47-46B5-889B-BA6EA190EA1D}">
      <dsp:nvSpPr>
        <dsp:cNvPr id="0" name=""/>
        <dsp:cNvSpPr/>
      </dsp:nvSpPr>
      <dsp:spPr>
        <a:xfrm>
          <a:off x="569079" y="1871967"/>
          <a:ext cx="2072362" cy="207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sz="1400" b="0" i="0" kern="1200" dirty="0">
              <a:solidFill>
                <a:schemeClr val="tx1"/>
              </a:solidFill>
              <a:latin typeface="Futura PT Book" panose="020B0502020204020303" pitchFamily="34" charset="0"/>
            </a:rPr>
            <a:t>The receptionist is the first and last person the client contacts</a:t>
          </a:r>
        </a:p>
      </dsp:txBody>
      <dsp:txXfrm>
        <a:off x="569079" y="1871967"/>
        <a:ext cx="2072362" cy="2070000"/>
      </dsp:txXfrm>
    </dsp:sp>
    <dsp:sp modelId="{D503B47B-9511-4009-8D8C-75D01C030C98}">
      <dsp:nvSpPr>
        <dsp:cNvPr id="0" name=""/>
        <dsp:cNvSpPr/>
      </dsp:nvSpPr>
      <dsp:spPr>
        <a:xfrm>
          <a:off x="3574005" y="409370"/>
          <a:ext cx="932563" cy="9325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B9193C-9679-4621-8753-49D69370B97A}">
      <dsp:nvSpPr>
        <dsp:cNvPr id="0" name=""/>
        <dsp:cNvSpPr/>
      </dsp:nvSpPr>
      <dsp:spPr>
        <a:xfrm>
          <a:off x="3004105" y="1871967"/>
          <a:ext cx="2072362" cy="207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sz="1400" kern="1200" dirty="0">
              <a:solidFill>
                <a:schemeClr val="tx1"/>
              </a:solidFill>
              <a:latin typeface="Futura PT Book" panose="020B0502020204020303" pitchFamily="34" charset="0"/>
            </a:rPr>
            <a:t>A</a:t>
          </a:r>
          <a:r>
            <a:rPr lang="en-US" sz="1400" b="0" i="0" kern="1200" dirty="0">
              <a:solidFill>
                <a:schemeClr val="tx1"/>
              </a:solidFill>
              <a:latin typeface="Futura PT Book" panose="020B0502020204020303" pitchFamily="34" charset="0"/>
            </a:rPr>
            <a:t>nswering the phone, booking appointments, informing beauty professionals that a client has arrived, preparing daily appointment information for the staff, and recommending additional services and products to clients</a:t>
          </a:r>
          <a:endParaRPr lang="en-US" sz="1400" kern="1200" dirty="0">
            <a:solidFill>
              <a:schemeClr val="tx1"/>
            </a:solidFill>
            <a:latin typeface="Futura PT Book" panose="020B0502020204020303" pitchFamily="34" charset="0"/>
          </a:endParaRPr>
        </a:p>
      </dsp:txBody>
      <dsp:txXfrm>
        <a:off x="3004105" y="1871967"/>
        <a:ext cx="2072362" cy="2070000"/>
      </dsp:txXfrm>
    </dsp:sp>
    <dsp:sp modelId="{8C056F92-080A-4D20-B972-CC85EE9AB874}">
      <dsp:nvSpPr>
        <dsp:cNvPr id="0" name=""/>
        <dsp:cNvSpPr/>
      </dsp:nvSpPr>
      <dsp:spPr>
        <a:xfrm>
          <a:off x="6009031" y="409370"/>
          <a:ext cx="932563" cy="9325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42CE9F-CFF0-4D47-ABFB-A7F0F556A27A}">
      <dsp:nvSpPr>
        <dsp:cNvPr id="0" name=""/>
        <dsp:cNvSpPr/>
      </dsp:nvSpPr>
      <dsp:spPr>
        <a:xfrm>
          <a:off x="5439131" y="1871967"/>
          <a:ext cx="2072362" cy="207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sz="1400" b="0" i="0" kern="1200">
              <a:solidFill>
                <a:schemeClr val="tx1"/>
              </a:solidFill>
              <a:latin typeface="Futura PT Book" panose="020B0502020204020303" pitchFamily="34" charset="0"/>
            </a:rPr>
            <a:t>knowledge of all retail products carried by the shop so that they can also serve as a salesperson and information source for clients.</a:t>
          </a:r>
          <a:endParaRPr lang="en-US" sz="1400" kern="1200">
            <a:solidFill>
              <a:schemeClr val="tx1"/>
            </a:solidFill>
            <a:latin typeface="Futura PT Book" panose="020B0502020204020303" pitchFamily="34" charset="0"/>
          </a:endParaRPr>
        </a:p>
      </dsp:txBody>
      <dsp:txXfrm>
        <a:off x="5439131" y="1871967"/>
        <a:ext cx="2072362" cy="2070000"/>
      </dsp:txXfrm>
    </dsp:sp>
    <dsp:sp modelId="{3ED706FC-4564-4A51-A740-1263EE24F44E}">
      <dsp:nvSpPr>
        <dsp:cNvPr id="0" name=""/>
        <dsp:cNvSpPr/>
      </dsp:nvSpPr>
      <dsp:spPr>
        <a:xfrm>
          <a:off x="8444057" y="409370"/>
          <a:ext cx="932563" cy="9325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6A3CC4-5C34-445F-A596-35956A72CB2D}">
      <dsp:nvSpPr>
        <dsp:cNvPr id="0" name=""/>
        <dsp:cNvSpPr/>
      </dsp:nvSpPr>
      <dsp:spPr>
        <a:xfrm>
          <a:off x="7874157" y="1871967"/>
          <a:ext cx="2072362" cy="207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sz="1400" b="0" i="0" kern="1200" dirty="0">
              <a:solidFill>
                <a:schemeClr val="tx1"/>
              </a:solidFill>
              <a:latin typeface="Futura PT Book" panose="020B0502020204020303" pitchFamily="34" charset="0"/>
            </a:rPr>
            <a:t>During slow periods, it is customary for the receptionist to perform certain other duties and activities, such as straightening up the reception area and maintaining inventory and daily reports.</a:t>
          </a:r>
          <a:endParaRPr lang="en-US" sz="1400" kern="1200" dirty="0">
            <a:solidFill>
              <a:schemeClr val="tx1"/>
            </a:solidFill>
            <a:latin typeface="Futura PT Book" panose="020B0502020204020303" pitchFamily="34" charset="0"/>
          </a:endParaRPr>
        </a:p>
      </dsp:txBody>
      <dsp:txXfrm>
        <a:off x="7874157" y="1871967"/>
        <a:ext cx="2072362" cy="207000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2023-01-24</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www.flickr.com/photos/asmdesign/6325865393/" TargetMode="External"/><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2" name="TextBox 1">
            <a:extLst>
              <a:ext uri="{FF2B5EF4-FFF2-40B4-BE49-F238E27FC236}">
                <a16:creationId xmlns:a16="http://schemas.microsoft.com/office/drawing/2014/main" id="{B479867E-36F8-B803-4AF8-803D9BE728F5}"/>
              </a:ext>
            </a:extLst>
          </p:cNvPr>
          <p:cNvSpPr txBox="1"/>
          <p:nvPr/>
        </p:nvSpPr>
        <p:spPr>
          <a:xfrm>
            <a:off x="4648313" y="3303037"/>
            <a:ext cx="4999539" cy="1323439"/>
          </a:xfrm>
          <a:prstGeom prst="rect">
            <a:avLst/>
          </a:prstGeom>
          <a:noFill/>
        </p:spPr>
        <p:txBody>
          <a:bodyPr wrap="square" rtlCol="0">
            <a:spAutoFit/>
          </a:bodyPr>
          <a:lstStyle/>
          <a:p>
            <a:r>
              <a:rPr lang="en-US" sz="4000" dirty="0">
                <a:solidFill>
                  <a:schemeClr val="bg1"/>
                </a:solidFill>
                <a:latin typeface="Futura PT Demi" panose="020B0702020204020303"/>
              </a:rPr>
              <a:t>Business Operations</a:t>
            </a:r>
          </a:p>
          <a:p>
            <a:r>
              <a:rPr lang="en-US" sz="4000" dirty="0">
                <a:solidFill>
                  <a:srgbClr val="A21D22"/>
                </a:solidFill>
                <a:latin typeface="Futura PT Demi" panose="020B0702020204020303"/>
              </a:rPr>
              <a:t>Unit 6</a:t>
            </a:r>
          </a:p>
        </p:txBody>
      </p:sp>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92534" y="0"/>
            <a:ext cx="6558766"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pPr algn="l"/>
            <a:br>
              <a:rPr lang="en-US" b="1" i="0" dirty="0">
                <a:solidFill>
                  <a:srgbClr val="DF7300"/>
                </a:solidFill>
                <a:effectLst/>
                <a:latin typeface="Open Sans" panose="020B0606030504020204" pitchFamily="34" charset="0"/>
              </a:rPr>
            </a:br>
            <a:r>
              <a:rPr lang="en-US" b="0" i="0" dirty="0">
                <a:effectLst/>
                <a:latin typeface="Futura PT Demi" panose="020B0702020204020303"/>
              </a:rPr>
              <a:t>Personnel</a:t>
            </a:r>
          </a:p>
        </p:txBody>
      </p:sp>
      <p:sp>
        <p:nvSpPr>
          <p:cNvPr id="5" name="TextBox 4"/>
          <p:cNvSpPr txBox="1"/>
          <p:nvPr/>
        </p:nvSpPr>
        <p:spPr>
          <a:xfrm>
            <a:off x="1592534" y="2385117"/>
            <a:ext cx="8186058" cy="1631216"/>
          </a:xfrm>
          <a:prstGeom prst="rect">
            <a:avLst/>
          </a:prstGeom>
          <a:noFill/>
        </p:spPr>
        <p:txBody>
          <a:bodyPr wrap="square" rtlCol="0">
            <a:spAutoFit/>
          </a:bodyPr>
          <a:lstStyle/>
          <a:p>
            <a:r>
              <a:rPr lang="en-US" sz="2000" b="0" i="0" dirty="0">
                <a:effectLst/>
                <a:latin typeface="Futura PT Book" panose="020B0502020204020303" pitchFamily="34" charset="0"/>
              </a:rPr>
              <a:t>Your </a:t>
            </a:r>
            <a:r>
              <a:rPr lang="en-US" sz="2000" b="1" i="0" u="none" strike="noStrike" dirty="0">
                <a:effectLst/>
                <a:latin typeface="Futura PT Book" panose="020B0502020204020303" pitchFamily="34" charset="0"/>
              </a:rPr>
              <a:t>personnel</a:t>
            </a:r>
            <a:r>
              <a:rPr lang="en-US" sz="2000" b="0" i="0" dirty="0">
                <a:effectLst/>
                <a:latin typeface="Futura PT Book" panose="020B0502020204020303" pitchFamily="34" charset="0"/>
              </a:rPr>
              <a:t> is your staff or employees. The size of your business will determine the size of your staff. Large salons, spas receptionists, assistants, and housekeepers in addition to beauty professionals with a variety of specializations. Smaller establishments often employ personnel who are expected to perform more than one type of service</a:t>
            </a:r>
            <a:endParaRPr lang="en-CA" sz="2000" dirty="0">
              <a:latin typeface="Futura PT Book" panose="020B0502020204020303" pitchFamily="34" charset="0"/>
            </a:endParaRP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6738" y="598239"/>
            <a:ext cx="8758106"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i="0" dirty="0">
                <a:solidFill>
                  <a:srgbClr val="575757"/>
                </a:solidFill>
                <a:effectLst/>
                <a:latin typeface="Futura PT Demi" panose="020B0702020204020303"/>
              </a:rPr>
              <a:t>When interviewing potential employees, consider the following:</a:t>
            </a:r>
            <a:endParaRPr lang="en-CA" b="0" dirty="0">
              <a:latin typeface="Futura PT Demi" panose="020B0702020204020303"/>
            </a:endParaRPr>
          </a:p>
        </p:txBody>
      </p:sp>
      <p:graphicFrame>
        <p:nvGraphicFramePr>
          <p:cNvPr id="7" name="TextBox 4">
            <a:extLst>
              <a:ext uri="{FF2B5EF4-FFF2-40B4-BE49-F238E27FC236}">
                <a16:creationId xmlns:a16="http://schemas.microsoft.com/office/drawing/2014/main" id="{C16264B7-430F-B77C-21EE-16E60C626FBF}"/>
              </a:ext>
            </a:extLst>
          </p:cNvPr>
          <p:cNvGraphicFramePr/>
          <p:nvPr>
            <p:extLst>
              <p:ext uri="{D42A27DB-BD31-4B8C-83A1-F6EECF244321}">
                <p14:modId xmlns:p14="http://schemas.microsoft.com/office/powerpoint/2010/main" val="976669160"/>
              </p:ext>
            </p:extLst>
          </p:nvPr>
        </p:nvGraphicFramePr>
        <p:xfrm>
          <a:off x="1475088" y="2469007"/>
          <a:ext cx="8186058" cy="32932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p:cNvSpPr txBox="1"/>
          <p:nvPr/>
        </p:nvSpPr>
        <p:spPr>
          <a:xfrm>
            <a:off x="735608" y="963877"/>
            <a:ext cx="3615813" cy="4930246"/>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CA" sz="4800" dirty="0">
                <a:solidFill>
                  <a:schemeClr val="bg1"/>
                </a:solidFill>
                <a:latin typeface="Futura PT Demi" panose="020B0702020204020303" pitchFamily="34" charset="0"/>
                <a:ea typeface="+mj-ea"/>
                <a:cs typeface="+mj-cs"/>
              </a:rPr>
              <a:t> </a:t>
            </a:r>
          </a:p>
        </p:txBody>
      </p:sp>
      <p:sp>
        <p:nvSpPr>
          <p:cNvPr id="5" name="TextBox 4"/>
          <p:cNvSpPr txBox="1"/>
          <p:nvPr/>
        </p:nvSpPr>
        <p:spPr>
          <a:xfrm>
            <a:off x="5433963" y="1644073"/>
            <a:ext cx="6377769" cy="4250050"/>
          </a:xfrm>
          <a:prstGeom prst="rect">
            <a:avLst/>
          </a:prstGeom>
        </p:spPr>
        <p:txBody>
          <a:bodyPr vert="horz" lIns="91440" tIns="45720" rIns="91440" bIns="45720" rtlCol="0" anchor="ctr">
            <a:normAutofit/>
          </a:bodyPr>
          <a:lstStyle/>
          <a:p>
            <a:pPr marL="228600">
              <a:lnSpc>
                <a:spcPct val="90000"/>
              </a:lnSpc>
              <a:spcAft>
                <a:spcPts val="600"/>
              </a:spcAft>
            </a:pPr>
            <a:endParaRPr lang="en-CA" sz="3600" dirty="0">
              <a:latin typeface="Futura PT Book" panose="020B0502020204020303" pitchFamily="34" charset="0"/>
            </a:endParaRPr>
          </a:p>
          <a:p>
            <a:pPr marL="457200" indent="-228600">
              <a:lnSpc>
                <a:spcPct val="90000"/>
              </a:lnSpc>
              <a:spcAft>
                <a:spcPts val="600"/>
              </a:spcAft>
              <a:buFont typeface="Arial" panose="020B0604020202020204" pitchFamily="34" charset="0"/>
              <a:buChar char="•"/>
            </a:pPr>
            <a:endParaRPr lang="en-CA" sz="3600" dirty="0">
              <a:latin typeface="Futura PT Book" panose="020B0502020204020303" pitchFamily="34" charset="0"/>
            </a:endParaRPr>
          </a:p>
        </p:txBody>
      </p:sp>
      <p:sp>
        <p:nvSpPr>
          <p:cNvPr id="6" name="TextBox 5">
            <a:extLst>
              <a:ext uri="{FF2B5EF4-FFF2-40B4-BE49-F238E27FC236}">
                <a16:creationId xmlns:a16="http://schemas.microsoft.com/office/drawing/2014/main" id="{407F0534-CA3F-12CA-D936-6BFA61CBBF15}"/>
              </a:ext>
            </a:extLst>
          </p:cNvPr>
          <p:cNvSpPr txBox="1"/>
          <p:nvPr/>
        </p:nvSpPr>
        <p:spPr>
          <a:xfrm>
            <a:off x="260860" y="2074606"/>
            <a:ext cx="6164980" cy="3139321"/>
          </a:xfrm>
          <a:prstGeom prst="rect">
            <a:avLst/>
          </a:prstGeom>
          <a:noFill/>
        </p:spPr>
        <p:txBody>
          <a:bodyPr wrap="square">
            <a:spAutoFit/>
          </a:bodyPr>
          <a:lstStyle/>
          <a:p>
            <a:pPr algn="l"/>
            <a:r>
              <a:rPr lang="en-US" sz="6600" i="0" dirty="0">
                <a:solidFill>
                  <a:schemeClr val="bg1"/>
                </a:solidFill>
                <a:effectLst/>
                <a:latin typeface="Futura PT Demi" panose="020B0702020204020303"/>
              </a:rPr>
              <a:t>Payroll and Employee Benefits</a:t>
            </a:r>
          </a:p>
        </p:txBody>
      </p:sp>
      <p:sp>
        <p:nvSpPr>
          <p:cNvPr id="7" name="TextBox 6">
            <a:extLst>
              <a:ext uri="{FF2B5EF4-FFF2-40B4-BE49-F238E27FC236}">
                <a16:creationId xmlns:a16="http://schemas.microsoft.com/office/drawing/2014/main" id="{39D2B2F6-B0EA-682D-3FCD-BED8C2137DD8}"/>
              </a:ext>
            </a:extLst>
          </p:cNvPr>
          <p:cNvSpPr txBox="1"/>
          <p:nvPr/>
        </p:nvSpPr>
        <p:spPr>
          <a:xfrm>
            <a:off x="5508787" y="233629"/>
            <a:ext cx="6493079" cy="6247864"/>
          </a:xfrm>
          <a:prstGeom prst="rect">
            <a:avLst/>
          </a:prstGeom>
          <a:noFill/>
        </p:spPr>
        <p:txBody>
          <a:bodyPr wrap="square" rtlCol="0">
            <a:spAutoFit/>
          </a:bodyPr>
          <a:lstStyle/>
          <a:p>
            <a:pPr algn="l">
              <a:buFont typeface="Arial" panose="020B0604020202020204" pitchFamily="34" charset="0"/>
              <a:buChar char="•"/>
            </a:pPr>
            <a:r>
              <a:rPr lang="en-US" sz="2000" b="0" i="0" dirty="0">
                <a:effectLst/>
                <a:latin typeface="Futura PT Book" panose="020B0502020204020303" pitchFamily="34" charset="0"/>
              </a:rPr>
              <a:t>Make it your top priority to meet your payroll obligations. In the allotment of funds, this comes first. It will also be your largest expense.</a:t>
            </a:r>
          </a:p>
          <a:p>
            <a:pPr algn="l">
              <a:buFont typeface="Arial" panose="020B0604020202020204" pitchFamily="34" charset="0"/>
              <a:buChar char="•"/>
            </a:pPr>
            <a:r>
              <a:rPr lang="en-US" sz="2000" b="0" i="0" dirty="0">
                <a:effectLst/>
                <a:latin typeface="Futura PT Book" panose="020B0502020204020303" pitchFamily="34" charset="0"/>
              </a:rPr>
              <a:t>Whenever possible, offer hardworking and loyal employees as many benefits as possible. Either cover the cost of these benefits, or simply make them available to employees, who can decide if they can cover the cost themselves.</a:t>
            </a:r>
          </a:p>
          <a:p>
            <a:pPr algn="l">
              <a:buFont typeface="Arial" panose="020B0604020202020204" pitchFamily="34" charset="0"/>
              <a:buChar char="•"/>
            </a:pPr>
            <a:r>
              <a:rPr lang="en-US" sz="2000" b="0" i="0" dirty="0">
                <a:effectLst/>
                <a:latin typeface="Futura PT Book" panose="020B0502020204020303" pitchFamily="34" charset="0"/>
              </a:rPr>
              <a:t>Provide staff members with a schedule of employee evaluations. Make it clear what is expected of them if they are to receive pay increases.</a:t>
            </a:r>
          </a:p>
          <a:p>
            <a:pPr algn="l">
              <a:buFont typeface="Arial" panose="020B0604020202020204" pitchFamily="34" charset="0"/>
              <a:buChar char="•"/>
            </a:pPr>
            <a:r>
              <a:rPr lang="en-US" sz="2000" b="0" i="0" dirty="0">
                <a:effectLst/>
                <a:latin typeface="Futura PT Book" panose="020B0502020204020303" pitchFamily="34" charset="0"/>
              </a:rPr>
              <a:t>Create and stay with a tipping policy. It is a good idea both for your employees and your clients to know exactly what is expected. It is also important to be familiar with the tax laws around tipping.</a:t>
            </a:r>
          </a:p>
          <a:p>
            <a:pPr algn="l">
              <a:buFont typeface="Arial" panose="020B0604020202020204" pitchFamily="34" charset="0"/>
              <a:buChar char="•"/>
            </a:pPr>
            <a:r>
              <a:rPr lang="en-US" sz="2000" b="0" i="0" dirty="0">
                <a:effectLst/>
                <a:latin typeface="Futura PT Book" panose="020B0502020204020303" pitchFamily="34" charset="0"/>
              </a:rPr>
              <a:t>Put your entire pay plan in writing.</a:t>
            </a:r>
          </a:p>
          <a:p>
            <a:pPr algn="l">
              <a:buFont typeface="Arial" panose="020B0604020202020204" pitchFamily="34" charset="0"/>
              <a:buChar char="•"/>
            </a:pPr>
            <a:r>
              <a:rPr lang="en-US" sz="2000" b="0" i="0" dirty="0">
                <a:effectLst/>
                <a:latin typeface="Futura PT Book" panose="020B0502020204020303" pitchFamily="34" charset="0"/>
              </a:rPr>
              <a:t>Create incentives by giving your staff opportunities to earn more money, prizes, or tickets to educational events and trade shows; rewards can inspire employees to achieve more.</a:t>
            </a:r>
          </a:p>
          <a:p>
            <a:pPr algn="l">
              <a:buFont typeface="Arial" panose="020B0604020202020204" pitchFamily="34" charset="0"/>
              <a:buChar char="•"/>
            </a:pPr>
            <a:r>
              <a:rPr lang="en-US" sz="2000" b="0" i="0" dirty="0">
                <a:effectLst/>
                <a:latin typeface="Futura PT Book" panose="020B0502020204020303" pitchFamily="34" charset="0"/>
              </a:rPr>
              <a:t>Create business policies and stick to them. Everyone should be governed by the same rules, including you!</a:t>
            </a:r>
          </a:p>
        </p:txBody>
      </p:sp>
    </p:spTree>
    <p:extLst>
      <p:ext uri="{BB962C8B-B14F-4D97-AF65-F5344CB8AC3E}">
        <p14:creationId xmlns:p14="http://schemas.microsoft.com/office/powerpoint/2010/main" val="321723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C4450-FBF9-1A35-434E-48A7904A35D4}"/>
              </a:ext>
            </a:extLst>
          </p:cNvPr>
          <p:cNvSpPr>
            <a:spLocks noGrp="1"/>
          </p:cNvSpPr>
          <p:nvPr>
            <p:ph type="title"/>
          </p:nvPr>
        </p:nvSpPr>
        <p:spPr>
          <a:xfrm>
            <a:off x="584200" y="558165"/>
            <a:ext cx="10515600" cy="1325563"/>
          </a:xfrm>
        </p:spPr>
        <p:txBody>
          <a:bodyPr>
            <a:normAutofit/>
          </a:bodyPr>
          <a:lstStyle/>
          <a:p>
            <a:r>
              <a:rPr lang="en-US" sz="3700" i="0" dirty="0">
                <a:effectLst/>
                <a:latin typeface="Futura PT Demi" panose="020B0702020204020303"/>
              </a:rPr>
              <a:t>Managing Personnel</a:t>
            </a:r>
            <a:br>
              <a:rPr lang="en-US" sz="3700" b="1" i="0" dirty="0">
                <a:effectLst/>
                <a:latin typeface="open-sans"/>
              </a:rPr>
            </a:br>
            <a:endParaRPr lang="en-US" sz="3700" dirty="0"/>
          </a:p>
        </p:txBody>
      </p:sp>
      <p:sp>
        <p:nvSpPr>
          <p:cNvPr id="3" name="Content Placeholder 2">
            <a:extLst>
              <a:ext uri="{FF2B5EF4-FFF2-40B4-BE49-F238E27FC236}">
                <a16:creationId xmlns:a16="http://schemas.microsoft.com/office/drawing/2014/main" id="{DB1AE0E2-640E-2B5F-4743-862F364A1313}"/>
              </a:ext>
            </a:extLst>
          </p:cNvPr>
          <p:cNvSpPr>
            <a:spLocks noGrp="1"/>
          </p:cNvSpPr>
          <p:nvPr>
            <p:ph idx="1"/>
          </p:nvPr>
        </p:nvSpPr>
        <p:spPr>
          <a:xfrm>
            <a:off x="726440" y="2141537"/>
            <a:ext cx="10515600" cy="4351338"/>
          </a:xfrm>
        </p:spPr>
        <p:txBody>
          <a:bodyPr anchor="t">
            <a:normAutofit/>
          </a:bodyPr>
          <a:lstStyle/>
          <a:p>
            <a:r>
              <a:rPr lang="en-US" sz="2400" dirty="0"/>
              <a:t>M</a:t>
            </a:r>
            <a:r>
              <a:rPr lang="en-US" sz="2400" b="0" i="0" dirty="0">
                <a:effectLst/>
              </a:rPr>
              <a:t>anaging others is a serious job</a:t>
            </a:r>
          </a:p>
          <a:p>
            <a:r>
              <a:rPr lang="en-US" sz="2400" dirty="0"/>
              <a:t>O</a:t>
            </a:r>
            <a:r>
              <a:rPr lang="en-US" sz="2400" b="0" i="0" dirty="0">
                <a:effectLst/>
              </a:rPr>
              <a:t>ne of your most challenging tasks will be managing your staff.</a:t>
            </a:r>
          </a:p>
          <a:p>
            <a:r>
              <a:rPr lang="en-US" sz="2400" b="0" i="0" dirty="0">
                <a:effectLst/>
              </a:rPr>
              <a:t>If you are good at managing others, you can make a positive impact on their lives </a:t>
            </a:r>
          </a:p>
          <a:p>
            <a:r>
              <a:rPr lang="en-US" sz="2400" b="0" i="0" dirty="0">
                <a:effectLst/>
              </a:rPr>
              <a:t>People can learn how to manage other people, just as they learn how to drive a car or perform hair services.</a:t>
            </a:r>
          </a:p>
          <a:p>
            <a:r>
              <a:rPr lang="en-US" sz="2400" b="0" i="0" dirty="0">
                <a:effectLst/>
              </a:rPr>
              <a:t>Whether or not it comes naturally to you, it takes time to become comfortable with the role</a:t>
            </a:r>
            <a:endParaRPr lang="en-US" sz="2400" dirty="0"/>
          </a:p>
        </p:txBody>
      </p:sp>
    </p:spTree>
    <p:extLst>
      <p:ext uri="{BB962C8B-B14F-4D97-AF65-F5344CB8AC3E}">
        <p14:creationId xmlns:p14="http://schemas.microsoft.com/office/powerpoint/2010/main" val="3299508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65706-3726-7A7F-B703-EF8F42E46067}"/>
              </a:ext>
            </a:extLst>
          </p:cNvPr>
          <p:cNvSpPr>
            <a:spLocks noGrp="1"/>
          </p:cNvSpPr>
          <p:nvPr>
            <p:ph type="title"/>
          </p:nvPr>
        </p:nvSpPr>
        <p:spPr/>
        <p:txBody>
          <a:bodyPr>
            <a:normAutofit/>
          </a:bodyPr>
          <a:lstStyle/>
          <a:p>
            <a:r>
              <a:rPr lang="en-US" sz="3600" b="0" i="0" dirty="0">
                <a:effectLst/>
                <a:latin typeface="Futura PT Demi" panose="020B0702020204020303"/>
              </a:rPr>
              <a:t>Human resources (HR)</a:t>
            </a:r>
            <a:endParaRPr lang="en-US" sz="3600" dirty="0">
              <a:latin typeface="Futura PT Demi" panose="020B0702020204020303"/>
            </a:endParaRPr>
          </a:p>
        </p:txBody>
      </p:sp>
      <p:sp>
        <p:nvSpPr>
          <p:cNvPr id="3" name="Content Placeholder 2">
            <a:extLst>
              <a:ext uri="{FF2B5EF4-FFF2-40B4-BE49-F238E27FC236}">
                <a16:creationId xmlns:a16="http://schemas.microsoft.com/office/drawing/2014/main" id="{384C090D-6097-9600-9D03-F864A62D237E}"/>
              </a:ext>
            </a:extLst>
          </p:cNvPr>
          <p:cNvSpPr>
            <a:spLocks noGrp="1"/>
          </p:cNvSpPr>
          <p:nvPr>
            <p:ph idx="1"/>
          </p:nvPr>
        </p:nvSpPr>
        <p:spPr>
          <a:xfrm>
            <a:off x="838200" y="734244"/>
            <a:ext cx="10515600" cy="4351338"/>
          </a:xfrm>
        </p:spPr>
        <p:txBody>
          <a:bodyPr anchor="ctr">
            <a:normAutofit/>
          </a:bodyPr>
          <a:lstStyle/>
          <a:p>
            <a:r>
              <a:rPr lang="en-US" sz="2000" dirty="0">
                <a:latin typeface="Futura PT Book" panose="020B0502020204020303" pitchFamily="34" charset="0"/>
              </a:rPr>
              <a:t>I</a:t>
            </a:r>
            <a:r>
              <a:rPr lang="en-US" sz="2000" b="0" i="0" dirty="0">
                <a:effectLst/>
                <a:latin typeface="Futura PT Book" panose="020B0502020204020303" pitchFamily="34" charset="0"/>
              </a:rPr>
              <a:t>s an entire specialty. It not only covers how you manage employees, but also what you can and cannot say when hiring, managing, or firing. All employers must be familiar with various human rights laws, including equal employment opportunities, disabilities Act, discrimination etc.</a:t>
            </a:r>
          </a:p>
          <a:p>
            <a:r>
              <a:rPr lang="en-US" sz="2000" b="0" i="0" dirty="0">
                <a:effectLst/>
                <a:latin typeface="Futura PT Book" panose="020B0502020204020303" pitchFamily="34" charset="0"/>
              </a:rPr>
              <a:t>Every business should have a written personnel policies and procedures manual, and every employee must read and sign it. If you choose to use a payroll company, they can provide HR services and employee manuals for a nominal fee. The more documented systems you have for managing human resources, the better.</a:t>
            </a:r>
            <a:endParaRPr lang="en-US" sz="2000" dirty="0">
              <a:latin typeface="Futura PT Book" panose="020B0502020204020303" pitchFamily="34" charset="0"/>
            </a:endParaRPr>
          </a:p>
        </p:txBody>
      </p:sp>
    </p:spTree>
    <p:extLst>
      <p:ext uri="{BB962C8B-B14F-4D97-AF65-F5344CB8AC3E}">
        <p14:creationId xmlns:p14="http://schemas.microsoft.com/office/powerpoint/2010/main" val="3391165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D4124-61F9-14E0-424D-16A30298D72F}"/>
              </a:ext>
            </a:extLst>
          </p:cNvPr>
          <p:cNvSpPr>
            <a:spLocks noGrp="1"/>
          </p:cNvSpPr>
          <p:nvPr>
            <p:ph type="title"/>
          </p:nvPr>
        </p:nvSpPr>
        <p:spPr>
          <a:xfrm>
            <a:off x="4965430" y="629268"/>
            <a:ext cx="6586491" cy="1286160"/>
          </a:xfrm>
        </p:spPr>
        <p:txBody>
          <a:bodyPr anchor="b">
            <a:normAutofit/>
          </a:bodyPr>
          <a:lstStyle/>
          <a:p>
            <a:r>
              <a:rPr lang="en-US" dirty="0">
                <a:effectLst/>
                <a:latin typeface="Futura PT Demi" panose="020B0702020204020303"/>
              </a:rPr>
              <a:t>The Front Desk</a:t>
            </a:r>
            <a:endParaRPr lang="en-US" dirty="0">
              <a:latin typeface="Futura PT Demi" panose="020B0702020204020303"/>
            </a:endParaRPr>
          </a:p>
        </p:txBody>
      </p:sp>
      <p:sp>
        <p:nvSpPr>
          <p:cNvPr id="9" name="Content Placeholder 8">
            <a:extLst>
              <a:ext uri="{FF2B5EF4-FFF2-40B4-BE49-F238E27FC236}">
                <a16:creationId xmlns:a16="http://schemas.microsoft.com/office/drawing/2014/main" id="{FDB3D836-0227-D9DF-281F-F80555B061BD}"/>
              </a:ext>
            </a:extLst>
          </p:cNvPr>
          <p:cNvSpPr>
            <a:spLocks noGrp="1"/>
          </p:cNvSpPr>
          <p:nvPr>
            <p:ph idx="1"/>
          </p:nvPr>
        </p:nvSpPr>
        <p:spPr>
          <a:xfrm>
            <a:off x="4965431" y="2438401"/>
            <a:ext cx="6586489" cy="2504172"/>
          </a:xfrm>
        </p:spPr>
        <p:txBody>
          <a:bodyPr>
            <a:normAutofit/>
          </a:bodyPr>
          <a:lstStyle/>
          <a:p>
            <a:pPr marL="0" indent="0">
              <a:buNone/>
            </a:pPr>
            <a:r>
              <a:rPr lang="en-US" i="0" dirty="0">
                <a:effectLst/>
                <a:latin typeface="Futura PT Book" panose="020B0502020204020303" pitchFamily="34" charset="0"/>
              </a:rPr>
              <a:t>The best businesses employ professional receptionists to handle the job of answering phones, scheduling appointments, greeting clients, and attending to client needs.</a:t>
            </a:r>
            <a:endParaRPr lang="en-US" dirty="0">
              <a:latin typeface="Futura PT Book" panose="020B0502020204020303" pitchFamily="34" charset="0"/>
            </a:endParaRPr>
          </a:p>
        </p:txBody>
      </p:sp>
      <p:pic>
        <p:nvPicPr>
          <p:cNvPr id="5" name="Content Placeholder 4" descr="A person working on the computer&#10;&#10;Description automatically generated with low confidence">
            <a:extLst>
              <a:ext uri="{FF2B5EF4-FFF2-40B4-BE49-F238E27FC236}">
                <a16:creationId xmlns:a16="http://schemas.microsoft.com/office/drawing/2014/main" id="{606A18DE-E7E5-67D2-F6D3-F91F3DB27B9D}"/>
              </a:ext>
            </a:extLst>
          </p:cNvPr>
          <p:cNvPicPr>
            <a:picLocks noChangeAspect="1"/>
          </p:cNvPicPr>
          <p:nvPr/>
        </p:nvPicPr>
        <p:blipFill rotWithShape="1">
          <a:blip r:embed="rId2"/>
          <a:srcRect l="31076" t="11021" r="31579"/>
          <a:stretch/>
        </p:blipFill>
        <p:spPr>
          <a:xfrm>
            <a:off x="464025" y="1183722"/>
            <a:ext cx="3977347" cy="5235740"/>
          </a:xfrm>
          <a:prstGeom prst="rect">
            <a:avLst/>
          </a:prstGeom>
          <a:effectLst/>
        </p:spPr>
      </p:pic>
      <p:cxnSp>
        <p:nvCxnSpPr>
          <p:cNvPr id="12" name="Straight Connector 1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4CD7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6381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2EA76-C79E-FB5E-FC27-67F44723E932}"/>
              </a:ext>
            </a:extLst>
          </p:cNvPr>
          <p:cNvSpPr>
            <a:spLocks noGrp="1"/>
          </p:cNvSpPr>
          <p:nvPr>
            <p:ph type="title"/>
          </p:nvPr>
        </p:nvSpPr>
        <p:spPr>
          <a:xfrm>
            <a:off x="4965430" y="629268"/>
            <a:ext cx="6586491" cy="1286160"/>
          </a:xfrm>
        </p:spPr>
        <p:txBody>
          <a:bodyPr anchor="b">
            <a:normAutofit/>
          </a:bodyPr>
          <a:lstStyle/>
          <a:p>
            <a:r>
              <a:rPr lang="en-US" sz="4100" i="0" dirty="0">
                <a:effectLst/>
                <a:latin typeface="Futura PT Demi" panose="020B0702020204020303"/>
              </a:rPr>
              <a:t>The Reception Area</a:t>
            </a:r>
            <a:br>
              <a:rPr lang="en-US" sz="4100" b="1" i="0" dirty="0">
                <a:effectLst/>
                <a:latin typeface="open-sans"/>
              </a:rPr>
            </a:br>
            <a:endParaRPr lang="en-US" sz="4100" dirty="0"/>
          </a:p>
        </p:txBody>
      </p:sp>
      <p:sp>
        <p:nvSpPr>
          <p:cNvPr id="10" name="Content Placeholder 9">
            <a:extLst>
              <a:ext uri="{FF2B5EF4-FFF2-40B4-BE49-F238E27FC236}">
                <a16:creationId xmlns:a16="http://schemas.microsoft.com/office/drawing/2014/main" id="{0714908B-DB4F-71F7-463E-BAA862D9B45D}"/>
              </a:ext>
            </a:extLst>
          </p:cNvPr>
          <p:cNvSpPr>
            <a:spLocks noGrp="1"/>
          </p:cNvSpPr>
          <p:nvPr>
            <p:ph idx="1"/>
          </p:nvPr>
        </p:nvSpPr>
        <p:spPr>
          <a:xfrm>
            <a:off x="4965431" y="2438400"/>
            <a:ext cx="6586489" cy="3785419"/>
          </a:xfrm>
        </p:spPr>
        <p:txBody>
          <a:bodyPr>
            <a:normAutofit/>
          </a:bodyPr>
          <a:lstStyle/>
          <a:p>
            <a:pPr algn="l"/>
            <a:r>
              <a:rPr lang="en-US" sz="2000" b="0" i="0" dirty="0">
                <a:effectLst/>
                <a:latin typeface="Futura PT Book" panose="020B0502020204020303" pitchFamily="34" charset="0"/>
              </a:rPr>
              <a:t>First impressions count, and since the reception area is the first thing clients see, it needs to be attractive, appealing, and comfortable. This is your business’s nerve center, where retail merchandise will be on display, where the phone system is centered, where financial transactions will be carried out, and where your receptionist will stand (should you employ one).</a:t>
            </a:r>
          </a:p>
          <a:p>
            <a:pPr algn="l"/>
            <a:r>
              <a:rPr lang="en-US" sz="2000" b="0" i="0" dirty="0">
                <a:effectLst/>
                <a:latin typeface="Futura PT Book" panose="020B0502020204020303" pitchFamily="34" charset="0"/>
              </a:rPr>
              <a:t>Make sure that the reception area is stocked with business cards and a prominently displayed price list that shows at a glance what your clients should expect to pay for various services.</a:t>
            </a:r>
          </a:p>
          <a:p>
            <a:pPr marL="0" indent="0">
              <a:buNone/>
            </a:pPr>
            <a:endParaRPr lang="en-US" sz="2000" dirty="0"/>
          </a:p>
        </p:txBody>
      </p:sp>
      <p:pic>
        <p:nvPicPr>
          <p:cNvPr id="5" name="Content Placeholder 4" descr="A room with a pool table and chairs">
            <a:extLst>
              <a:ext uri="{FF2B5EF4-FFF2-40B4-BE49-F238E27FC236}">
                <a16:creationId xmlns:a16="http://schemas.microsoft.com/office/drawing/2014/main" id="{3353A11A-BCFF-AEBA-1246-05B5502C911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0910" r="24141"/>
          <a:stretch/>
        </p:blipFill>
        <p:spPr>
          <a:xfrm>
            <a:off x="640079" y="349350"/>
            <a:ext cx="3878749" cy="5738327"/>
          </a:xfrm>
          <a:prstGeom prst="rect">
            <a:avLst/>
          </a:prstGeom>
          <a:effectLst/>
        </p:spPr>
      </p:pic>
      <p:cxnSp>
        <p:nvCxnSpPr>
          <p:cNvPr id="13" name="Straight Connector 1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7CCB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609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8A90-BF6D-4A09-73C6-2C70570B8BE6}"/>
              </a:ext>
            </a:extLst>
          </p:cNvPr>
          <p:cNvSpPr>
            <a:spLocks noGrp="1"/>
          </p:cNvSpPr>
          <p:nvPr>
            <p:ph type="title"/>
          </p:nvPr>
        </p:nvSpPr>
        <p:spPr>
          <a:xfrm>
            <a:off x="539620" y="681037"/>
            <a:ext cx="10515600" cy="1325563"/>
          </a:xfrm>
        </p:spPr>
        <p:txBody>
          <a:bodyPr/>
          <a:lstStyle/>
          <a:p>
            <a:r>
              <a:rPr lang="en-US" i="0" dirty="0">
                <a:solidFill>
                  <a:srgbClr val="A21D22"/>
                </a:solidFill>
                <a:latin typeface="Futura PT Demi" panose="020B0702020204020303"/>
              </a:rPr>
              <a:t>The Receptionist Duties </a:t>
            </a:r>
            <a:br>
              <a:rPr lang="en-US" b="1" i="0" dirty="0">
                <a:solidFill>
                  <a:srgbClr val="B03F3B"/>
                </a:solidFill>
                <a:effectLst/>
                <a:latin typeface="open-sans"/>
              </a:rPr>
            </a:br>
            <a:endParaRPr lang="en-US" dirty="0"/>
          </a:p>
        </p:txBody>
      </p:sp>
      <p:graphicFrame>
        <p:nvGraphicFramePr>
          <p:cNvPr id="11" name="Content Placeholder 2">
            <a:extLst>
              <a:ext uri="{FF2B5EF4-FFF2-40B4-BE49-F238E27FC236}">
                <a16:creationId xmlns:a16="http://schemas.microsoft.com/office/drawing/2014/main" id="{F198C062-F675-EDED-F809-99585BD9475B}"/>
              </a:ext>
            </a:extLst>
          </p:cNvPr>
          <p:cNvGraphicFramePr>
            <a:graphicFrameLocks noGrp="1"/>
          </p:cNvGraphicFramePr>
          <p:nvPr>
            <p:ph idx="1"/>
            <p:extLst>
              <p:ext uri="{D42A27DB-BD31-4B8C-83A1-F6EECF244321}">
                <p14:modId xmlns:p14="http://schemas.microsoft.com/office/powerpoint/2010/main" val="7969765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5251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114F616-5BD0-43A5-BF20-0B2EE237AC6C}"/>
              </a:ext>
            </a:extLst>
          </p:cNvPr>
          <p:cNvPicPr>
            <a:picLocks noChangeAspect="1"/>
          </p:cNvPicPr>
          <p:nvPr/>
        </p:nvPicPr>
        <p:blipFill>
          <a:blip r:embed="rId2"/>
          <a:stretch>
            <a:fillRect/>
          </a:stretch>
        </p:blipFill>
        <p:spPr>
          <a:xfrm>
            <a:off x="319766" y="1954928"/>
            <a:ext cx="11541307" cy="4580721"/>
          </a:xfrm>
          <a:prstGeom prst="rect">
            <a:avLst/>
          </a:prstGeom>
        </p:spPr>
      </p:pic>
      <p:sp>
        <p:nvSpPr>
          <p:cNvPr id="2" name="Title 1"/>
          <p:cNvSpPr>
            <a:spLocks noGrp="1"/>
          </p:cNvSpPr>
          <p:nvPr>
            <p:ph type="title"/>
          </p:nvPr>
        </p:nvSpPr>
        <p:spPr>
          <a:xfrm>
            <a:off x="0" y="800398"/>
            <a:ext cx="12191999" cy="1325563"/>
          </a:xfrm>
        </p:spPr>
        <p:txBody>
          <a:bodyPr>
            <a:normAutofit/>
          </a:bodyPr>
          <a:lstStyle/>
          <a:p>
            <a:pPr algn="ctr"/>
            <a:r>
              <a:rPr lang="en-US" sz="4000" dirty="0">
                <a:solidFill>
                  <a:srgbClr val="A21D22"/>
                </a:solidFill>
                <a:latin typeface="Futura PT Demi" panose="020B0702020204020303" pitchFamily="34" charset="0"/>
              </a:rPr>
              <a:t>BOOKING APPOINTMENTS </a:t>
            </a:r>
            <a:endParaRPr lang="en-US" dirty="0">
              <a:latin typeface="Futura PT Demi" panose="020B0702020204020303" pitchFamily="34" charset="0"/>
            </a:endParaRPr>
          </a:p>
        </p:txBody>
      </p:sp>
      <p:sp>
        <p:nvSpPr>
          <p:cNvPr id="3" name="Content Placeholder 2"/>
          <p:cNvSpPr>
            <a:spLocks noGrp="1"/>
          </p:cNvSpPr>
          <p:nvPr>
            <p:ph idx="4294967295"/>
          </p:nvPr>
        </p:nvSpPr>
        <p:spPr>
          <a:xfrm>
            <a:off x="4830189" y="2802304"/>
            <a:ext cx="2564243" cy="2919396"/>
          </a:xfrm>
        </p:spPr>
        <p:txBody>
          <a:bodyPr>
            <a:noAutofit/>
          </a:bodyPr>
          <a:lstStyle/>
          <a:p>
            <a:pPr marL="0" lvl="0" indent="0" algn="ctr">
              <a:lnSpc>
                <a:spcPct val="100000"/>
              </a:lnSpc>
              <a:buNone/>
            </a:pPr>
            <a:r>
              <a:rPr lang="en-US" sz="1600" b="1" i="0" dirty="0">
                <a:solidFill>
                  <a:schemeClr val="bg1"/>
                </a:solidFill>
                <a:effectLst/>
                <a:latin typeface="Futura PT Book" panose="020B0502020204020303" pitchFamily="34" charset="0"/>
              </a:rPr>
              <a:t>Increasingly, the appointment book is computerized and easily accessed through the business’s computer system. Or, it may be an actual hardcopy book located on the reception desk. Some shops have websites with online booking systems, which tie into scheduling software</a:t>
            </a:r>
            <a:endParaRPr lang="en-US" sz="1600" b="1" dirty="0">
              <a:solidFill>
                <a:schemeClr val="bg1"/>
              </a:solidFill>
              <a:latin typeface="Futura PT Book" panose="020B0502020204020303" pitchFamily="34" charset="0"/>
            </a:endParaRPr>
          </a:p>
        </p:txBody>
      </p:sp>
      <p:sp>
        <p:nvSpPr>
          <p:cNvPr id="9" name="Content Placeholder 2">
            <a:extLst>
              <a:ext uri="{FF2B5EF4-FFF2-40B4-BE49-F238E27FC236}">
                <a16:creationId xmlns:a16="http://schemas.microsoft.com/office/drawing/2014/main" id="{AC6CAD98-8687-487B-9295-A35B13F902B8}"/>
              </a:ext>
            </a:extLst>
          </p:cNvPr>
          <p:cNvSpPr txBox="1">
            <a:spLocks/>
          </p:cNvSpPr>
          <p:nvPr/>
        </p:nvSpPr>
        <p:spPr>
          <a:xfrm>
            <a:off x="1002575" y="3298370"/>
            <a:ext cx="256424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Futura PT Book" panose="020B0502020204020303" pitchFamily="34" charset="0"/>
            </a:endParaRPr>
          </a:p>
        </p:txBody>
      </p:sp>
      <p:sp>
        <p:nvSpPr>
          <p:cNvPr id="10" name="Content Placeholder 2">
            <a:extLst>
              <a:ext uri="{FF2B5EF4-FFF2-40B4-BE49-F238E27FC236}">
                <a16:creationId xmlns:a16="http://schemas.microsoft.com/office/drawing/2014/main" id="{3DD5872D-A436-4534-A9DD-45348A344046}"/>
              </a:ext>
            </a:extLst>
          </p:cNvPr>
          <p:cNvSpPr txBox="1">
            <a:spLocks/>
          </p:cNvSpPr>
          <p:nvPr/>
        </p:nvSpPr>
        <p:spPr>
          <a:xfrm>
            <a:off x="8657803" y="2802304"/>
            <a:ext cx="256424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endParaRPr lang="en-CA" sz="2400" dirty="0">
              <a:solidFill>
                <a:schemeClr val="bg1"/>
              </a:solidFill>
              <a:latin typeface="Futura PT Book" panose="020B0502020204020303" pitchFamily="34" charset="0"/>
            </a:endParaRPr>
          </a:p>
        </p:txBody>
      </p:sp>
      <p:sp>
        <p:nvSpPr>
          <p:cNvPr id="5" name="TextBox 4">
            <a:extLst>
              <a:ext uri="{FF2B5EF4-FFF2-40B4-BE49-F238E27FC236}">
                <a16:creationId xmlns:a16="http://schemas.microsoft.com/office/drawing/2014/main" id="{7B720B6E-F26F-A2F6-909E-72925F89C92F}"/>
              </a:ext>
            </a:extLst>
          </p:cNvPr>
          <p:cNvSpPr txBox="1"/>
          <p:nvPr/>
        </p:nvSpPr>
        <p:spPr>
          <a:xfrm>
            <a:off x="1002575" y="3039240"/>
            <a:ext cx="2531623" cy="3416320"/>
          </a:xfrm>
          <a:prstGeom prst="rect">
            <a:avLst/>
          </a:prstGeom>
          <a:noFill/>
        </p:spPr>
        <p:txBody>
          <a:bodyPr wrap="square">
            <a:spAutoFit/>
          </a:bodyPr>
          <a:lstStyle/>
          <a:p>
            <a:r>
              <a:rPr lang="en-US" b="1" i="0" dirty="0">
                <a:solidFill>
                  <a:schemeClr val="bg1"/>
                </a:solidFill>
                <a:effectLst/>
                <a:latin typeface="Futura PT Book" panose="020B0502020204020303" pitchFamily="34" charset="0"/>
              </a:rPr>
              <a:t>Appointments must be scheduled to make the most efficient use of everyone’s time—both the client and the beauty pro. Under ideal circumstances, a client should not have to wait for a service, and a professional should not have to wait for the </a:t>
            </a:r>
            <a:r>
              <a:rPr lang="en-US" b="0" i="0" dirty="0">
                <a:solidFill>
                  <a:srgbClr val="575757"/>
                </a:solidFill>
                <a:effectLst/>
                <a:latin typeface="Futura PT Book" panose="020B0502020204020303" pitchFamily="34" charset="0"/>
              </a:rPr>
              <a:t>next client.</a:t>
            </a:r>
            <a:endParaRPr lang="en-US" dirty="0">
              <a:latin typeface="Futura PT Book" panose="020B0502020204020303" pitchFamily="34" charset="0"/>
            </a:endParaRPr>
          </a:p>
        </p:txBody>
      </p:sp>
      <p:sp>
        <p:nvSpPr>
          <p:cNvPr id="7" name="TextBox 6">
            <a:extLst>
              <a:ext uri="{FF2B5EF4-FFF2-40B4-BE49-F238E27FC236}">
                <a16:creationId xmlns:a16="http://schemas.microsoft.com/office/drawing/2014/main" id="{8C34AAEB-1A7B-6141-5B90-BA6E74E81470}"/>
              </a:ext>
            </a:extLst>
          </p:cNvPr>
          <p:cNvSpPr txBox="1"/>
          <p:nvPr/>
        </p:nvSpPr>
        <p:spPr>
          <a:xfrm>
            <a:off x="8625183" y="2899644"/>
            <a:ext cx="2152650" cy="2862322"/>
          </a:xfrm>
          <a:prstGeom prst="rect">
            <a:avLst/>
          </a:prstGeom>
          <a:noFill/>
        </p:spPr>
        <p:txBody>
          <a:bodyPr wrap="square">
            <a:spAutoFit/>
          </a:bodyPr>
          <a:lstStyle/>
          <a:p>
            <a:r>
              <a:rPr lang="en-US" b="1" i="0" dirty="0">
                <a:solidFill>
                  <a:schemeClr val="bg1"/>
                </a:solidFill>
                <a:effectLst/>
                <a:latin typeface="Futura PT Book" panose="020B0502020204020303" pitchFamily="34" charset="0"/>
              </a:rPr>
              <a:t>In</a:t>
            </a:r>
            <a:r>
              <a:rPr lang="en-US" b="0" i="0" dirty="0">
                <a:solidFill>
                  <a:schemeClr val="bg1"/>
                </a:solidFill>
                <a:effectLst/>
                <a:latin typeface="Futura PT Book" panose="020B0502020204020303" pitchFamily="34" charset="0"/>
              </a:rPr>
              <a:t> </a:t>
            </a:r>
            <a:r>
              <a:rPr lang="en-US" b="1" i="0" dirty="0">
                <a:solidFill>
                  <a:schemeClr val="bg1"/>
                </a:solidFill>
                <a:effectLst/>
                <a:latin typeface="Futura PT Book" panose="020B0502020204020303" pitchFamily="34" charset="0"/>
              </a:rPr>
              <a:t>larger establishments, the receptionist prepares the appointment schedule for staff members; in smaller shops, each person may prepare their own schedule</a:t>
            </a:r>
            <a:endParaRPr lang="en-US" b="1" dirty="0">
              <a:solidFill>
                <a:schemeClr val="bg1"/>
              </a:solidFill>
              <a:latin typeface="Futura PT Book" panose="020B0502020204020303" pitchFamily="34" charset="0"/>
            </a:endParaRPr>
          </a:p>
        </p:txBody>
      </p:sp>
    </p:spTree>
    <p:extLst>
      <p:ext uri="{BB962C8B-B14F-4D97-AF65-F5344CB8AC3E}">
        <p14:creationId xmlns:p14="http://schemas.microsoft.com/office/powerpoint/2010/main" val="2715707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5C13B-8DA2-4F46-B2BC-E0BC7A808530}"/>
              </a:ext>
            </a:extLst>
          </p:cNvPr>
          <p:cNvSpPr>
            <a:spLocks noGrp="1"/>
          </p:cNvSpPr>
          <p:nvPr>
            <p:ph type="title"/>
          </p:nvPr>
        </p:nvSpPr>
        <p:spPr/>
        <p:txBody>
          <a:bodyPr>
            <a:normAutofit/>
          </a:bodyPr>
          <a:lstStyle/>
          <a:p>
            <a:r>
              <a:rPr lang="en-US" sz="3600" dirty="0">
                <a:latin typeface="Futura PT Demi" panose="020B0702020204020303"/>
              </a:rPr>
              <a:t>The Telephone </a:t>
            </a:r>
          </a:p>
        </p:txBody>
      </p:sp>
      <p:sp>
        <p:nvSpPr>
          <p:cNvPr id="6" name="TextBox 5">
            <a:extLst>
              <a:ext uri="{FF2B5EF4-FFF2-40B4-BE49-F238E27FC236}">
                <a16:creationId xmlns:a16="http://schemas.microsoft.com/office/drawing/2014/main" id="{E0E09757-DEF3-9566-7460-4E7D457420F4}"/>
              </a:ext>
            </a:extLst>
          </p:cNvPr>
          <p:cNvSpPr txBox="1"/>
          <p:nvPr/>
        </p:nvSpPr>
        <p:spPr>
          <a:xfrm>
            <a:off x="1039905" y="2144592"/>
            <a:ext cx="10112189" cy="1938992"/>
          </a:xfrm>
          <a:prstGeom prst="rect">
            <a:avLst/>
          </a:prstGeom>
          <a:noFill/>
        </p:spPr>
        <p:txBody>
          <a:bodyPr wrap="square">
            <a:spAutoFit/>
          </a:bodyPr>
          <a:lstStyle/>
          <a:p>
            <a:r>
              <a:rPr lang="en-US" sz="2400" i="0" dirty="0">
                <a:effectLst/>
                <a:ea typeface="Calibri" panose="020F0502020204030204" pitchFamily="34" charset="0"/>
                <a:cs typeface="Calibri" panose="020F0502020204030204" pitchFamily="34" charset="0"/>
              </a:rPr>
              <a:t>The majority of beauty business is handled over the telephone. Good telephone habits and techniques make it possible for the owner and employees to increase business and improve relationships with clients and suppliers. With each call, a gracious, appropriate response will help build the shop’s reputation. For example, “Thank you for calling Spa Anderson,  Shannon speaking. How may I help you?”</a:t>
            </a:r>
            <a:endParaRPr lang="en-US" sz="2400" dirty="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955657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B39A4-115C-3B50-0D79-4519A554675D}"/>
              </a:ext>
            </a:extLst>
          </p:cNvPr>
          <p:cNvSpPr>
            <a:spLocks noGrp="1"/>
          </p:cNvSpPr>
          <p:nvPr>
            <p:ph type="title"/>
          </p:nvPr>
        </p:nvSpPr>
        <p:spPr>
          <a:xfrm>
            <a:off x="749681" y="738750"/>
            <a:ext cx="10515600" cy="1325563"/>
          </a:xfrm>
        </p:spPr>
        <p:txBody>
          <a:bodyPr/>
          <a:lstStyle/>
          <a:p>
            <a:r>
              <a:rPr lang="en-US" sz="3600" i="0" dirty="0">
                <a:effectLst/>
                <a:latin typeface="Futura PT Demi" panose="020B0702020204020303"/>
              </a:rPr>
              <a:t>Good Planning</a:t>
            </a:r>
            <a:br>
              <a:rPr lang="en-US" b="1" i="0" dirty="0">
                <a:solidFill>
                  <a:srgbClr val="B03F3B"/>
                </a:solidFill>
                <a:effectLst/>
                <a:latin typeface="open-sans"/>
              </a:rPr>
            </a:br>
            <a:endParaRPr lang="en-US" dirty="0"/>
          </a:p>
        </p:txBody>
      </p:sp>
      <p:sp>
        <p:nvSpPr>
          <p:cNvPr id="5" name="TextBox 4">
            <a:extLst>
              <a:ext uri="{FF2B5EF4-FFF2-40B4-BE49-F238E27FC236}">
                <a16:creationId xmlns:a16="http://schemas.microsoft.com/office/drawing/2014/main" id="{05F9C09F-FB48-8D60-063A-7CBBB552F8D0}"/>
              </a:ext>
            </a:extLst>
          </p:cNvPr>
          <p:cNvSpPr txBox="1"/>
          <p:nvPr/>
        </p:nvSpPr>
        <p:spPr>
          <a:xfrm>
            <a:off x="749681" y="2351937"/>
            <a:ext cx="8173122" cy="1938992"/>
          </a:xfrm>
          <a:prstGeom prst="rect">
            <a:avLst/>
          </a:prstGeom>
          <a:noFill/>
        </p:spPr>
        <p:txBody>
          <a:bodyPr wrap="square">
            <a:spAutoFit/>
          </a:bodyPr>
          <a:lstStyle/>
          <a:p>
            <a:pPr algn="l">
              <a:buFont typeface="Arial" panose="020B0604020202020204" pitchFamily="34" charset="0"/>
              <a:buChar char="•"/>
            </a:pPr>
            <a:r>
              <a:rPr lang="en-US" sz="2000" i="0" dirty="0">
                <a:effectLst/>
                <a:latin typeface="Futura PT Book" panose="020B0502020204020303" pitchFamily="34" charset="0"/>
                <a:ea typeface="Calibri" panose="020F0502020204030204" pitchFamily="34" charset="0"/>
                <a:cs typeface="Calibri" panose="020F0502020204030204" pitchFamily="34" charset="0"/>
              </a:rPr>
              <a:t>Use a pleasant telephone voice, speak clearly, and use correct grammar. A smile on your face will be reflected in your voice and counts for a lot.</a:t>
            </a:r>
          </a:p>
          <a:p>
            <a:pPr algn="l">
              <a:buFont typeface="Arial" panose="020B0604020202020204" pitchFamily="34" charset="0"/>
              <a:buChar char="•"/>
            </a:pPr>
            <a:r>
              <a:rPr lang="en-US" sz="2000" i="0" dirty="0">
                <a:effectLst/>
                <a:latin typeface="Futura PT Book" panose="020B0502020204020303" pitchFamily="34" charset="0"/>
                <a:ea typeface="Calibri" panose="020F0502020204030204" pitchFamily="34" charset="0"/>
                <a:cs typeface="Calibri" panose="020F0502020204030204" pitchFamily="34" charset="0"/>
              </a:rPr>
              <a:t>Show interest and concern when talking with a client or a supplier.</a:t>
            </a:r>
          </a:p>
          <a:p>
            <a:pPr algn="l">
              <a:buFont typeface="Arial" panose="020B0604020202020204" pitchFamily="34" charset="0"/>
              <a:buChar char="•"/>
            </a:pPr>
            <a:r>
              <a:rPr lang="en-US" sz="2000" i="0" dirty="0">
                <a:effectLst/>
                <a:latin typeface="Futura PT Book" panose="020B0502020204020303" pitchFamily="34" charset="0"/>
                <a:ea typeface="Calibri" panose="020F0502020204030204" pitchFamily="34" charset="0"/>
                <a:cs typeface="Calibri" panose="020F0502020204030204" pitchFamily="34" charset="0"/>
              </a:rPr>
              <a:t>Be polite, respectful, and courteous to all (even when people may test the limits of your patience).</a:t>
            </a:r>
          </a:p>
          <a:p>
            <a:pPr algn="l">
              <a:buFont typeface="Arial" panose="020B0604020202020204" pitchFamily="34" charset="0"/>
              <a:buChar char="•"/>
            </a:pPr>
            <a:r>
              <a:rPr lang="en-US" sz="2000" i="0" dirty="0">
                <a:effectLst/>
                <a:latin typeface="Futura PT Book" panose="020B0502020204020303" pitchFamily="34" charset="0"/>
                <a:ea typeface="Calibri" panose="020F0502020204030204" pitchFamily="34" charset="0"/>
                <a:cs typeface="Calibri" panose="020F0502020204030204" pitchFamily="34" charset="0"/>
              </a:rPr>
              <a:t>Be tactful. Do not say anything to irritate the person on the other end of the line.</a:t>
            </a:r>
          </a:p>
        </p:txBody>
      </p:sp>
    </p:spTree>
    <p:extLst>
      <p:ext uri="{BB962C8B-B14F-4D97-AF65-F5344CB8AC3E}">
        <p14:creationId xmlns:p14="http://schemas.microsoft.com/office/powerpoint/2010/main" val="42063226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043D9-C3D3-5C81-57E6-21976E52B591}"/>
              </a:ext>
            </a:extLst>
          </p:cNvPr>
          <p:cNvSpPr>
            <a:spLocks noGrp="1"/>
          </p:cNvSpPr>
          <p:nvPr>
            <p:ph type="title"/>
          </p:nvPr>
        </p:nvSpPr>
        <p:spPr>
          <a:xfrm>
            <a:off x="572729" y="679758"/>
            <a:ext cx="10515600" cy="1325563"/>
          </a:xfrm>
        </p:spPr>
        <p:txBody>
          <a:bodyPr>
            <a:normAutofit/>
          </a:bodyPr>
          <a:lstStyle/>
          <a:p>
            <a:r>
              <a:rPr lang="en-US" sz="3600" i="0" dirty="0">
                <a:effectLst/>
              </a:rPr>
              <a:t>Incoming Telephone Calls</a:t>
            </a:r>
            <a:br>
              <a:rPr lang="en-US" sz="3600" i="0" dirty="0">
                <a:effectLst/>
              </a:rPr>
            </a:br>
            <a:endParaRPr lang="en-US" sz="3600" dirty="0"/>
          </a:p>
        </p:txBody>
      </p:sp>
      <p:sp>
        <p:nvSpPr>
          <p:cNvPr id="5" name="TextBox 4">
            <a:extLst>
              <a:ext uri="{FF2B5EF4-FFF2-40B4-BE49-F238E27FC236}">
                <a16:creationId xmlns:a16="http://schemas.microsoft.com/office/drawing/2014/main" id="{4D17EA1A-149A-4406-3430-B2B71BDE584E}"/>
              </a:ext>
            </a:extLst>
          </p:cNvPr>
          <p:cNvSpPr txBox="1"/>
          <p:nvPr/>
        </p:nvSpPr>
        <p:spPr>
          <a:xfrm>
            <a:off x="661479" y="2005321"/>
            <a:ext cx="10338099" cy="2677656"/>
          </a:xfrm>
          <a:prstGeom prst="rect">
            <a:avLst/>
          </a:prstGeom>
          <a:noFill/>
        </p:spPr>
        <p:txBody>
          <a:bodyPr wrap="square">
            <a:spAutoFit/>
          </a:bodyPr>
          <a:lstStyle/>
          <a:p>
            <a:r>
              <a:rPr lang="en-US" sz="2400" b="0" i="0" dirty="0">
                <a:effectLst/>
                <a:latin typeface="Futura PT Book" panose="020B0502020204020303" pitchFamily="34" charset="0"/>
              </a:rPr>
              <a:t>Answer the phone promptly. A good rule of thumb is to pick up the phone by the fourth ring. On a system with more than one line, if a call comes in while you are talking on another line, ask to put the first person on hold, answer the second call, and ask that person to hold while you complete the first call. Take calls in the order in which they are received.</a:t>
            </a:r>
          </a:p>
          <a:p>
            <a:r>
              <a:rPr lang="en-US" sz="2400" b="0" i="0" dirty="0">
                <a:effectLst/>
                <a:latin typeface="Futura PT Book" panose="020B0502020204020303" pitchFamily="34" charset="0"/>
              </a:rPr>
              <a:t>Do not talk with a client standing nearby while you are speaking with someone on the phone. Have one conversation at a time to avoid doing a disservice to both clients.</a:t>
            </a:r>
            <a:endParaRPr lang="en-US" sz="2400" dirty="0">
              <a:latin typeface="Futura PT Book" panose="020B0502020204020303" pitchFamily="34" charset="0"/>
            </a:endParaRPr>
          </a:p>
        </p:txBody>
      </p:sp>
    </p:spTree>
    <p:extLst>
      <p:ext uri="{BB962C8B-B14F-4D97-AF65-F5344CB8AC3E}">
        <p14:creationId xmlns:p14="http://schemas.microsoft.com/office/powerpoint/2010/main" val="1359643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F5073-F052-4930-9B0D-22E9EE0A39CB}"/>
              </a:ext>
            </a:extLst>
          </p:cNvPr>
          <p:cNvSpPr>
            <a:spLocks noGrp="1"/>
          </p:cNvSpPr>
          <p:nvPr>
            <p:ph type="title"/>
          </p:nvPr>
        </p:nvSpPr>
        <p:spPr>
          <a:xfrm>
            <a:off x="722121" y="695636"/>
            <a:ext cx="10515600" cy="1325563"/>
          </a:xfrm>
        </p:spPr>
        <p:txBody>
          <a:bodyPr>
            <a:normAutofit/>
          </a:bodyPr>
          <a:lstStyle/>
          <a:p>
            <a:r>
              <a:rPr lang="en-US" sz="3600" i="0" dirty="0">
                <a:effectLst/>
              </a:rPr>
              <a:t>Booking Appointments by Phone</a:t>
            </a:r>
            <a:br>
              <a:rPr lang="en-US" sz="3600" b="1" i="0" dirty="0">
                <a:effectLst/>
              </a:rPr>
            </a:br>
            <a:endParaRPr lang="en-US" sz="3600" dirty="0"/>
          </a:p>
        </p:txBody>
      </p:sp>
      <p:sp>
        <p:nvSpPr>
          <p:cNvPr id="5" name="TextBox 4">
            <a:extLst>
              <a:ext uri="{FF2B5EF4-FFF2-40B4-BE49-F238E27FC236}">
                <a16:creationId xmlns:a16="http://schemas.microsoft.com/office/drawing/2014/main" id="{ED9B9965-B524-6595-054F-D06EF1FA8475}"/>
              </a:ext>
            </a:extLst>
          </p:cNvPr>
          <p:cNvSpPr txBox="1"/>
          <p:nvPr/>
        </p:nvSpPr>
        <p:spPr>
          <a:xfrm>
            <a:off x="690716" y="1934497"/>
            <a:ext cx="10779163" cy="3447098"/>
          </a:xfrm>
          <a:prstGeom prst="rect">
            <a:avLst/>
          </a:prstGeom>
          <a:noFill/>
        </p:spPr>
        <p:txBody>
          <a:bodyPr wrap="square">
            <a:spAutoFit/>
          </a:bodyPr>
          <a:lstStyle/>
          <a:p>
            <a:r>
              <a:rPr lang="en-US" sz="2000" i="0" dirty="0">
                <a:effectLst/>
              </a:rPr>
              <a:t>When booking appointments, write down the client’s first and last name, their phone number, their e-mail address, and the service booked</a:t>
            </a:r>
          </a:p>
          <a:p>
            <a:r>
              <a:rPr lang="en-US" sz="2000" i="0" dirty="0">
                <a:effectLst/>
              </a:rPr>
              <a:t>All employees should be familiar with all the services and products available in the salon</a:t>
            </a:r>
          </a:p>
          <a:p>
            <a:r>
              <a:rPr lang="en-US" sz="2000" i="0" dirty="0">
                <a:effectLst/>
              </a:rPr>
              <a:t>if someone calls to ask for an appointment with a particular professional on a particular day and time, make every effort to accommodate the client’s request</a:t>
            </a:r>
          </a:p>
          <a:p>
            <a:pPr algn="l"/>
            <a:r>
              <a:rPr lang="en-US" sz="2000" i="0" dirty="0">
                <a:effectLst/>
              </a:rPr>
              <a:t>If that beauty pro is not available, handle the situation in one of the following ways:</a:t>
            </a:r>
          </a:p>
          <a:p>
            <a:pPr algn="l">
              <a:buFont typeface="Arial" panose="020B0604020202020204" pitchFamily="34" charset="0"/>
              <a:buChar char="•"/>
            </a:pPr>
            <a:r>
              <a:rPr lang="en-US" sz="2000" i="0" dirty="0">
                <a:effectLst/>
              </a:rPr>
              <a:t>Suggest other times that the professional is available.</a:t>
            </a:r>
          </a:p>
          <a:p>
            <a:pPr algn="l">
              <a:buFont typeface="Arial" panose="020B0604020202020204" pitchFamily="34" charset="0"/>
              <a:buChar char="•"/>
            </a:pPr>
            <a:r>
              <a:rPr lang="en-US" sz="2000" i="0" dirty="0">
                <a:effectLst/>
              </a:rPr>
              <a:t>If the client cannot come in at any of those times, suggest another professional.</a:t>
            </a:r>
          </a:p>
          <a:p>
            <a:pPr algn="l">
              <a:buFont typeface="Arial" panose="020B0604020202020204" pitchFamily="34" charset="0"/>
              <a:buChar char="•"/>
            </a:pPr>
            <a:r>
              <a:rPr lang="en-US" sz="2000" i="0" dirty="0">
                <a:effectLst/>
              </a:rPr>
              <a:t>If the client is unwilling to try another professional, offer to call the client if there is a cancellation at the desired time.</a:t>
            </a:r>
          </a:p>
          <a:p>
            <a:endParaRPr lang="en-US" sz="2000" dirty="0"/>
          </a:p>
        </p:txBody>
      </p:sp>
    </p:spTree>
    <p:extLst>
      <p:ext uri="{BB962C8B-B14F-4D97-AF65-F5344CB8AC3E}">
        <p14:creationId xmlns:p14="http://schemas.microsoft.com/office/powerpoint/2010/main" val="2868788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C98BF-607C-A0F7-55F1-90DD51458349}"/>
              </a:ext>
            </a:extLst>
          </p:cNvPr>
          <p:cNvSpPr>
            <a:spLocks noGrp="1"/>
          </p:cNvSpPr>
          <p:nvPr>
            <p:ph type="title"/>
          </p:nvPr>
        </p:nvSpPr>
        <p:spPr>
          <a:xfrm>
            <a:off x="602226" y="610932"/>
            <a:ext cx="10515600" cy="1325563"/>
          </a:xfrm>
        </p:spPr>
        <p:txBody>
          <a:bodyPr>
            <a:normAutofit/>
          </a:bodyPr>
          <a:lstStyle/>
          <a:p>
            <a:r>
              <a:rPr lang="en-US" sz="3600" i="0" dirty="0">
                <a:effectLst/>
                <a:latin typeface="Futura PT Demi" panose="020B0702020204020303"/>
              </a:rPr>
              <a:t>Handling Complaints over the Phone</a:t>
            </a:r>
            <a:br>
              <a:rPr lang="en-US" sz="3600" i="0" dirty="0">
                <a:effectLst/>
                <a:latin typeface="Futura PT Demi" panose="020B0702020204020303"/>
              </a:rPr>
            </a:br>
            <a:endParaRPr lang="en-US" sz="3600" dirty="0">
              <a:latin typeface="Futura PT Demi" panose="020B0702020204020303"/>
            </a:endParaRPr>
          </a:p>
        </p:txBody>
      </p:sp>
      <p:sp>
        <p:nvSpPr>
          <p:cNvPr id="5" name="TextBox 4">
            <a:extLst>
              <a:ext uri="{FF2B5EF4-FFF2-40B4-BE49-F238E27FC236}">
                <a16:creationId xmlns:a16="http://schemas.microsoft.com/office/drawing/2014/main" id="{E6D531EA-EAC8-81F8-8BA4-CB009C344943}"/>
              </a:ext>
            </a:extLst>
          </p:cNvPr>
          <p:cNvSpPr txBox="1"/>
          <p:nvPr/>
        </p:nvSpPr>
        <p:spPr>
          <a:xfrm>
            <a:off x="762752" y="2058673"/>
            <a:ext cx="7871908" cy="1754326"/>
          </a:xfrm>
          <a:prstGeom prst="rect">
            <a:avLst/>
          </a:prstGeom>
          <a:noFill/>
        </p:spPr>
        <p:txBody>
          <a:bodyPr wrap="square">
            <a:spAutoFit/>
          </a:bodyPr>
          <a:lstStyle/>
          <a:p>
            <a:pPr algn="l"/>
            <a:r>
              <a:rPr lang="en-US" i="0" dirty="0">
                <a:effectLst/>
                <a:latin typeface="Futura PT Book" panose="020B0502020204020303" pitchFamily="34" charset="0"/>
                <a:ea typeface="Calibri" panose="020F0502020204030204" pitchFamily="34" charset="0"/>
                <a:cs typeface="Calibri" panose="020F0502020204030204" pitchFamily="34" charset="0"/>
              </a:rPr>
              <a:t>Respond with self-control, tact, and courtesy, no matter how trying the circumstances. Only then will the caller feel that they have been treated fairly.</a:t>
            </a:r>
          </a:p>
          <a:p>
            <a:pPr algn="l"/>
            <a:r>
              <a:rPr lang="en-US" i="0" dirty="0">
                <a:effectLst/>
                <a:latin typeface="Futura PT Book" panose="020B0502020204020303" pitchFamily="34" charset="0"/>
                <a:ea typeface="Calibri" panose="020F0502020204030204" pitchFamily="34" charset="0"/>
                <a:cs typeface="Calibri" panose="020F0502020204030204" pitchFamily="34" charset="0"/>
              </a:rPr>
              <a:t>The tone of your voice must be sympathetic and reassuring. Your manner of speaking should convince the caller that you are really concerned about the complaint. Do not interrupt the caller. After hearing the complaint in full, try to resolve the situation quickly and effectively.</a:t>
            </a:r>
          </a:p>
        </p:txBody>
      </p:sp>
    </p:spTree>
    <p:extLst>
      <p:ext uri="{BB962C8B-B14F-4D97-AF65-F5344CB8AC3E}">
        <p14:creationId xmlns:p14="http://schemas.microsoft.com/office/powerpoint/2010/main" val="1719947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pic>
        <p:nvPicPr>
          <p:cNvPr id="7" name="Picture 6">
            <a:extLst>
              <a:ext uri="{FF2B5EF4-FFF2-40B4-BE49-F238E27FC236}">
                <a16:creationId xmlns:a16="http://schemas.microsoft.com/office/drawing/2014/main" id="{5AFA32B3-EEFB-40DF-0E71-E4C379FA0A12}"/>
              </a:ext>
            </a:extLst>
          </p:cNvPr>
          <p:cNvPicPr>
            <a:picLocks noChangeAspect="1"/>
          </p:cNvPicPr>
          <p:nvPr/>
        </p:nvPicPr>
        <p:blipFill>
          <a:blip r:embed="rId3"/>
          <a:stretch>
            <a:fillRect/>
          </a:stretch>
        </p:blipFill>
        <p:spPr>
          <a:xfrm>
            <a:off x="2048608" y="4477825"/>
            <a:ext cx="8115300" cy="1466103"/>
          </a:xfrm>
          <a:prstGeom prst="rect">
            <a:avLst/>
          </a:prstGeom>
        </p:spPr>
      </p:pic>
      <p:sp>
        <p:nvSpPr>
          <p:cNvPr id="2" name="Rectangle 1">
            <a:extLst>
              <a:ext uri="{FF2B5EF4-FFF2-40B4-BE49-F238E27FC236}">
                <a16:creationId xmlns:a16="http://schemas.microsoft.com/office/drawing/2014/main" id="{97A2CA98-E4A0-2799-7A10-5B6FC176BCE5}"/>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itle 1">
            <a:extLst>
              <a:ext uri="{FF2B5EF4-FFF2-40B4-BE49-F238E27FC236}">
                <a16:creationId xmlns:a16="http://schemas.microsoft.com/office/drawing/2014/main" id="{18DBD97F-5079-629F-1729-6510E8A86561}"/>
              </a:ext>
            </a:extLst>
          </p:cNvPr>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6811</TotalTime>
  <Words>1500</Words>
  <Application>Microsoft Office PowerPoint</Application>
  <PresentationFormat>Widescreen</PresentationFormat>
  <Paragraphs>65</Paragraphs>
  <Slides>16</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16</vt:i4>
      </vt:variant>
    </vt:vector>
  </HeadingPairs>
  <TitlesOfParts>
    <vt:vector size="24" baseType="lpstr">
      <vt:lpstr>Arial</vt:lpstr>
      <vt:lpstr>Calibri</vt:lpstr>
      <vt:lpstr>Futura PT Book</vt:lpstr>
      <vt:lpstr>Futura PT Demi</vt:lpstr>
      <vt:lpstr>Open Sans</vt:lpstr>
      <vt:lpstr>open-sans</vt:lpstr>
      <vt:lpstr>Custom Design</vt:lpstr>
      <vt:lpstr>Office Theme</vt:lpstr>
      <vt:lpstr>PowerPoint Presentation</vt:lpstr>
      <vt:lpstr>PowerPoint Presentation</vt:lpstr>
      <vt:lpstr>PowerPoint Presentation</vt:lpstr>
      <vt:lpstr>PowerPoint Presentation</vt:lpstr>
      <vt:lpstr>Managing Personnel </vt:lpstr>
      <vt:lpstr>Human resources (HR)</vt:lpstr>
      <vt:lpstr>The Front Desk</vt:lpstr>
      <vt:lpstr>The Reception Area </vt:lpstr>
      <vt:lpstr>The Receptionist Duties  </vt:lpstr>
      <vt:lpstr>BOOKING APPOINTMENTS </vt:lpstr>
      <vt:lpstr>The Telephone </vt:lpstr>
      <vt:lpstr>Good Planning </vt:lpstr>
      <vt:lpstr>Incoming Telephone Calls </vt:lpstr>
      <vt:lpstr>Booking Appointments by Phone </vt:lpstr>
      <vt:lpstr>Handling Complaints over the Phone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243</cp:revision>
  <dcterms:created xsi:type="dcterms:W3CDTF">2020-02-19T20:43:13Z</dcterms:created>
  <dcterms:modified xsi:type="dcterms:W3CDTF">2023-01-24T22:00:36Z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