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4"/>
  </p:sldMasterIdLst>
  <p:notesMasterIdLst>
    <p:notesMasterId r:id="rId18"/>
  </p:notesMasterIdLst>
  <p:sldIdLst>
    <p:sldId id="256" r:id="rId5"/>
    <p:sldId id="443" r:id="rId6"/>
    <p:sldId id="442" r:id="rId7"/>
    <p:sldId id="441" r:id="rId8"/>
    <p:sldId id="440" r:id="rId9"/>
    <p:sldId id="439" r:id="rId10"/>
    <p:sldId id="438" r:id="rId11"/>
    <p:sldId id="447" r:id="rId12"/>
    <p:sldId id="446" r:id="rId13"/>
    <p:sldId id="445" r:id="rId14"/>
    <p:sldId id="444" r:id="rId15"/>
    <p:sldId id="448" r:id="rId16"/>
    <p:sldId id="44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E23"/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021FB0-C168-8FD2-2766-AB52BDC74720}" v="261" dt="2023-09-01T18:19:30.520"/>
    <p1510:client id="{AE296350-4C27-E1C1-D39C-09632C806024}" v="31" dt="2023-09-01T18:23:27.220"/>
    <p1510:client id="{DBEB8AD3-43F8-48DA-BAE7-C0E5BF51A569}" vWet="2" dt="2023-09-01T18:23:01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9"/>
  </p:normalViewPr>
  <p:slideViewPr>
    <p:cSldViewPr snapToGrid="0">
      <p:cViewPr varScale="1">
        <p:scale>
          <a:sx n="105" d="100"/>
          <a:sy n="105" d="100"/>
        </p:scale>
        <p:origin x="84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261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24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904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276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9610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8707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510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96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260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043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232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785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618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884E059-DA12-C765-3D17-EFC645AA8D36}"/>
              </a:ext>
            </a:extLst>
          </p:cNvPr>
          <p:cNvSpPr txBox="1"/>
          <p:nvPr/>
        </p:nvSpPr>
        <p:spPr>
          <a:xfrm>
            <a:off x="4741682" y="3238108"/>
            <a:ext cx="7616857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j-lt"/>
              </a:rPr>
              <a:t>INFC 215 Infection Prevention and Control</a:t>
            </a:r>
          </a:p>
          <a:p>
            <a:r>
              <a:rPr lang="en-US" sz="2800" dirty="0">
                <a:latin typeface="+mj-lt"/>
              </a:rPr>
              <a:t>Donning/Doffing 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</a:pPr>
            <a:r>
              <a:rPr lang="en-GB" altLang="en-US" sz="2800" b="1" dirty="0">
                <a:latin typeface="+mj-lt"/>
              </a:rPr>
              <a:t>N 95 Mask for Airborne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</a:pPr>
            <a:r>
              <a:rPr lang="en-GB" altLang="en-US" b="1" dirty="0"/>
              <a:t>Precautions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altLang="en-US" b="1" dirty="0"/>
              <a:t>White “ Duck Bill” Type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8D8F23-F9E1-6058-768B-AE5399CD6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Donning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8F9905-0F1C-627B-2C37-0E0C813E92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94029"/>
            <a:ext cx="9495408" cy="3282934"/>
          </a:xfrm>
        </p:spPr>
        <p:txBody>
          <a:bodyPr/>
          <a:lstStyle/>
          <a:p>
            <a:pPr algn="ctr"/>
            <a:r>
              <a:rPr lang="en-US" sz="3600" dirty="0"/>
              <a:t>Putting ON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1992019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>
            <a:extLst>
              <a:ext uri="{FF2B5EF4-FFF2-40B4-BE49-F238E27FC236}">
                <a16:creationId xmlns:a16="http://schemas.microsoft.com/office/drawing/2014/main" id="{ABEBC418-85B9-7028-F3E6-AC40A0F483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1.	Select N 95 mask</a:t>
            </a:r>
          </a:p>
        </p:txBody>
      </p:sp>
      <p:pic>
        <p:nvPicPr>
          <p:cNvPr id="5124" name="Picture 13" descr="melissa ppe dos don'ts 028">
            <a:extLst>
              <a:ext uri="{FF2B5EF4-FFF2-40B4-BE49-F238E27FC236}">
                <a16:creationId xmlns:a16="http://schemas.microsoft.com/office/drawing/2014/main" id="{BB4BCCBB-D8AD-EED9-F412-0DF921E9F31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285" y="2331979"/>
            <a:ext cx="3923607" cy="2942705"/>
          </a:xfrm>
          <a:noFill/>
        </p:spPr>
      </p:pic>
      <p:sp>
        <p:nvSpPr>
          <p:cNvPr id="5123" name="Rectangle 3">
            <a:extLst>
              <a:ext uri="{FF2B5EF4-FFF2-40B4-BE49-F238E27FC236}">
                <a16:creationId xmlns:a16="http://schemas.microsoft.com/office/drawing/2014/main" id="{97ED0DB6-7759-3DA0-0BD1-80A925CA4967}"/>
              </a:ext>
            </a:extLst>
          </p:cNvPr>
          <p:cNvSpPr txBox="1">
            <a:spLocks noChangeArrowheads="1"/>
          </p:cNvSpPr>
          <p:nvPr/>
        </p:nvSpPr>
        <p:spPr>
          <a:xfrm>
            <a:off x="5878349" y="2446255"/>
            <a:ext cx="3924300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None/>
              <a:defRPr/>
            </a:pPr>
            <a:r>
              <a:rPr lang="en-US" sz="2400" b="1" i="1"/>
              <a:t>When?</a:t>
            </a:r>
            <a:endParaRPr lang="en-US" sz="2200" b="1" i="1"/>
          </a:p>
          <a:p>
            <a:pPr marL="914400" indent="-450850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2000"/>
              <a:t>Patient requires airborne isolation precautions</a:t>
            </a:r>
          </a:p>
          <a:p>
            <a:pPr marL="914400" indent="-450850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2000"/>
              <a:t>Select Brand and style number for which you have been fit tested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6100079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C816AED8-394B-171F-9C87-6CBAE0BE2C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GB" altLang="en-US" sz="3200" dirty="0"/>
              <a:t>2.	Pull the elastics apart with your fingers</a:t>
            </a:r>
            <a:endParaRPr lang="en-US" altLang="en-US" sz="3200" dirty="0"/>
          </a:p>
        </p:txBody>
      </p:sp>
      <p:pic>
        <p:nvPicPr>
          <p:cNvPr id="6147" name="Picture 10" descr="melissa ppe dos don'ts 020">
            <a:extLst>
              <a:ext uri="{FF2B5EF4-FFF2-40B4-BE49-F238E27FC236}">
                <a16:creationId xmlns:a16="http://schemas.microsoft.com/office/drawing/2014/main" id="{FF99B4AF-92F0-D6FC-322E-880C966AC39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912144"/>
            <a:ext cx="5575300" cy="4178300"/>
          </a:xfrm>
          <a:noFill/>
        </p:spPr>
      </p:pic>
    </p:spTree>
    <p:extLst>
      <p:ext uri="{BB962C8B-B14F-4D97-AF65-F5344CB8AC3E}">
        <p14:creationId xmlns:p14="http://schemas.microsoft.com/office/powerpoint/2010/main" val="2925060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651932D4-BDAA-04F5-B30F-ED70FC41F4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GB" altLang="en-US" sz="2800" dirty="0"/>
              <a:t>3.	Place bottom of the mask under your chin and pull the elastics over your head</a:t>
            </a:r>
            <a:endParaRPr lang="en-US" altLang="en-US" sz="2800" dirty="0"/>
          </a:p>
        </p:txBody>
      </p:sp>
      <p:pic>
        <p:nvPicPr>
          <p:cNvPr id="4" name="Picture 12" descr="melissa ppe dos don'ts 055">
            <a:extLst>
              <a:ext uri="{FF2B5EF4-FFF2-40B4-BE49-F238E27FC236}">
                <a16:creationId xmlns:a16="http://schemas.microsoft.com/office/drawing/2014/main" id="{C92CDBA3-3404-DEDE-2FE0-C9E84C0B87F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912144"/>
            <a:ext cx="5575300" cy="4178300"/>
          </a:xfrm>
          <a:noFill/>
        </p:spPr>
      </p:pic>
    </p:spTree>
    <p:extLst>
      <p:ext uri="{BB962C8B-B14F-4D97-AF65-F5344CB8AC3E}">
        <p14:creationId xmlns:p14="http://schemas.microsoft.com/office/powerpoint/2010/main" val="2301291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20FF4F36-69FC-7B1B-FE49-D37A0E1073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/>
              <a:t>4.	Separate the elastics and adjust mask to fit your face</a:t>
            </a:r>
          </a:p>
        </p:txBody>
      </p:sp>
      <p:pic>
        <p:nvPicPr>
          <p:cNvPr id="8196" name="Picture 8" descr="melissa ppe dos don'ts 056">
            <a:extLst>
              <a:ext uri="{FF2B5EF4-FFF2-40B4-BE49-F238E27FC236}">
                <a16:creationId xmlns:a16="http://schemas.microsoft.com/office/drawing/2014/main" id="{8A91B26B-A398-9BF9-DFD7-AA56CAD714A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256564"/>
            <a:ext cx="4784074" cy="3588055"/>
          </a:xfrm>
          <a:noFill/>
        </p:spPr>
      </p:pic>
      <p:sp>
        <p:nvSpPr>
          <p:cNvPr id="8195" name="Rectangle 5">
            <a:extLst>
              <a:ext uri="{FF2B5EF4-FFF2-40B4-BE49-F238E27FC236}">
                <a16:creationId xmlns:a16="http://schemas.microsoft.com/office/drawing/2014/main" id="{6FA1FA34-4156-4871-16DB-E6998AB35957}"/>
              </a:ext>
            </a:extLst>
          </p:cNvPr>
          <p:cNvSpPr txBox="1">
            <a:spLocks noChangeArrowheads="1"/>
          </p:cNvSpPr>
          <p:nvPr/>
        </p:nvSpPr>
        <p:spPr>
          <a:xfrm>
            <a:off x="6010325" y="2889316"/>
            <a:ext cx="3924300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/>
            <a:r>
              <a:rPr lang="en-US" altLang="en-US" sz="2000"/>
              <a:t>Ensure that your mouth and chin are covered</a:t>
            </a: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1365823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E2AAC938-60CF-3818-56B5-9C9E4FEA0B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5.	</a:t>
            </a:r>
            <a:r>
              <a:rPr lang="en-GB" altLang="en-US" sz="3200" dirty="0"/>
              <a:t>Ensure a snug fit over  your nose and cheeks</a:t>
            </a:r>
            <a:r>
              <a:rPr lang="en-US" altLang="en-US" sz="3200" dirty="0"/>
              <a:t> </a:t>
            </a:r>
          </a:p>
        </p:txBody>
      </p:sp>
      <p:pic>
        <p:nvPicPr>
          <p:cNvPr id="9220" name="Picture 12" descr="melissa ppe dos don'ts 058">
            <a:extLst>
              <a:ext uri="{FF2B5EF4-FFF2-40B4-BE49-F238E27FC236}">
                <a16:creationId xmlns:a16="http://schemas.microsoft.com/office/drawing/2014/main" id="{4F3C159E-CF60-BBBE-C104-F6E7673C40D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37176" y="2294271"/>
            <a:ext cx="4683520" cy="3512640"/>
          </a:xfrm>
          <a:noFill/>
        </p:spPr>
      </p:pic>
      <p:sp>
        <p:nvSpPr>
          <p:cNvPr id="9219" name="Rectangle 5">
            <a:extLst>
              <a:ext uri="{FF2B5EF4-FFF2-40B4-BE49-F238E27FC236}">
                <a16:creationId xmlns:a16="http://schemas.microsoft.com/office/drawing/2014/main" id="{E937E1B4-D2EB-93DD-1A68-3E492A3ECF2A}"/>
              </a:ext>
            </a:extLst>
          </p:cNvPr>
          <p:cNvSpPr txBox="1">
            <a:spLocks noChangeArrowheads="1"/>
          </p:cNvSpPr>
          <p:nvPr/>
        </p:nvSpPr>
        <p:spPr>
          <a:xfrm>
            <a:off x="5967854" y="3002437"/>
            <a:ext cx="3929063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/>
            <a:r>
              <a:rPr lang="en-GB" altLang="en-US" sz="2000"/>
              <a:t>Use fingers of both hands to press the metal strip</a:t>
            </a:r>
            <a:endParaRPr lang="en-US" altLang="en-US" sz="2600"/>
          </a:p>
        </p:txBody>
      </p:sp>
    </p:spTree>
    <p:extLst>
      <p:ext uri="{BB962C8B-B14F-4D97-AF65-F5344CB8AC3E}">
        <p14:creationId xmlns:p14="http://schemas.microsoft.com/office/powerpoint/2010/main" val="1545594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7B5BD2F9-406B-988B-99EE-DAC32C07F1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/>
              <a:t>6.	Fit check</a:t>
            </a:r>
          </a:p>
        </p:txBody>
      </p:sp>
      <p:pic>
        <p:nvPicPr>
          <p:cNvPr id="10244" name="Picture 8" descr="melissa ppe dos don'ts 010">
            <a:extLst>
              <a:ext uri="{FF2B5EF4-FFF2-40B4-BE49-F238E27FC236}">
                <a16:creationId xmlns:a16="http://schemas.microsoft.com/office/drawing/2014/main" id="{319937CC-39DA-9976-0E94-753E333DCDC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152869"/>
            <a:ext cx="4997747" cy="3748310"/>
          </a:xfrm>
          <a:noFill/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1E030EBF-6812-2547-157F-8DD6F7FE5C05}"/>
              </a:ext>
            </a:extLst>
          </p:cNvPr>
          <p:cNvSpPr txBox="1">
            <a:spLocks noChangeArrowheads="1"/>
          </p:cNvSpPr>
          <p:nvPr/>
        </p:nvSpPr>
        <p:spPr>
          <a:xfrm>
            <a:off x="6293898" y="2879889"/>
            <a:ext cx="3924300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/>
              <a:t>Inhale deeply to insure that mask adheres to your face</a:t>
            </a:r>
          </a:p>
          <a:p>
            <a:pPr marL="914400" indent="-450850">
              <a:spcBef>
                <a:spcPct val="0"/>
              </a:spcBef>
              <a:spcAft>
                <a:spcPts val="1200"/>
              </a:spcAft>
            </a:pPr>
            <a:r>
              <a:rPr lang="en-US" altLang="en-US" sz="2000"/>
              <a:t>Exhale to ensure that there are no air leaks</a:t>
            </a: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3335562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1">
            <a:extLst>
              <a:ext uri="{FF2B5EF4-FFF2-40B4-BE49-F238E27FC236}">
                <a16:creationId xmlns:a16="http://schemas.microsoft.com/office/drawing/2014/main" id="{6A2C97CC-A9F3-0A7E-B7F5-CFA2832F9E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7.	Check Appearance</a:t>
            </a:r>
            <a:r>
              <a:rPr lang="en-US" altLang="en-US" dirty="0"/>
              <a:t> </a:t>
            </a:r>
          </a:p>
        </p:txBody>
      </p:sp>
      <p:pic>
        <p:nvPicPr>
          <p:cNvPr id="11268" name="Picture 14" descr="melissa ppe dos don'ts 063">
            <a:extLst>
              <a:ext uri="{FF2B5EF4-FFF2-40B4-BE49-F238E27FC236}">
                <a16:creationId xmlns:a16="http://schemas.microsoft.com/office/drawing/2014/main" id="{98F7CDE0-2BB1-7068-EFA6-37028584A96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5456" y="2124589"/>
            <a:ext cx="4947471" cy="3710603"/>
          </a:xfrm>
          <a:noFill/>
        </p:spPr>
      </p:pic>
      <p:sp>
        <p:nvSpPr>
          <p:cNvPr id="198669" name="Rectangle 13">
            <a:extLst>
              <a:ext uri="{FF2B5EF4-FFF2-40B4-BE49-F238E27FC236}">
                <a16:creationId xmlns:a16="http://schemas.microsoft.com/office/drawing/2014/main" id="{FBFCAC82-9C11-AFBB-FD08-7769F431E844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0" y="2759075"/>
            <a:ext cx="3924300" cy="3733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450850">
              <a:defRPr/>
            </a:pPr>
            <a:r>
              <a:rPr lang="en-US" sz="2000"/>
              <a:t>Is the mask properly adjusted?</a:t>
            </a:r>
            <a:r>
              <a:rPr lang="en-US" sz="2600"/>
              <a:t> </a:t>
            </a:r>
          </a:p>
          <a:p>
            <a:pPr>
              <a:defRPr/>
            </a:pP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4245073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ABBDB-BBFD-F930-D32D-EEFF55415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Doffing 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3FEAD-B9DD-EB38-6969-AD351F32F6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22309"/>
            <a:ext cx="9495408" cy="3254654"/>
          </a:xfrm>
        </p:spPr>
        <p:txBody>
          <a:bodyPr/>
          <a:lstStyle/>
          <a:p>
            <a:pPr algn="ctr"/>
            <a:r>
              <a:rPr lang="en-US" sz="3600" dirty="0"/>
              <a:t>Taking OFF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4195729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DA139A71-B087-0F59-C27A-8B63D06B31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1.	Grasp elastics with clean hands</a:t>
            </a:r>
          </a:p>
        </p:txBody>
      </p:sp>
      <p:pic>
        <p:nvPicPr>
          <p:cNvPr id="13315" name="Picture 8" descr="melissa ppe apr 6 2009 014">
            <a:extLst>
              <a:ext uri="{FF2B5EF4-FFF2-40B4-BE49-F238E27FC236}">
                <a16:creationId xmlns:a16="http://schemas.microsoft.com/office/drawing/2014/main" id="{D27F5F08-753D-2624-8AD1-08FEB7FCB2A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912144"/>
            <a:ext cx="5575300" cy="4178300"/>
          </a:xfrm>
          <a:noFill/>
        </p:spPr>
      </p:pic>
    </p:spTree>
    <p:extLst>
      <p:ext uri="{BB962C8B-B14F-4D97-AF65-F5344CB8AC3E}">
        <p14:creationId xmlns:p14="http://schemas.microsoft.com/office/powerpoint/2010/main" val="2471871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807F2CA0-672F-D767-7C22-0F21EF5B23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2.	Pull elastics over the head and mask away from face</a:t>
            </a:r>
          </a:p>
        </p:txBody>
      </p:sp>
      <p:pic>
        <p:nvPicPr>
          <p:cNvPr id="14339" name="Picture 8" descr="melissa ppe apr 6 2009 016">
            <a:extLst>
              <a:ext uri="{FF2B5EF4-FFF2-40B4-BE49-F238E27FC236}">
                <a16:creationId xmlns:a16="http://schemas.microsoft.com/office/drawing/2014/main" id="{56839ECB-74D5-5B13-31A2-EAF9944AB19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912144"/>
            <a:ext cx="5575300" cy="4178300"/>
          </a:xfrm>
          <a:noFill/>
        </p:spPr>
      </p:pic>
    </p:spTree>
    <p:extLst>
      <p:ext uri="{BB962C8B-B14F-4D97-AF65-F5344CB8AC3E}">
        <p14:creationId xmlns:p14="http://schemas.microsoft.com/office/powerpoint/2010/main" val="3021811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2A66FE8F-7981-9228-35A4-C9D3131E71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463550" indent="-463550" eaLnBrk="1" hangingPunct="1"/>
            <a:r>
              <a:rPr lang="en-US" altLang="en-US" sz="3200" dirty="0"/>
              <a:t>3.	Discard in to disposal container</a:t>
            </a:r>
          </a:p>
        </p:txBody>
      </p:sp>
      <p:pic>
        <p:nvPicPr>
          <p:cNvPr id="15363" name="Picture 8" descr="melissa ppe apr 6 2009 017">
            <a:extLst>
              <a:ext uri="{FF2B5EF4-FFF2-40B4-BE49-F238E27FC236}">
                <a16:creationId xmlns:a16="http://schemas.microsoft.com/office/drawing/2014/main" id="{0FA92812-1133-9432-BFB4-4522ED0E301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50" y="1912144"/>
            <a:ext cx="5575300" cy="4178300"/>
          </a:xfrm>
          <a:noFill/>
        </p:spPr>
      </p:pic>
    </p:spTree>
    <p:extLst>
      <p:ext uri="{BB962C8B-B14F-4D97-AF65-F5344CB8AC3E}">
        <p14:creationId xmlns:p14="http://schemas.microsoft.com/office/powerpoint/2010/main" val="9790781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F8F98D-FBAA-4105-85D8-282E14068585}">
  <ds:schemaRefs>
    <ds:schemaRef ds:uri="b859bac5-f8e7-4332-87d7-6acb10f197c4"/>
    <ds:schemaRef ds:uri="e39b2e7b-4903-47ff-bd4b-8d2fa0c4d256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terms/"/>
    <ds:schemaRef ds:uri="http://purl.org/dc/elements/1.1/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E66CF7-6D50-4B02-AD9F-7E477F706E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</TotalTime>
  <Words>188</Words>
  <Application>Microsoft Macintosh PowerPoint</Application>
  <PresentationFormat>Widescreen</PresentationFormat>
  <Paragraphs>27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Office 2013 - 2022 Theme</vt:lpstr>
      <vt:lpstr>PowerPoint Presentation</vt:lpstr>
      <vt:lpstr>Donning</vt:lpstr>
      <vt:lpstr>1. Select N 95 mask</vt:lpstr>
      <vt:lpstr>2. Pull the elastics apart with your fingers</vt:lpstr>
      <vt:lpstr>3. Place bottom of the mask under your chin and pull the elastics over your head</vt:lpstr>
      <vt:lpstr>4. Separate the elastics and adjust mask to fit your face</vt:lpstr>
      <vt:lpstr>5. Ensure a snug fit over  your nose and cheeks </vt:lpstr>
      <vt:lpstr>6. Fit check</vt:lpstr>
      <vt:lpstr>7. Check Appearance </vt:lpstr>
      <vt:lpstr>Doffing </vt:lpstr>
      <vt:lpstr>1. Grasp elastics with clean hands</vt:lpstr>
      <vt:lpstr>2. Pull elastics over the head and mask away from face</vt:lpstr>
      <vt:lpstr>3. Discard in to disposal container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Azeezah Jafry</cp:lastModifiedBy>
  <cp:revision>11</cp:revision>
  <dcterms:created xsi:type="dcterms:W3CDTF">2020-02-19T20:43:13Z</dcterms:created>
  <dcterms:modified xsi:type="dcterms:W3CDTF">2025-02-04T21:51:35Z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