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4"/>
  </p:sldMasterIdLst>
  <p:notesMasterIdLst>
    <p:notesMasterId r:id="rId23"/>
  </p:notesMasterIdLst>
  <p:handoutMasterIdLst>
    <p:handoutMasterId r:id="rId24"/>
  </p:handoutMasterIdLst>
  <p:sldIdLst>
    <p:sldId id="321" r:id="rId5"/>
    <p:sldId id="300" r:id="rId6"/>
    <p:sldId id="284" r:id="rId7"/>
    <p:sldId id="301" r:id="rId8"/>
    <p:sldId id="303" r:id="rId9"/>
    <p:sldId id="304" r:id="rId10"/>
    <p:sldId id="305" r:id="rId11"/>
    <p:sldId id="306" r:id="rId12"/>
    <p:sldId id="317" r:id="rId13"/>
    <p:sldId id="308" r:id="rId14"/>
    <p:sldId id="309" r:id="rId15"/>
    <p:sldId id="310" r:id="rId16"/>
    <p:sldId id="311" r:id="rId17"/>
    <p:sldId id="312" r:id="rId18"/>
    <p:sldId id="313" r:id="rId19"/>
    <p:sldId id="318" r:id="rId20"/>
    <p:sldId id="319" r:id="rId21"/>
    <p:sldId id="320" r:id="rId22"/>
  </p:sldIdLst>
  <p:sldSz cx="12192000" cy="6858000"/>
  <p:notesSz cx="7023100" cy="9309100"/>
  <p:custDataLst>
    <p:tags r:id="rId2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ADFBC-0282-4EE0-97FA-40BC7520527F}">
          <p14:sldIdLst>
            <p14:sldId id="321"/>
          </p14:sldIdLst>
        </p14:section>
        <p14:section name="Untitled Section" id="{BAB5FE1B-4910-480F-9285-3B3D14DFD513}">
          <p14:sldIdLst>
            <p14:sldId id="300"/>
            <p14:sldId id="284"/>
            <p14:sldId id="301"/>
            <p14:sldId id="303"/>
            <p14:sldId id="304"/>
            <p14:sldId id="305"/>
            <p14:sldId id="306"/>
            <p14:sldId id="317"/>
            <p14:sldId id="308"/>
            <p14:sldId id="309"/>
            <p14:sldId id="310"/>
            <p14:sldId id="311"/>
            <p14:sldId id="312"/>
            <p14:sldId id="313"/>
            <p14:sldId id="318"/>
            <p14:sldId id="319"/>
            <p14:sldId id="320"/>
          </p14:sldIdLst>
        </p14:section>
      </p14:sectionLst>
    </p:ext>
    <p:ext uri="{EFAFB233-063F-42B5-8137-9DF3F51BA10A}">
      <p15:sldGuideLst xmlns:p15="http://schemas.microsoft.com/office/powerpoint/2012/main">
        <p15:guide id="1" orient="horz" pos="2214" userDrawn="1">
          <p15:clr>
            <a:srgbClr val="A4A3A4"/>
          </p15:clr>
        </p15:guide>
        <p15:guide id="2" orient="horz" pos="2851" userDrawn="1">
          <p15:clr>
            <a:srgbClr val="A4A3A4"/>
          </p15:clr>
        </p15:guide>
        <p15:guide id="3" orient="horz" pos="3284" userDrawn="1">
          <p15:clr>
            <a:srgbClr val="A4A3A4"/>
          </p15:clr>
        </p15:guide>
        <p15:guide id="4" orient="horz" pos="2355" userDrawn="1">
          <p15:clr>
            <a:srgbClr val="A4A3A4"/>
          </p15:clr>
        </p15:guide>
        <p15:guide id="5" orient="horz" pos="1669" userDrawn="1">
          <p15:clr>
            <a:srgbClr val="A4A3A4"/>
          </p15:clr>
        </p15:guide>
        <p15:guide id="6" orient="horz" pos="360" userDrawn="1">
          <p15:clr>
            <a:srgbClr val="A4A3A4"/>
          </p15:clr>
        </p15:guide>
        <p15:guide id="7" orient="horz" pos="1349" userDrawn="1">
          <p15:clr>
            <a:srgbClr val="A4A3A4"/>
          </p15:clr>
        </p15:guide>
        <p15:guide id="8" orient="horz" pos="2149" userDrawn="1">
          <p15:clr>
            <a:srgbClr val="A4A3A4"/>
          </p15:clr>
        </p15:guide>
        <p15:guide id="9" orient="horz" pos="1198" userDrawn="1">
          <p15:clr>
            <a:srgbClr val="A4A3A4"/>
          </p15:clr>
        </p15:guide>
        <p15:guide id="10" orient="horz" pos="4319" userDrawn="1">
          <p15:clr>
            <a:srgbClr val="A4A3A4"/>
          </p15:clr>
        </p15:guide>
        <p15:guide id="11" pos="704" userDrawn="1">
          <p15:clr>
            <a:srgbClr val="A4A3A4"/>
          </p15:clr>
        </p15:guide>
        <p15:guide id="12" pos="7119" userDrawn="1">
          <p15:clr>
            <a:srgbClr val="A4A3A4"/>
          </p15:clr>
        </p15:guide>
        <p15:guide id="13" pos="3179" userDrawn="1">
          <p15:clr>
            <a:srgbClr val="A4A3A4"/>
          </p15:clr>
        </p15:guide>
        <p15:guide id="14" pos="1455" userDrawn="1">
          <p15:clr>
            <a:srgbClr val="A4A3A4"/>
          </p15:clr>
        </p15:guide>
        <p15:guide id="15" pos="219" userDrawn="1">
          <p15:clr>
            <a:srgbClr val="A4A3A4"/>
          </p15:clr>
        </p15:guide>
        <p15:guide id="16" pos="1233" userDrawn="1">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6699FF"/>
    <a:srgbClr val="EE362C"/>
    <a:srgbClr val="005EB8"/>
    <a:srgbClr val="D73E17"/>
    <a:srgbClr val="D52B00"/>
    <a:srgbClr val="996633"/>
    <a:srgbClr val="44697D"/>
    <a:srgbClr val="D52B1E"/>
    <a:srgbClr val="E999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9" autoAdjust="0"/>
    <p:restoredTop sz="95511" autoAdjust="0"/>
  </p:normalViewPr>
  <p:slideViewPr>
    <p:cSldViewPr snapToGrid="0">
      <p:cViewPr varScale="1">
        <p:scale>
          <a:sx n="106" d="100"/>
          <a:sy n="106" d="100"/>
        </p:scale>
        <p:origin x="784" y="184"/>
      </p:cViewPr>
      <p:guideLst>
        <p:guide orient="horz" pos="2214"/>
        <p:guide orient="horz" pos="2851"/>
        <p:guide orient="horz" pos="3284"/>
        <p:guide orient="horz" pos="2355"/>
        <p:guide orient="horz" pos="1669"/>
        <p:guide orient="horz" pos="360"/>
        <p:guide orient="horz" pos="1349"/>
        <p:guide orient="horz" pos="2149"/>
        <p:guide orient="horz" pos="1198"/>
        <p:guide orient="horz" pos="4319"/>
        <p:guide pos="704"/>
        <p:guide pos="7119"/>
        <p:guide pos="3179"/>
        <p:guide pos="1455"/>
        <p:guide pos="219"/>
        <p:guide pos="1233"/>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0" d="100"/>
          <a:sy n="80" d="100"/>
        </p:scale>
        <p:origin x="-1974" y="-7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84C5895-FE39-4B89-91B9-3F88D0186E19}" type="datetimeFigureOut">
              <a:rPr lang="en-US" smtClean="0"/>
              <a:pPr/>
              <a:t>2/4/25</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CB4DC21B-881A-468B-B00C-159245F572A2}" type="slidenum">
              <a:rPr lang="en-US" smtClean="0"/>
              <a:pPr/>
              <a:t>‹#›</a:t>
            </a:fld>
            <a:endParaRPr lang="en-US"/>
          </a:p>
        </p:txBody>
      </p:sp>
    </p:spTree>
    <p:extLst>
      <p:ext uri="{BB962C8B-B14F-4D97-AF65-F5344CB8AC3E}">
        <p14:creationId xmlns:p14="http://schemas.microsoft.com/office/powerpoint/2010/main" val="41412106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A6E1133A-33E6-41DE-9EDC-2B4E7ACFB7D2}" type="datetimeFigureOut">
              <a:rPr lang="en-US" smtClean="0"/>
              <a:pPr/>
              <a:t>2/4/25</a:t>
            </a:fld>
            <a:endParaRPr lang="en-US"/>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3F1AA2EC-018E-495A-975D-CC074962699C}" type="slidenum">
              <a:rPr lang="en-US" smtClean="0"/>
              <a:pPr/>
              <a:t>‹#›</a:t>
            </a:fld>
            <a:endParaRPr lang="en-US"/>
          </a:p>
        </p:txBody>
      </p:sp>
    </p:spTree>
    <p:extLst>
      <p:ext uri="{BB962C8B-B14F-4D97-AF65-F5344CB8AC3E}">
        <p14:creationId xmlns:p14="http://schemas.microsoft.com/office/powerpoint/2010/main" val="378002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8463" y="696913"/>
            <a:ext cx="6188075" cy="3481387"/>
          </a:xfrm>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1AA2EC-018E-495A-975D-CC074962699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945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9474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98492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28791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62383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2025-02-04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44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2025-02-04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13556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2025-02-04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28122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91268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95946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71367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12818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2025-02-04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29177889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s://commons.wikimedia.org/wiki/File:Doctor_consults_with_patient.jpg" TargetMode="External"/><Relationship Id="rId3" Type="http://schemas.openxmlformats.org/officeDocument/2006/relationships/hyperlink" Target="https://commons.wikimedia.org/wiki/File:Cancer_patient.jpg" TargetMode="External"/><Relationship Id="rId7"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commons.wikimedia.org/wiki/File:US_Navy_060611-N-9076B-048_A_recent_car_accident_victim_is_brought_out_to_the_U.S._Military_Sealift_Command_(MSC)_Hospital_Ship_USNS_Mercy_(T-AH_19),_while_the_ship_is_anchored_of_the_coast_of_Tawi-Tawi.jpg" TargetMode="External"/><Relationship Id="rId5" Type="http://schemas.openxmlformats.org/officeDocument/2006/relationships/image" Target="../media/image2.jpg"/><Relationship Id="rId4" Type="http://schemas.openxmlformats.org/officeDocument/2006/relationships/hyperlink" Target="https://creativecommons.org/licenses/by-sa/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commons.wikimedia.org/wiki/File:Doctor_consults_with_patient.jpg" TargetMode="External"/><Relationship Id="rId3" Type="http://schemas.openxmlformats.org/officeDocument/2006/relationships/hyperlink" Target="https://commons.wikimedia.org/wiki/File:Cancer_patient.jpg" TargetMode="External"/><Relationship Id="rId7"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commons.wikimedia.org/wiki/File:US_Navy_060611-N-9076B-048_A_recent_car_accident_victim_is_brought_out_to_the_U.S._Military_Sealift_Command_(MSC)_Hospital_Ship_USNS_Mercy_(T-AH_19),_while_the_ship_is_anchored_of_the_coast_of_Tawi-Tawi.jpg" TargetMode="External"/><Relationship Id="rId5" Type="http://schemas.openxmlformats.org/officeDocument/2006/relationships/image" Target="../media/image2.jpg"/><Relationship Id="rId4" Type="http://schemas.openxmlformats.org/officeDocument/2006/relationships/hyperlink" Target="https://creativecommons.org/licenses/by-sa/3.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commons.wikimedia.org/wiki/File:US_Navy_060611-N-9076B-048_A_recent_car_accident_victim_is_brought_out_to_the_U.S._Military_Sealift_Command_(MSC)_Hospital_Ship_USNS_Mercy_(T-AH_19),_while_the_ship_is_anchored_of_the_coast_of_Tawi-Tawi.jpg"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commons.wikimedia.org/wiki/File:Doctor_consults_with_patient.jpg"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commons.wikimedia.org/wiki/File:Hospital_Patient.jpg"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subTitle" idx="1"/>
          </p:nvPr>
        </p:nvSpPr>
        <p:spPr>
          <a:xfrm>
            <a:off x="4454671" y="2911068"/>
            <a:ext cx="7737329" cy="1539734"/>
          </a:xfrm>
        </p:spPr>
        <p:txBody>
          <a:bodyPr>
            <a:normAutofit/>
          </a:bodyPr>
          <a:lstStyle/>
          <a:p>
            <a:pPr algn="l"/>
            <a:r>
              <a:rPr lang="en-US" sz="3600" b="1" dirty="0">
                <a:latin typeface="+mj-lt"/>
              </a:rPr>
              <a:t>MRAD 285: Radiographic Applied Skills</a:t>
            </a:r>
            <a:r>
              <a:rPr lang="en-US" sz="1800" b="1" dirty="0">
                <a:latin typeface="+mj-lt"/>
              </a:rPr>
              <a:t>	       </a:t>
            </a:r>
          </a:p>
          <a:p>
            <a:pPr algn="l"/>
            <a:r>
              <a:rPr lang="en-US" sz="2800" b="1" dirty="0">
                <a:latin typeface="+mj-lt"/>
              </a:rPr>
              <a:t>Non-Routine Patients</a:t>
            </a:r>
          </a:p>
        </p:txBody>
      </p:sp>
    </p:spTree>
    <p:extLst>
      <p:ext uri="{BB962C8B-B14F-4D97-AF65-F5344CB8AC3E}">
        <p14:creationId xmlns:p14="http://schemas.microsoft.com/office/powerpoint/2010/main" val="2177730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Outcome</a:t>
            </a:r>
          </a:p>
        </p:txBody>
      </p:sp>
      <p:sp>
        <p:nvSpPr>
          <p:cNvPr id="3" name="Content Placeholder 2"/>
          <p:cNvSpPr>
            <a:spLocks noGrp="1"/>
          </p:cNvSpPr>
          <p:nvPr>
            <p:ph idx="1"/>
          </p:nvPr>
        </p:nvSpPr>
        <p:spPr/>
        <p:txBody>
          <a:bodyPr/>
          <a:lstStyle/>
          <a:p>
            <a:pPr lvl="0"/>
            <a:r>
              <a:rPr lang="en-CA" dirty="0"/>
              <a:t>Manage a radiological exam for a non-routine patient. </a:t>
            </a:r>
            <a:endParaRPr lang="en-US" dirty="0"/>
          </a:p>
        </p:txBody>
      </p:sp>
    </p:spTree>
    <p:extLst>
      <p:ext uri="{BB962C8B-B14F-4D97-AF65-F5344CB8AC3E}">
        <p14:creationId xmlns:p14="http://schemas.microsoft.com/office/powerpoint/2010/main" val="4076049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Objectives</a:t>
            </a:r>
          </a:p>
        </p:txBody>
      </p:sp>
      <p:sp>
        <p:nvSpPr>
          <p:cNvPr id="2" name="Content Placeholder 1"/>
          <p:cNvSpPr>
            <a:spLocks noGrp="1"/>
          </p:cNvSpPr>
          <p:nvPr>
            <p:ph idx="1"/>
          </p:nvPr>
        </p:nvSpPr>
        <p:spPr/>
        <p:txBody>
          <a:bodyPr>
            <a:normAutofit/>
          </a:bodyPr>
          <a:lstStyle/>
          <a:p>
            <a:pPr lvl="0"/>
            <a:r>
              <a:rPr lang="en-CA" dirty="0"/>
              <a:t>Describe strategies used to determine a patient’s mobility. </a:t>
            </a:r>
            <a:endParaRPr lang="en-US" dirty="0"/>
          </a:p>
          <a:p>
            <a:pPr lvl="0"/>
            <a:r>
              <a:rPr lang="en-CA" dirty="0"/>
              <a:t>Assess a patient’s mobility and cooperation.</a:t>
            </a:r>
            <a:endParaRPr lang="en-US" dirty="0"/>
          </a:p>
          <a:p>
            <a:pPr lvl="0"/>
            <a:r>
              <a:rPr lang="en-CA" dirty="0"/>
              <a:t>Prioritize radiography exams when working independently.</a:t>
            </a:r>
            <a:endParaRPr lang="en-US" dirty="0"/>
          </a:p>
          <a:p>
            <a:pPr lvl="0"/>
            <a:r>
              <a:rPr lang="en-CA" dirty="0"/>
              <a:t>Prioritize imaging for a single patient with multiple exams.</a:t>
            </a:r>
            <a:endParaRPr lang="en-US" dirty="0"/>
          </a:p>
          <a:p>
            <a:pPr lvl="0"/>
            <a:r>
              <a:rPr lang="en-CA" dirty="0"/>
              <a:t>Interact with a simulated patient in a caring and professional manner.</a:t>
            </a:r>
            <a:endParaRPr lang="en-US" dirty="0"/>
          </a:p>
          <a:p>
            <a:pPr lvl="0"/>
            <a:r>
              <a:rPr lang="en-CA" dirty="0"/>
              <a:t>Apply patient transfer techniques.</a:t>
            </a:r>
            <a:endParaRPr lang="en-US" dirty="0"/>
          </a:p>
          <a:p>
            <a:endParaRPr lang="en-US" dirty="0"/>
          </a:p>
        </p:txBody>
      </p:sp>
    </p:spTree>
    <p:custDataLst>
      <p:tags r:id="rId1"/>
    </p:custDataLst>
    <p:extLst>
      <p:ext uri="{BB962C8B-B14F-4D97-AF65-F5344CB8AC3E}">
        <p14:creationId xmlns:p14="http://schemas.microsoft.com/office/powerpoint/2010/main" val="158237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Non-Routine Patient</a:t>
            </a:r>
          </a:p>
        </p:txBody>
      </p:sp>
      <p:sp>
        <p:nvSpPr>
          <p:cNvPr id="7" name="Content Placeholder 6"/>
          <p:cNvSpPr>
            <a:spLocks noGrp="1"/>
          </p:cNvSpPr>
          <p:nvPr>
            <p:ph idx="1"/>
          </p:nvPr>
        </p:nvSpPr>
        <p:spPr/>
        <p:txBody>
          <a:bodyPr/>
          <a:lstStyle/>
          <a:p>
            <a:r>
              <a:rPr lang="en-CA" dirty="0"/>
              <a:t>A “non-routine” patient has physical and/or psychological deficits that may limit their ability to cooperate with the inherent requirements of a routine radiographic exam.</a:t>
            </a:r>
          </a:p>
          <a:p>
            <a:r>
              <a:rPr lang="en-US" dirty="0"/>
              <a:t>While some of these patient deficits are self-evident (</a:t>
            </a:r>
            <a:r>
              <a:rPr lang="en-US" dirty="0" err="1"/>
              <a:t>eg</a:t>
            </a:r>
            <a:r>
              <a:rPr lang="en-US" dirty="0"/>
              <a:t>. reduced LOC) others can only be detected by assessing your patient beforehand.</a:t>
            </a:r>
          </a:p>
          <a:p>
            <a:endParaRPr lang="en-CA" b="1" dirty="0"/>
          </a:p>
          <a:p>
            <a:endParaRPr lang="en-US" dirty="0"/>
          </a:p>
        </p:txBody>
      </p:sp>
    </p:spTree>
    <p:extLst>
      <p:ext uri="{BB962C8B-B14F-4D97-AF65-F5344CB8AC3E}">
        <p14:creationId xmlns:p14="http://schemas.microsoft.com/office/powerpoint/2010/main" val="3642883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br>
              <a:rPr lang="en-US" dirty="0"/>
            </a:br>
            <a:r>
              <a:rPr lang="en-US" dirty="0"/>
              <a:t>Never Assume</a:t>
            </a:r>
            <a:br>
              <a:rPr lang="en-US" dirty="0"/>
            </a:br>
            <a:br>
              <a:rPr lang="en-US" dirty="0"/>
            </a:br>
            <a:endParaRPr lang="en-US" dirty="0"/>
          </a:p>
        </p:txBody>
      </p:sp>
      <p:sp>
        <p:nvSpPr>
          <p:cNvPr id="10" name="Content Placeholder 9"/>
          <p:cNvSpPr>
            <a:spLocks noGrp="1"/>
          </p:cNvSpPr>
          <p:nvPr>
            <p:ph idx="1"/>
          </p:nvPr>
        </p:nvSpPr>
        <p:spPr/>
        <p:txBody>
          <a:bodyPr>
            <a:normAutofit lnSpcReduction="10000"/>
          </a:bodyPr>
          <a:lstStyle/>
          <a:p>
            <a:r>
              <a:rPr lang="en-US" dirty="0"/>
              <a:t>A technologist decides to complete a lumbar spine examination on the table without assessing her patient beforehand.  Unfortunately when she asks the patient to lie down they suddenly become short of breath…</a:t>
            </a:r>
          </a:p>
          <a:p>
            <a:r>
              <a:rPr lang="en-US" dirty="0"/>
              <a:t>A technologist sets up the examination room to do a shoulder routine at the wall stand, but it turns out the patient is on morphine, and is too drowsy to sit on a stool, or to concentrate on the radiographer’s instructions…</a:t>
            </a:r>
            <a:br>
              <a:rPr lang="en-US" dirty="0"/>
            </a:br>
            <a:br>
              <a:rPr lang="en-US" dirty="0"/>
            </a:br>
            <a:br>
              <a:rPr lang="en-US" dirty="0"/>
            </a:br>
            <a:endParaRPr lang="en-US" dirty="0"/>
          </a:p>
        </p:txBody>
      </p:sp>
    </p:spTree>
    <p:extLst>
      <p:ext uri="{BB962C8B-B14F-4D97-AF65-F5344CB8AC3E}">
        <p14:creationId xmlns:p14="http://schemas.microsoft.com/office/powerpoint/2010/main" val="320144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p>
        </p:txBody>
      </p:sp>
      <p:sp>
        <p:nvSpPr>
          <p:cNvPr id="10" name="Content Placeholder 9"/>
          <p:cNvSpPr>
            <a:spLocks noGrp="1"/>
          </p:cNvSpPr>
          <p:nvPr>
            <p:ph idx="1"/>
          </p:nvPr>
        </p:nvSpPr>
        <p:spPr/>
        <p:txBody>
          <a:bodyPr/>
          <a:lstStyle/>
          <a:p>
            <a:r>
              <a:rPr lang="en-US" dirty="0"/>
              <a:t>Properly assessing all patients to determine whether or not they fall into the “non-routine” category is the key to:</a:t>
            </a:r>
          </a:p>
          <a:p>
            <a:pPr lvl="1"/>
            <a:r>
              <a:rPr lang="en-US" dirty="0"/>
              <a:t>Ensuring patient safety</a:t>
            </a:r>
          </a:p>
          <a:p>
            <a:pPr lvl="1"/>
            <a:r>
              <a:rPr lang="en-US" dirty="0"/>
              <a:t>Planning effective exam modifications</a:t>
            </a:r>
          </a:p>
          <a:p>
            <a:pPr lvl="1"/>
            <a:r>
              <a:rPr lang="en-US" dirty="0"/>
              <a:t>Gaining patient trust and cooperation</a:t>
            </a:r>
          </a:p>
          <a:p>
            <a:pPr lvl="1"/>
            <a:r>
              <a:rPr lang="en-US" dirty="0"/>
              <a:t>Maintaining diagnostic image quality</a:t>
            </a:r>
            <a:br>
              <a:rPr lang="en-US" dirty="0"/>
            </a:br>
            <a:endParaRPr lang="en-US" dirty="0"/>
          </a:p>
        </p:txBody>
      </p:sp>
      <p:sp>
        <p:nvSpPr>
          <p:cNvPr id="4" name="TextBox 3"/>
          <p:cNvSpPr txBox="1"/>
          <p:nvPr/>
        </p:nvSpPr>
        <p:spPr>
          <a:xfrm>
            <a:off x="586273" y="681037"/>
            <a:ext cx="2564485" cy="553998"/>
          </a:xfrm>
          <a:prstGeom prst="rect">
            <a:avLst/>
          </a:prstGeom>
          <a:noFill/>
        </p:spPr>
        <p:txBody>
          <a:bodyPr wrap="none" rtlCol="0">
            <a:spAutoFit/>
          </a:bodyPr>
          <a:lstStyle/>
          <a:p>
            <a:r>
              <a:rPr lang="en-US" sz="3000" dirty="0">
                <a:solidFill>
                  <a:srgbClr val="C00000"/>
                </a:solidFill>
              </a:rPr>
              <a:t>Always Assess!</a:t>
            </a:r>
          </a:p>
        </p:txBody>
      </p:sp>
    </p:spTree>
    <p:extLst>
      <p:ext uri="{BB962C8B-B14F-4D97-AF65-F5344CB8AC3E}">
        <p14:creationId xmlns:p14="http://schemas.microsoft.com/office/powerpoint/2010/main" val="11354106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571" y="327296"/>
            <a:ext cx="10515600" cy="1325563"/>
          </a:xfrm>
        </p:spPr>
        <p:txBody>
          <a:bodyPr/>
          <a:lstStyle/>
          <a:p>
            <a:r>
              <a:rPr lang="en-US" dirty="0"/>
              <a:t>Group Activity</a:t>
            </a:r>
          </a:p>
        </p:txBody>
      </p:sp>
      <p:sp>
        <p:nvSpPr>
          <p:cNvPr id="10" name="Content Placeholder 9"/>
          <p:cNvSpPr>
            <a:spLocks noGrp="1"/>
          </p:cNvSpPr>
          <p:nvPr>
            <p:ph idx="1"/>
          </p:nvPr>
        </p:nvSpPr>
        <p:spPr>
          <a:xfrm>
            <a:off x="525675" y="1684020"/>
            <a:ext cx="3360576" cy="4351338"/>
          </a:xfrm>
        </p:spPr>
        <p:txBody>
          <a:bodyPr/>
          <a:lstStyle/>
          <a:p>
            <a:pPr marL="0" indent="0">
              <a:buNone/>
            </a:pPr>
            <a:r>
              <a:rPr lang="en-US" sz="2000" dirty="0"/>
              <a:t>Instructions:</a:t>
            </a:r>
          </a:p>
          <a:p>
            <a:pPr marL="514350" indent="-514350">
              <a:buFont typeface="+mj-lt"/>
              <a:buAutoNum type="arabicPeriod"/>
            </a:pPr>
            <a:r>
              <a:rPr lang="en-US" sz="2000" dirty="0"/>
              <a:t>Refer to the table below.</a:t>
            </a:r>
          </a:p>
          <a:p>
            <a:pPr marL="514350" indent="-514350">
              <a:buFont typeface="+mj-lt"/>
              <a:buAutoNum type="arabicPeriod"/>
            </a:pPr>
            <a:r>
              <a:rPr lang="en-US" sz="2000" dirty="0"/>
              <a:t>Provide examples of specific conditions that would fall under each of the origins listed. </a:t>
            </a:r>
          </a:p>
          <a:p>
            <a:r>
              <a:rPr lang="en-US" sz="2000" dirty="0"/>
              <a:t>For example: “uncontrolled emotion” = fear </a:t>
            </a:r>
          </a:p>
          <a:p>
            <a:endParaRPr lang="en-US" sz="2400" dirty="0"/>
          </a:p>
        </p:txBody>
      </p:sp>
      <p:graphicFrame>
        <p:nvGraphicFramePr>
          <p:cNvPr id="3" name="Table 2"/>
          <p:cNvGraphicFramePr>
            <a:graphicFrameLocks noGrp="1"/>
          </p:cNvGraphicFramePr>
          <p:nvPr>
            <p:extLst>
              <p:ext uri="{D42A27DB-BD31-4B8C-83A1-F6EECF244321}">
                <p14:modId xmlns:p14="http://schemas.microsoft.com/office/powerpoint/2010/main" val="220713080"/>
              </p:ext>
            </p:extLst>
          </p:nvPr>
        </p:nvGraphicFramePr>
        <p:xfrm>
          <a:off x="3886251" y="1684020"/>
          <a:ext cx="6190810" cy="3489960"/>
        </p:xfrm>
        <a:graphic>
          <a:graphicData uri="http://schemas.openxmlformats.org/drawingml/2006/table">
            <a:tbl>
              <a:tblPr firstRow="1" bandRow="1">
                <a:tableStyleId>{5C22544A-7EE6-4342-B048-85BDC9FD1C3A}</a:tableStyleId>
              </a:tblPr>
              <a:tblGrid>
                <a:gridCol w="3027733">
                  <a:extLst>
                    <a:ext uri="{9D8B030D-6E8A-4147-A177-3AD203B41FA5}">
                      <a16:colId xmlns:a16="http://schemas.microsoft.com/office/drawing/2014/main" val="20000"/>
                    </a:ext>
                  </a:extLst>
                </a:gridCol>
                <a:gridCol w="3163077">
                  <a:extLst>
                    <a:ext uri="{9D8B030D-6E8A-4147-A177-3AD203B41FA5}">
                      <a16:colId xmlns:a16="http://schemas.microsoft.com/office/drawing/2014/main" val="20001"/>
                    </a:ext>
                  </a:extLst>
                </a:gridCol>
              </a:tblGrid>
              <a:tr h="584327">
                <a:tc>
                  <a:txBody>
                    <a:bodyPr/>
                    <a:lstStyle/>
                    <a:p>
                      <a:r>
                        <a:rPr lang="en-US" sz="2000" baseline="0" dirty="0">
                          <a:solidFill>
                            <a:schemeClr val="tx1"/>
                          </a:solidFill>
                        </a:rPr>
                        <a:t>Origins p</a:t>
                      </a:r>
                      <a:r>
                        <a:rPr lang="en-US" sz="2000" dirty="0">
                          <a:solidFill>
                            <a:schemeClr val="tx1"/>
                          </a:solidFill>
                        </a:rPr>
                        <a:t>hysical</a:t>
                      </a:r>
                      <a:r>
                        <a:rPr lang="en-US" sz="2000" baseline="0" dirty="0">
                          <a:solidFill>
                            <a:schemeClr val="tx1"/>
                          </a:solidFill>
                        </a:rPr>
                        <a:t> deficits</a:t>
                      </a:r>
                      <a:endParaRPr lang="en-US" sz="2000" dirty="0">
                        <a:solidFill>
                          <a:schemeClr val="tx1"/>
                        </a:solidFill>
                      </a:endParaRPr>
                    </a:p>
                  </a:txBody>
                  <a:tcPr marL="68580" marR="68580" marT="34290" marB="34290">
                    <a:solidFill>
                      <a:srgbClr val="99CCFF"/>
                    </a:solidFill>
                  </a:tcPr>
                </a:tc>
                <a:tc>
                  <a:txBody>
                    <a:bodyPr/>
                    <a:lstStyle/>
                    <a:p>
                      <a:r>
                        <a:rPr lang="en-US" sz="2000" dirty="0">
                          <a:solidFill>
                            <a:schemeClr val="tx1"/>
                          </a:solidFill>
                        </a:rPr>
                        <a:t>Categories of causes</a:t>
                      </a:r>
                      <a:r>
                        <a:rPr lang="en-US" sz="2000" baseline="0" dirty="0">
                          <a:solidFill>
                            <a:schemeClr val="tx1"/>
                          </a:solidFill>
                        </a:rPr>
                        <a:t> for </a:t>
                      </a:r>
                      <a:r>
                        <a:rPr lang="en-US" sz="2000" dirty="0">
                          <a:solidFill>
                            <a:schemeClr val="tx1"/>
                          </a:solidFill>
                        </a:rPr>
                        <a:t>psychological</a:t>
                      </a:r>
                      <a:r>
                        <a:rPr lang="en-US" sz="2000" baseline="0" dirty="0">
                          <a:solidFill>
                            <a:schemeClr val="tx1"/>
                          </a:solidFill>
                        </a:rPr>
                        <a:t> deficits</a:t>
                      </a:r>
                      <a:endParaRPr lang="en-US" sz="2000" dirty="0">
                        <a:solidFill>
                          <a:schemeClr val="tx1"/>
                        </a:solidFill>
                      </a:endParaRPr>
                    </a:p>
                  </a:txBody>
                  <a:tcPr marL="68580" marR="68580" marT="34290" marB="34290">
                    <a:solidFill>
                      <a:srgbClr val="99CCFF"/>
                    </a:solidFill>
                  </a:tcPr>
                </a:tc>
                <a:extLst>
                  <a:ext uri="{0D108BD9-81ED-4DB2-BD59-A6C34878D82A}">
                    <a16:rowId xmlns:a16="http://schemas.microsoft.com/office/drawing/2014/main" val="10000"/>
                  </a:ext>
                </a:extLst>
              </a:tr>
              <a:tr h="2592324">
                <a:tc>
                  <a:txBody>
                    <a:bodyPr/>
                    <a:lstStyle/>
                    <a:p>
                      <a:r>
                        <a:rPr lang="en-US" sz="2000" baseline="0" dirty="0"/>
                        <a:t>Fractures</a:t>
                      </a:r>
                    </a:p>
                    <a:p>
                      <a:r>
                        <a:rPr lang="en-US" sz="2000" baseline="0" dirty="0"/>
                        <a:t>Soft tissue injuries</a:t>
                      </a:r>
                    </a:p>
                    <a:p>
                      <a:r>
                        <a:rPr lang="en-US" sz="2000" baseline="0" dirty="0"/>
                        <a:t>Age related degenerative weaknesses </a:t>
                      </a:r>
                    </a:p>
                    <a:p>
                      <a:r>
                        <a:rPr lang="en-US" sz="2000" baseline="0" dirty="0"/>
                        <a:t>Metabolic imbalances</a:t>
                      </a:r>
                    </a:p>
                    <a:p>
                      <a:r>
                        <a:rPr lang="en-US" sz="2000" baseline="0" dirty="0"/>
                        <a:t>Body habitus</a:t>
                      </a:r>
                    </a:p>
                    <a:p>
                      <a:r>
                        <a:rPr lang="en-US" sz="2000" baseline="0" dirty="0"/>
                        <a:t>Pathologic conditions</a:t>
                      </a:r>
                    </a:p>
                    <a:p>
                      <a:r>
                        <a:rPr lang="en-US" sz="2000" baseline="0" dirty="0"/>
                        <a:t>Physical disabilities</a:t>
                      </a:r>
                    </a:p>
                    <a:p>
                      <a:endParaRPr lang="en-US" sz="2000" baseline="0" dirty="0"/>
                    </a:p>
                  </a:txBody>
                  <a:tcPr marL="68580" marR="68580" marT="34290" marB="34290">
                    <a:solidFill>
                      <a:schemeClr val="accent2">
                        <a:lumMod val="40000"/>
                        <a:lumOff val="60000"/>
                      </a:schemeClr>
                    </a:solidFill>
                  </a:tcPr>
                </a:tc>
                <a:tc>
                  <a:txBody>
                    <a:bodyPr/>
                    <a:lstStyle/>
                    <a:p>
                      <a:r>
                        <a:rPr lang="en-US" sz="2000" dirty="0"/>
                        <a:t>Uncontrolled</a:t>
                      </a:r>
                      <a:r>
                        <a:rPr lang="en-US" sz="2000" baseline="0" dirty="0"/>
                        <a:t> emotions – fear, …?</a:t>
                      </a:r>
                    </a:p>
                    <a:p>
                      <a:r>
                        <a:rPr lang="en-US" sz="2000" dirty="0"/>
                        <a:t>Confidentiality</a:t>
                      </a:r>
                      <a:r>
                        <a:rPr lang="en-US" sz="2000" baseline="0" dirty="0"/>
                        <a:t> concerns</a:t>
                      </a:r>
                    </a:p>
                    <a:p>
                      <a:r>
                        <a:rPr lang="en-US" sz="2000" baseline="0" dirty="0"/>
                        <a:t>Medication induced changes</a:t>
                      </a:r>
                    </a:p>
                    <a:p>
                      <a:r>
                        <a:rPr lang="en-US" sz="2000" baseline="0" dirty="0"/>
                        <a:t>Ongoing mental disabilities</a:t>
                      </a:r>
                    </a:p>
                    <a:p>
                      <a:r>
                        <a:rPr lang="en-US" sz="2000" baseline="0" dirty="0"/>
                        <a:t>Pathologic conditions</a:t>
                      </a:r>
                    </a:p>
                    <a:p>
                      <a:r>
                        <a:rPr lang="en-US" sz="2000" baseline="0" dirty="0"/>
                        <a:t>Mental disabilities</a:t>
                      </a:r>
                      <a:endParaRPr lang="en-US" sz="2000" dirty="0"/>
                    </a:p>
                  </a:txBody>
                  <a:tcPr marL="68580" marR="68580" marT="34290" marB="34290">
                    <a:solidFill>
                      <a:schemeClr val="accent2">
                        <a:lumMod val="40000"/>
                        <a:lumOff val="6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3207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273" y="55001"/>
            <a:ext cx="10515600" cy="1325563"/>
          </a:xfrm>
        </p:spPr>
        <p:txBody>
          <a:bodyPr>
            <a:normAutofit/>
          </a:bodyPr>
          <a:lstStyle/>
          <a:p>
            <a:r>
              <a:rPr lang="en-US" sz="2800" dirty="0"/>
              <a:t>Which of these Patients will be able to Stand for a Chest X-ray?</a:t>
            </a:r>
          </a:p>
        </p:txBody>
      </p:sp>
      <p:sp>
        <p:nvSpPr>
          <p:cNvPr id="3" name="Content Placeholder 2">
            <a:extLst>
              <a:ext uri="{FF2B5EF4-FFF2-40B4-BE49-F238E27FC236}">
                <a16:creationId xmlns:a16="http://schemas.microsoft.com/office/drawing/2014/main" id="{BC480CA4-EF11-911C-FB00-2E185E19F2A6}"/>
              </a:ext>
            </a:extLst>
          </p:cNvPr>
          <p:cNvSpPr>
            <a:spLocks noGrp="1"/>
          </p:cNvSpPr>
          <p:nvPr>
            <p:ph idx="1"/>
          </p:nvPr>
        </p:nvSpPr>
        <p:spPr/>
        <p:txBody>
          <a:bodyPr/>
          <a:lstStyle/>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5543" y="1120837"/>
            <a:ext cx="3205568" cy="2404176"/>
          </a:xfrm>
          <a:prstGeom prst="rect">
            <a:avLst/>
          </a:prstGeom>
        </p:spPr>
      </p:pic>
      <p:sp>
        <p:nvSpPr>
          <p:cNvPr id="5" name="Rectangle 4"/>
          <p:cNvSpPr/>
          <p:nvPr/>
        </p:nvSpPr>
        <p:spPr>
          <a:xfrm>
            <a:off x="2109697" y="3523175"/>
            <a:ext cx="2851308" cy="553998"/>
          </a:xfrm>
          <a:prstGeom prst="rect">
            <a:avLst/>
          </a:prstGeom>
        </p:spPr>
        <p:txBody>
          <a:bodyPr wrap="square">
            <a:spAutoFit/>
          </a:bodyPr>
          <a:lstStyle/>
          <a:p>
            <a:r>
              <a:rPr lang="en-US" sz="750" dirty="0"/>
              <a:t>Source: </a:t>
            </a:r>
            <a:r>
              <a:rPr lang="en-US" sz="750" dirty="0" err="1"/>
              <a:t>Jennifrog</a:t>
            </a:r>
            <a:r>
              <a:rPr lang="en-US" sz="750" dirty="0"/>
              <a:t>, </a:t>
            </a:r>
            <a:r>
              <a:rPr lang="en-US" sz="750" dirty="0">
                <a:solidFill>
                  <a:srgbClr val="0070C0"/>
                </a:solidFill>
                <a:hlinkClick r:id="rId3"/>
              </a:rPr>
              <a:t>https://commons.wikimedia.org/wiki/File:Cancer_patient.jpg</a:t>
            </a:r>
            <a:r>
              <a:rPr lang="en-US" sz="750" dirty="0">
                <a:solidFill>
                  <a:srgbClr val="0070C0"/>
                </a:solidFill>
              </a:rPr>
              <a:t> </a:t>
            </a:r>
            <a:r>
              <a:rPr lang="en-US" sz="750" dirty="0">
                <a:solidFill>
                  <a:srgbClr val="0070C0"/>
                </a:solidFill>
                <a:hlinkClick r:id="rId4"/>
              </a:rPr>
              <a:t>(CC BY-S 3.0)</a:t>
            </a:r>
            <a:endParaRPr lang="en-US" sz="750" dirty="0">
              <a:solidFill>
                <a:srgbClr val="0070C0"/>
              </a:solidFill>
            </a:endParaRPr>
          </a:p>
          <a:p>
            <a:endParaRPr lang="en-US" sz="750" dirty="0"/>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13077" y="3950389"/>
            <a:ext cx="3228033" cy="2165739"/>
          </a:xfrm>
          <a:prstGeom prst="rect">
            <a:avLst/>
          </a:prstGeom>
        </p:spPr>
      </p:pic>
      <p:sp>
        <p:nvSpPr>
          <p:cNvPr id="10" name="Rectangle 9"/>
          <p:cNvSpPr/>
          <p:nvPr/>
        </p:nvSpPr>
        <p:spPr>
          <a:xfrm>
            <a:off x="5535725" y="4948459"/>
            <a:ext cx="2667059" cy="954107"/>
          </a:xfrm>
          <a:prstGeom prst="rect">
            <a:avLst/>
          </a:prstGeom>
        </p:spPr>
        <p:txBody>
          <a:bodyPr wrap="square">
            <a:spAutoFit/>
          </a:bodyPr>
          <a:lstStyle/>
          <a:p>
            <a:endParaRPr lang="en-US" sz="600" dirty="0"/>
          </a:p>
          <a:p>
            <a:r>
              <a:rPr lang="en-US" sz="600" dirty="0"/>
              <a:t>Source: United States Navy, </a:t>
            </a:r>
            <a:r>
              <a:rPr lang="en-US" sz="600" dirty="0">
                <a:hlinkClick r:id="rId6"/>
              </a:rPr>
              <a:t>https://commons.wikimedia.org/wiki/File:US_Navy_060611-N-9076B-048_A_recent_car_accident_victim_is_brought_out_to_the_U.S._Military_Sealift_Command_(MSC)_Hospital_Ship_USNS_Mercy_(T-AH_19),_while_the_ship_is_anchored_of_the_coast_of_Tawi-Tawi.jpg</a:t>
            </a:r>
            <a:r>
              <a:rPr lang="en-US" sz="600" dirty="0"/>
              <a:t> </a:t>
            </a:r>
            <a:r>
              <a:rPr lang="en-US" sz="700" dirty="0">
                <a:hlinkClick r:id="rId4"/>
              </a:rPr>
              <a:t>(CC BY-S 3.0)</a:t>
            </a:r>
            <a:endParaRPr lang="en-US" sz="700" dirty="0"/>
          </a:p>
          <a:p>
            <a:endParaRPr lang="en-US" sz="600" dirty="0"/>
          </a:p>
          <a:p>
            <a:endParaRPr lang="en-US" sz="600" dirty="0"/>
          </a:p>
        </p:txBody>
      </p:sp>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41225" y="2694933"/>
            <a:ext cx="3516278" cy="2338325"/>
          </a:xfrm>
          <a:prstGeom prst="rect">
            <a:avLst/>
          </a:prstGeom>
        </p:spPr>
      </p:pic>
      <p:sp>
        <p:nvSpPr>
          <p:cNvPr id="15" name="Rectangle 14"/>
          <p:cNvSpPr/>
          <p:nvPr/>
        </p:nvSpPr>
        <p:spPr>
          <a:xfrm>
            <a:off x="2095999" y="6116128"/>
            <a:ext cx="3345112" cy="546303"/>
          </a:xfrm>
          <a:prstGeom prst="rect">
            <a:avLst/>
          </a:prstGeom>
        </p:spPr>
        <p:txBody>
          <a:bodyPr wrap="square">
            <a:spAutoFit/>
          </a:bodyPr>
          <a:lstStyle/>
          <a:p>
            <a:r>
              <a:rPr lang="en-US" sz="750" dirty="0"/>
              <a:t>Source: National Cancer Institute. </a:t>
            </a:r>
            <a:r>
              <a:rPr lang="en-US" sz="700" dirty="0">
                <a:hlinkClick r:id="rId8"/>
              </a:rPr>
              <a:t>https://commons.wikimedia.org/wiki/File:Doctor_consults_with_patient.jpg</a:t>
            </a:r>
            <a:r>
              <a:rPr lang="en-US" sz="700" dirty="0"/>
              <a:t> </a:t>
            </a:r>
          </a:p>
          <a:p>
            <a:r>
              <a:rPr lang="en-US" sz="750" dirty="0">
                <a:hlinkClick r:id="rId4"/>
              </a:rPr>
              <a:t>(CC BY-S 3.0)</a:t>
            </a:r>
            <a:endParaRPr lang="en-US" sz="750" dirty="0"/>
          </a:p>
          <a:p>
            <a:endParaRPr lang="en-US" sz="750" dirty="0"/>
          </a:p>
        </p:txBody>
      </p:sp>
    </p:spTree>
    <p:extLst>
      <p:ext uri="{BB962C8B-B14F-4D97-AF65-F5344CB8AC3E}">
        <p14:creationId xmlns:p14="http://schemas.microsoft.com/office/powerpoint/2010/main" val="1951071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657" y="217557"/>
            <a:ext cx="10515600" cy="1325563"/>
          </a:xfrm>
        </p:spPr>
        <p:txBody>
          <a:bodyPr>
            <a:normAutofit/>
          </a:bodyPr>
          <a:lstStyle/>
          <a:p>
            <a:r>
              <a:rPr lang="en-US" sz="2800" dirty="0"/>
              <a:t>How will you find out?</a:t>
            </a:r>
          </a:p>
        </p:txBody>
      </p:sp>
      <p:sp>
        <p:nvSpPr>
          <p:cNvPr id="3" name="Content Placeholder 2">
            <a:extLst>
              <a:ext uri="{FF2B5EF4-FFF2-40B4-BE49-F238E27FC236}">
                <a16:creationId xmlns:a16="http://schemas.microsoft.com/office/drawing/2014/main" id="{74F32A06-F4A3-3190-22B3-3C7A132EBAF4}"/>
              </a:ext>
            </a:extLst>
          </p:cNvPr>
          <p:cNvSpPr>
            <a:spLocks noGrp="1"/>
          </p:cNvSpPr>
          <p:nvPr>
            <p:ph idx="1"/>
          </p:nvPr>
        </p:nvSpPr>
        <p:spPr/>
        <p:txBody>
          <a:bodyPr/>
          <a:lstStyle/>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0432" y="1144587"/>
            <a:ext cx="3031659" cy="2030625"/>
          </a:xfrm>
          <a:prstGeom prst="rect">
            <a:avLst/>
          </a:prstGeom>
        </p:spPr>
      </p:pic>
      <p:sp>
        <p:nvSpPr>
          <p:cNvPr id="5" name="Rectangle 4"/>
          <p:cNvSpPr/>
          <p:nvPr/>
        </p:nvSpPr>
        <p:spPr>
          <a:xfrm>
            <a:off x="2890432" y="3159273"/>
            <a:ext cx="2851308" cy="646331"/>
          </a:xfrm>
          <a:prstGeom prst="rect">
            <a:avLst/>
          </a:prstGeom>
        </p:spPr>
        <p:txBody>
          <a:bodyPr wrap="square">
            <a:spAutoFit/>
          </a:bodyPr>
          <a:lstStyle/>
          <a:p>
            <a:r>
              <a:rPr lang="en-US" sz="900" dirty="0"/>
              <a:t>Source: </a:t>
            </a:r>
            <a:r>
              <a:rPr lang="en-US" sz="900" dirty="0" err="1"/>
              <a:t>Jennifrog</a:t>
            </a:r>
            <a:r>
              <a:rPr lang="en-US" sz="900" dirty="0"/>
              <a:t>, </a:t>
            </a:r>
            <a:r>
              <a:rPr lang="en-US" sz="900" dirty="0">
                <a:solidFill>
                  <a:srgbClr val="0070C0"/>
                </a:solidFill>
                <a:hlinkClick r:id="rId3"/>
              </a:rPr>
              <a:t>https://commons.wikimedia.org/wiki/File:Cancer_patient.jpg</a:t>
            </a:r>
            <a:r>
              <a:rPr lang="en-US" sz="900" dirty="0">
                <a:solidFill>
                  <a:srgbClr val="0070C0"/>
                </a:solidFill>
              </a:rPr>
              <a:t> </a:t>
            </a:r>
            <a:r>
              <a:rPr lang="en-US" sz="900" dirty="0">
                <a:solidFill>
                  <a:srgbClr val="0070C0"/>
                </a:solidFill>
                <a:hlinkClick r:id="rId4"/>
              </a:rPr>
              <a:t>(CC BY-S 3.0)</a:t>
            </a:r>
            <a:endParaRPr lang="en-US" sz="900" dirty="0">
              <a:solidFill>
                <a:srgbClr val="0070C0"/>
              </a:solidFill>
            </a:endParaRPr>
          </a:p>
          <a:p>
            <a:endParaRPr lang="en-US" sz="900" dirty="0"/>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90432" y="3682787"/>
            <a:ext cx="3066025" cy="2115372"/>
          </a:xfrm>
          <a:prstGeom prst="rect">
            <a:avLst/>
          </a:prstGeom>
        </p:spPr>
      </p:pic>
      <p:sp>
        <p:nvSpPr>
          <p:cNvPr id="10" name="Rectangle 9"/>
          <p:cNvSpPr/>
          <p:nvPr/>
        </p:nvSpPr>
        <p:spPr>
          <a:xfrm>
            <a:off x="6235544" y="4166943"/>
            <a:ext cx="2667059" cy="1631216"/>
          </a:xfrm>
          <a:prstGeom prst="rect">
            <a:avLst/>
          </a:prstGeom>
        </p:spPr>
        <p:txBody>
          <a:bodyPr wrap="square">
            <a:spAutoFit/>
          </a:bodyPr>
          <a:lstStyle/>
          <a:p>
            <a:endParaRPr lang="en-US" sz="900" dirty="0"/>
          </a:p>
          <a:p>
            <a:r>
              <a:rPr lang="en-US" sz="900" dirty="0"/>
              <a:t>Source: United States Navy, </a:t>
            </a:r>
            <a:r>
              <a:rPr lang="en-US" sz="900" dirty="0">
                <a:hlinkClick r:id="rId6"/>
              </a:rPr>
              <a:t>https://commons.wikimedia.org/wiki/File:US_Navy_060611-N-9076B-048_A_recent_car_accident_victim_is_brought_out_to_the_U.S._Military_Sealift_Command_(MSC)_Hospital_Ship_USNS_Mercy_(T-AH_19),_while_the_ship_is_anchored_of_the_coast_of_Tawi-Tawi.jpg</a:t>
            </a:r>
            <a:r>
              <a:rPr lang="en-US" sz="900" dirty="0"/>
              <a:t> </a:t>
            </a:r>
            <a:r>
              <a:rPr lang="en-US" sz="1000" dirty="0">
                <a:hlinkClick r:id="rId4"/>
              </a:rPr>
              <a:t>(CC BY-S 3.0)</a:t>
            </a:r>
            <a:endParaRPr lang="en-US" sz="1000" dirty="0"/>
          </a:p>
          <a:p>
            <a:endParaRPr lang="en-US" sz="900" dirty="0"/>
          </a:p>
          <a:p>
            <a:endParaRPr lang="en-US" sz="900" dirty="0"/>
          </a:p>
        </p:txBody>
      </p:sp>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69910" y="1921924"/>
            <a:ext cx="3516278" cy="2338325"/>
          </a:xfrm>
          <a:prstGeom prst="rect">
            <a:avLst/>
          </a:prstGeom>
        </p:spPr>
      </p:pic>
      <p:sp>
        <p:nvSpPr>
          <p:cNvPr id="15" name="Rectangle 14"/>
          <p:cNvSpPr/>
          <p:nvPr/>
        </p:nvSpPr>
        <p:spPr>
          <a:xfrm>
            <a:off x="2890432" y="5899708"/>
            <a:ext cx="3345112" cy="784830"/>
          </a:xfrm>
          <a:prstGeom prst="rect">
            <a:avLst/>
          </a:prstGeom>
        </p:spPr>
        <p:txBody>
          <a:bodyPr wrap="square">
            <a:spAutoFit/>
          </a:bodyPr>
          <a:lstStyle/>
          <a:p>
            <a:r>
              <a:rPr lang="en-US" sz="900" dirty="0"/>
              <a:t>Source: National Cancer Institute. </a:t>
            </a:r>
            <a:r>
              <a:rPr lang="en-US" sz="900" dirty="0">
                <a:hlinkClick r:id="rId8"/>
              </a:rPr>
              <a:t>https://commons.wikimedia.org/wiki/File:Doctor_consults_with_patient.jpg</a:t>
            </a:r>
            <a:r>
              <a:rPr lang="en-US" sz="900" dirty="0"/>
              <a:t> </a:t>
            </a:r>
          </a:p>
          <a:p>
            <a:r>
              <a:rPr lang="en-US" sz="900" dirty="0">
                <a:hlinkClick r:id="rId4"/>
              </a:rPr>
              <a:t>(CC BY-S 3.0)</a:t>
            </a:r>
            <a:endParaRPr lang="en-US" sz="900" dirty="0"/>
          </a:p>
          <a:p>
            <a:endParaRPr lang="en-US" sz="900" dirty="0"/>
          </a:p>
        </p:txBody>
      </p:sp>
    </p:spTree>
    <p:extLst>
      <p:ext uri="{BB962C8B-B14F-4D97-AF65-F5344CB8AC3E}">
        <p14:creationId xmlns:p14="http://schemas.microsoft.com/office/powerpoint/2010/main" val="3804590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Assessment through Initial Observation</a:t>
            </a:r>
          </a:p>
        </p:txBody>
      </p:sp>
      <p:sp>
        <p:nvSpPr>
          <p:cNvPr id="15" name="Content Placeholder 14"/>
          <p:cNvSpPr>
            <a:spLocks noGrp="1"/>
          </p:cNvSpPr>
          <p:nvPr>
            <p:ph idx="1"/>
          </p:nvPr>
        </p:nvSpPr>
        <p:spPr/>
        <p:txBody>
          <a:bodyPr>
            <a:normAutofit/>
          </a:bodyPr>
          <a:lstStyle/>
          <a:p>
            <a:r>
              <a:rPr lang="en-US" sz="1800" dirty="0"/>
              <a:t>Evidence of medication: O2, morphine drip, IV</a:t>
            </a:r>
          </a:p>
          <a:p>
            <a:r>
              <a:rPr lang="en-US" sz="1800" dirty="0"/>
              <a:t>Presence of assistive devices: splint, </a:t>
            </a:r>
            <a:r>
              <a:rPr lang="en-US" sz="1800" dirty="0" err="1"/>
              <a:t>zimmer</a:t>
            </a:r>
            <a:r>
              <a:rPr lang="en-US" sz="1800" dirty="0"/>
              <a:t>, sling, tensor etc.</a:t>
            </a:r>
          </a:p>
          <a:p>
            <a:r>
              <a:rPr lang="en-US" sz="1800" dirty="0"/>
              <a:t>Transfer method: wheelchair, stretcher, walker, crutches</a:t>
            </a:r>
          </a:p>
          <a:p>
            <a:r>
              <a:rPr lang="en-US" sz="1800" dirty="0"/>
              <a:t>Patient position: semi erect; supine; recumbent</a:t>
            </a:r>
          </a:p>
          <a:p>
            <a:r>
              <a:rPr lang="en-US" sz="1800" dirty="0"/>
              <a:t>Patient posture: deviations from normal sitting or standing</a:t>
            </a:r>
          </a:p>
          <a:p>
            <a:r>
              <a:rPr lang="en-US" sz="1800" dirty="0"/>
              <a:t>Patient LOC: alert, drowsy, comatose</a:t>
            </a:r>
          </a:p>
          <a:p>
            <a:r>
              <a:rPr lang="en-US" sz="1800" dirty="0"/>
              <a:t>Patient mood:  curious, friendly, cranky, guarded</a:t>
            </a:r>
          </a:p>
          <a:p>
            <a:r>
              <a:rPr lang="en-US" sz="1800" dirty="0"/>
              <a:t>Patient awareness: tuned in to environment, oblivious</a:t>
            </a:r>
          </a:p>
          <a:p>
            <a:r>
              <a:rPr lang="en-US" sz="1800" dirty="0"/>
              <a:t>Medical signs and symptoms: wounds, deformities, SOB</a:t>
            </a:r>
          </a:p>
          <a:p>
            <a:endParaRPr lang="en-US" sz="1800"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9538" y="1690688"/>
            <a:ext cx="4118294" cy="2738666"/>
          </a:xfrm>
          <a:prstGeom prst="rect">
            <a:avLst/>
          </a:prstGeom>
        </p:spPr>
      </p:pic>
      <p:sp>
        <p:nvSpPr>
          <p:cNvPr id="18" name="Rectangle 17"/>
          <p:cNvSpPr/>
          <p:nvPr/>
        </p:nvSpPr>
        <p:spPr>
          <a:xfrm>
            <a:off x="7103570" y="4314047"/>
            <a:ext cx="4038600" cy="1369606"/>
          </a:xfrm>
          <a:prstGeom prst="rect">
            <a:avLst/>
          </a:prstGeom>
        </p:spPr>
        <p:txBody>
          <a:bodyPr wrap="square">
            <a:spAutoFit/>
          </a:bodyPr>
          <a:lstStyle/>
          <a:p>
            <a:endParaRPr lang="en-US" sz="900" dirty="0"/>
          </a:p>
          <a:p>
            <a:r>
              <a:rPr lang="en-US" sz="900" dirty="0"/>
              <a:t>Source: United States Navy, </a:t>
            </a:r>
            <a:r>
              <a:rPr lang="en-US" sz="900" dirty="0">
                <a:hlinkClick r:id="rId3"/>
              </a:rPr>
              <a:t>https://commons.wikimedia.org/wiki/File:US_Navy_060611-N-9076B-048_A_recent_car_accident_victim_is_brought_out_to_the_U.S._Military_Sealift_Command_(MSC)_Hospital_Ship_USNS_Mercy_(T-AH_19),_while_the_ship_is_anchored_of_the_coast_of_Tawi-Tawi.jpg</a:t>
            </a:r>
            <a:r>
              <a:rPr lang="en-US" sz="900" dirty="0"/>
              <a:t> </a:t>
            </a:r>
            <a:r>
              <a:rPr lang="en-US" sz="1000" dirty="0">
                <a:hlinkClick r:id="rId4"/>
              </a:rPr>
              <a:t>(CC BY-S 3.0)</a:t>
            </a:r>
            <a:endParaRPr lang="en-US" sz="1000" dirty="0"/>
          </a:p>
          <a:p>
            <a:endParaRPr lang="en-US" sz="900" dirty="0"/>
          </a:p>
          <a:p>
            <a:endParaRPr lang="en-US" sz="900" dirty="0"/>
          </a:p>
        </p:txBody>
      </p:sp>
    </p:spTree>
    <p:extLst>
      <p:ext uri="{BB962C8B-B14F-4D97-AF65-F5344CB8AC3E}">
        <p14:creationId xmlns:p14="http://schemas.microsoft.com/office/powerpoint/2010/main" val="582546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Assessments during Initial Conversation</a:t>
            </a:r>
          </a:p>
        </p:txBody>
      </p:sp>
      <p:sp>
        <p:nvSpPr>
          <p:cNvPr id="8" name="Content Placeholder 7"/>
          <p:cNvSpPr>
            <a:spLocks noGrp="1"/>
          </p:cNvSpPr>
          <p:nvPr>
            <p:ph idx="1"/>
          </p:nvPr>
        </p:nvSpPr>
        <p:spPr>
          <a:xfrm>
            <a:off x="838200" y="1788695"/>
            <a:ext cx="5023299" cy="4351338"/>
          </a:xfrm>
        </p:spPr>
        <p:txBody>
          <a:bodyPr/>
          <a:lstStyle/>
          <a:p>
            <a:r>
              <a:rPr lang="en-US" sz="2400" dirty="0"/>
              <a:t>How does the patient respond when you:</a:t>
            </a:r>
          </a:p>
          <a:p>
            <a:pPr lvl="1"/>
            <a:r>
              <a:rPr lang="en-US" sz="2000" dirty="0"/>
              <a:t>Introduce yourself </a:t>
            </a:r>
          </a:p>
          <a:p>
            <a:pPr lvl="1"/>
            <a:r>
              <a:rPr lang="en-US" sz="2000" dirty="0"/>
              <a:t>Use their name </a:t>
            </a:r>
          </a:p>
          <a:p>
            <a:pPr lvl="1"/>
            <a:r>
              <a:rPr lang="en-US" sz="2000" dirty="0"/>
              <a:t>Ask about their circumstances</a:t>
            </a:r>
          </a:p>
          <a:p>
            <a:pPr lvl="1"/>
            <a:r>
              <a:rPr lang="en-US" sz="2000" dirty="0"/>
              <a:t>Explain what kind of medical care you will be giving them</a:t>
            </a:r>
          </a:p>
          <a:p>
            <a:pPr lvl="1"/>
            <a:r>
              <a:rPr lang="en-US" sz="2000" dirty="0"/>
              <a:t>Tell them how long the examination will take and what it will involve</a:t>
            </a:r>
          </a:p>
          <a:p>
            <a:pPr lvl="1"/>
            <a:r>
              <a:rPr lang="en-US" sz="2000" dirty="0"/>
              <a:t>Ask them if they can perform a certain movement</a:t>
            </a:r>
          </a:p>
          <a:p>
            <a:endParaRPr lang="en-US" sz="2400" dirty="0"/>
          </a:p>
          <a:p>
            <a:endParaRPr lang="en-US" sz="2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4070" y="1902386"/>
            <a:ext cx="4118900" cy="2682434"/>
          </a:xfrm>
          <a:prstGeom prst="rect">
            <a:avLst/>
          </a:prstGeom>
        </p:spPr>
      </p:pic>
      <p:sp>
        <p:nvSpPr>
          <p:cNvPr id="6" name="TextBox 5"/>
          <p:cNvSpPr txBox="1"/>
          <p:nvPr/>
        </p:nvSpPr>
        <p:spPr>
          <a:xfrm>
            <a:off x="5460107" y="2803342"/>
            <a:ext cx="401392" cy="715581"/>
          </a:xfrm>
          <a:prstGeom prst="rect">
            <a:avLst/>
          </a:prstGeom>
          <a:noFill/>
        </p:spPr>
        <p:txBody>
          <a:bodyPr wrap="none" rtlCol="0">
            <a:spAutoFit/>
          </a:bodyPr>
          <a:lstStyle/>
          <a:p>
            <a:pPr marL="214313" indent="-214313">
              <a:buFont typeface="Wingdings" panose="05000000000000000000" pitchFamily="2" charset="2"/>
              <a:buChar char="Ø"/>
            </a:pPr>
            <a:endParaRPr lang="en-US" sz="1350" dirty="0"/>
          </a:p>
          <a:p>
            <a:pPr marL="214313" indent="-214313">
              <a:buFont typeface="Wingdings" panose="05000000000000000000" pitchFamily="2" charset="2"/>
              <a:buChar char="Ø"/>
            </a:pPr>
            <a:endParaRPr lang="en-US" sz="1350" dirty="0"/>
          </a:p>
          <a:p>
            <a:endParaRPr lang="en-US" sz="1350" dirty="0"/>
          </a:p>
        </p:txBody>
      </p:sp>
      <p:sp>
        <p:nvSpPr>
          <p:cNvPr id="13" name="Rectangle 12"/>
          <p:cNvSpPr/>
          <p:nvPr/>
        </p:nvSpPr>
        <p:spPr>
          <a:xfrm>
            <a:off x="6234070" y="4584820"/>
            <a:ext cx="3345112" cy="784830"/>
          </a:xfrm>
          <a:prstGeom prst="rect">
            <a:avLst/>
          </a:prstGeom>
        </p:spPr>
        <p:txBody>
          <a:bodyPr wrap="square">
            <a:spAutoFit/>
          </a:bodyPr>
          <a:lstStyle/>
          <a:p>
            <a:r>
              <a:rPr lang="en-US" sz="900" dirty="0"/>
              <a:t>Source: National Cancer Institute. </a:t>
            </a:r>
            <a:r>
              <a:rPr lang="en-US" sz="900" dirty="0">
                <a:hlinkClick r:id="rId3"/>
              </a:rPr>
              <a:t>https://commons.wikimedia.org/wiki/File:Doctor_consults_with_patient.jpg</a:t>
            </a:r>
            <a:r>
              <a:rPr lang="en-US" sz="900" dirty="0"/>
              <a:t> </a:t>
            </a:r>
          </a:p>
          <a:p>
            <a:r>
              <a:rPr lang="en-US" sz="900" dirty="0">
                <a:hlinkClick r:id="rId4"/>
              </a:rPr>
              <a:t>(CC BY-S 3.0)</a:t>
            </a:r>
            <a:endParaRPr lang="en-US" sz="900" dirty="0"/>
          </a:p>
          <a:p>
            <a:endParaRPr lang="en-US" sz="900" dirty="0"/>
          </a:p>
        </p:txBody>
      </p:sp>
    </p:spTree>
    <p:extLst>
      <p:ext uri="{BB962C8B-B14F-4D97-AF65-F5344CB8AC3E}">
        <p14:creationId xmlns:p14="http://schemas.microsoft.com/office/powerpoint/2010/main" val="2317268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Assessment through Direct Questioning….</a:t>
            </a:r>
          </a:p>
        </p:txBody>
      </p:sp>
      <p:sp>
        <p:nvSpPr>
          <p:cNvPr id="12" name="Content Placeholder 11"/>
          <p:cNvSpPr>
            <a:spLocks noGrp="1"/>
          </p:cNvSpPr>
          <p:nvPr>
            <p:ph idx="1"/>
          </p:nvPr>
        </p:nvSpPr>
        <p:spPr>
          <a:xfrm>
            <a:off x="838200" y="1815128"/>
            <a:ext cx="5935825" cy="4351338"/>
          </a:xfrm>
        </p:spPr>
        <p:txBody>
          <a:bodyPr/>
          <a:lstStyle/>
          <a:p>
            <a:r>
              <a:rPr lang="en-US" sz="2400" dirty="0"/>
              <a:t>If I helped you, would you be able to:</a:t>
            </a:r>
          </a:p>
          <a:p>
            <a:pPr lvl="1"/>
            <a:r>
              <a:rPr lang="en-US" sz="2000" dirty="0"/>
              <a:t>Sit up: on a stool/in or on the edge of your stretcher?</a:t>
            </a:r>
          </a:p>
          <a:p>
            <a:pPr lvl="1"/>
            <a:r>
              <a:rPr lang="en-US" sz="2000" dirty="0"/>
              <a:t>Lie flat on your back?</a:t>
            </a:r>
          </a:p>
          <a:p>
            <a:pPr lvl="1"/>
            <a:r>
              <a:rPr lang="en-US" sz="2000" dirty="0"/>
              <a:t>Roll onto your side?</a:t>
            </a:r>
          </a:p>
          <a:p>
            <a:pPr lvl="1"/>
            <a:r>
              <a:rPr lang="en-US" sz="2000" dirty="0"/>
              <a:t>Stand up, turn, and sit on the x-ray table?</a:t>
            </a:r>
          </a:p>
          <a:p>
            <a:pPr lvl="1"/>
            <a:r>
              <a:rPr lang="en-US" sz="2000" dirty="0"/>
              <a:t>Shuffle to the x-ray table on your own?</a:t>
            </a:r>
          </a:p>
          <a:p>
            <a:pPr lvl="1"/>
            <a:r>
              <a:rPr lang="en-US" sz="2000" dirty="0"/>
              <a:t>Stand in front of the x-ray machine?</a:t>
            </a:r>
          </a:p>
          <a:p>
            <a:endParaRPr lang="en-US" sz="24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2016" y="1815128"/>
            <a:ext cx="2591515" cy="3455354"/>
          </a:xfrm>
          <a:prstGeom prst="rect">
            <a:avLst/>
          </a:prstGeom>
        </p:spPr>
      </p:pic>
      <p:sp>
        <p:nvSpPr>
          <p:cNvPr id="16" name="TextBox 15"/>
          <p:cNvSpPr txBox="1"/>
          <p:nvPr/>
        </p:nvSpPr>
        <p:spPr>
          <a:xfrm>
            <a:off x="6492016" y="5270482"/>
            <a:ext cx="2853368" cy="754053"/>
          </a:xfrm>
          <a:prstGeom prst="rect">
            <a:avLst/>
          </a:prstGeom>
          <a:noFill/>
        </p:spPr>
        <p:txBody>
          <a:bodyPr wrap="square" rtlCol="0">
            <a:spAutoFit/>
          </a:bodyPr>
          <a:lstStyle/>
          <a:p>
            <a:r>
              <a:rPr lang="en-US" sz="900" dirty="0"/>
              <a:t>Source: </a:t>
            </a:r>
            <a:r>
              <a:rPr lang="en-US" sz="900" dirty="0">
                <a:hlinkClick r:id="rId3"/>
              </a:rPr>
              <a:t>https://commons.wikimedia.org/wiki/File:Hospital_Patient.jpg</a:t>
            </a:r>
            <a:r>
              <a:rPr lang="en-US" sz="900" dirty="0"/>
              <a:t> </a:t>
            </a:r>
            <a:r>
              <a:rPr lang="en-US" sz="900" dirty="0">
                <a:hlinkClick r:id="rId4"/>
              </a:rPr>
              <a:t>(CC BY-S 3.0)</a:t>
            </a:r>
            <a:endParaRPr lang="en-US" sz="900" dirty="0"/>
          </a:p>
          <a:p>
            <a:endParaRPr lang="en-US" sz="700" dirty="0"/>
          </a:p>
          <a:p>
            <a:r>
              <a:rPr lang="en-US" sz="900" dirty="0"/>
              <a:t> </a:t>
            </a:r>
          </a:p>
        </p:txBody>
      </p:sp>
    </p:spTree>
    <p:extLst>
      <p:ext uri="{BB962C8B-B14F-4D97-AF65-F5344CB8AC3E}">
        <p14:creationId xmlns:p14="http://schemas.microsoft.com/office/powerpoint/2010/main" val="3896777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233" y="775672"/>
            <a:ext cx="10515600" cy="1325563"/>
          </a:xfrm>
        </p:spPr>
        <p:txBody>
          <a:bodyPr>
            <a:normAutofit fontScale="90000"/>
          </a:bodyPr>
          <a:lstStyle/>
          <a:p>
            <a:r>
              <a:rPr lang="en-US" dirty="0"/>
              <a:t>Remember!</a:t>
            </a:r>
            <a:br>
              <a:rPr lang="en-US" dirty="0"/>
            </a:br>
            <a:br>
              <a:rPr lang="en-US" dirty="0"/>
            </a:br>
            <a:endParaRPr lang="en-US" dirty="0"/>
          </a:p>
        </p:txBody>
      </p:sp>
      <p:sp>
        <p:nvSpPr>
          <p:cNvPr id="7" name="Content Placeholder 6"/>
          <p:cNvSpPr>
            <a:spLocks noGrp="1"/>
          </p:cNvSpPr>
          <p:nvPr>
            <p:ph idx="1"/>
          </p:nvPr>
        </p:nvSpPr>
        <p:spPr/>
        <p:txBody>
          <a:bodyPr/>
          <a:lstStyle/>
          <a:p>
            <a:r>
              <a:rPr lang="en-US" dirty="0"/>
              <a:t>Patient assessment is both an art and a science.</a:t>
            </a:r>
          </a:p>
          <a:p>
            <a:r>
              <a:rPr lang="en-US" dirty="0"/>
              <a:t>Therefore, as you move through the examination, it may be necessary to modify some of your conclusions regarding the patient’s condition. </a:t>
            </a:r>
          </a:p>
          <a:p>
            <a:r>
              <a:rPr lang="en-US" dirty="0"/>
              <a:t>For example, the patient says they are fine to stand, but you see them swaying back and forth and they keep closing their eyes.</a:t>
            </a:r>
          </a:p>
          <a:p>
            <a:pPr lvl="1"/>
            <a:r>
              <a:rPr lang="en-US" dirty="0"/>
              <a:t>Take immediate action! Have them SIT!</a:t>
            </a:r>
            <a:br>
              <a:rPr lang="en-US" dirty="0"/>
            </a:br>
            <a:br>
              <a:rPr lang="en-US" dirty="0"/>
            </a:br>
            <a:br>
              <a:rPr lang="en-US" dirty="0"/>
            </a:br>
            <a:br>
              <a:rPr lang="en-US" dirty="0"/>
            </a:br>
            <a:endParaRPr lang="en-US" dirty="0"/>
          </a:p>
        </p:txBody>
      </p:sp>
    </p:spTree>
    <p:extLst>
      <p:ext uri="{BB962C8B-B14F-4D97-AF65-F5344CB8AC3E}">
        <p14:creationId xmlns:p14="http://schemas.microsoft.com/office/powerpoint/2010/main" val="787192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Sample Exam Modifications</a:t>
            </a:r>
            <a:endParaRPr lang="en-US" dirty="0"/>
          </a:p>
        </p:txBody>
      </p:sp>
      <p:sp>
        <p:nvSpPr>
          <p:cNvPr id="3" name="Subtitle 2"/>
          <p:cNvSpPr>
            <a:spLocks noGrp="1"/>
          </p:cNvSpPr>
          <p:nvPr>
            <p:ph idx="1"/>
          </p:nvPr>
        </p:nvSpPr>
        <p:spPr>
          <a:xfrm>
            <a:off x="838200" y="1601690"/>
            <a:ext cx="10515600" cy="4351338"/>
          </a:xfrm>
        </p:spPr>
        <p:txBody>
          <a:bodyPr/>
          <a:lstStyle/>
          <a:p>
            <a:r>
              <a:rPr lang="en-US" sz="2000" dirty="0"/>
              <a:t>A patient who is afraid to stand because they feel weak, may be willing to try with a wheelchair behind them for psychological and physical support.</a:t>
            </a:r>
          </a:p>
          <a:p>
            <a:r>
              <a:rPr lang="en-US" sz="2000" dirty="0"/>
              <a:t>A supine patient on a slider board that cannot externally rotate their leg from the hip, may be able to tolerate being placed in a </a:t>
            </a:r>
            <a:r>
              <a:rPr lang="en-US" sz="2000" dirty="0" err="1"/>
              <a:t>Judet</a:t>
            </a:r>
            <a:r>
              <a:rPr lang="en-US" sz="2000" dirty="0"/>
              <a:t> position instead.</a:t>
            </a:r>
          </a:p>
          <a:p>
            <a:r>
              <a:rPr lang="en-US" sz="2000" dirty="0"/>
              <a:t>An ambulatory patient that cannot rotate their arm laterally for a external oblique elbow, may be able to rotate from the waist and shoulder, enough to place their humeral epicondyles at a 45 degrees angle from the IR.    </a:t>
            </a:r>
          </a:p>
          <a:p>
            <a:r>
              <a:rPr lang="en-US" sz="2000" dirty="0"/>
              <a:t>A patient who is too disturbed by the appearance of their dislocated finger, to follow directions, may respond to verbal distraction long enough to be physically positioned by the technologist.</a:t>
            </a:r>
          </a:p>
          <a:p>
            <a:r>
              <a:rPr lang="en-US" sz="2000" dirty="0"/>
              <a:t>A patient with a fractured tibia that is too drowsy to move to the x-ray table, could be examined the stretcher using CR cassettes.</a:t>
            </a:r>
          </a:p>
        </p:txBody>
      </p:sp>
    </p:spTree>
    <p:extLst>
      <p:ext uri="{BB962C8B-B14F-4D97-AF65-F5344CB8AC3E}">
        <p14:creationId xmlns:p14="http://schemas.microsoft.com/office/powerpoint/2010/main" val="856863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Activity</a:t>
            </a:r>
            <a:endParaRPr lang="en-US" dirty="0"/>
          </a:p>
        </p:txBody>
      </p:sp>
      <p:sp>
        <p:nvSpPr>
          <p:cNvPr id="3" name="Subtitle 2"/>
          <p:cNvSpPr>
            <a:spLocks noGrp="1"/>
          </p:cNvSpPr>
          <p:nvPr>
            <p:ph idx="1"/>
          </p:nvPr>
        </p:nvSpPr>
        <p:spPr>
          <a:xfrm>
            <a:off x="838200" y="1690688"/>
            <a:ext cx="10515600" cy="4351338"/>
          </a:xfrm>
        </p:spPr>
        <p:txBody>
          <a:bodyPr/>
          <a:lstStyle/>
          <a:p>
            <a:r>
              <a:rPr lang="en-US" sz="2400" dirty="0"/>
              <a:t>For each of the following scenarios, discuss viable strategies for maximizing the strengths and minimizing the weaknesses of the situation:</a:t>
            </a:r>
          </a:p>
          <a:p>
            <a:pPr lvl="1"/>
            <a:r>
              <a:rPr lang="en-US" sz="1800" dirty="0"/>
              <a:t>An unconscious patient arrives on a stretcher with their right hip in extreme external rotation. They have a requisition for a hip x-ray.</a:t>
            </a:r>
          </a:p>
          <a:p>
            <a:pPr lvl="1"/>
            <a:r>
              <a:rPr lang="en-US" sz="1800" dirty="0"/>
              <a:t>A 54-year old woman arrives on a stretcher for a supine abdomen x-ray. She says she can move from the stretcher to the x-ray table on her own, even though it has only been 24 hours since she had a hip replacement.</a:t>
            </a:r>
          </a:p>
          <a:p>
            <a:pPr lvl="1"/>
            <a:r>
              <a:rPr lang="en-US" sz="1800" dirty="0"/>
              <a:t>A  22-year old man arrives in a stretcher and says he can stand for his shoulder x-rays two hours after dislocating his shoulder playing hockey.</a:t>
            </a:r>
          </a:p>
          <a:p>
            <a:pPr lvl="1"/>
            <a:r>
              <a:rPr lang="en-US" sz="1800" dirty="0"/>
              <a:t>A combative patient, in a lot of pain, refuses to stand for chest and posterior rib x-rays.</a:t>
            </a:r>
          </a:p>
          <a:p>
            <a:pPr lvl="1"/>
            <a:r>
              <a:rPr lang="en-US" sz="1800" dirty="0"/>
              <a:t>A patient that fell on her tail-bone wants to remain on her side for her lumbar and sacrum/coccyx examinations. </a:t>
            </a:r>
          </a:p>
          <a:p>
            <a:pPr lvl="1"/>
            <a:r>
              <a:rPr lang="en-US" sz="1800" dirty="0"/>
              <a:t>A bariatric patient, who exceeded your table limit, requires knee and patella x-rays.</a:t>
            </a:r>
          </a:p>
          <a:p>
            <a:pPr lvl="1"/>
            <a:endParaRPr lang="en-US" sz="1100" dirty="0"/>
          </a:p>
        </p:txBody>
      </p:sp>
    </p:spTree>
    <p:extLst>
      <p:ext uri="{BB962C8B-B14F-4D97-AF65-F5344CB8AC3E}">
        <p14:creationId xmlns:p14="http://schemas.microsoft.com/office/powerpoint/2010/main" val="3442538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98241" y="607721"/>
            <a:ext cx="10515600" cy="1325563"/>
          </a:xfrm>
        </p:spPr>
        <p:txBody>
          <a:bodyPr>
            <a:normAutofit/>
          </a:bodyPr>
          <a:lstStyle/>
          <a:p>
            <a:r>
              <a:rPr lang="en-US" sz="2800" dirty="0"/>
              <a:t>Strategies for Prioritizing Multiple Exams on a Single Patient</a:t>
            </a:r>
            <a:br>
              <a:rPr lang="en-US" sz="2800" dirty="0"/>
            </a:br>
            <a:endParaRPr lang="en-US" dirty="0"/>
          </a:p>
        </p:txBody>
      </p:sp>
      <p:sp>
        <p:nvSpPr>
          <p:cNvPr id="5" name="Content Placeholder 4"/>
          <p:cNvSpPr>
            <a:spLocks noGrp="1"/>
          </p:cNvSpPr>
          <p:nvPr>
            <p:ph idx="1"/>
          </p:nvPr>
        </p:nvSpPr>
        <p:spPr>
          <a:xfrm>
            <a:off x="866192" y="1648343"/>
            <a:ext cx="6831563" cy="4351338"/>
          </a:xfrm>
        </p:spPr>
        <p:txBody>
          <a:bodyPr>
            <a:normAutofit fontScale="77500" lnSpcReduction="20000"/>
          </a:bodyPr>
          <a:lstStyle/>
          <a:p>
            <a:r>
              <a:rPr lang="en-US" sz="2000" b="1" dirty="0"/>
              <a:t>Complete images that will provide crucial diagnostic information first.  </a:t>
            </a:r>
            <a:r>
              <a:rPr lang="en-US" sz="2000" dirty="0"/>
              <a:t>For example, AP pelvis will demonstrate a hip fracture before abducting the leg for hip x-rays.</a:t>
            </a:r>
          </a:p>
          <a:p>
            <a:r>
              <a:rPr lang="en-US" sz="2000" b="1" dirty="0"/>
              <a:t>Establish their positioning preferences </a:t>
            </a:r>
            <a:r>
              <a:rPr lang="en-US" sz="2000" dirty="0"/>
              <a:t>(standing vs lying down) and try to minimize movement by completing all of the examination at either the wall stand or the table stand when possible.</a:t>
            </a:r>
          </a:p>
          <a:p>
            <a:r>
              <a:rPr lang="en-US" sz="2000" b="1" dirty="0"/>
              <a:t>Observe the patient’s position </a:t>
            </a:r>
            <a:r>
              <a:rPr lang="en-US" sz="2000" dirty="0"/>
              <a:t>when they first arrive and take any of the images that can be completed “as is” with little or no movement.</a:t>
            </a:r>
          </a:p>
          <a:p>
            <a:r>
              <a:rPr lang="en-US" sz="2000" b="1" dirty="0"/>
              <a:t>Minimize the excess patient movement </a:t>
            </a:r>
            <a:r>
              <a:rPr lang="en-US" sz="2000" dirty="0"/>
              <a:t>by completing all of the AP projections followed by all of the lateral projections or vice versa.</a:t>
            </a:r>
          </a:p>
          <a:p>
            <a:r>
              <a:rPr lang="en-US" sz="2000" dirty="0"/>
              <a:t>When oblique images are involved try to examine the </a:t>
            </a:r>
            <a:r>
              <a:rPr lang="en-US" sz="2000" b="1" dirty="0"/>
              <a:t>part in question by moving in a continuous circle or arch.</a:t>
            </a:r>
            <a:r>
              <a:rPr lang="en-US" sz="2000" dirty="0"/>
              <a:t>  For example, the reasonable order for 4 views of the knee would be: internal oblique, AP, external oblique, lateral.</a:t>
            </a:r>
            <a:br>
              <a:rPr lang="en-US" sz="1800" dirty="0"/>
            </a:br>
            <a:br>
              <a:rPr lang="en-US" sz="1800" dirty="0"/>
            </a:br>
            <a:br>
              <a:rPr lang="en-US" sz="1800" b="1" dirty="0"/>
            </a:br>
            <a:br>
              <a:rPr lang="en-US" sz="1800" b="1" dirty="0"/>
            </a:br>
            <a:br>
              <a:rPr lang="en-US" sz="1800" dirty="0"/>
            </a:br>
            <a:br>
              <a:rPr lang="en-US" sz="1800" u="sng" dirty="0"/>
            </a:br>
            <a:r>
              <a:rPr lang="en-US" sz="1800" dirty="0"/>
              <a:t> </a:t>
            </a:r>
            <a:br>
              <a:rPr lang="en-US" sz="1800" dirty="0"/>
            </a:br>
            <a:br>
              <a:rPr lang="en-US" sz="1800" dirty="0"/>
            </a:br>
            <a:br>
              <a:rPr lang="en-US" sz="1800" dirty="0"/>
            </a:br>
            <a:endParaRPr lang="en-US" dirty="0"/>
          </a:p>
        </p:txBody>
      </p:sp>
    </p:spTree>
    <p:extLst>
      <p:ext uri="{BB962C8B-B14F-4D97-AF65-F5344CB8AC3E}">
        <p14:creationId xmlns:p14="http://schemas.microsoft.com/office/powerpoint/2010/main" val="2511348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6902" y="589060"/>
            <a:ext cx="10515600" cy="1325563"/>
          </a:xfrm>
        </p:spPr>
        <p:txBody>
          <a:bodyPr>
            <a:normAutofit fontScale="90000"/>
          </a:bodyPr>
          <a:lstStyle/>
          <a:p>
            <a:r>
              <a:rPr lang="en-US" sz="2800" dirty="0"/>
              <a:t>Prioritizing Examinations when </a:t>
            </a:r>
            <a:br>
              <a:rPr lang="en-US" sz="2800" dirty="0"/>
            </a:br>
            <a:r>
              <a:rPr lang="en-US" sz="2800" dirty="0"/>
              <a:t>Working Independently</a:t>
            </a:r>
            <a:br>
              <a:rPr lang="en-US" sz="2800" dirty="0"/>
            </a:br>
            <a:endParaRPr lang="en-US" dirty="0"/>
          </a:p>
        </p:txBody>
      </p:sp>
      <p:sp>
        <p:nvSpPr>
          <p:cNvPr id="3" name="Content Placeholder 2"/>
          <p:cNvSpPr>
            <a:spLocks noGrp="1"/>
          </p:cNvSpPr>
          <p:nvPr>
            <p:ph idx="1"/>
          </p:nvPr>
        </p:nvSpPr>
        <p:spPr>
          <a:xfrm>
            <a:off x="838200" y="1825625"/>
            <a:ext cx="8352453" cy="4351338"/>
          </a:xfrm>
        </p:spPr>
        <p:txBody>
          <a:bodyPr>
            <a:normAutofit fontScale="85000" lnSpcReduction="20000"/>
          </a:bodyPr>
          <a:lstStyle/>
          <a:p>
            <a:r>
              <a:rPr lang="en-US" sz="2400" dirty="0"/>
              <a:t>The most ill or unstable patients need to be examined first as they are most at risk when they are in the radiography department.  These patients should never be left unattended.</a:t>
            </a:r>
          </a:p>
          <a:p>
            <a:r>
              <a:rPr lang="en-US" sz="2400" dirty="0"/>
              <a:t>Complete remaining examinations in the order they present when possible. Never sift through requisitions looking for the “easy ones”.</a:t>
            </a:r>
          </a:p>
          <a:p>
            <a:r>
              <a:rPr lang="en-US" sz="2400" dirty="0"/>
              <a:t>If a technologist is working in the department alone, sliding a patient can become an issue.  Wait for assistance, if necessary.  Depending on the circumstances, the patient may need to be returned to their unit, until staffing levels in the radiography department return to normal. </a:t>
            </a:r>
          </a:p>
          <a:p>
            <a:endParaRPr lang="en-US" dirty="0"/>
          </a:p>
          <a:p>
            <a:pPr marL="0" indent="0">
              <a:buNone/>
            </a:pPr>
            <a:br>
              <a:rPr lang="en-US" dirty="0"/>
            </a:br>
            <a:br>
              <a:rPr lang="en-US" dirty="0"/>
            </a:br>
            <a:br>
              <a:rPr lang="en-US" dirty="0"/>
            </a:br>
            <a:br>
              <a:rPr lang="en-US" dirty="0"/>
            </a:br>
            <a:endParaRPr lang="en-US" dirty="0"/>
          </a:p>
        </p:txBody>
      </p:sp>
    </p:spTree>
    <p:extLst>
      <p:ext uri="{BB962C8B-B14F-4D97-AF65-F5344CB8AC3E}">
        <p14:creationId xmlns:p14="http://schemas.microsoft.com/office/powerpoint/2010/main" val="4055011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579" y="393117"/>
            <a:ext cx="10515600" cy="1325563"/>
          </a:xfrm>
        </p:spPr>
        <p:txBody>
          <a:bodyPr/>
          <a:lstStyle/>
          <a:p>
            <a:r>
              <a:rPr lang="en-US" dirty="0"/>
              <a:t>Lab</a:t>
            </a:r>
          </a:p>
        </p:txBody>
      </p:sp>
      <p:sp>
        <p:nvSpPr>
          <p:cNvPr id="3" name="Content Placeholder 2"/>
          <p:cNvSpPr>
            <a:spLocks noGrp="1"/>
          </p:cNvSpPr>
          <p:nvPr>
            <p:ph idx="1"/>
          </p:nvPr>
        </p:nvSpPr>
        <p:spPr>
          <a:xfrm>
            <a:off x="838200" y="1517714"/>
            <a:ext cx="10515600" cy="4351338"/>
          </a:xfrm>
        </p:spPr>
        <p:txBody>
          <a:bodyPr/>
          <a:lstStyle/>
          <a:p>
            <a:r>
              <a:rPr lang="en-US" sz="2400" dirty="0"/>
              <a:t>During this week’s lab, you will be managing the workflow of a busy emergency x-ray department. An extensive series of routine and non-routine radiographic examinations will need to be completed as efficiently and effectively as possible. </a:t>
            </a:r>
          </a:p>
          <a:p>
            <a:r>
              <a:rPr lang="en-US" sz="2400" dirty="0"/>
              <a:t> To prepare ahead please ensure you have:  </a:t>
            </a:r>
          </a:p>
          <a:p>
            <a:pPr lvl="1"/>
            <a:r>
              <a:rPr lang="en-US" dirty="0"/>
              <a:t>Completed the learning activities.</a:t>
            </a:r>
          </a:p>
          <a:p>
            <a:pPr lvl="1"/>
            <a:r>
              <a:rPr lang="en-US" dirty="0"/>
              <a:t>Completed the pre-lab quiz.</a:t>
            </a:r>
          </a:p>
          <a:p>
            <a:pPr lvl="1"/>
            <a:r>
              <a:rPr lang="en-US" dirty="0"/>
              <a:t>Reviewed the </a:t>
            </a:r>
            <a:r>
              <a:rPr lang="en-US" u="sng" dirty="0"/>
              <a:t>patient transfer techniques </a:t>
            </a:r>
            <a:r>
              <a:rPr lang="en-US" dirty="0"/>
              <a:t>and </a:t>
            </a:r>
            <a:r>
              <a:rPr lang="en-US" u="sng" dirty="0"/>
              <a:t>adaptive radiography rules </a:t>
            </a:r>
            <a:r>
              <a:rPr lang="en-US" dirty="0"/>
              <a:t>outlined in the assigned readings.</a:t>
            </a:r>
          </a:p>
          <a:p>
            <a:pPr lvl="1"/>
            <a:r>
              <a:rPr lang="en-US" dirty="0"/>
              <a:t>Familiarized yourself with routine protocols.</a:t>
            </a:r>
          </a:p>
          <a:p>
            <a:pPr lvl="1"/>
            <a:endParaRPr lang="en-US" sz="1600" dirty="0"/>
          </a:p>
          <a:p>
            <a:endParaRPr lang="en-US" dirty="0"/>
          </a:p>
        </p:txBody>
      </p:sp>
    </p:spTree>
    <p:extLst>
      <p:ext uri="{BB962C8B-B14F-4D97-AF65-F5344CB8AC3E}">
        <p14:creationId xmlns:p14="http://schemas.microsoft.com/office/powerpoint/2010/main" val="191346810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4EE673-5150-4A8D-8D52-A144D6124022}">
  <ds:schemaRefs>
    <ds:schemaRef ds:uri="http://schemas.microsoft.com/sharepoint/v3/contenttype/forms"/>
  </ds:schemaRefs>
</ds:datastoreItem>
</file>

<file path=customXml/itemProps2.xml><?xml version="1.0" encoding="utf-8"?>
<ds:datastoreItem xmlns:ds="http://schemas.openxmlformats.org/officeDocument/2006/customXml" ds:itemID="{E9695172-5662-4252-A009-A614757938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C4C0DC8-22F4-41EA-8241-F51A45F75FC7}">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docProps/app.xml><?xml version="1.0" encoding="utf-8"?>
<Properties xmlns="http://schemas.openxmlformats.org/officeDocument/2006/extended-properties" xmlns:vt="http://schemas.openxmlformats.org/officeDocument/2006/docPropsVTypes">
  <Template/>
  <TotalTime>3742</TotalTime>
  <Words>1823</Words>
  <Application>Microsoft Macintosh PowerPoint</Application>
  <PresentationFormat>Widescreen</PresentationFormat>
  <Paragraphs>129</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Wingdings</vt:lpstr>
      <vt:lpstr>Custom Design</vt:lpstr>
      <vt:lpstr>PowerPoint Presentation</vt:lpstr>
      <vt:lpstr>Learning Outcome</vt:lpstr>
      <vt:lpstr>Objectives</vt:lpstr>
      <vt:lpstr>Non-Routine Patient</vt:lpstr>
      <vt:lpstr>  Never Assume  </vt:lpstr>
      <vt:lpstr> </vt:lpstr>
      <vt:lpstr>Group Activity</vt:lpstr>
      <vt:lpstr>Which of these Patients will be able to Stand for a Chest X-ray?</vt:lpstr>
      <vt:lpstr>How will you find out?</vt:lpstr>
      <vt:lpstr>Assessment through Initial Observation</vt:lpstr>
      <vt:lpstr>Assessments during Initial Conversation</vt:lpstr>
      <vt:lpstr>Assessment through Direct Questioning….</vt:lpstr>
      <vt:lpstr>Remember!  </vt:lpstr>
      <vt:lpstr>Sample Exam Modifications</vt:lpstr>
      <vt:lpstr>Group Activity</vt:lpstr>
      <vt:lpstr>Strategies for Prioritizing Multiple Exams on a Single Patient </vt:lpstr>
      <vt:lpstr>Prioritizing Examinations when  Working Independently </vt:lpstr>
      <vt:lpstr>Lab</vt:lpstr>
    </vt:vector>
  </TitlesOfParts>
  <Company>SAIT Polytechnic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Azeezah Jafry</cp:lastModifiedBy>
  <cp:revision>317</cp:revision>
  <cp:lastPrinted>2024-03-15T17:03:17Z</cp:lastPrinted>
  <dcterms:created xsi:type="dcterms:W3CDTF">2009-04-06T17:04:40Z</dcterms:created>
  <dcterms:modified xsi:type="dcterms:W3CDTF">2025-02-04T21:35:29Z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