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2.xml" ContentType="application/vnd.openxmlformats-officedocument.presentationml.notesSlide+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3.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notesSlides/notesSlide4.xml" ContentType="application/vnd.openxmlformats-officedocument.presentationml.notesSlide+xml"/>
  <Override PartName="/ppt/tags/tag15.xml" ContentType="application/vnd.openxmlformats-officedocument.presentationml.tags+xml"/>
  <Override PartName="/ppt/tags/tag16.xml" ContentType="application/vnd.openxmlformats-officedocument.presentationml.tags+xml"/>
  <Override PartName="/ppt/notesSlides/notesSlide5.xml" ContentType="application/vnd.openxmlformats-officedocument.presentationml.notesSlide+xml"/>
  <Override PartName="/ppt/tags/tag17.xml" ContentType="application/vnd.openxmlformats-officedocument.presentationml.tags+xml"/>
  <Override PartName="/ppt/tags/tag18.xml" ContentType="application/vnd.openxmlformats-officedocument.presentationml.tags+xml"/>
  <Override PartName="/ppt/notesSlides/notesSlide6.xml" ContentType="application/vnd.openxmlformats-officedocument.presentationml.notesSlide+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notesSlides/notesSlide7.xml" ContentType="application/vnd.openxmlformats-officedocument.presentationml.notesSlide+xml"/>
  <Override PartName="/ppt/tags/tag26.xml" ContentType="application/vnd.openxmlformats-officedocument.presentationml.tags+xml"/>
  <Override PartName="/ppt/notesSlides/notesSlide8.xml" ContentType="application/vnd.openxmlformats-officedocument.presentationml.notesSlide+xml"/>
  <Override PartName="/ppt/tags/tag27.xml" ContentType="application/vnd.openxmlformats-officedocument.presentationml.tags+xml"/>
  <Override PartName="/ppt/notesSlides/notesSlide9.xml" ContentType="application/vnd.openxmlformats-officedocument.presentationml.notesSlide+xml"/>
  <Override PartName="/ppt/tags/tag28.xml" ContentType="application/vnd.openxmlformats-officedocument.presentationml.tags+xml"/>
  <Override PartName="/ppt/notesSlides/notesSlide10.xml" ContentType="application/vnd.openxmlformats-officedocument.presentationml.notesSlide+xml"/>
  <Override PartName="/ppt/tags/tag29.xml" ContentType="application/vnd.openxmlformats-officedocument.presentationml.tags+xml"/>
  <Override PartName="/ppt/notesSlides/notesSlide11.xml" ContentType="application/vnd.openxmlformats-officedocument.presentationml.notesSlide+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4"/>
  </p:sldMasterIdLst>
  <p:notesMasterIdLst>
    <p:notesMasterId r:id="rId38"/>
  </p:notesMasterIdLst>
  <p:handoutMasterIdLst>
    <p:handoutMasterId r:id="rId39"/>
  </p:handoutMasterIdLst>
  <p:sldIdLst>
    <p:sldId id="716" r:id="rId5"/>
    <p:sldId id="300" r:id="rId6"/>
    <p:sldId id="284" r:id="rId7"/>
    <p:sldId id="301" r:id="rId8"/>
    <p:sldId id="302" r:id="rId9"/>
    <p:sldId id="303" r:id="rId10"/>
    <p:sldId id="304" r:id="rId11"/>
    <p:sldId id="305" r:id="rId12"/>
    <p:sldId id="306" r:id="rId13"/>
    <p:sldId id="307" r:id="rId14"/>
    <p:sldId id="308" r:id="rId15"/>
    <p:sldId id="309" r:id="rId16"/>
    <p:sldId id="310" r:id="rId17"/>
    <p:sldId id="311" r:id="rId18"/>
    <p:sldId id="312" r:id="rId19"/>
    <p:sldId id="313" r:id="rId20"/>
    <p:sldId id="314" r:id="rId21"/>
    <p:sldId id="315" r:id="rId22"/>
    <p:sldId id="316" r:id="rId23"/>
    <p:sldId id="317" r:id="rId24"/>
    <p:sldId id="318" r:id="rId25"/>
    <p:sldId id="319" r:id="rId26"/>
    <p:sldId id="320" r:id="rId27"/>
    <p:sldId id="321" r:id="rId28"/>
    <p:sldId id="322" r:id="rId29"/>
    <p:sldId id="323" r:id="rId30"/>
    <p:sldId id="324" r:id="rId31"/>
    <p:sldId id="325" r:id="rId32"/>
    <p:sldId id="326" r:id="rId33"/>
    <p:sldId id="327" r:id="rId34"/>
    <p:sldId id="328" r:id="rId35"/>
    <p:sldId id="329" r:id="rId36"/>
    <p:sldId id="330" r:id="rId37"/>
  </p:sldIdLst>
  <p:sldSz cx="12192000" cy="6858000"/>
  <p:notesSz cx="7023100" cy="9309100"/>
  <p:custDataLst>
    <p:tags r:id="rId40"/>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E30ADFBC-0282-4EE0-97FA-40BC7520527F}">
          <p14:sldIdLst>
            <p14:sldId id="716"/>
          </p14:sldIdLst>
        </p14:section>
        <p14:section name="Untitled Section" id="{BAB5FE1B-4910-480F-9285-3B3D14DFD513}">
          <p14:sldIdLst>
            <p14:sldId id="300"/>
            <p14:sldId id="284"/>
            <p14:sldId id="301"/>
            <p14:sldId id="302"/>
            <p14:sldId id="303"/>
            <p14:sldId id="304"/>
            <p14:sldId id="305"/>
            <p14:sldId id="306"/>
            <p14:sldId id="307"/>
            <p14:sldId id="308"/>
            <p14:sldId id="309"/>
            <p14:sldId id="310"/>
            <p14:sldId id="311"/>
            <p14:sldId id="312"/>
            <p14:sldId id="313"/>
            <p14:sldId id="314"/>
            <p14:sldId id="315"/>
            <p14:sldId id="316"/>
            <p14:sldId id="317"/>
            <p14:sldId id="318"/>
            <p14:sldId id="319"/>
            <p14:sldId id="320"/>
            <p14:sldId id="321"/>
            <p14:sldId id="322"/>
            <p14:sldId id="323"/>
            <p14:sldId id="324"/>
            <p14:sldId id="325"/>
            <p14:sldId id="326"/>
            <p14:sldId id="327"/>
            <p14:sldId id="328"/>
            <p14:sldId id="329"/>
            <p14:sldId id="330"/>
          </p14:sldIdLst>
        </p14:section>
      </p14:sectionLst>
    </p:ext>
    <p:ext uri="{EFAFB233-063F-42B5-8137-9DF3F51BA10A}">
      <p15:sldGuideLst xmlns:p15="http://schemas.microsoft.com/office/powerpoint/2012/main">
        <p15:guide id="1" orient="horz" pos="2214" userDrawn="1">
          <p15:clr>
            <a:srgbClr val="A4A3A4"/>
          </p15:clr>
        </p15:guide>
        <p15:guide id="2" orient="horz" pos="2851" userDrawn="1">
          <p15:clr>
            <a:srgbClr val="A4A3A4"/>
          </p15:clr>
        </p15:guide>
        <p15:guide id="3" orient="horz" pos="3284" userDrawn="1">
          <p15:clr>
            <a:srgbClr val="A4A3A4"/>
          </p15:clr>
        </p15:guide>
        <p15:guide id="4" orient="horz" pos="2355" userDrawn="1">
          <p15:clr>
            <a:srgbClr val="A4A3A4"/>
          </p15:clr>
        </p15:guide>
        <p15:guide id="5" orient="horz" pos="1669" userDrawn="1">
          <p15:clr>
            <a:srgbClr val="A4A3A4"/>
          </p15:clr>
        </p15:guide>
        <p15:guide id="6" orient="horz" pos="360" userDrawn="1">
          <p15:clr>
            <a:srgbClr val="A4A3A4"/>
          </p15:clr>
        </p15:guide>
        <p15:guide id="7" orient="horz" pos="1349" userDrawn="1">
          <p15:clr>
            <a:srgbClr val="A4A3A4"/>
          </p15:clr>
        </p15:guide>
        <p15:guide id="8" orient="horz" pos="2149" userDrawn="1">
          <p15:clr>
            <a:srgbClr val="A4A3A4"/>
          </p15:clr>
        </p15:guide>
        <p15:guide id="9" orient="horz" pos="1198" userDrawn="1">
          <p15:clr>
            <a:srgbClr val="A4A3A4"/>
          </p15:clr>
        </p15:guide>
        <p15:guide id="10" orient="horz" pos="4319" userDrawn="1">
          <p15:clr>
            <a:srgbClr val="A4A3A4"/>
          </p15:clr>
        </p15:guide>
        <p15:guide id="11" pos="704" userDrawn="1">
          <p15:clr>
            <a:srgbClr val="A4A3A4"/>
          </p15:clr>
        </p15:guide>
        <p15:guide id="12" pos="7119" userDrawn="1">
          <p15:clr>
            <a:srgbClr val="A4A3A4"/>
          </p15:clr>
        </p15:guide>
        <p15:guide id="13" pos="3179" userDrawn="1">
          <p15:clr>
            <a:srgbClr val="A4A3A4"/>
          </p15:clr>
        </p15:guide>
        <p15:guide id="14" pos="1455" userDrawn="1">
          <p15:clr>
            <a:srgbClr val="A4A3A4"/>
          </p15:clr>
        </p15:guide>
        <p15:guide id="15" pos="219" userDrawn="1">
          <p15:clr>
            <a:srgbClr val="A4A3A4"/>
          </p15:clr>
        </p15:guide>
        <p15:guide id="16" pos="1233" userDrawn="1">
          <p15:clr>
            <a:srgbClr val="A4A3A4"/>
          </p15:clr>
        </p15:guide>
      </p15:sldGuideLst>
    </p:ext>
    <p:ext uri="{2D200454-40CA-4A62-9FC3-DE9A4176ACB9}">
      <p15:notesGuideLst xmlns:p15="http://schemas.microsoft.com/office/powerpoint/2012/main">
        <p15:guide id="1" orient="horz" pos="2932" userDrawn="1">
          <p15:clr>
            <a:srgbClr val="A4A3A4"/>
          </p15:clr>
        </p15:guide>
        <p15:guide id="2" pos="2212"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362C"/>
    <a:srgbClr val="005EB8"/>
    <a:srgbClr val="D73E17"/>
    <a:srgbClr val="D52B00"/>
    <a:srgbClr val="996633"/>
    <a:srgbClr val="44697D"/>
    <a:srgbClr val="D52B1E"/>
    <a:srgbClr val="E9994A"/>
    <a:srgbClr val="AA272F"/>
    <a:srgbClr val="00769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819" autoAdjust="0"/>
    <p:restoredTop sz="95511" autoAdjust="0"/>
  </p:normalViewPr>
  <p:slideViewPr>
    <p:cSldViewPr snapToGrid="0">
      <p:cViewPr varScale="1">
        <p:scale>
          <a:sx n="106" d="100"/>
          <a:sy n="106" d="100"/>
        </p:scale>
        <p:origin x="784" y="184"/>
      </p:cViewPr>
      <p:guideLst>
        <p:guide orient="horz" pos="2214"/>
        <p:guide orient="horz" pos="2851"/>
        <p:guide orient="horz" pos="3284"/>
        <p:guide orient="horz" pos="2355"/>
        <p:guide orient="horz" pos="1669"/>
        <p:guide orient="horz" pos="360"/>
        <p:guide orient="horz" pos="1349"/>
        <p:guide orient="horz" pos="2149"/>
        <p:guide orient="horz" pos="1198"/>
        <p:guide orient="horz" pos="4319"/>
        <p:guide pos="704"/>
        <p:guide pos="7119"/>
        <p:guide pos="3179"/>
        <p:guide pos="1455"/>
        <p:guide pos="219"/>
        <p:guide pos="1233"/>
      </p:guideLst>
    </p:cSldViewPr>
  </p:slideViewPr>
  <p:outlineViewPr>
    <p:cViewPr>
      <p:scale>
        <a:sx n="33" d="100"/>
        <a:sy n="33" d="100"/>
      </p:scale>
      <p:origin x="0" y="0"/>
    </p:cViewPr>
  </p:outlineViewPr>
  <p:notesTextViewPr>
    <p:cViewPr>
      <p:scale>
        <a:sx n="3" d="2"/>
        <a:sy n="3" d="2"/>
      </p:scale>
      <p:origin x="0" y="0"/>
    </p:cViewPr>
  </p:notesTextViewPr>
  <p:notesViewPr>
    <p:cSldViewPr>
      <p:cViewPr varScale="1">
        <p:scale>
          <a:sx n="80" d="100"/>
          <a:sy n="80" d="100"/>
        </p:scale>
        <p:origin x="-1974" y="-78"/>
      </p:cViewPr>
      <p:guideLst>
        <p:guide orient="horz" pos="2932"/>
        <p:guide pos="2212"/>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handoutMaster" Target="handoutMasters/handoutMaster1.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tags" Target="tags/tag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5455"/>
          </a:xfrm>
          <a:prstGeom prst="rect">
            <a:avLst/>
          </a:prstGeom>
        </p:spPr>
        <p:txBody>
          <a:bodyPr vert="horz" lIns="93324" tIns="46662" rIns="93324" bIns="46662" rtlCol="0"/>
          <a:lstStyle>
            <a:lvl1pPr algn="l">
              <a:defRPr sz="1200"/>
            </a:lvl1pPr>
          </a:lstStyle>
          <a:p>
            <a:endParaRPr lang="en-US"/>
          </a:p>
        </p:txBody>
      </p:sp>
      <p:sp>
        <p:nvSpPr>
          <p:cNvPr id="3" name="Date Placeholder 2"/>
          <p:cNvSpPr>
            <a:spLocks noGrp="1"/>
          </p:cNvSpPr>
          <p:nvPr>
            <p:ph type="dt" sz="quarter" idx="1"/>
          </p:nvPr>
        </p:nvSpPr>
        <p:spPr>
          <a:xfrm>
            <a:off x="3978132" y="0"/>
            <a:ext cx="3043343" cy="465455"/>
          </a:xfrm>
          <a:prstGeom prst="rect">
            <a:avLst/>
          </a:prstGeom>
        </p:spPr>
        <p:txBody>
          <a:bodyPr vert="horz" lIns="93324" tIns="46662" rIns="93324" bIns="46662" rtlCol="0"/>
          <a:lstStyle>
            <a:lvl1pPr algn="r">
              <a:defRPr sz="1200"/>
            </a:lvl1pPr>
          </a:lstStyle>
          <a:p>
            <a:fld id="{284C5895-FE39-4B89-91B9-3F88D0186E19}" type="datetimeFigureOut">
              <a:rPr lang="en-US" smtClean="0"/>
              <a:pPr/>
              <a:t>2/4/25</a:t>
            </a:fld>
            <a:endParaRPr lang="en-US"/>
          </a:p>
        </p:txBody>
      </p:sp>
      <p:sp>
        <p:nvSpPr>
          <p:cNvPr id="4" name="Footer Placeholder 3"/>
          <p:cNvSpPr>
            <a:spLocks noGrp="1"/>
          </p:cNvSpPr>
          <p:nvPr>
            <p:ph type="ftr" sz="quarter" idx="2"/>
          </p:nvPr>
        </p:nvSpPr>
        <p:spPr>
          <a:xfrm>
            <a:off x="0" y="8842029"/>
            <a:ext cx="3043343" cy="465455"/>
          </a:xfrm>
          <a:prstGeom prst="rect">
            <a:avLst/>
          </a:prstGeom>
        </p:spPr>
        <p:txBody>
          <a:bodyPr vert="horz" lIns="93324" tIns="46662" rIns="93324" bIns="46662" rtlCol="0" anchor="b"/>
          <a:lstStyle>
            <a:lvl1pPr algn="l">
              <a:defRPr sz="1200"/>
            </a:lvl1pPr>
          </a:lstStyle>
          <a:p>
            <a:endParaRPr lang="en-US"/>
          </a:p>
        </p:txBody>
      </p:sp>
      <p:sp>
        <p:nvSpPr>
          <p:cNvPr id="5" name="Slide Number Placeholder 4"/>
          <p:cNvSpPr>
            <a:spLocks noGrp="1"/>
          </p:cNvSpPr>
          <p:nvPr>
            <p:ph type="sldNum" sz="quarter" idx="3"/>
          </p:nvPr>
        </p:nvSpPr>
        <p:spPr>
          <a:xfrm>
            <a:off x="3978132" y="8842029"/>
            <a:ext cx="3043343" cy="465455"/>
          </a:xfrm>
          <a:prstGeom prst="rect">
            <a:avLst/>
          </a:prstGeom>
        </p:spPr>
        <p:txBody>
          <a:bodyPr vert="horz" lIns="93324" tIns="46662" rIns="93324" bIns="46662" rtlCol="0" anchor="b"/>
          <a:lstStyle>
            <a:lvl1pPr algn="r">
              <a:defRPr sz="1200"/>
            </a:lvl1pPr>
          </a:lstStyle>
          <a:p>
            <a:fld id="{CB4DC21B-881A-468B-B00C-159245F572A2}" type="slidenum">
              <a:rPr lang="en-US" smtClean="0"/>
              <a:pPr/>
              <a:t>‹#›</a:t>
            </a:fld>
            <a:endParaRPr lang="en-US"/>
          </a:p>
        </p:txBody>
      </p:sp>
    </p:spTree>
    <p:extLst>
      <p:ext uri="{BB962C8B-B14F-4D97-AF65-F5344CB8AC3E}">
        <p14:creationId xmlns:p14="http://schemas.microsoft.com/office/powerpoint/2010/main" val="414121068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5455"/>
          </a:xfrm>
          <a:prstGeom prst="rect">
            <a:avLst/>
          </a:prstGeom>
        </p:spPr>
        <p:txBody>
          <a:bodyPr vert="horz" lIns="93324" tIns="46662" rIns="93324" bIns="46662" rtlCol="0"/>
          <a:lstStyle>
            <a:lvl1pPr algn="l">
              <a:defRPr sz="1200"/>
            </a:lvl1pPr>
          </a:lstStyle>
          <a:p>
            <a:endParaRPr lang="en-US"/>
          </a:p>
        </p:txBody>
      </p:sp>
      <p:sp>
        <p:nvSpPr>
          <p:cNvPr id="3" name="Date Placeholder 2"/>
          <p:cNvSpPr>
            <a:spLocks noGrp="1"/>
          </p:cNvSpPr>
          <p:nvPr>
            <p:ph type="dt" idx="1"/>
          </p:nvPr>
        </p:nvSpPr>
        <p:spPr>
          <a:xfrm>
            <a:off x="3978132" y="0"/>
            <a:ext cx="3043343" cy="465455"/>
          </a:xfrm>
          <a:prstGeom prst="rect">
            <a:avLst/>
          </a:prstGeom>
        </p:spPr>
        <p:txBody>
          <a:bodyPr vert="horz" lIns="93324" tIns="46662" rIns="93324" bIns="46662" rtlCol="0"/>
          <a:lstStyle>
            <a:lvl1pPr algn="r">
              <a:defRPr sz="1200"/>
            </a:lvl1pPr>
          </a:lstStyle>
          <a:p>
            <a:fld id="{A6E1133A-33E6-41DE-9EDC-2B4E7ACFB7D2}" type="datetimeFigureOut">
              <a:rPr lang="en-US" smtClean="0"/>
              <a:pPr/>
              <a:t>2/4/25</a:t>
            </a:fld>
            <a:endParaRPr lang="en-US"/>
          </a:p>
        </p:txBody>
      </p:sp>
      <p:sp>
        <p:nvSpPr>
          <p:cNvPr id="4" name="Slide Image Placeholder 3"/>
          <p:cNvSpPr>
            <a:spLocks noGrp="1" noRot="1" noChangeAspect="1"/>
          </p:cNvSpPr>
          <p:nvPr>
            <p:ph type="sldImg" idx="2"/>
          </p:nvPr>
        </p:nvSpPr>
        <p:spPr>
          <a:xfrm>
            <a:off x="409575" y="698500"/>
            <a:ext cx="6203950" cy="3490913"/>
          </a:xfrm>
          <a:prstGeom prst="rect">
            <a:avLst/>
          </a:prstGeom>
          <a:noFill/>
          <a:ln w="12700">
            <a:solidFill>
              <a:prstClr val="black"/>
            </a:solidFill>
          </a:ln>
        </p:spPr>
        <p:txBody>
          <a:bodyPr vert="horz" lIns="93324" tIns="46662" rIns="93324" bIns="46662" rtlCol="0" anchor="ctr"/>
          <a:lstStyle/>
          <a:p>
            <a:endParaRPr lang="en-US"/>
          </a:p>
        </p:txBody>
      </p:sp>
      <p:sp>
        <p:nvSpPr>
          <p:cNvPr id="5" name="Notes Placeholder 4"/>
          <p:cNvSpPr>
            <a:spLocks noGrp="1"/>
          </p:cNvSpPr>
          <p:nvPr>
            <p:ph type="body" sz="quarter" idx="3"/>
          </p:nvPr>
        </p:nvSpPr>
        <p:spPr>
          <a:xfrm>
            <a:off x="702310" y="4421823"/>
            <a:ext cx="5618480" cy="4189095"/>
          </a:xfrm>
          <a:prstGeom prst="rect">
            <a:avLst/>
          </a:prstGeom>
        </p:spPr>
        <p:txBody>
          <a:bodyPr vert="horz" lIns="93324" tIns="46662" rIns="93324" bIns="46662"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029"/>
            <a:ext cx="3043343" cy="465455"/>
          </a:xfrm>
          <a:prstGeom prst="rect">
            <a:avLst/>
          </a:prstGeom>
        </p:spPr>
        <p:txBody>
          <a:bodyPr vert="horz" lIns="93324" tIns="46662" rIns="93324" bIns="46662" rtlCol="0" anchor="b"/>
          <a:lstStyle>
            <a:lvl1pPr algn="l">
              <a:defRPr sz="1200"/>
            </a:lvl1pPr>
          </a:lstStyle>
          <a:p>
            <a:endParaRPr lang="en-US"/>
          </a:p>
        </p:txBody>
      </p:sp>
      <p:sp>
        <p:nvSpPr>
          <p:cNvPr id="7" name="Slide Number Placeholder 6"/>
          <p:cNvSpPr>
            <a:spLocks noGrp="1"/>
          </p:cNvSpPr>
          <p:nvPr>
            <p:ph type="sldNum" sz="quarter" idx="5"/>
          </p:nvPr>
        </p:nvSpPr>
        <p:spPr>
          <a:xfrm>
            <a:off x="3978132" y="8842029"/>
            <a:ext cx="3043343" cy="465455"/>
          </a:xfrm>
          <a:prstGeom prst="rect">
            <a:avLst/>
          </a:prstGeom>
        </p:spPr>
        <p:txBody>
          <a:bodyPr vert="horz" lIns="93324" tIns="46662" rIns="93324" bIns="46662" rtlCol="0" anchor="b"/>
          <a:lstStyle>
            <a:lvl1pPr algn="r">
              <a:defRPr sz="1200"/>
            </a:lvl1pPr>
          </a:lstStyle>
          <a:p>
            <a:fld id="{3F1AA2EC-018E-495A-975D-CC074962699C}" type="slidenum">
              <a:rPr lang="en-US" smtClean="0"/>
              <a:pPr/>
              <a:t>‹#›</a:t>
            </a:fld>
            <a:endParaRPr lang="en-US"/>
          </a:p>
        </p:txBody>
      </p:sp>
    </p:spTree>
    <p:extLst>
      <p:ext uri="{BB962C8B-B14F-4D97-AF65-F5344CB8AC3E}">
        <p14:creationId xmlns:p14="http://schemas.microsoft.com/office/powerpoint/2010/main" val="37800260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8463" y="696913"/>
            <a:ext cx="6188075" cy="3481387"/>
          </a:xfrm>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F1AA2EC-018E-495A-975D-CC074962699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939459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9575" y="698500"/>
            <a:ext cx="6203950" cy="3490913"/>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579F167-396A-41D2-AEBC-C8DC2D3EF9A8}" type="slidenum">
              <a:rPr lang="en-US" smtClean="0"/>
              <a:pPr/>
              <a:t>10</a:t>
            </a:fld>
            <a:endParaRPr lang="en-US"/>
          </a:p>
        </p:txBody>
      </p:sp>
    </p:spTree>
    <p:extLst>
      <p:ext uri="{BB962C8B-B14F-4D97-AF65-F5344CB8AC3E}">
        <p14:creationId xmlns:p14="http://schemas.microsoft.com/office/powerpoint/2010/main" val="84843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9575" y="698500"/>
            <a:ext cx="6203950" cy="3490913"/>
          </a:xfrm>
        </p:spPr>
      </p:sp>
      <p:sp>
        <p:nvSpPr>
          <p:cNvPr id="3" name="Notes Placeholder 2"/>
          <p:cNvSpPr>
            <a:spLocks noGrp="1"/>
          </p:cNvSpPr>
          <p:nvPr>
            <p:ph type="body" idx="1"/>
          </p:nvPr>
        </p:nvSpPr>
        <p:spPr/>
        <p:txBody>
          <a:bodyPr/>
          <a:lstStyle/>
          <a:p>
            <a:r>
              <a:rPr lang="en-US" dirty="0"/>
              <a:t>Image from Bontrager pg. 580</a:t>
            </a:r>
          </a:p>
        </p:txBody>
      </p:sp>
      <p:sp>
        <p:nvSpPr>
          <p:cNvPr id="4" name="Slide Number Placeholder 3"/>
          <p:cNvSpPr>
            <a:spLocks noGrp="1"/>
          </p:cNvSpPr>
          <p:nvPr>
            <p:ph type="sldNum" sz="quarter" idx="10"/>
          </p:nvPr>
        </p:nvSpPr>
        <p:spPr/>
        <p:txBody>
          <a:bodyPr/>
          <a:lstStyle/>
          <a:p>
            <a:fld id="{A579F167-396A-41D2-AEBC-C8DC2D3EF9A8}" type="slidenum">
              <a:rPr lang="en-US" smtClean="0"/>
              <a:pPr/>
              <a:t>13</a:t>
            </a:fld>
            <a:endParaRPr lang="en-US"/>
          </a:p>
        </p:txBody>
      </p:sp>
    </p:spTree>
    <p:extLst>
      <p:ext uri="{BB962C8B-B14F-4D97-AF65-F5344CB8AC3E}">
        <p14:creationId xmlns:p14="http://schemas.microsoft.com/office/powerpoint/2010/main" val="29519270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9575" y="698500"/>
            <a:ext cx="6203950" cy="3490913"/>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579F167-396A-41D2-AEBC-C8DC2D3EF9A8}" type="slidenum">
              <a:rPr lang="en-US" smtClean="0"/>
              <a:pPr/>
              <a:t>15</a:t>
            </a:fld>
            <a:endParaRPr lang="en-US"/>
          </a:p>
        </p:txBody>
      </p:sp>
    </p:spTree>
    <p:extLst>
      <p:ext uri="{BB962C8B-B14F-4D97-AF65-F5344CB8AC3E}">
        <p14:creationId xmlns:p14="http://schemas.microsoft.com/office/powerpoint/2010/main" val="23459554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9575" y="698500"/>
            <a:ext cx="6203950" cy="3490913"/>
          </a:xfrm>
        </p:spPr>
      </p:sp>
      <p:sp>
        <p:nvSpPr>
          <p:cNvPr id="3" name="Notes Placeholder 2"/>
          <p:cNvSpPr>
            <a:spLocks noGrp="1"/>
          </p:cNvSpPr>
          <p:nvPr>
            <p:ph type="body" idx="1"/>
          </p:nvPr>
        </p:nvSpPr>
        <p:spPr/>
        <p:txBody>
          <a:bodyPr/>
          <a:lstStyle/>
          <a:p>
            <a:r>
              <a:rPr lang="en-US" dirty="0"/>
              <a:t>Image from Bontrager </a:t>
            </a:r>
            <a:r>
              <a:rPr lang="en-US" dirty="0" err="1"/>
              <a:t>pg</a:t>
            </a:r>
            <a:r>
              <a:rPr lang="en-US" dirty="0"/>
              <a:t> 589</a:t>
            </a:r>
          </a:p>
        </p:txBody>
      </p:sp>
      <p:sp>
        <p:nvSpPr>
          <p:cNvPr id="4" name="Slide Number Placeholder 3"/>
          <p:cNvSpPr>
            <a:spLocks noGrp="1"/>
          </p:cNvSpPr>
          <p:nvPr>
            <p:ph type="sldNum" sz="quarter" idx="10"/>
          </p:nvPr>
        </p:nvSpPr>
        <p:spPr/>
        <p:txBody>
          <a:bodyPr/>
          <a:lstStyle/>
          <a:p>
            <a:fld id="{A579F167-396A-41D2-AEBC-C8DC2D3EF9A8}" type="slidenum">
              <a:rPr lang="en-US" smtClean="0"/>
              <a:pPr/>
              <a:t>17</a:t>
            </a:fld>
            <a:endParaRPr lang="en-US"/>
          </a:p>
        </p:txBody>
      </p:sp>
    </p:spTree>
    <p:extLst>
      <p:ext uri="{BB962C8B-B14F-4D97-AF65-F5344CB8AC3E}">
        <p14:creationId xmlns:p14="http://schemas.microsoft.com/office/powerpoint/2010/main" val="15397609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9575" y="698500"/>
            <a:ext cx="6203950" cy="3490913"/>
          </a:xfrm>
        </p:spPr>
      </p:sp>
      <p:sp>
        <p:nvSpPr>
          <p:cNvPr id="3" name="Notes Placeholder 2"/>
          <p:cNvSpPr>
            <a:spLocks noGrp="1"/>
          </p:cNvSpPr>
          <p:nvPr>
            <p:ph type="body" idx="1"/>
          </p:nvPr>
        </p:nvSpPr>
        <p:spPr/>
        <p:txBody>
          <a:bodyPr>
            <a:normAutofit/>
          </a:bodyPr>
          <a:lstStyle/>
          <a:p>
            <a:r>
              <a:rPr lang="en-US" dirty="0"/>
              <a:t>Level 1 in southern Alberta</a:t>
            </a:r>
          </a:p>
        </p:txBody>
      </p:sp>
      <p:sp>
        <p:nvSpPr>
          <p:cNvPr id="4" name="Slide Number Placeholder 3"/>
          <p:cNvSpPr>
            <a:spLocks noGrp="1"/>
          </p:cNvSpPr>
          <p:nvPr>
            <p:ph type="sldNum" sz="quarter" idx="10"/>
          </p:nvPr>
        </p:nvSpPr>
        <p:spPr/>
        <p:txBody>
          <a:bodyPr/>
          <a:lstStyle/>
          <a:p>
            <a:fld id="{F435E63C-E602-488D-8BE2-7E236DB67A0F}" type="slidenum">
              <a:rPr lang="en-US" smtClean="0"/>
              <a:pPr/>
              <a:t>19</a:t>
            </a:fld>
            <a:endParaRPr lang="en-US"/>
          </a:p>
        </p:txBody>
      </p:sp>
    </p:spTree>
    <p:extLst>
      <p:ext uri="{BB962C8B-B14F-4D97-AF65-F5344CB8AC3E}">
        <p14:creationId xmlns:p14="http://schemas.microsoft.com/office/powerpoint/2010/main" val="6323729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9575" y="698500"/>
            <a:ext cx="6203950" cy="3490913"/>
          </a:xfrm>
        </p:spPr>
      </p:sp>
      <p:sp>
        <p:nvSpPr>
          <p:cNvPr id="3" name="Notes Placeholder 2"/>
          <p:cNvSpPr>
            <a:spLocks noGrp="1"/>
          </p:cNvSpPr>
          <p:nvPr>
            <p:ph type="body" idx="1"/>
          </p:nvPr>
        </p:nvSpPr>
        <p:spPr/>
        <p:txBody>
          <a:bodyPr>
            <a:normAutofit/>
          </a:bodyPr>
          <a:lstStyle/>
          <a:p>
            <a:r>
              <a:rPr lang="en-US" dirty="0"/>
              <a:t>-to</a:t>
            </a:r>
            <a:r>
              <a:rPr lang="en-US" baseline="0" dirty="0"/>
              <a:t> query whiplash vs. #</a:t>
            </a:r>
          </a:p>
          <a:p>
            <a:pPr>
              <a:buFontTx/>
              <a:buChar char="-"/>
            </a:pPr>
            <a:r>
              <a:rPr lang="en-US" baseline="0" dirty="0"/>
              <a:t>C-spine precautions means immobilized on a backboard and should not sit up.</a:t>
            </a:r>
          </a:p>
          <a:p>
            <a:pPr>
              <a:buFontTx/>
              <a:buChar char="-"/>
            </a:pPr>
            <a:r>
              <a:rPr lang="en-US" baseline="0" dirty="0"/>
              <a:t>Spinal precautions means T/L spine precautions, instructions can vary.  It is not clear in the regions!  Treat everyone as a c-spine precaution to avoid risk of further injury!</a:t>
            </a:r>
          </a:p>
          <a:p>
            <a:endParaRPr lang="en-US" dirty="0"/>
          </a:p>
        </p:txBody>
      </p:sp>
      <p:sp>
        <p:nvSpPr>
          <p:cNvPr id="4" name="Slide Number Placeholder 3"/>
          <p:cNvSpPr>
            <a:spLocks noGrp="1"/>
          </p:cNvSpPr>
          <p:nvPr>
            <p:ph type="sldNum" sz="quarter" idx="10"/>
          </p:nvPr>
        </p:nvSpPr>
        <p:spPr/>
        <p:txBody>
          <a:bodyPr/>
          <a:lstStyle/>
          <a:p>
            <a:fld id="{A579F167-396A-41D2-AEBC-C8DC2D3EF9A8}" type="slidenum">
              <a:rPr lang="en-US" smtClean="0"/>
              <a:pPr/>
              <a:t>26</a:t>
            </a:fld>
            <a:endParaRPr lang="en-US"/>
          </a:p>
        </p:txBody>
      </p:sp>
    </p:spTree>
    <p:extLst>
      <p:ext uri="{BB962C8B-B14F-4D97-AF65-F5344CB8AC3E}">
        <p14:creationId xmlns:p14="http://schemas.microsoft.com/office/powerpoint/2010/main" val="37452577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9575" y="698500"/>
            <a:ext cx="6203950" cy="3490913"/>
          </a:xfrm>
        </p:spPr>
      </p:sp>
      <p:sp>
        <p:nvSpPr>
          <p:cNvPr id="3" name="Notes Placeholder 2"/>
          <p:cNvSpPr>
            <a:spLocks noGrp="1"/>
          </p:cNvSpPr>
          <p:nvPr>
            <p:ph type="body" idx="1"/>
          </p:nvPr>
        </p:nvSpPr>
        <p:spPr/>
        <p:txBody>
          <a:bodyPr>
            <a:normAutofit/>
          </a:bodyPr>
          <a:lstStyle/>
          <a:p>
            <a:r>
              <a:rPr lang="en-US" dirty="0"/>
              <a:t>Dr’s will look at lateral/swimmers and tell you “it’s clear”</a:t>
            </a:r>
            <a:r>
              <a:rPr lang="en-US" baseline="0" dirty="0"/>
              <a:t> and ask you to remove the collar for AP and </a:t>
            </a:r>
            <a:r>
              <a:rPr lang="en-US" baseline="0" dirty="0" err="1"/>
              <a:t>odontoid</a:t>
            </a:r>
            <a:r>
              <a:rPr lang="en-US" baseline="0" dirty="0"/>
              <a:t> images.  Not ok!</a:t>
            </a:r>
            <a:endParaRPr lang="en-US" dirty="0"/>
          </a:p>
        </p:txBody>
      </p:sp>
      <p:sp>
        <p:nvSpPr>
          <p:cNvPr id="4" name="Slide Number Placeholder 3"/>
          <p:cNvSpPr>
            <a:spLocks noGrp="1"/>
          </p:cNvSpPr>
          <p:nvPr>
            <p:ph type="sldNum" sz="quarter" idx="10"/>
          </p:nvPr>
        </p:nvSpPr>
        <p:spPr/>
        <p:txBody>
          <a:bodyPr/>
          <a:lstStyle/>
          <a:p>
            <a:fld id="{A579F167-396A-41D2-AEBC-C8DC2D3EF9A8}" type="slidenum">
              <a:rPr lang="en-US" smtClean="0"/>
              <a:pPr/>
              <a:t>27</a:t>
            </a:fld>
            <a:endParaRPr lang="en-US"/>
          </a:p>
        </p:txBody>
      </p:sp>
    </p:spTree>
    <p:extLst>
      <p:ext uri="{BB962C8B-B14F-4D97-AF65-F5344CB8AC3E}">
        <p14:creationId xmlns:p14="http://schemas.microsoft.com/office/powerpoint/2010/main" val="31118461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9575" y="698500"/>
            <a:ext cx="6203950" cy="3490913"/>
          </a:xfrm>
        </p:spPr>
      </p:sp>
      <p:sp>
        <p:nvSpPr>
          <p:cNvPr id="3" name="Notes Placeholder 2"/>
          <p:cNvSpPr>
            <a:spLocks noGrp="1"/>
          </p:cNvSpPr>
          <p:nvPr>
            <p:ph type="body" idx="1"/>
          </p:nvPr>
        </p:nvSpPr>
        <p:spPr/>
        <p:txBody>
          <a:bodyPr>
            <a:normAutofit/>
          </a:bodyPr>
          <a:lstStyle/>
          <a:p>
            <a:r>
              <a:rPr lang="en-US" dirty="0"/>
              <a:t>- Grid = not always necessary, dependant on patient size.  Increased OID </a:t>
            </a:r>
            <a:r>
              <a:rPr lang="en-US" dirty="0" err="1"/>
              <a:t>reesults</a:t>
            </a:r>
            <a:r>
              <a:rPr lang="en-US" dirty="0"/>
              <a:t> in air-gap (air acts as a “filter” for scatter/low energy radiation that will not reach the</a:t>
            </a:r>
            <a:r>
              <a:rPr lang="en-US" baseline="0" dirty="0"/>
              <a:t> IR causing density without detail)</a:t>
            </a:r>
            <a:endParaRPr lang="en-US" dirty="0"/>
          </a:p>
          <a:p>
            <a:r>
              <a:rPr lang="en-US" dirty="0"/>
              <a:t>- Include </a:t>
            </a:r>
            <a:r>
              <a:rPr lang="en-US" dirty="0" err="1"/>
              <a:t>sella</a:t>
            </a:r>
            <a:r>
              <a:rPr lang="en-US" dirty="0"/>
              <a:t> </a:t>
            </a:r>
            <a:r>
              <a:rPr lang="en-US" dirty="0" err="1"/>
              <a:t>turcica</a:t>
            </a:r>
            <a:endParaRPr lang="en-US" dirty="0"/>
          </a:p>
        </p:txBody>
      </p:sp>
      <p:sp>
        <p:nvSpPr>
          <p:cNvPr id="4" name="Slide Number Placeholder 3"/>
          <p:cNvSpPr>
            <a:spLocks noGrp="1"/>
          </p:cNvSpPr>
          <p:nvPr>
            <p:ph type="sldNum" sz="quarter" idx="10"/>
          </p:nvPr>
        </p:nvSpPr>
        <p:spPr/>
        <p:txBody>
          <a:bodyPr/>
          <a:lstStyle/>
          <a:p>
            <a:fld id="{A579F167-396A-41D2-AEBC-C8DC2D3EF9A8}" type="slidenum">
              <a:rPr lang="en-US" smtClean="0"/>
              <a:pPr/>
              <a:t>28</a:t>
            </a:fld>
            <a:endParaRPr lang="en-US"/>
          </a:p>
        </p:txBody>
      </p:sp>
    </p:spTree>
    <p:extLst>
      <p:ext uri="{BB962C8B-B14F-4D97-AF65-F5344CB8AC3E}">
        <p14:creationId xmlns:p14="http://schemas.microsoft.com/office/powerpoint/2010/main" val="31985747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9575" y="698500"/>
            <a:ext cx="6203950" cy="3490913"/>
          </a:xfrm>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Grid = not always necessary, dependant on patient size.  Increased OID </a:t>
            </a:r>
            <a:r>
              <a:rPr lang="en-US" dirty="0" err="1"/>
              <a:t>reesults</a:t>
            </a:r>
            <a:r>
              <a:rPr lang="en-US" dirty="0"/>
              <a:t> in air-gap (air acts as a “filter” for scatter/low energy radiation that will not reach the</a:t>
            </a:r>
            <a:r>
              <a:rPr lang="en-US" baseline="0" dirty="0"/>
              <a:t> IR causing density without detail)</a:t>
            </a:r>
            <a:endParaRPr lang="en-US" dirty="0"/>
          </a:p>
          <a:p>
            <a:endParaRPr lang="en-US" dirty="0"/>
          </a:p>
        </p:txBody>
      </p:sp>
      <p:sp>
        <p:nvSpPr>
          <p:cNvPr id="4" name="Slide Number Placeholder 3"/>
          <p:cNvSpPr>
            <a:spLocks noGrp="1"/>
          </p:cNvSpPr>
          <p:nvPr>
            <p:ph type="sldNum" sz="quarter" idx="10"/>
          </p:nvPr>
        </p:nvSpPr>
        <p:spPr/>
        <p:txBody>
          <a:bodyPr/>
          <a:lstStyle/>
          <a:p>
            <a:fld id="{A579F167-396A-41D2-AEBC-C8DC2D3EF9A8}" type="slidenum">
              <a:rPr lang="en-US" smtClean="0"/>
              <a:pPr/>
              <a:t>29</a:t>
            </a:fld>
            <a:endParaRPr lang="en-US"/>
          </a:p>
        </p:txBody>
      </p:sp>
    </p:spTree>
    <p:extLst>
      <p:ext uri="{BB962C8B-B14F-4D97-AF65-F5344CB8AC3E}">
        <p14:creationId xmlns:p14="http://schemas.microsoft.com/office/powerpoint/2010/main" val="7193711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9575" y="698500"/>
            <a:ext cx="6203950" cy="3490913"/>
          </a:xfrm>
        </p:spPr>
      </p:sp>
      <p:sp>
        <p:nvSpPr>
          <p:cNvPr id="3" name="Notes Placeholder 2"/>
          <p:cNvSpPr>
            <a:spLocks noGrp="1"/>
          </p:cNvSpPr>
          <p:nvPr>
            <p:ph type="body" idx="1"/>
          </p:nvPr>
        </p:nvSpPr>
        <p:spPr/>
        <p:txBody>
          <a:bodyPr>
            <a:normAutofit/>
          </a:bodyPr>
          <a:lstStyle/>
          <a:p>
            <a:pPr>
              <a:buFontTx/>
              <a:buChar char="-"/>
            </a:pPr>
            <a:r>
              <a:rPr lang="en-US" dirty="0"/>
              <a:t>When C7/T1 joint space is not visualized through shoulders</a:t>
            </a:r>
          </a:p>
          <a:p>
            <a:pPr>
              <a:buFontTx/>
              <a:buChar char="-"/>
            </a:pPr>
            <a:r>
              <a:rPr lang="en-US" dirty="0"/>
              <a:t>- separate the humeral heads</a:t>
            </a:r>
          </a:p>
          <a:p>
            <a:pPr>
              <a:buFontTx/>
              <a:buChar char="-"/>
            </a:pPr>
            <a:r>
              <a:rPr lang="en-US" dirty="0"/>
              <a:t>- mimic the 3-5 degree caudal angle if done</a:t>
            </a:r>
            <a:r>
              <a:rPr lang="en-US" baseline="0" dirty="0"/>
              <a:t> in a lateral recumbent or erect position.</a:t>
            </a:r>
            <a:endParaRPr lang="en-US" dirty="0"/>
          </a:p>
        </p:txBody>
      </p:sp>
      <p:sp>
        <p:nvSpPr>
          <p:cNvPr id="4" name="Slide Number Placeholder 3"/>
          <p:cNvSpPr>
            <a:spLocks noGrp="1"/>
          </p:cNvSpPr>
          <p:nvPr>
            <p:ph type="sldNum" sz="quarter" idx="10"/>
          </p:nvPr>
        </p:nvSpPr>
        <p:spPr/>
        <p:txBody>
          <a:bodyPr/>
          <a:lstStyle/>
          <a:p>
            <a:fld id="{A579F167-396A-41D2-AEBC-C8DC2D3EF9A8}" type="slidenum">
              <a:rPr lang="en-US" smtClean="0"/>
              <a:pPr/>
              <a:t>30</a:t>
            </a:fld>
            <a:endParaRPr lang="en-US"/>
          </a:p>
        </p:txBody>
      </p:sp>
    </p:spTree>
    <p:extLst>
      <p:ext uri="{BB962C8B-B14F-4D97-AF65-F5344CB8AC3E}">
        <p14:creationId xmlns:p14="http://schemas.microsoft.com/office/powerpoint/2010/main" val="28788257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3C4745C-428B-4B0B-8F6A-602D577E8B0B}" type="datetimeFigureOut">
              <a:rPr lang="en-CA" smtClean="0"/>
              <a:pPr/>
              <a:t>2025-02-04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9569187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C4745C-428B-4B0B-8F6A-602D577E8B0B}" type="datetimeFigureOut">
              <a:rPr lang="en-CA" smtClean="0"/>
              <a:pPr/>
              <a:t>2025-02-04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0935312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3C4745C-428B-4B0B-8F6A-602D577E8B0B}" type="datetimeFigureOut">
              <a:rPr lang="en-CA" smtClean="0"/>
              <a:pPr/>
              <a:t>2025-02-04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5914890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3C4745C-428B-4B0B-8F6A-602D577E8B0B}" type="datetimeFigureOut">
              <a:rPr lang="en-CA" smtClean="0"/>
              <a:pPr/>
              <a:t>2025-02-04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57085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3C4745C-428B-4B0B-8F6A-602D577E8B0B}" type="datetimeFigureOut">
              <a:rPr lang="en-CA" smtClean="0"/>
              <a:pPr/>
              <a:t>2025-02-04</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3240001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3C4745C-428B-4B0B-8F6A-602D577E8B0B}" type="datetimeFigureOut">
              <a:rPr lang="en-CA" smtClean="0"/>
              <a:pPr/>
              <a:t>2025-02-04</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41629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3C4745C-428B-4B0B-8F6A-602D577E8B0B}" type="datetimeFigureOut">
              <a:rPr lang="en-CA" smtClean="0"/>
              <a:pPr/>
              <a:t>2025-02-04</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212838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3C4745C-428B-4B0B-8F6A-602D577E8B0B}" type="datetimeFigureOut">
              <a:rPr lang="en-CA" smtClean="0"/>
              <a:pPr/>
              <a:t>2025-02-04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6491611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3C4745C-428B-4B0B-8F6A-602D577E8B0B}" type="datetimeFigureOut">
              <a:rPr lang="en-CA" smtClean="0"/>
              <a:pPr/>
              <a:t>2025-02-04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071812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C4745C-428B-4B0B-8F6A-602D577E8B0B}" type="datetimeFigureOut">
              <a:rPr lang="en-CA" smtClean="0"/>
              <a:pPr/>
              <a:t>2025-02-04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3556251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C4745C-428B-4B0B-8F6A-602D577E8B0B}" type="datetimeFigureOut">
              <a:rPr lang="en-CA" smtClean="0"/>
              <a:pPr/>
              <a:t>2025-02-04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8452840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2025-02-04</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2204016699"/>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9.xml"/><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12.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14.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5.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16.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7.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18.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9.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0.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1.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2.xml"/></Relationships>
</file>

<file path=ppt/slides/_rels/slide2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2.xml"/><Relationship Id="rId1" Type="http://schemas.openxmlformats.org/officeDocument/2006/relationships/tags" Target="../tags/tag23.xml"/><Relationship Id="rId4" Type="http://schemas.openxmlformats.org/officeDocument/2006/relationships/hyperlink" Target="http://www.tampabay.com/news/health/need-for-more-hca-trauma-centers-not-clear-cut/2173764" TargetMode="Externa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4.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25.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26.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27.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28.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29.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0.xml"/></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1.xml"/></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9"/>
          <p:cNvSpPr>
            <a:spLocks noGrp="1"/>
          </p:cNvSpPr>
          <p:nvPr>
            <p:ph type="subTitle" idx="1"/>
          </p:nvPr>
        </p:nvSpPr>
        <p:spPr>
          <a:xfrm>
            <a:off x="2341168" y="4019538"/>
            <a:ext cx="9144000" cy="1655762"/>
          </a:xfrm>
        </p:spPr>
        <p:txBody>
          <a:bodyPr>
            <a:normAutofit/>
          </a:bodyPr>
          <a:lstStyle/>
          <a:p>
            <a:endParaRPr lang="en-US" sz="1400" dirty="0">
              <a:latin typeface="+mj-lt"/>
            </a:endParaRPr>
          </a:p>
          <a:p>
            <a:pPr algn="l"/>
            <a:r>
              <a:rPr lang="en-US" sz="1400" b="1" dirty="0">
                <a:latin typeface="+mj-lt"/>
              </a:rPr>
              <a:t>		</a:t>
            </a:r>
            <a:endParaRPr lang="en-US" sz="2000" b="1" dirty="0">
              <a:latin typeface="+mj-lt"/>
            </a:endParaRPr>
          </a:p>
        </p:txBody>
      </p:sp>
      <p:sp>
        <p:nvSpPr>
          <p:cNvPr id="4" name="TextBox 3">
            <a:extLst>
              <a:ext uri="{FF2B5EF4-FFF2-40B4-BE49-F238E27FC236}">
                <a16:creationId xmlns:a16="http://schemas.microsoft.com/office/drawing/2014/main" id="{D642CEED-E700-FA37-937E-0AD98A523FE3}"/>
              </a:ext>
            </a:extLst>
          </p:cNvPr>
          <p:cNvSpPr txBox="1"/>
          <p:nvPr/>
        </p:nvSpPr>
        <p:spPr>
          <a:xfrm>
            <a:off x="4209862" y="2939700"/>
            <a:ext cx="7795034" cy="1138773"/>
          </a:xfrm>
          <a:prstGeom prst="rect">
            <a:avLst/>
          </a:prstGeom>
          <a:noFill/>
        </p:spPr>
        <p:txBody>
          <a:bodyPr wrap="square">
            <a:spAutoFit/>
          </a:bodyPr>
          <a:lstStyle/>
          <a:p>
            <a:r>
              <a:rPr lang="en-US" sz="3600" b="1" dirty="0">
                <a:latin typeface="+mj-lt"/>
              </a:rPr>
              <a:t>MRAD 285:  Radiographic Applied Skills</a:t>
            </a:r>
            <a:br>
              <a:rPr lang="en-US" sz="3200" b="1" dirty="0"/>
            </a:br>
            <a:r>
              <a:rPr lang="en-US" sz="3200" b="1" dirty="0"/>
              <a:t>     </a:t>
            </a:r>
            <a:r>
              <a:rPr lang="en-US" sz="2800" b="1" dirty="0"/>
              <a:t>Trauma and Adaptive Radiography</a:t>
            </a:r>
            <a:endParaRPr lang="en-CA" sz="2800" dirty="0"/>
          </a:p>
        </p:txBody>
      </p:sp>
    </p:spTree>
    <p:extLst>
      <p:ext uri="{BB962C8B-B14F-4D97-AF65-F5344CB8AC3E}">
        <p14:creationId xmlns:p14="http://schemas.microsoft.com/office/powerpoint/2010/main" val="21777308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 Outcome</a:t>
            </a:r>
          </a:p>
        </p:txBody>
      </p:sp>
      <p:sp>
        <p:nvSpPr>
          <p:cNvPr id="3" name="Content Placeholder 2"/>
          <p:cNvSpPr>
            <a:spLocks noGrp="1"/>
          </p:cNvSpPr>
          <p:nvPr>
            <p:ph idx="1"/>
          </p:nvPr>
        </p:nvSpPr>
        <p:spPr/>
        <p:txBody>
          <a:bodyPr/>
          <a:lstStyle/>
          <a:p>
            <a:r>
              <a:rPr lang="en-US" dirty="0"/>
              <a:t>Perform trauma and adaptive radiography.</a:t>
            </a:r>
          </a:p>
        </p:txBody>
      </p:sp>
    </p:spTree>
    <p:extLst>
      <p:ext uri="{BB962C8B-B14F-4D97-AF65-F5344CB8AC3E}">
        <p14:creationId xmlns:p14="http://schemas.microsoft.com/office/powerpoint/2010/main" val="40760490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Objectives</a:t>
            </a:r>
          </a:p>
        </p:txBody>
      </p:sp>
      <p:sp>
        <p:nvSpPr>
          <p:cNvPr id="2" name="Content Placeholder 1"/>
          <p:cNvSpPr>
            <a:spLocks noGrp="1"/>
          </p:cNvSpPr>
          <p:nvPr>
            <p:ph idx="1"/>
          </p:nvPr>
        </p:nvSpPr>
        <p:spPr>
          <a:xfrm>
            <a:off x="838200" y="1690688"/>
            <a:ext cx="10515600" cy="4351338"/>
          </a:xfrm>
        </p:spPr>
        <p:txBody>
          <a:bodyPr>
            <a:normAutofit lnSpcReduction="10000"/>
          </a:bodyPr>
          <a:lstStyle/>
          <a:p>
            <a:r>
              <a:rPr lang="en-US" dirty="0"/>
              <a:t>Differentiate between trauma and adaptive radiography</a:t>
            </a:r>
          </a:p>
          <a:p>
            <a:r>
              <a:rPr lang="en-US" dirty="0"/>
              <a:t>Describe radiographic adaptations used in  trauma radiography</a:t>
            </a:r>
          </a:p>
          <a:p>
            <a:r>
              <a:rPr lang="en-US" dirty="0"/>
              <a:t>Perform trauma imaging of the axial skeleton</a:t>
            </a:r>
          </a:p>
          <a:p>
            <a:r>
              <a:rPr lang="en-US" dirty="0"/>
              <a:t>Perform adaptive  imaging of the appendicular skeleton</a:t>
            </a:r>
          </a:p>
          <a:p>
            <a:r>
              <a:rPr lang="en-US" dirty="0"/>
              <a:t>Discuss effective strategies for managing the emotional effects of trauma imaging from a technologist’s perspective</a:t>
            </a:r>
          </a:p>
          <a:p>
            <a:r>
              <a:rPr lang="en-US" dirty="0"/>
              <a:t>Examine trauma images for diagnostic quality</a:t>
            </a:r>
          </a:p>
          <a:p>
            <a:r>
              <a:rPr lang="en-US" dirty="0"/>
              <a:t>Differentiate between trauma images and routine practice</a:t>
            </a:r>
          </a:p>
          <a:p>
            <a:r>
              <a:rPr lang="en-US" dirty="0"/>
              <a:t>Discuss methods to improve radiographic images</a:t>
            </a:r>
          </a:p>
          <a:p>
            <a:endParaRPr lang="en-US" dirty="0"/>
          </a:p>
        </p:txBody>
      </p:sp>
    </p:spTree>
    <p:custDataLst>
      <p:tags r:id="rId1"/>
    </p:custDataLst>
    <p:extLst>
      <p:ext uri="{BB962C8B-B14F-4D97-AF65-F5344CB8AC3E}">
        <p14:creationId xmlns:p14="http://schemas.microsoft.com/office/powerpoint/2010/main" val="1582379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285514" cy="1325563"/>
          </a:xfrm>
        </p:spPr>
        <p:txBody>
          <a:bodyPr>
            <a:normAutofit/>
          </a:bodyPr>
          <a:lstStyle/>
          <a:p>
            <a:r>
              <a:rPr lang="en-US" sz="3200" dirty="0"/>
              <a:t>What is the Difference Between Trauma and Adaptive Radiography?</a:t>
            </a:r>
          </a:p>
        </p:txBody>
      </p:sp>
      <p:sp>
        <p:nvSpPr>
          <p:cNvPr id="5" name="Content Placeholder 4"/>
          <p:cNvSpPr>
            <a:spLocks noGrp="1"/>
          </p:cNvSpPr>
          <p:nvPr>
            <p:ph idx="1"/>
          </p:nvPr>
        </p:nvSpPr>
        <p:spPr>
          <a:xfrm>
            <a:off x="1069645" y="2436958"/>
            <a:ext cx="3213106" cy="4351338"/>
          </a:xfrm>
        </p:spPr>
        <p:txBody>
          <a:bodyPr/>
          <a:lstStyle/>
          <a:p>
            <a:r>
              <a:rPr lang="en-US" sz="2400" dirty="0"/>
              <a:t>Need to modify standard protocols and procedures</a:t>
            </a:r>
          </a:p>
          <a:p>
            <a:r>
              <a:rPr lang="en-US" sz="2400" dirty="0"/>
              <a:t>Can be for a variety of reasons, including trauma</a:t>
            </a:r>
          </a:p>
          <a:p>
            <a:endParaRPr lang="en-US" dirty="0"/>
          </a:p>
        </p:txBody>
      </p:sp>
      <p:sp>
        <p:nvSpPr>
          <p:cNvPr id="3" name="Text Placeholder 2"/>
          <p:cNvSpPr>
            <a:spLocks noGrp="1"/>
          </p:cNvSpPr>
          <p:nvPr>
            <p:ph type="body" idx="4294967295"/>
          </p:nvPr>
        </p:nvSpPr>
        <p:spPr>
          <a:xfrm>
            <a:off x="0" y="1931988"/>
            <a:ext cx="1919288" cy="504825"/>
          </a:xfrm>
          <a:prstGeom prst="rect">
            <a:avLst/>
          </a:prstGeom>
        </p:spPr>
        <p:txBody>
          <a:bodyPr/>
          <a:lstStyle/>
          <a:p>
            <a:pPr marL="0" indent="0">
              <a:buNone/>
            </a:pPr>
            <a:r>
              <a:rPr lang="en-US" b="1" dirty="0">
                <a:solidFill>
                  <a:schemeClr val="tx1"/>
                </a:solidFill>
              </a:rPr>
              <a:t>Adaptive</a:t>
            </a:r>
          </a:p>
        </p:txBody>
      </p:sp>
      <p:sp>
        <p:nvSpPr>
          <p:cNvPr id="4" name="Text Placeholder 3"/>
          <p:cNvSpPr>
            <a:spLocks noGrp="1"/>
          </p:cNvSpPr>
          <p:nvPr>
            <p:ph type="body" sz="half" idx="4294967295"/>
          </p:nvPr>
        </p:nvSpPr>
        <p:spPr>
          <a:xfrm>
            <a:off x="0" y="1931988"/>
            <a:ext cx="1460500" cy="498475"/>
          </a:xfrm>
          <a:prstGeom prst="rect">
            <a:avLst/>
          </a:prstGeom>
        </p:spPr>
        <p:txBody>
          <a:bodyPr>
            <a:normAutofit/>
          </a:bodyPr>
          <a:lstStyle/>
          <a:p>
            <a:pPr marL="0" indent="0">
              <a:buNone/>
            </a:pPr>
            <a:r>
              <a:rPr lang="en-US" b="1" dirty="0">
                <a:solidFill>
                  <a:schemeClr val="tx1"/>
                </a:solidFill>
              </a:rPr>
              <a:t>Trauma</a:t>
            </a:r>
          </a:p>
        </p:txBody>
      </p:sp>
      <p:sp>
        <p:nvSpPr>
          <p:cNvPr id="6" name="Content Placeholder 5"/>
          <p:cNvSpPr>
            <a:spLocks noGrp="1"/>
          </p:cNvSpPr>
          <p:nvPr>
            <p:ph sz="quarter" idx="4294967295"/>
          </p:nvPr>
        </p:nvSpPr>
        <p:spPr>
          <a:xfrm>
            <a:off x="7885113" y="2430463"/>
            <a:ext cx="4306887" cy="5086350"/>
          </a:xfrm>
        </p:spPr>
        <p:txBody>
          <a:bodyPr/>
          <a:lstStyle/>
          <a:p>
            <a:r>
              <a:rPr lang="en-US" sz="2400" dirty="0"/>
              <a:t>Severe physical injury</a:t>
            </a:r>
          </a:p>
          <a:p>
            <a:r>
              <a:rPr lang="en-US" sz="2400" dirty="0"/>
              <a:t>Most likely need to use adaptive radiography</a:t>
            </a:r>
          </a:p>
          <a:p>
            <a:r>
              <a:rPr lang="en-US" sz="2400" dirty="0"/>
              <a:t>Usually sudden, dramatic, violent</a:t>
            </a:r>
          </a:p>
        </p:txBody>
      </p:sp>
    </p:spTree>
    <p:custDataLst>
      <p:tags r:id="rId1"/>
    </p:custDataLst>
    <p:extLst>
      <p:ext uri="{BB962C8B-B14F-4D97-AF65-F5344CB8AC3E}">
        <p14:creationId xmlns:p14="http://schemas.microsoft.com/office/powerpoint/2010/main" val="13057928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Principles for Adaptive Radiography</a:t>
            </a:r>
          </a:p>
        </p:txBody>
      </p:sp>
      <p:sp>
        <p:nvSpPr>
          <p:cNvPr id="3" name="Content Placeholder 2"/>
          <p:cNvSpPr>
            <a:spLocks noGrp="1"/>
          </p:cNvSpPr>
          <p:nvPr>
            <p:ph idx="1"/>
          </p:nvPr>
        </p:nvSpPr>
        <p:spPr/>
        <p:txBody>
          <a:bodyPr/>
          <a:lstStyle/>
          <a:p>
            <a:pPr marL="514350" indent="-514350">
              <a:buFont typeface="+mj-lt"/>
              <a:buAutoNum type="arabicPeriod"/>
            </a:pPr>
            <a:r>
              <a:rPr lang="en-US" dirty="0"/>
              <a:t>Need, at minimum, two projections 90° to each other</a:t>
            </a:r>
          </a:p>
          <a:p>
            <a:pPr lvl="1"/>
            <a:r>
              <a:rPr lang="en-US" dirty="0"/>
              <a:t>Preferably a “true” AP/PA and Lateral</a:t>
            </a:r>
          </a:p>
          <a:p>
            <a:pPr lvl="1"/>
            <a:r>
              <a:rPr lang="en-US" dirty="0"/>
              <a:t>Maintain CR</a:t>
            </a:r>
            <a:r>
              <a:rPr lang="en-US" dirty="0">
                <a:sym typeface="Wingdings" pitchFamily="2" charset="2"/>
              </a:rPr>
              <a:t> part IR alignment</a:t>
            </a:r>
          </a:p>
          <a:p>
            <a:pPr lvl="2"/>
            <a:r>
              <a:rPr lang="en-US" dirty="0">
                <a:sym typeface="Wingdings" pitchFamily="2" charset="2"/>
              </a:rPr>
              <a:t>May need to angle tube and IR</a:t>
            </a:r>
          </a:p>
          <a:p>
            <a:pPr lvl="2"/>
            <a:r>
              <a:rPr lang="en-US" dirty="0">
                <a:sym typeface="Wingdings" pitchFamily="2" charset="2"/>
              </a:rPr>
              <a:t>How can you move equipment around the patient to achieve the required views</a:t>
            </a:r>
          </a:p>
          <a:p>
            <a:pPr lvl="2"/>
            <a:r>
              <a:rPr lang="en-US" dirty="0">
                <a:sym typeface="Wingdings" pitchFamily="2" charset="2"/>
              </a:rPr>
              <a:t>Angle patient’s stretcher</a:t>
            </a:r>
          </a:p>
          <a:p>
            <a:pPr lvl="1"/>
            <a:r>
              <a:rPr lang="en-US" dirty="0">
                <a:sym typeface="Wingdings" pitchFamily="2" charset="2"/>
              </a:rPr>
              <a:t>There are exceptions to the rules</a:t>
            </a:r>
          </a:p>
          <a:p>
            <a:pPr lvl="1"/>
            <a:r>
              <a:rPr lang="en-US" dirty="0">
                <a:sym typeface="Wingdings" pitchFamily="2" charset="2"/>
              </a:rPr>
              <a:t>Document details for the Radiologist and ER doctor!</a:t>
            </a:r>
          </a:p>
          <a:p>
            <a:endParaRPr lang="en-US" dirty="0"/>
          </a:p>
        </p:txBody>
      </p:sp>
    </p:spTree>
    <p:custDataLst>
      <p:tags r:id="rId1"/>
    </p:custDataLst>
    <p:extLst>
      <p:ext uri="{BB962C8B-B14F-4D97-AF65-F5344CB8AC3E}">
        <p14:creationId xmlns:p14="http://schemas.microsoft.com/office/powerpoint/2010/main" val="18653222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a:xfrm>
            <a:off x="754224" y="607721"/>
            <a:ext cx="10515600" cy="1325563"/>
          </a:xfrm>
        </p:spPr>
        <p:txBody>
          <a:bodyPr>
            <a:normAutofit/>
          </a:bodyPr>
          <a:lstStyle/>
          <a:p>
            <a:r>
              <a:rPr lang="en-US" dirty="0"/>
              <a:t>Principles for Adaptive Radiography</a:t>
            </a:r>
            <a:br>
              <a:rPr lang="en-US" dirty="0"/>
            </a:br>
            <a:endParaRPr lang="en-US" dirty="0"/>
          </a:p>
        </p:txBody>
      </p:sp>
      <p:sp>
        <p:nvSpPr>
          <p:cNvPr id="3" name="Content Placeholder 2"/>
          <p:cNvSpPr>
            <a:spLocks noGrp="1"/>
          </p:cNvSpPr>
          <p:nvPr>
            <p:ph idx="1"/>
          </p:nvPr>
        </p:nvSpPr>
        <p:spPr/>
        <p:txBody>
          <a:bodyPr/>
          <a:lstStyle/>
          <a:p>
            <a:pPr marL="514350" indent="-514350">
              <a:buFont typeface="+mj-lt"/>
              <a:buAutoNum type="arabicPeriod" startAt="2"/>
            </a:pPr>
            <a:r>
              <a:rPr lang="en-US" dirty="0"/>
              <a:t>Include injury on one image</a:t>
            </a:r>
          </a:p>
          <a:p>
            <a:pPr lvl="1"/>
            <a:r>
              <a:rPr lang="en-US" dirty="0"/>
              <a:t>Ensure no anatomy is missed</a:t>
            </a:r>
          </a:p>
          <a:p>
            <a:pPr lvl="2"/>
            <a:r>
              <a:rPr lang="en-US" dirty="0"/>
              <a:t>Chest / Ribs / Abdomen – may require more than one image on a large patient.</a:t>
            </a:r>
          </a:p>
          <a:p>
            <a:pPr lvl="2"/>
            <a:r>
              <a:rPr lang="en-US" dirty="0"/>
              <a:t>Long bones – include both joints </a:t>
            </a:r>
          </a:p>
          <a:p>
            <a:pPr lvl="3"/>
            <a:r>
              <a:rPr lang="en-US" dirty="0"/>
              <a:t>Include joint closest to trauma site with as much anatomy as possible, smaller IR for opposite joint</a:t>
            </a:r>
          </a:p>
          <a:p>
            <a:pPr lvl="3"/>
            <a:r>
              <a:rPr lang="en-US" dirty="0"/>
              <a:t> “Always include a joint” Rule – follow up exams</a:t>
            </a:r>
          </a:p>
          <a:p>
            <a:pPr lvl="2"/>
            <a:r>
              <a:rPr lang="en-US" dirty="0"/>
              <a:t>Take care when using CR</a:t>
            </a:r>
          </a:p>
          <a:p>
            <a:pPr lvl="3"/>
            <a:r>
              <a:rPr lang="en-US" dirty="0"/>
              <a:t>Be mindful of divergent rays</a:t>
            </a:r>
          </a:p>
          <a:p>
            <a:pPr lvl="3"/>
            <a:r>
              <a:rPr lang="en-US" dirty="0"/>
              <a:t>Be mindful of patient’s pillows, mattresses, etc.</a:t>
            </a:r>
          </a:p>
          <a:p>
            <a:pPr lvl="2"/>
            <a:endParaRPr lang="en-US" dirty="0"/>
          </a:p>
          <a:p>
            <a:endParaRPr lang="en-US" dirty="0"/>
          </a:p>
        </p:txBody>
      </p:sp>
      <p:sp>
        <p:nvSpPr>
          <p:cNvPr id="7" name="Title 1"/>
          <p:cNvSpPr txBox="1">
            <a:spLocks/>
          </p:cNvSpPr>
          <p:nvPr/>
        </p:nvSpPr>
        <p:spPr>
          <a:xfrm>
            <a:off x="2305754" y="1146521"/>
            <a:ext cx="7094163" cy="627860"/>
          </a:xfrm>
          <a:prstGeom prst="rect">
            <a:avLst/>
          </a:prstGeom>
        </p:spPr>
        <p:txBody>
          <a:bodyPr/>
          <a:lstStyle>
            <a:lvl1pPr algn="l" defTabSz="914400" rtl="0" eaLnBrk="1" latinLnBrk="0" hangingPunct="1">
              <a:spcBef>
                <a:spcPct val="0"/>
              </a:spcBef>
              <a:buNone/>
              <a:defRPr sz="3000" b="1" i="0" kern="1200" baseline="0">
                <a:solidFill>
                  <a:schemeClr val="tx2"/>
                </a:solidFill>
                <a:latin typeface="Arial"/>
                <a:ea typeface="+mj-ea"/>
                <a:cs typeface="+mj-cs"/>
              </a:defRPr>
            </a:lvl1pPr>
          </a:lstStyle>
          <a:p>
            <a:endParaRPr lang="en-US" dirty="0"/>
          </a:p>
        </p:txBody>
      </p:sp>
    </p:spTree>
    <p:custDataLst>
      <p:tags r:id="rId1"/>
    </p:custDataLst>
    <p:extLst>
      <p:ext uri="{BB962C8B-B14F-4D97-AF65-F5344CB8AC3E}">
        <p14:creationId xmlns:p14="http://schemas.microsoft.com/office/powerpoint/2010/main" val="30187409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9"/>
          <p:cNvSpPr>
            <a:spLocks noGrp="1"/>
          </p:cNvSpPr>
          <p:nvPr>
            <p:ph type="title"/>
          </p:nvPr>
        </p:nvSpPr>
        <p:spPr>
          <a:xfrm>
            <a:off x="595604" y="681037"/>
            <a:ext cx="10515600" cy="1325563"/>
          </a:xfrm>
        </p:spPr>
        <p:txBody>
          <a:bodyPr>
            <a:normAutofit/>
          </a:bodyPr>
          <a:lstStyle/>
          <a:p>
            <a:r>
              <a:rPr lang="en-US" dirty="0"/>
              <a:t>Principles for Adaptive Radiography</a:t>
            </a:r>
            <a:br>
              <a:rPr lang="en-US" dirty="0"/>
            </a:br>
            <a:endParaRPr lang="en-US" dirty="0"/>
          </a:p>
        </p:txBody>
      </p:sp>
      <p:sp>
        <p:nvSpPr>
          <p:cNvPr id="3" name="Content Placeholder 2"/>
          <p:cNvSpPr>
            <a:spLocks noGrp="1"/>
          </p:cNvSpPr>
          <p:nvPr>
            <p:ph idx="1"/>
          </p:nvPr>
        </p:nvSpPr>
        <p:spPr/>
        <p:txBody>
          <a:bodyPr>
            <a:normAutofit fontScale="92500" lnSpcReduction="10000"/>
          </a:bodyPr>
          <a:lstStyle/>
          <a:p>
            <a:pPr marL="514350" indent="-514350">
              <a:buFont typeface="+mj-lt"/>
              <a:buAutoNum type="arabicPeriod" startAt="3"/>
            </a:pPr>
            <a:r>
              <a:rPr lang="en-US" dirty="0"/>
              <a:t>Maintain patient, staff and your own safety</a:t>
            </a:r>
          </a:p>
          <a:p>
            <a:pPr lvl="1"/>
            <a:r>
              <a:rPr lang="en-US" dirty="0"/>
              <a:t>Be mindful of accessory equipment</a:t>
            </a:r>
          </a:p>
          <a:p>
            <a:pPr lvl="2"/>
            <a:r>
              <a:rPr lang="en-US" dirty="0"/>
              <a:t>IV’s, catheters, chest tubes, oxygen tubing</a:t>
            </a:r>
          </a:p>
          <a:p>
            <a:pPr lvl="1"/>
            <a:r>
              <a:rPr lang="en-US" dirty="0"/>
              <a:t>Side rails and brakes on wheelchairs or stretchers</a:t>
            </a:r>
          </a:p>
          <a:p>
            <a:pPr lvl="2"/>
            <a:r>
              <a:rPr lang="en-US" dirty="0"/>
              <a:t>Always return side rails to upright when leaving a patient</a:t>
            </a:r>
          </a:p>
          <a:p>
            <a:pPr lvl="2"/>
            <a:r>
              <a:rPr lang="en-US" dirty="0"/>
              <a:t>Always lock the brakes</a:t>
            </a:r>
          </a:p>
          <a:p>
            <a:pPr lvl="1"/>
            <a:r>
              <a:rPr lang="en-US" dirty="0"/>
              <a:t>Be mindful of patient injuries</a:t>
            </a:r>
          </a:p>
          <a:p>
            <a:pPr lvl="2"/>
            <a:r>
              <a:rPr lang="en-US" dirty="0"/>
              <a:t>Patients in splints</a:t>
            </a:r>
          </a:p>
          <a:p>
            <a:pPr lvl="2"/>
            <a:r>
              <a:rPr lang="en-US" dirty="0"/>
              <a:t>Moving patients with extremity fractures</a:t>
            </a:r>
          </a:p>
          <a:p>
            <a:pPr lvl="2"/>
            <a:r>
              <a:rPr lang="en-US" dirty="0"/>
              <a:t>Moving patients with casts</a:t>
            </a:r>
          </a:p>
          <a:p>
            <a:pPr lvl="1"/>
            <a:r>
              <a:rPr lang="en-US" dirty="0"/>
              <a:t>Radiation Safety</a:t>
            </a:r>
          </a:p>
          <a:p>
            <a:pPr lvl="1"/>
            <a:r>
              <a:rPr lang="en-US" dirty="0"/>
              <a:t>Practice Standard Precautions</a:t>
            </a:r>
          </a:p>
          <a:p>
            <a:pPr lvl="2"/>
            <a:r>
              <a:rPr lang="en-US" dirty="0"/>
              <a:t>Will be exposed to blood and body fluids</a:t>
            </a:r>
          </a:p>
          <a:p>
            <a:endParaRPr lang="en-US" dirty="0"/>
          </a:p>
        </p:txBody>
      </p:sp>
    </p:spTree>
    <p:custDataLst>
      <p:tags r:id="rId1"/>
    </p:custDataLst>
    <p:extLst>
      <p:ext uri="{BB962C8B-B14F-4D97-AF65-F5344CB8AC3E}">
        <p14:creationId xmlns:p14="http://schemas.microsoft.com/office/powerpoint/2010/main" val="31099368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AP Sitting Chest</a:t>
            </a:r>
          </a:p>
        </p:txBody>
      </p:sp>
      <p:sp>
        <p:nvSpPr>
          <p:cNvPr id="3" name="Content Placeholder 2"/>
          <p:cNvSpPr>
            <a:spLocks noGrp="1"/>
          </p:cNvSpPr>
          <p:nvPr>
            <p:ph idx="1"/>
          </p:nvPr>
        </p:nvSpPr>
        <p:spPr/>
        <p:txBody>
          <a:bodyPr>
            <a:normAutofit lnSpcReduction="10000"/>
          </a:bodyPr>
          <a:lstStyle/>
          <a:p>
            <a:r>
              <a:rPr lang="en-US" sz="2400" dirty="0"/>
              <a:t>35x43 cm IR, crosswise for most patients</a:t>
            </a:r>
          </a:p>
          <a:p>
            <a:r>
              <a:rPr lang="en-US" sz="2400" dirty="0"/>
              <a:t>Almost always non-grid</a:t>
            </a:r>
          </a:p>
          <a:p>
            <a:r>
              <a:rPr lang="en-US" sz="2400" dirty="0"/>
              <a:t>90kV</a:t>
            </a:r>
          </a:p>
          <a:p>
            <a:r>
              <a:rPr lang="en-US" sz="2400" dirty="0"/>
              <a:t>Cover IR</a:t>
            </a:r>
          </a:p>
          <a:p>
            <a:r>
              <a:rPr lang="en-US" sz="2400" dirty="0"/>
              <a:t>Ensure the patient is high enough in bed</a:t>
            </a:r>
          </a:p>
          <a:p>
            <a:r>
              <a:rPr lang="en-US" sz="2400" dirty="0"/>
              <a:t>Elevate head end of bed as much as possible</a:t>
            </a:r>
          </a:p>
          <a:p>
            <a:r>
              <a:rPr lang="en-US" sz="2400" dirty="0"/>
              <a:t>Place top of IR approximately 5 cm above shoulders</a:t>
            </a:r>
          </a:p>
          <a:p>
            <a:r>
              <a:rPr lang="en-US" sz="2400" dirty="0"/>
              <a:t>Ensure no rotation</a:t>
            </a:r>
          </a:p>
          <a:p>
            <a:r>
              <a:rPr lang="en-US" sz="2400" dirty="0"/>
              <a:t>Internally rotate patient’s shoulders (if possible)</a:t>
            </a:r>
          </a:p>
          <a:p>
            <a:r>
              <a:rPr lang="en-US" sz="2400" dirty="0"/>
              <a:t>Remove artifacts, IV lines, </a:t>
            </a:r>
            <a:r>
              <a:rPr lang="en-US" sz="2400" dirty="0" err="1"/>
              <a:t>etc</a:t>
            </a:r>
            <a:r>
              <a:rPr lang="en-US" sz="2400" dirty="0"/>
              <a:t> from area of interest</a:t>
            </a:r>
          </a:p>
          <a:p>
            <a:endParaRPr lang="en-US" dirty="0"/>
          </a:p>
        </p:txBody>
      </p:sp>
    </p:spTree>
    <p:custDataLst>
      <p:tags r:id="rId1"/>
    </p:custDataLst>
    <p:extLst>
      <p:ext uri="{BB962C8B-B14F-4D97-AF65-F5344CB8AC3E}">
        <p14:creationId xmlns:p14="http://schemas.microsoft.com/office/powerpoint/2010/main" val="31108918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AP Sitting Chest</a:t>
            </a:r>
          </a:p>
        </p:txBody>
      </p:sp>
      <p:sp>
        <p:nvSpPr>
          <p:cNvPr id="3" name="Content Placeholder 2"/>
          <p:cNvSpPr>
            <a:spLocks noGrp="1"/>
          </p:cNvSpPr>
          <p:nvPr>
            <p:ph idx="1"/>
          </p:nvPr>
        </p:nvSpPr>
        <p:spPr/>
        <p:txBody>
          <a:bodyPr/>
          <a:lstStyle/>
          <a:p>
            <a:r>
              <a:rPr lang="en-US" dirty="0"/>
              <a:t>Direct CR 7-10 cm below jugular notch</a:t>
            </a:r>
          </a:p>
          <a:p>
            <a:r>
              <a:rPr lang="en-US" dirty="0"/>
              <a:t>Angle CR at least 5 degrees caudad to match the angle of the patient’s sternum</a:t>
            </a:r>
          </a:p>
          <a:p>
            <a:r>
              <a:rPr lang="en-US" dirty="0"/>
              <a:t>Use SID of 180 cm if possible</a:t>
            </a:r>
          </a:p>
          <a:p>
            <a:r>
              <a:rPr lang="en-US" dirty="0"/>
              <a:t>Shield gonads</a:t>
            </a:r>
          </a:p>
          <a:p>
            <a:r>
              <a:rPr lang="en-US" dirty="0"/>
              <a:t>Expose on patient inspiration</a:t>
            </a:r>
          </a:p>
          <a:p>
            <a:pPr marL="109728" indent="0">
              <a:buNone/>
            </a:pPr>
            <a:endParaRPr lang="en-US" dirty="0"/>
          </a:p>
        </p:txBody>
      </p:sp>
    </p:spTree>
    <p:custDataLst>
      <p:tags r:id="rId1"/>
    </p:custDataLst>
    <p:extLst>
      <p:ext uri="{BB962C8B-B14F-4D97-AF65-F5344CB8AC3E}">
        <p14:creationId xmlns:p14="http://schemas.microsoft.com/office/powerpoint/2010/main" val="41039520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5563" y="262565"/>
            <a:ext cx="10515600" cy="1325563"/>
          </a:xfrm>
        </p:spPr>
        <p:txBody>
          <a:bodyPr>
            <a:normAutofit/>
          </a:bodyPr>
          <a:lstStyle/>
          <a:p>
            <a:r>
              <a:rPr lang="en-US" dirty="0"/>
              <a:t>AP Sitting Chest</a:t>
            </a:r>
          </a:p>
        </p:txBody>
      </p:sp>
      <p:sp>
        <p:nvSpPr>
          <p:cNvPr id="3" name="Content Placeholder 2">
            <a:extLst>
              <a:ext uri="{FF2B5EF4-FFF2-40B4-BE49-F238E27FC236}">
                <a16:creationId xmlns:a16="http://schemas.microsoft.com/office/drawing/2014/main" id="{DD352D2F-78CF-1DDA-3805-3ABEF61AFB16}"/>
              </a:ext>
            </a:extLst>
          </p:cNvPr>
          <p:cNvSpPr>
            <a:spLocks noGrp="1"/>
          </p:cNvSpPr>
          <p:nvPr>
            <p:ph idx="1"/>
          </p:nvPr>
        </p:nvSpPr>
        <p:spPr/>
        <p:txBody>
          <a:bodyPr/>
          <a:lstStyle/>
          <a:p>
            <a:endParaRPr lang="en-US" dirty="0"/>
          </a:p>
        </p:txBody>
      </p:sp>
      <p:pic>
        <p:nvPicPr>
          <p:cNvPr id="4" name="Content Placeholder 3"/>
          <p:cNvPicPr>
            <a:picLocks noChangeAspect="1"/>
          </p:cNvPicPr>
          <p:nvPr/>
        </p:nvPicPr>
        <p:blipFill>
          <a:blip r:embed="rId4"/>
          <a:srcRect t="11874" b="11874"/>
          <a:stretch>
            <a:fillRect/>
          </a:stretch>
        </p:blipFill>
        <p:spPr>
          <a:xfrm>
            <a:off x="3009900" y="1522528"/>
            <a:ext cx="6172200" cy="3394472"/>
          </a:xfrm>
          <a:prstGeom prst="rect">
            <a:avLst/>
          </a:prstGeom>
        </p:spPr>
      </p:pic>
      <p:sp>
        <p:nvSpPr>
          <p:cNvPr id="7" name="TextBox 6"/>
          <p:cNvSpPr txBox="1"/>
          <p:nvPr/>
        </p:nvSpPr>
        <p:spPr>
          <a:xfrm>
            <a:off x="4060168" y="5051937"/>
            <a:ext cx="4520241" cy="577081"/>
          </a:xfrm>
          <a:prstGeom prst="rect">
            <a:avLst/>
          </a:prstGeom>
          <a:noFill/>
        </p:spPr>
        <p:txBody>
          <a:bodyPr wrap="square" rtlCol="0">
            <a:spAutoFit/>
          </a:bodyPr>
          <a:lstStyle/>
          <a:p>
            <a:r>
              <a:rPr lang="en-US" sz="1050" dirty="0"/>
              <a:t>Source: </a:t>
            </a:r>
            <a:r>
              <a:rPr lang="en-US" sz="1050" i="1" dirty="0"/>
              <a:t>Textbook of Radiographic Positioning  and Related Anatomy</a:t>
            </a:r>
            <a:r>
              <a:rPr lang="en-US" sz="1050" dirty="0"/>
              <a:t>, </a:t>
            </a:r>
            <a:r>
              <a:rPr lang="en-US" sz="1050" dirty="0" err="1"/>
              <a:t>Bontrager</a:t>
            </a:r>
            <a:r>
              <a:rPr lang="en-US" sz="1050" dirty="0"/>
              <a:t> &amp; </a:t>
            </a:r>
            <a:r>
              <a:rPr lang="en-US" sz="1050" dirty="0" err="1"/>
              <a:t>Lampignano</a:t>
            </a:r>
            <a:r>
              <a:rPr lang="en-US" sz="1050" dirty="0"/>
              <a:t>. © 2013, Mosby Elsevier. Used with Permission.</a:t>
            </a:r>
          </a:p>
        </p:txBody>
      </p:sp>
    </p:spTree>
    <p:custDataLst>
      <p:tags r:id="rId1"/>
    </p:custDataLst>
    <p:extLst>
      <p:ext uri="{BB962C8B-B14F-4D97-AF65-F5344CB8AC3E}">
        <p14:creationId xmlns:p14="http://schemas.microsoft.com/office/powerpoint/2010/main" val="21865940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716902" y="374456"/>
            <a:ext cx="10515600" cy="1325563"/>
          </a:xfrm>
        </p:spPr>
        <p:txBody>
          <a:bodyPr/>
          <a:lstStyle/>
          <a:p>
            <a:r>
              <a:rPr lang="en-US" dirty="0"/>
              <a:t>Chest: Sitting Lateral</a:t>
            </a:r>
          </a:p>
        </p:txBody>
      </p:sp>
      <p:sp>
        <p:nvSpPr>
          <p:cNvPr id="2" name="Content Placeholder 1"/>
          <p:cNvSpPr>
            <a:spLocks noGrp="1"/>
          </p:cNvSpPr>
          <p:nvPr>
            <p:ph idx="1"/>
          </p:nvPr>
        </p:nvSpPr>
        <p:spPr/>
        <p:txBody>
          <a:bodyPr/>
          <a:lstStyle/>
          <a:p>
            <a:r>
              <a:rPr lang="en-US" dirty="0"/>
              <a:t>Use same principles as standing lateral chest</a:t>
            </a:r>
          </a:p>
          <a:p>
            <a:r>
              <a:rPr lang="en-US" dirty="0"/>
              <a:t>Done at upright detector</a:t>
            </a:r>
          </a:p>
          <a:p>
            <a:r>
              <a:rPr lang="en-US" dirty="0"/>
              <a:t>Place a sponge behind patient so there is no artifact from the stretcher</a:t>
            </a:r>
          </a:p>
          <a:p>
            <a:r>
              <a:rPr lang="en-US" dirty="0"/>
              <a:t>Have patient hold bar to elevate arms</a:t>
            </a:r>
          </a:p>
          <a:p>
            <a:r>
              <a:rPr lang="en-US" dirty="0"/>
              <a:t>Be sure to put side rails down so there is no artifact</a:t>
            </a:r>
          </a:p>
          <a:p>
            <a:r>
              <a:rPr lang="en-US" dirty="0"/>
              <a:t>If not possible, place sponge under their arms</a:t>
            </a:r>
          </a:p>
          <a:p>
            <a:pPr lvl="1"/>
            <a:endParaRPr lang="en-US" dirty="0"/>
          </a:p>
          <a:p>
            <a:pPr lvl="1"/>
            <a:endParaRPr lang="en-US" dirty="0"/>
          </a:p>
          <a:p>
            <a:endParaRPr lang="en-US" dirty="0"/>
          </a:p>
        </p:txBody>
      </p:sp>
    </p:spTree>
    <p:custDataLst>
      <p:tags r:id="rId1"/>
    </p:custDataLst>
    <p:extLst>
      <p:ext uri="{BB962C8B-B14F-4D97-AF65-F5344CB8AC3E}">
        <p14:creationId xmlns:p14="http://schemas.microsoft.com/office/powerpoint/2010/main" val="13507919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Acute Abdomen in Stretcher</a:t>
            </a:r>
            <a:endParaRPr lang="en-US" dirty="0"/>
          </a:p>
        </p:txBody>
      </p:sp>
      <p:sp>
        <p:nvSpPr>
          <p:cNvPr id="3" name="Content Placeholder 2"/>
          <p:cNvSpPr>
            <a:spLocks noGrp="1"/>
          </p:cNvSpPr>
          <p:nvPr>
            <p:ph idx="1"/>
          </p:nvPr>
        </p:nvSpPr>
        <p:spPr/>
        <p:txBody>
          <a:bodyPr>
            <a:normAutofit fontScale="92500" lnSpcReduction="10000"/>
          </a:bodyPr>
          <a:lstStyle/>
          <a:p>
            <a:r>
              <a:rPr lang="en-US" sz="2400" dirty="0"/>
              <a:t>Left Lateral Decubitus</a:t>
            </a:r>
          </a:p>
          <a:p>
            <a:pPr lvl="1"/>
            <a:r>
              <a:rPr lang="en-US" sz="2000" dirty="0"/>
              <a:t>Preferred in AP position </a:t>
            </a:r>
          </a:p>
          <a:p>
            <a:pPr lvl="1"/>
            <a:r>
              <a:rPr lang="en-US" sz="2000" dirty="0"/>
              <a:t>35x43 cm IR, lengthwise</a:t>
            </a:r>
          </a:p>
          <a:p>
            <a:pPr lvl="1"/>
            <a:r>
              <a:rPr lang="en-US" sz="2000" dirty="0"/>
              <a:t>Always use a grid!</a:t>
            </a:r>
          </a:p>
          <a:p>
            <a:pPr lvl="1"/>
            <a:r>
              <a:rPr lang="en-US" sz="2000" dirty="0"/>
              <a:t>70-80 kV</a:t>
            </a:r>
          </a:p>
          <a:p>
            <a:pPr lvl="1"/>
            <a:r>
              <a:rPr lang="en-US" sz="2000" dirty="0"/>
              <a:t>Can be done bedside with IR, or more likely an upright detector</a:t>
            </a:r>
          </a:p>
          <a:p>
            <a:pPr lvl="1"/>
            <a:r>
              <a:rPr lang="en-US" sz="2000" dirty="0"/>
              <a:t>Turn patient onto left side, may need to place support under patient to prevent artifacts from mattress.  </a:t>
            </a:r>
          </a:p>
          <a:p>
            <a:pPr lvl="1"/>
            <a:r>
              <a:rPr lang="en-US" sz="2000" dirty="0"/>
              <a:t>*Patients should lie on left side for approx. 5 minutes prior to exposure to demonstrate any free intraabdominal air.</a:t>
            </a:r>
          </a:p>
          <a:p>
            <a:pPr lvl="1"/>
            <a:r>
              <a:rPr lang="en-US" sz="2000" dirty="0"/>
              <a:t>Ensure no rotation</a:t>
            </a:r>
          </a:p>
          <a:p>
            <a:pPr lvl="1"/>
            <a:r>
              <a:rPr lang="en-US" sz="2000" dirty="0"/>
              <a:t>Center to include diaphragm on image</a:t>
            </a:r>
          </a:p>
          <a:p>
            <a:pPr lvl="1"/>
            <a:r>
              <a:rPr lang="en-US" sz="2000" dirty="0"/>
              <a:t>Image taken on expiration</a:t>
            </a:r>
          </a:p>
          <a:p>
            <a:pPr lvl="0"/>
            <a:r>
              <a:rPr lang="en-US" sz="2400" dirty="0"/>
              <a:t>AP Supine on the Table</a:t>
            </a:r>
          </a:p>
          <a:p>
            <a:pPr lvl="1"/>
            <a:endParaRPr lang="en-US" dirty="0"/>
          </a:p>
          <a:p>
            <a:endParaRPr lang="en-US" dirty="0"/>
          </a:p>
        </p:txBody>
      </p:sp>
    </p:spTree>
    <p:custDataLst>
      <p:tags r:id="rId1"/>
    </p:custDataLst>
    <p:extLst>
      <p:ext uri="{BB962C8B-B14F-4D97-AF65-F5344CB8AC3E}">
        <p14:creationId xmlns:p14="http://schemas.microsoft.com/office/powerpoint/2010/main" val="3960173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Left Lateral Decubitus</a:t>
            </a:r>
          </a:p>
        </p:txBody>
      </p:sp>
      <p:sp>
        <p:nvSpPr>
          <p:cNvPr id="3" name="Content Placeholder 2"/>
          <p:cNvSpPr>
            <a:spLocks noGrp="1"/>
          </p:cNvSpPr>
          <p:nvPr>
            <p:ph idx="1"/>
          </p:nvPr>
        </p:nvSpPr>
        <p:spPr>
          <a:xfrm>
            <a:off x="912845" y="1461732"/>
            <a:ext cx="10515600" cy="4351338"/>
          </a:xfrm>
        </p:spPr>
        <p:txBody>
          <a:bodyPr/>
          <a:lstStyle/>
          <a:p>
            <a:r>
              <a:rPr lang="en-US" dirty="0"/>
              <a:t>Why left side down most often ?</a:t>
            </a:r>
          </a:p>
        </p:txBody>
      </p:sp>
      <p:pic>
        <p:nvPicPr>
          <p:cNvPr id="4" name="Content Placeholder 3"/>
          <p:cNvPicPr>
            <a:picLocks noChangeAspect="1"/>
          </p:cNvPicPr>
          <p:nvPr/>
        </p:nvPicPr>
        <p:blipFill>
          <a:blip r:embed="rId4"/>
          <a:srcRect t="8572" b="8572"/>
          <a:stretch>
            <a:fillRect/>
          </a:stretch>
        </p:blipFill>
        <p:spPr>
          <a:xfrm>
            <a:off x="3009900" y="2304058"/>
            <a:ext cx="6172200" cy="3394472"/>
          </a:xfrm>
          <a:prstGeom prst="rect">
            <a:avLst/>
          </a:prstGeom>
        </p:spPr>
      </p:pic>
      <p:sp>
        <p:nvSpPr>
          <p:cNvPr id="5" name="TextBox 4"/>
          <p:cNvSpPr txBox="1"/>
          <p:nvPr/>
        </p:nvSpPr>
        <p:spPr>
          <a:xfrm>
            <a:off x="3758595" y="5743448"/>
            <a:ext cx="4520241" cy="577081"/>
          </a:xfrm>
          <a:prstGeom prst="rect">
            <a:avLst/>
          </a:prstGeom>
          <a:noFill/>
        </p:spPr>
        <p:txBody>
          <a:bodyPr wrap="square" rtlCol="0">
            <a:spAutoFit/>
          </a:bodyPr>
          <a:lstStyle/>
          <a:p>
            <a:r>
              <a:rPr lang="en-US" sz="1050" dirty="0"/>
              <a:t>Source: </a:t>
            </a:r>
            <a:r>
              <a:rPr lang="en-US" sz="1050" i="1" dirty="0"/>
              <a:t>Textbook of Radiographic Positioning  and Related Anatomy</a:t>
            </a:r>
            <a:r>
              <a:rPr lang="en-US" sz="1050" dirty="0"/>
              <a:t>, </a:t>
            </a:r>
            <a:r>
              <a:rPr lang="en-US" sz="1050" dirty="0" err="1"/>
              <a:t>Bontrager</a:t>
            </a:r>
            <a:r>
              <a:rPr lang="en-US" sz="1050" dirty="0"/>
              <a:t> &amp; </a:t>
            </a:r>
            <a:r>
              <a:rPr lang="en-US" sz="1050" dirty="0" err="1"/>
              <a:t>Lampignano</a:t>
            </a:r>
            <a:r>
              <a:rPr lang="en-US" sz="1050" dirty="0"/>
              <a:t>. © 2013, Mosby Elsevier. Used with Permission.</a:t>
            </a:r>
          </a:p>
        </p:txBody>
      </p:sp>
    </p:spTree>
    <p:custDataLst>
      <p:tags r:id="rId1"/>
    </p:custDataLst>
    <p:extLst>
      <p:ext uri="{BB962C8B-B14F-4D97-AF65-F5344CB8AC3E}">
        <p14:creationId xmlns:p14="http://schemas.microsoft.com/office/powerpoint/2010/main" val="36492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Adaptive Shoulder</a:t>
            </a:r>
            <a:endParaRPr lang="en-US" dirty="0"/>
          </a:p>
        </p:txBody>
      </p:sp>
      <p:sp>
        <p:nvSpPr>
          <p:cNvPr id="3" name="Content Placeholder 2"/>
          <p:cNvSpPr>
            <a:spLocks noGrp="1"/>
          </p:cNvSpPr>
          <p:nvPr>
            <p:ph idx="1"/>
          </p:nvPr>
        </p:nvSpPr>
        <p:spPr>
          <a:xfrm>
            <a:off x="838200" y="1583029"/>
            <a:ext cx="10515600" cy="4351338"/>
          </a:xfrm>
        </p:spPr>
        <p:txBody>
          <a:bodyPr/>
          <a:lstStyle/>
          <a:p>
            <a:r>
              <a:rPr lang="en-US" sz="2000" dirty="0"/>
              <a:t>AP Shoulder</a:t>
            </a:r>
          </a:p>
          <a:p>
            <a:r>
              <a:rPr lang="en-US" sz="2000" dirty="0"/>
              <a:t>Lateral </a:t>
            </a:r>
            <a:r>
              <a:rPr lang="en-US" sz="2000" dirty="0" err="1"/>
              <a:t>Scap</a:t>
            </a:r>
            <a:r>
              <a:rPr lang="en-US" sz="2000" dirty="0"/>
              <a:t> Y (AP Oblique)</a:t>
            </a:r>
          </a:p>
          <a:p>
            <a:pPr lvl="1"/>
            <a:r>
              <a:rPr lang="en-US" sz="1800" dirty="0"/>
              <a:t>24x30 cm IR</a:t>
            </a:r>
          </a:p>
          <a:p>
            <a:pPr lvl="1"/>
            <a:r>
              <a:rPr lang="en-US" sz="1800" dirty="0"/>
              <a:t>Grid / Table</a:t>
            </a:r>
          </a:p>
          <a:p>
            <a:pPr lvl="1"/>
            <a:r>
              <a:rPr lang="en-US" sz="1800" dirty="0"/>
              <a:t>75-80 kV</a:t>
            </a:r>
          </a:p>
          <a:p>
            <a:pPr lvl="1"/>
            <a:r>
              <a:rPr lang="en-US" sz="1800" dirty="0"/>
              <a:t>Rotate patient into posterior oblique position with the affected side elevated.</a:t>
            </a:r>
          </a:p>
          <a:p>
            <a:pPr lvl="1"/>
            <a:r>
              <a:rPr lang="en-US" sz="1800" dirty="0"/>
              <a:t>Rotate patient so the scapula is in true lateral position – generally 25-30 degrees.</a:t>
            </a:r>
          </a:p>
          <a:p>
            <a:pPr lvl="1"/>
            <a:r>
              <a:rPr lang="en-US" sz="1800" dirty="0"/>
              <a:t>Support patient with sponge.</a:t>
            </a:r>
          </a:p>
          <a:p>
            <a:pPr lvl="1"/>
            <a:r>
              <a:rPr lang="en-US" sz="1800" dirty="0"/>
              <a:t>Place affected arm across the body, if possible.</a:t>
            </a:r>
          </a:p>
          <a:p>
            <a:pPr lvl="1"/>
            <a:r>
              <a:rPr lang="en-US" sz="1800" dirty="0"/>
              <a:t>Direct CR perpendicular to IR</a:t>
            </a:r>
          </a:p>
          <a:p>
            <a:pPr lvl="1"/>
            <a:r>
              <a:rPr lang="en-US" sz="1800" dirty="0"/>
              <a:t>Center CR to the </a:t>
            </a:r>
            <a:r>
              <a:rPr lang="en-US" sz="1800" dirty="0" err="1"/>
              <a:t>midlateral</a:t>
            </a:r>
            <a:r>
              <a:rPr lang="en-US" sz="1800" dirty="0"/>
              <a:t> border of the scapula</a:t>
            </a:r>
          </a:p>
          <a:p>
            <a:pPr marL="342900" lvl="1" indent="0">
              <a:buNone/>
            </a:pPr>
            <a:r>
              <a:rPr lang="en-US" sz="1800" dirty="0"/>
              <a:t>HINT!  Rotate the patient until the medial border of the scapula is in line with the AC joint.  Direct your central ray halfway between inferior angle of the scapula and the AC joint, in line with the scapula</a:t>
            </a:r>
          </a:p>
          <a:p>
            <a:endParaRPr lang="en-US" sz="2000" dirty="0"/>
          </a:p>
        </p:txBody>
      </p:sp>
    </p:spTree>
    <p:custDataLst>
      <p:tags r:id="rId1"/>
    </p:custDataLst>
    <p:extLst>
      <p:ext uri="{BB962C8B-B14F-4D97-AF65-F5344CB8AC3E}">
        <p14:creationId xmlns:p14="http://schemas.microsoft.com/office/powerpoint/2010/main" val="21936054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Shoulder- My Patient Can’t Stand</a:t>
            </a:r>
          </a:p>
        </p:txBody>
      </p:sp>
      <p:sp>
        <p:nvSpPr>
          <p:cNvPr id="3" name="Content Placeholder 2">
            <a:extLst>
              <a:ext uri="{FF2B5EF4-FFF2-40B4-BE49-F238E27FC236}">
                <a16:creationId xmlns:a16="http://schemas.microsoft.com/office/drawing/2014/main" id="{889A4230-E239-DA23-178A-68612739AAD9}"/>
              </a:ext>
            </a:extLst>
          </p:cNvPr>
          <p:cNvSpPr>
            <a:spLocks noGrp="1"/>
          </p:cNvSpPr>
          <p:nvPr>
            <p:ph idx="1"/>
          </p:nvPr>
        </p:nvSpPr>
        <p:spPr/>
        <p:txBody>
          <a:bodyPr/>
          <a:lstStyle/>
          <a:p>
            <a:endParaRPr lang="en-US" dirty="0"/>
          </a:p>
        </p:txBody>
      </p:sp>
      <p:pic>
        <p:nvPicPr>
          <p:cNvPr id="4" name="Content Placeholder 3"/>
          <p:cNvPicPr>
            <a:picLocks noChangeAspect="1"/>
          </p:cNvPicPr>
          <p:nvPr/>
        </p:nvPicPr>
        <p:blipFill>
          <a:blip r:embed="rId4"/>
          <a:srcRect t="28538" b="28538"/>
          <a:stretch>
            <a:fillRect/>
          </a:stretch>
        </p:blipFill>
        <p:spPr>
          <a:xfrm>
            <a:off x="3009900" y="2110497"/>
            <a:ext cx="6172200" cy="3394472"/>
          </a:xfrm>
          <a:prstGeom prst="rect">
            <a:avLst/>
          </a:prstGeom>
        </p:spPr>
      </p:pic>
      <p:sp>
        <p:nvSpPr>
          <p:cNvPr id="7" name="TextBox 6"/>
          <p:cNvSpPr txBox="1"/>
          <p:nvPr/>
        </p:nvSpPr>
        <p:spPr>
          <a:xfrm>
            <a:off x="4106821" y="5504969"/>
            <a:ext cx="4520241" cy="577081"/>
          </a:xfrm>
          <a:prstGeom prst="rect">
            <a:avLst/>
          </a:prstGeom>
          <a:noFill/>
        </p:spPr>
        <p:txBody>
          <a:bodyPr wrap="square" rtlCol="0">
            <a:spAutoFit/>
          </a:bodyPr>
          <a:lstStyle/>
          <a:p>
            <a:r>
              <a:rPr lang="en-US" sz="1050" dirty="0"/>
              <a:t>Source: </a:t>
            </a:r>
            <a:r>
              <a:rPr lang="en-US" sz="1050" i="1" dirty="0"/>
              <a:t>Textbook of Radiographic Positioning  and Related Anatomy</a:t>
            </a:r>
            <a:r>
              <a:rPr lang="en-US" sz="1050" dirty="0"/>
              <a:t>, </a:t>
            </a:r>
            <a:r>
              <a:rPr lang="en-US" sz="1050" dirty="0" err="1"/>
              <a:t>Bontrager</a:t>
            </a:r>
            <a:r>
              <a:rPr lang="en-US" sz="1050" dirty="0"/>
              <a:t> &amp; </a:t>
            </a:r>
            <a:r>
              <a:rPr lang="en-US" sz="1050" dirty="0" err="1"/>
              <a:t>Lampignano</a:t>
            </a:r>
            <a:r>
              <a:rPr lang="en-US" sz="1050" dirty="0"/>
              <a:t>. © 2013, Mosby Elsevier. Used with Permission.</a:t>
            </a:r>
          </a:p>
        </p:txBody>
      </p:sp>
    </p:spTree>
    <p:custDataLst>
      <p:tags r:id="rId1"/>
    </p:custDataLst>
    <p:extLst>
      <p:ext uri="{BB962C8B-B14F-4D97-AF65-F5344CB8AC3E}">
        <p14:creationId xmlns:p14="http://schemas.microsoft.com/office/powerpoint/2010/main" val="40500029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Adaptive Knee</a:t>
            </a:r>
            <a:endParaRPr lang="en-US" dirty="0"/>
          </a:p>
        </p:txBody>
      </p:sp>
      <p:sp>
        <p:nvSpPr>
          <p:cNvPr id="3" name="Content Placeholder 2"/>
          <p:cNvSpPr>
            <a:spLocks noGrp="1"/>
          </p:cNvSpPr>
          <p:nvPr>
            <p:ph idx="1"/>
          </p:nvPr>
        </p:nvSpPr>
        <p:spPr/>
        <p:txBody>
          <a:bodyPr>
            <a:normAutofit fontScale="92500" lnSpcReduction="10000"/>
          </a:bodyPr>
          <a:lstStyle/>
          <a:p>
            <a:r>
              <a:rPr lang="en-US" sz="2000" dirty="0"/>
              <a:t>AP Knee</a:t>
            </a:r>
          </a:p>
          <a:p>
            <a:r>
              <a:rPr lang="en-US" sz="2000" dirty="0"/>
              <a:t>Oblique</a:t>
            </a:r>
          </a:p>
          <a:p>
            <a:pPr lvl="1"/>
            <a:r>
              <a:rPr lang="en-US" sz="1800" dirty="0"/>
              <a:t>May need to cross angle if patient is unable to move</a:t>
            </a:r>
          </a:p>
          <a:p>
            <a:r>
              <a:rPr lang="en-US" sz="2000" dirty="0"/>
              <a:t>X-table </a:t>
            </a:r>
            <a:r>
              <a:rPr lang="en-US" sz="2000" dirty="0" err="1"/>
              <a:t>lateromedial</a:t>
            </a:r>
            <a:r>
              <a:rPr lang="en-US" sz="2000" dirty="0"/>
              <a:t> knee</a:t>
            </a:r>
          </a:p>
          <a:p>
            <a:pPr lvl="1"/>
            <a:r>
              <a:rPr lang="en-US" sz="1800" dirty="0"/>
              <a:t>24x30 cm IR</a:t>
            </a:r>
          </a:p>
          <a:p>
            <a:pPr lvl="1"/>
            <a:r>
              <a:rPr lang="en-US" sz="1800" dirty="0"/>
              <a:t>Grid 65-70kV (if knee is greater than 10cm)</a:t>
            </a:r>
          </a:p>
          <a:p>
            <a:pPr lvl="1"/>
            <a:r>
              <a:rPr lang="en-US" sz="1800" dirty="0"/>
              <a:t>Non-Grid  60-65 kV </a:t>
            </a:r>
          </a:p>
          <a:p>
            <a:pPr lvl="1"/>
            <a:r>
              <a:rPr lang="en-US" sz="1800" dirty="0"/>
              <a:t>Place support under knee to center knee to IR</a:t>
            </a:r>
          </a:p>
          <a:p>
            <a:pPr lvl="1"/>
            <a:r>
              <a:rPr lang="en-US" sz="1800" dirty="0"/>
              <a:t>Place vertical IR against medial aspect of knee centered to the level of the knee joint (2 cm distal to apex of patella)</a:t>
            </a:r>
          </a:p>
          <a:p>
            <a:pPr lvl="1"/>
            <a:r>
              <a:rPr lang="en-US" sz="1800" dirty="0"/>
              <a:t>Ensure no rotation</a:t>
            </a:r>
          </a:p>
          <a:p>
            <a:pPr lvl="1"/>
            <a:r>
              <a:rPr lang="en-US" sz="1800" dirty="0"/>
              <a:t>Direct horizontal CR to be perpendicular to IR</a:t>
            </a:r>
          </a:p>
          <a:p>
            <a:pPr lvl="1"/>
            <a:r>
              <a:rPr lang="en-US" sz="1800" dirty="0"/>
              <a:t>A slight 5 degree angle may be required to superimpose the femoral condyles</a:t>
            </a:r>
          </a:p>
          <a:p>
            <a:pPr lvl="1"/>
            <a:r>
              <a:rPr lang="en-US" sz="1800" dirty="0"/>
              <a:t>Remember the medial condyle is larger and sits inferiorly to the lateral condyle.</a:t>
            </a:r>
          </a:p>
          <a:p>
            <a:pPr lvl="1"/>
            <a:r>
              <a:rPr lang="en-US" sz="1800" dirty="0"/>
              <a:t>May angle tube or tilt patient slightly to maintain CR / part / IR alignment.</a:t>
            </a:r>
          </a:p>
          <a:p>
            <a:endParaRPr lang="en-US" sz="2000" dirty="0"/>
          </a:p>
        </p:txBody>
      </p:sp>
    </p:spTree>
    <p:custDataLst>
      <p:tags r:id="rId1"/>
    </p:custDataLst>
    <p:extLst>
      <p:ext uri="{BB962C8B-B14F-4D97-AF65-F5344CB8AC3E}">
        <p14:creationId xmlns:p14="http://schemas.microsoft.com/office/powerpoint/2010/main" val="19734897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838200" y="234121"/>
            <a:ext cx="10515600" cy="1325563"/>
          </a:xfrm>
        </p:spPr>
        <p:txBody>
          <a:bodyPr/>
          <a:lstStyle/>
          <a:p>
            <a:r>
              <a:rPr lang="en-US" dirty="0"/>
              <a:t>Adaptive Knee</a:t>
            </a:r>
          </a:p>
        </p:txBody>
      </p:sp>
      <p:sp>
        <p:nvSpPr>
          <p:cNvPr id="2" name="Content Placeholder 1">
            <a:extLst>
              <a:ext uri="{FF2B5EF4-FFF2-40B4-BE49-F238E27FC236}">
                <a16:creationId xmlns:a16="http://schemas.microsoft.com/office/drawing/2014/main" id="{AE5F35BA-1192-BC96-CC8F-42EA3A5615C4}"/>
              </a:ext>
            </a:extLst>
          </p:cNvPr>
          <p:cNvSpPr>
            <a:spLocks noGrp="1"/>
          </p:cNvSpPr>
          <p:nvPr>
            <p:ph idx="1"/>
          </p:nvPr>
        </p:nvSpPr>
        <p:spPr/>
        <p:txBody>
          <a:bodyPr/>
          <a:lstStyle/>
          <a:p>
            <a:endParaRPr lang="en-US"/>
          </a:p>
        </p:txBody>
      </p:sp>
      <p:pic>
        <p:nvPicPr>
          <p:cNvPr id="4" name="Content Placeholder 3"/>
          <p:cNvPicPr>
            <a:picLocks noChangeAspect="1"/>
          </p:cNvPicPr>
          <p:nvPr/>
        </p:nvPicPr>
        <p:blipFill>
          <a:blip r:embed="rId4"/>
          <a:srcRect t="13028" b="13028"/>
          <a:stretch>
            <a:fillRect/>
          </a:stretch>
        </p:blipFill>
        <p:spPr>
          <a:xfrm>
            <a:off x="2938469" y="1825625"/>
            <a:ext cx="6172200" cy="3394472"/>
          </a:xfrm>
          <a:prstGeom prst="rect">
            <a:avLst/>
          </a:prstGeom>
        </p:spPr>
      </p:pic>
      <p:sp>
        <p:nvSpPr>
          <p:cNvPr id="9" name="TextBox 8"/>
          <p:cNvSpPr txBox="1"/>
          <p:nvPr/>
        </p:nvSpPr>
        <p:spPr>
          <a:xfrm>
            <a:off x="3938870" y="5251330"/>
            <a:ext cx="4520241" cy="577081"/>
          </a:xfrm>
          <a:prstGeom prst="rect">
            <a:avLst/>
          </a:prstGeom>
          <a:noFill/>
        </p:spPr>
        <p:txBody>
          <a:bodyPr wrap="square" rtlCol="0">
            <a:spAutoFit/>
          </a:bodyPr>
          <a:lstStyle/>
          <a:p>
            <a:r>
              <a:rPr lang="en-US" sz="1050" dirty="0"/>
              <a:t>Source: </a:t>
            </a:r>
            <a:r>
              <a:rPr lang="en-US" sz="1050" i="1" dirty="0"/>
              <a:t>Textbook of Radiographic Positioning  and Related Anatomy</a:t>
            </a:r>
            <a:r>
              <a:rPr lang="en-US" sz="1050" dirty="0"/>
              <a:t>, </a:t>
            </a:r>
            <a:r>
              <a:rPr lang="en-US" sz="1050" dirty="0" err="1"/>
              <a:t>Bontrager</a:t>
            </a:r>
            <a:r>
              <a:rPr lang="en-US" sz="1050" dirty="0"/>
              <a:t> &amp; </a:t>
            </a:r>
            <a:r>
              <a:rPr lang="en-US" sz="1050" dirty="0" err="1"/>
              <a:t>Lampignano</a:t>
            </a:r>
            <a:r>
              <a:rPr lang="en-US" sz="1050" dirty="0"/>
              <a:t>. © 2013, Mosby Elsevier. Used with Permission.</a:t>
            </a:r>
          </a:p>
        </p:txBody>
      </p:sp>
    </p:spTree>
    <p:custDataLst>
      <p:tags r:id="rId1"/>
    </p:custDataLst>
    <p:extLst>
      <p:ext uri="{BB962C8B-B14F-4D97-AF65-F5344CB8AC3E}">
        <p14:creationId xmlns:p14="http://schemas.microsoft.com/office/powerpoint/2010/main" val="25383332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Trauma Radiography</a:t>
            </a:r>
          </a:p>
        </p:txBody>
      </p:sp>
      <p:sp>
        <p:nvSpPr>
          <p:cNvPr id="2" name="Content Placeholder 1"/>
          <p:cNvSpPr>
            <a:spLocks noGrp="1"/>
          </p:cNvSpPr>
          <p:nvPr>
            <p:ph idx="1"/>
          </p:nvPr>
        </p:nvSpPr>
        <p:spPr/>
        <p:txBody>
          <a:bodyPr/>
          <a:lstStyle/>
          <a:p>
            <a:r>
              <a:rPr lang="en-US" dirty="0"/>
              <a:t>Trauma describes injury or physical damage to the body</a:t>
            </a:r>
          </a:p>
          <a:p>
            <a:r>
              <a:rPr lang="en-US" dirty="0"/>
              <a:t>Many causes!  Common mechanisms of injury we see as MRT’s:</a:t>
            </a:r>
          </a:p>
          <a:p>
            <a:pPr lvl="1"/>
            <a:r>
              <a:rPr lang="en-US" dirty="0"/>
              <a:t>MVA/MVC</a:t>
            </a:r>
          </a:p>
          <a:p>
            <a:pPr lvl="1"/>
            <a:r>
              <a:rPr lang="en-US" dirty="0"/>
              <a:t>Motorcycle accidents</a:t>
            </a:r>
          </a:p>
          <a:p>
            <a:pPr lvl="1"/>
            <a:r>
              <a:rPr lang="en-US" dirty="0"/>
              <a:t>Work injuries</a:t>
            </a:r>
          </a:p>
          <a:p>
            <a:pPr lvl="1"/>
            <a:r>
              <a:rPr lang="en-US" dirty="0"/>
              <a:t>Sports / Leisure injuries</a:t>
            </a:r>
          </a:p>
          <a:p>
            <a:r>
              <a:rPr lang="en-US" dirty="0"/>
              <a:t>Same three principles of Adaptive Radiography apply</a:t>
            </a:r>
          </a:p>
        </p:txBody>
      </p:sp>
    </p:spTree>
    <p:custDataLst>
      <p:tags r:id="rId1"/>
    </p:custDataLst>
    <p:extLst>
      <p:ext uri="{BB962C8B-B14F-4D97-AF65-F5344CB8AC3E}">
        <p14:creationId xmlns:p14="http://schemas.microsoft.com/office/powerpoint/2010/main" val="19600943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t>Trauma</a:t>
            </a:r>
            <a:endParaRPr lang="en-US" dirty="0"/>
          </a:p>
        </p:txBody>
      </p:sp>
      <p:sp>
        <p:nvSpPr>
          <p:cNvPr id="2" name="Content Placeholder 1"/>
          <p:cNvSpPr>
            <a:spLocks noGrp="1"/>
          </p:cNvSpPr>
          <p:nvPr>
            <p:ph idx="1"/>
          </p:nvPr>
        </p:nvSpPr>
        <p:spPr/>
        <p:txBody>
          <a:bodyPr/>
          <a:lstStyle/>
          <a:p>
            <a:r>
              <a:rPr lang="en-US"/>
              <a:t>Not all hospitals are considered “Trauma Centers”  </a:t>
            </a:r>
          </a:p>
          <a:p>
            <a:r>
              <a:rPr lang="en-US"/>
              <a:t>Hospitals will be equipped to handle different levels of trauma</a:t>
            </a:r>
          </a:p>
          <a:p>
            <a:pPr lvl="1"/>
            <a:r>
              <a:rPr lang="en-US" u="sng">
                <a:solidFill>
                  <a:srgbClr val="FF0000"/>
                </a:solidFill>
              </a:rPr>
              <a:t>Level 1</a:t>
            </a:r>
            <a:r>
              <a:rPr lang="en-US">
                <a:solidFill>
                  <a:srgbClr val="FF0000"/>
                </a:solidFill>
              </a:rPr>
              <a:t> </a:t>
            </a:r>
            <a:r>
              <a:rPr lang="en-US"/>
              <a:t>– Ability to care for all levels of injuries, fully-staffed around the clock</a:t>
            </a:r>
          </a:p>
          <a:p>
            <a:pPr lvl="1"/>
            <a:r>
              <a:rPr lang="en-US" u="sng">
                <a:solidFill>
                  <a:srgbClr val="FF0000"/>
                </a:solidFill>
              </a:rPr>
              <a:t>Level 2</a:t>
            </a:r>
            <a:r>
              <a:rPr lang="en-US">
                <a:solidFill>
                  <a:srgbClr val="FF0000"/>
                </a:solidFill>
              </a:rPr>
              <a:t> </a:t>
            </a:r>
            <a:r>
              <a:rPr lang="en-US"/>
              <a:t>– Ability to care for some levels of injuries, ER physician &amp; nurses on-site.  Radiologists &amp; MRT’s on-site around the clock</a:t>
            </a:r>
          </a:p>
          <a:p>
            <a:pPr lvl="1"/>
            <a:r>
              <a:rPr lang="en-US" u="sng">
                <a:solidFill>
                  <a:srgbClr val="FF0000"/>
                </a:solidFill>
              </a:rPr>
              <a:t>Level 3</a:t>
            </a:r>
            <a:r>
              <a:rPr lang="en-US"/>
              <a:t> – ER physicians, Radiologist(s) &amp; MRT’s on-call overnight</a:t>
            </a:r>
            <a:endParaRPr lang="en-US" dirty="0"/>
          </a:p>
        </p:txBody>
      </p:sp>
    </p:spTree>
    <p:custDataLst>
      <p:tags r:id="rId1"/>
    </p:custDataLst>
    <p:extLst>
      <p:ext uri="{BB962C8B-B14F-4D97-AF65-F5344CB8AC3E}">
        <p14:creationId xmlns:p14="http://schemas.microsoft.com/office/powerpoint/2010/main" val="42899677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Trauma</a:t>
            </a:r>
          </a:p>
        </p:txBody>
      </p:sp>
      <p:sp>
        <p:nvSpPr>
          <p:cNvPr id="2" name="Content Placeholder 1"/>
          <p:cNvSpPr>
            <a:spLocks noGrp="1"/>
          </p:cNvSpPr>
          <p:nvPr>
            <p:ph idx="1"/>
          </p:nvPr>
        </p:nvSpPr>
        <p:spPr/>
        <p:txBody>
          <a:bodyPr>
            <a:normAutofit lnSpcReduction="10000"/>
          </a:bodyPr>
          <a:lstStyle/>
          <a:p>
            <a:r>
              <a:rPr lang="en-US" dirty="0"/>
              <a:t>Level 1 trauma centers will have radiographic equipment in ER department:</a:t>
            </a:r>
          </a:p>
          <a:p>
            <a:pPr lvl="1"/>
            <a:r>
              <a:rPr lang="en-US" dirty="0"/>
              <a:t>Mobile</a:t>
            </a:r>
          </a:p>
          <a:p>
            <a:pPr lvl="1"/>
            <a:r>
              <a:rPr lang="en-US" dirty="0"/>
              <a:t>Cassettes, grids, accessories</a:t>
            </a:r>
          </a:p>
          <a:p>
            <a:pPr lvl="1"/>
            <a:r>
              <a:rPr lang="en-US" dirty="0"/>
              <a:t>CR multi-readers</a:t>
            </a:r>
          </a:p>
          <a:p>
            <a:pPr lvl="1"/>
            <a:r>
              <a:rPr lang="en-US" dirty="0"/>
              <a:t>Trauma c-arms</a:t>
            </a:r>
          </a:p>
          <a:p>
            <a:r>
              <a:rPr lang="en-US" dirty="0"/>
              <a:t>May be adjacent to Imaging rooms</a:t>
            </a:r>
          </a:p>
          <a:p>
            <a:pPr lvl="1"/>
            <a:r>
              <a:rPr lang="en-US" dirty="0"/>
              <a:t>Fluoro / Angio suite</a:t>
            </a:r>
          </a:p>
          <a:p>
            <a:pPr lvl="1"/>
            <a:r>
              <a:rPr lang="en-US" dirty="0"/>
              <a:t>CT</a:t>
            </a:r>
          </a:p>
          <a:p>
            <a:pPr lvl="1"/>
            <a:r>
              <a:rPr lang="en-US" dirty="0"/>
              <a:t>MRI</a:t>
            </a:r>
          </a:p>
          <a:p>
            <a:r>
              <a:rPr lang="en-US" dirty="0"/>
              <a:t>May be adjacent to OR</a:t>
            </a:r>
          </a:p>
          <a:p>
            <a:endParaRPr lang="en-US" dirty="0"/>
          </a:p>
        </p:txBody>
      </p:sp>
    </p:spTree>
    <p:custDataLst>
      <p:tags r:id="rId1"/>
    </p:custDataLst>
    <p:extLst>
      <p:ext uri="{BB962C8B-B14F-4D97-AF65-F5344CB8AC3E}">
        <p14:creationId xmlns:p14="http://schemas.microsoft.com/office/powerpoint/2010/main" val="8609575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Trauma Team</a:t>
            </a:r>
          </a:p>
        </p:txBody>
      </p:sp>
      <p:sp>
        <p:nvSpPr>
          <p:cNvPr id="2" name="Content Placeholder 1"/>
          <p:cNvSpPr>
            <a:spLocks noGrp="1"/>
          </p:cNvSpPr>
          <p:nvPr>
            <p:ph idx="1"/>
          </p:nvPr>
        </p:nvSpPr>
        <p:spPr/>
        <p:txBody>
          <a:bodyPr/>
          <a:lstStyle/>
          <a:p>
            <a:r>
              <a:rPr lang="en-US" dirty="0"/>
              <a:t>Transport team consists of EMT’s</a:t>
            </a:r>
          </a:p>
          <a:p>
            <a:r>
              <a:rPr lang="en-US" dirty="0"/>
              <a:t>Hand-off patient to the Trauma team</a:t>
            </a:r>
          </a:p>
          <a:p>
            <a:r>
              <a:rPr lang="en-US" dirty="0"/>
              <a:t>Trauma team consists of Physician(s), Resident(s), Nurses, RT(s), LPN/NA(s), Lab, Anesthesiologist &amp; MRT(s)</a:t>
            </a:r>
          </a:p>
          <a:p>
            <a:r>
              <a:rPr lang="en-US" dirty="0"/>
              <a:t>High-pressure situations</a:t>
            </a:r>
          </a:p>
          <a:p>
            <a:r>
              <a:rPr lang="en-US" dirty="0"/>
              <a:t>Time sensitive</a:t>
            </a:r>
          </a:p>
          <a:p>
            <a:pPr lvl="1"/>
            <a:r>
              <a:rPr lang="en-US" dirty="0"/>
              <a:t>“Golden” Hour</a:t>
            </a:r>
          </a:p>
          <a:p>
            <a:endParaRPr lang="en-US" dirty="0"/>
          </a:p>
          <a:p>
            <a:endParaRPr lang="en-US" dirty="0"/>
          </a:p>
        </p:txBody>
      </p:sp>
    </p:spTree>
    <p:custDataLst>
      <p:tags r:id="rId1"/>
    </p:custDataLst>
    <p:extLst>
      <p:ext uri="{BB962C8B-B14F-4D97-AF65-F5344CB8AC3E}">
        <p14:creationId xmlns:p14="http://schemas.microsoft.com/office/powerpoint/2010/main" val="9449899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Trauma Work Up</a:t>
            </a:r>
          </a:p>
        </p:txBody>
      </p:sp>
      <p:sp>
        <p:nvSpPr>
          <p:cNvPr id="2" name="Content Placeholder 1"/>
          <p:cNvSpPr>
            <a:spLocks noGrp="1"/>
          </p:cNvSpPr>
          <p:nvPr>
            <p:ph idx="1"/>
          </p:nvPr>
        </p:nvSpPr>
        <p:spPr/>
        <p:txBody>
          <a:bodyPr/>
          <a:lstStyle/>
          <a:p>
            <a:r>
              <a:rPr lang="en-US" dirty="0"/>
              <a:t>A trauma “work-up” consists of assessing the extent of injury and stabilizing the patient</a:t>
            </a:r>
          </a:p>
          <a:p>
            <a:r>
              <a:rPr lang="en-US" dirty="0"/>
              <a:t>Imaging is frequently part of this work-up</a:t>
            </a:r>
          </a:p>
          <a:p>
            <a:r>
              <a:rPr lang="en-US" dirty="0"/>
              <a:t>Common radiographic protocol:</a:t>
            </a:r>
          </a:p>
          <a:p>
            <a:pPr lvl="1"/>
            <a:r>
              <a:rPr lang="en-US" dirty="0"/>
              <a:t>Chest</a:t>
            </a:r>
          </a:p>
          <a:p>
            <a:pPr lvl="1"/>
            <a:r>
              <a:rPr lang="en-US" dirty="0"/>
              <a:t>Pelvis</a:t>
            </a:r>
          </a:p>
          <a:p>
            <a:pPr lvl="1"/>
            <a:r>
              <a:rPr lang="en-US" dirty="0"/>
              <a:t>X-table lateral C-spine</a:t>
            </a:r>
          </a:p>
          <a:p>
            <a:pPr lvl="2"/>
            <a:r>
              <a:rPr lang="en-US" dirty="0"/>
              <a:t>Which is done first?</a:t>
            </a:r>
          </a:p>
          <a:p>
            <a:pPr>
              <a:buNone/>
            </a:pPr>
            <a:endParaRPr lang="en-US" dirty="0"/>
          </a:p>
        </p:txBody>
      </p:sp>
    </p:spTree>
    <p:custDataLst>
      <p:tags r:id="rId1"/>
    </p:custDataLst>
    <p:extLst>
      <p:ext uri="{BB962C8B-B14F-4D97-AF65-F5344CB8AC3E}">
        <p14:creationId xmlns:p14="http://schemas.microsoft.com/office/powerpoint/2010/main" val="32205063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Trauma Room</a:t>
            </a:r>
          </a:p>
        </p:txBody>
      </p:sp>
      <p:sp>
        <p:nvSpPr>
          <p:cNvPr id="2" name="Content Placeholder 1"/>
          <p:cNvSpPr>
            <a:spLocks noGrp="1"/>
          </p:cNvSpPr>
          <p:nvPr>
            <p:ph idx="1"/>
          </p:nvPr>
        </p:nvSpPr>
        <p:spPr/>
        <p:txBody>
          <a:bodyPr/>
          <a:lstStyle/>
          <a:p>
            <a:r>
              <a:rPr lang="en-US" dirty="0"/>
              <a:t>Patient may come to the department or images may be done in emergency(trauma room)</a:t>
            </a:r>
          </a:p>
          <a:p>
            <a:r>
              <a:rPr lang="en-US" dirty="0"/>
              <a:t>Ceiling mounted tube, similar to a c-arm</a:t>
            </a:r>
          </a:p>
          <a:p>
            <a:r>
              <a:rPr lang="en-US" dirty="0"/>
              <a:t>Wait for direction from the physician</a:t>
            </a:r>
          </a:p>
          <a:p>
            <a:r>
              <a:rPr lang="en-US" dirty="0"/>
              <a:t>Radiation Protection: What is your responsibility?</a:t>
            </a:r>
          </a:p>
          <a:p>
            <a:endParaRPr lang="en-US" dirty="0"/>
          </a:p>
          <a:p>
            <a:endParaRPr lang="en-US" dirty="0"/>
          </a:p>
        </p:txBody>
      </p:sp>
    </p:spTree>
    <p:custDataLst>
      <p:tags r:id="rId1"/>
    </p:custDataLst>
    <p:extLst>
      <p:ext uri="{BB962C8B-B14F-4D97-AF65-F5344CB8AC3E}">
        <p14:creationId xmlns:p14="http://schemas.microsoft.com/office/powerpoint/2010/main" val="10171132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Trauma Room</a:t>
            </a:r>
          </a:p>
        </p:txBody>
      </p:sp>
      <p:pic>
        <p:nvPicPr>
          <p:cNvPr id="1026" name="Picture 2" descr="http://3.bp.blogspot.com/-ETZs14iPnR0/VhrPJPSFsJI/AAAAAAAABwo/zDB_OegBVqo/s1600/trauma%2Bradiology.jpg"/>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bwMode="auto">
          <a:xfrm>
            <a:off x="2203796" y="1389229"/>
            <a:ext cx="7784408" cy="435133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301746" y="5740567"/>
            <a:ext cx="6142007" cy="938719"/>
          </a:xfrm>
          <a:prstGeom prst="rect">
            <a:avLst/>
          </a:prstGeom>
          <a:noFill/>
        </p:spPr>
        <p:txBody>
          <a:bodyPr wrap="square" rtlCol="0">
            <a:spAutoFit/>
          </a:bodyPr>
          <a:lstStyle/>
          <a:p>
            <a:r>
              <a:rPr lang="en-US" sz="1100" dirty="0"/>
              <a:t>Source: Tampa Bay Times. Reproduced and used in accordance with SAIT’s </a:t>
            </a:r>
            <a:r>
              <a:rPr lang="en-US" sz="1100" i="1" dirty="0"/>
              <a:t>Fair Dealing Policy </a:t>
            </a:r>
            <a:r>
              <a:rPr lang="en-US" sz="1100" dirty="0"/>
              <a:t>(Schedule A, </a:t>
            </a:r>
            <a:r>
              <a:rPr lang="en-US" sz="1100" i="1" dirty="0"/>
              <a:t>Copyright of External Materials Procedure AC.2.12.1</a:t>
            </a:r>
            <a:r>
              <a:rPr lang="en-US" sz="1100" dirty="0"/>
              <a:t>); further distribution may infringe copyright. Retrieved from </a:t>
            </a:r>
            <a:r>
              <a:rPr lang="en-US" sz="1100" dirty="0">
                <a:hlinkClick r:id="rId4"/>
              </a:rPr>
              <a:t>http://www.tampabay.com/news/health/need-for-more-hca-trauma-centers-not-clear-cut/2173764</a:t>
            </a:r>
            <a:endParaRPr lang="en-US" sz="1100" dirty="0"/>
          </a:p>
          <a:p>
            <a:endParaRPr lang="en-US" sz="1100" dirty="0"/>
          </a:p>
        </p:txBody>
      </p:sp>
    </p:spTree>
    <p:custDataLst>
      <p:tags r:id="rId1"/>
    </p:custDataLst>
    <p:extLst>
      <p:ext uri="{BB962C8B-B14F-4D97-AF65-F5344CB8AC3E}">
        <p14:creationId xmlns:p14="http://schemas.microsoft.com/office/powerpoint/2010/main" val="11880938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23596" y="355794"/>
            <a:ext cx="10515600" cy="1325563"/>
          </a:xfrm>
        </p:spPr>
        <p:txBody>
          <a:bodyPr>
            <a:normAutofit/>
          </a:bodyPr>
          <a:lstStyle/>
          <a:p>
            <a:r>
              <a:rPr lang="en-US" dirty="0"/>
              <a:t>Trauma Situation: Emotional Management</a:t>
            </a:r>
          </a:p>
        </p:txBody>
      </p:sp>
      <p:sp>
        <p:nvSpPr>
          <p:cNvPr id="2" name="Content Placeholder 1"/>
          <p:cNvSpPr>
            <a:spLocks noGrp="1"/>
          </p:cNvSpPr>
          <p:nvPr>
            <p:ph idx="1"/>
          </p:nvPr>
        </p:nvSpPr>
        <p:spPr/>
        <p:txBody>
          <a:bodyPr/>
          <a:lstStyle/>
          <a:p>
            <a:r>
              <a:rPr lang="en-US" dirty="0"/>
              <a:t>In your career, you will see difficult and sad situations</a:t>
            </a:r>
          </a:p>
          <a:p>
            <a:r>
              <a:rPr lang="en-US" dirty="0"/>
              <a:t>Participate in de-briefing if available</a:t>
            </a:r>
          </a:p>
          <a:p>
            <a:r>
              <a:rPr lang="en-US" dirty="0"/>
              <a:t>Grief management programs in place at INSTITUTION NAME HERE and clinical sites</a:t>
            </a:r>
          </a:p>
          <a:p>
            <a:r>
              <a:rPr lang="en-US" dirty="0"/>
              <a:t>Talk to friends or family (while respecting patient confidentiality)</a:t>
            </a:r>
          </a:p>
          <a:p>
            <a:r>
              <a:rPr lang="en-US" dirty="0"/>
              <a:t>Talk to preceptors, coworkers and instructors</a:t>
            </a:r>
          </a:p>
        </p:txBody>
      </p:sp>
    </p:spTree>
    <p:custDataLst>
      <p:tags r:id="rId1"/>
    </p:custDataLst>
    <p:extLst>
      <p:ext uri="{BB962C8B-B14F-4D97-AF65-F5344CB8AC3E}">
        <p14:creationId xmlns:p14="http://schemas.microsoft.com/office/powerpoint/2010/main" val="6193031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t>Trauma Spine</a:t>
            </a:r>
            <a:endParaRPr lang="en-US" dirty="0"/>
          </a:p>
        </p:txBody>
      </p:sp>
      <p:sp>
        <p:nvSpPr>
          <p:cNvPr id="2" name="Content Placeholder 1"/>
          <p:cNvSpPr>
            <a:spLocks noGrp="1"/>
          </p:cNvSpPr>
          <p:nvPr>
            <p:ph idx="1"/>
          </p:nvPr>
        </p:nvSpPr>
        <p:spPr/>
        <p:txBody>
          <a:bodyPr/>
          <a:lstStyle/>
          <a:p>
            <a:r>
              <a:rPr lang="en-US" sz="2400" dirty="0"/>
              <a:t>X-rays are common after an MVC</a:t>
            </a:r>
          </a:p>
          <a:p>
            <a:r>
              <a:rPr lang="en-US" sz="2400" dirty="0"/>
              <a:t>Patient arrives on “spinal precautions”</a:t>
            </a:r>
          </a:p>
          <a:p>
            <a:pPr lvl="1"/>
            <a:r>
              <a:rPr lang="en-US" sz="2000" dirty="0"/>
              <a:t>C-spine precautions vs. Full Spine precautions</a:t>
            </a:r>
          </a:p>
          <a:p>
            <a:pPr lvl="1"/>
            <a:r>
              <a:rPr lang="en-US" sz="2000" dirty="0"/>
              <a:t>C-spine is most common</a:t>
            </a:r>
          </a:p>
          <a:p>
            <a:pPr lvl="1"/>
            <a:r>
              <a:rPr lang="en-US" sz="2000" dirty="0"/>
              <a:t>Terms are often used interchangeably but incorrectly</a:t>
            </a:r>
          </a:p>
          <a:p>
            <a:pPr lvl="1"/>
            <a:r>
              <a:rPr lang="en-US" sz="2000" dirty="0"/>
              <a:t>Treat all patients as C-spine precautions</a:t>
            </a:r>
          </a:p>
          <a:p>
            <a:r>
              <a:rPr lang="en-US" sz="2400" dirty="0"/>
              <a:t>Backboard &amp; Cervical collar</a:t>
            </a:r>
          </a:p>
          <a:p>
            <a:r>
              <a:rPr lang="en-US" sz="2400" dirty="0"/>
              <a:t>Transfer patients with no twisting or moving from the supine position</a:t>
            </a:r>
          </a:p>
          <a:p>
            <a:r>
              <a:rPr lang="en-US" sz="2400" dirty="0"/>
              <a:t>Patient’s head and neck should be stabilized (not by a student!)</a:t>
            </a:r>
          </a:p>
          <a:p>
            <a:pPr lvl="1"/>
            <a:endParaRPr lang="en-US" dirty="0"/>
          </a:p>
          <a:p>
            <a:endParaRPr lang="en-US" dirty="0"/>
          </a:p>
        </p:txBody>
      </p:sp>
    </p:spTree>
    <p:custDataLst>
      <p:tags r:id="rId1"/>
    </p:custDataLst>
    <p:extLst>
      <p:ext uri="{BB962C8B-B14F-4D97-AF65-F5344CB8AC3E}">
        <p14:creationId xmlns:p14="http://schemas.microsoft.com/office/powerpoint/2010/main" val="386204267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Trauma Spine</a:t>
            </a:r>
          </a:p>
        </p:txBody>
      </p:sp>
      <p:sp>
        <p:nvSpPr>
          <p:cNvPr id="2" name="Content Placeholder 1"/>
          <p:cNvSpPr>
            <a:spLocks noGrp="1"/>
          </p:cNvSpPr>
          <p:nvPr>
            <p:ph idx="1"/>
          </p:nvPr>
        </p:nvSpPr>
        <p:spPr/>
        <p:txBody>
          <a:bodyPr/>
          <a:lstStyle/>
          <a:p>
            <a:r>
              <a:rPr lang="en-US" dirty="0"/>
              <a:t>Log-rolling a patient on C-spine precautions</a:t>
            </a:r>
          </a:p>
          <a:p>
            <a:pPr lvl="1"/>
            <a:r>
              <a:rPr lang="en-US" dirty="0"/>
              <a:t>Should not routinely be done in the x-ray department!</a:t>
            </a:r>
          </a:p>
          <a:p>
            <a:pPr lvl="1"/>
            <a:r>
              <a:rPr lang="en-US" dirty="0"/>
              <a:t>Patients MUST arrive on a backboard.</a:t>
            </a:r>
          </a:p>
          <a:p>
            <a:pPr lvl="1"/>
            <a:r>
              <a:rPr lang="en-US" dirty="0"/>
              <a:t>5 people to roll patient (disregard Ehrlich!!!)</a:t>
            </a:r>
          </a:p>
          <a:p>
            <a:r>
              <a:rPr lang="en-US" dirty="0"/>
              <a:t>Never remove backboard or cervical collar</a:t>
            </a:r>
          </a:p>
          <a:p>
            <a:pPr lvl="1"/>
            <a:r>
              <a:rPr lang="en-US" dirty="0"/>
              <a:t>Even if Dr. views images</a:t>
            </a:r>
          </a:p>
          <a:p>
            <a:pPr lvl="1"/>
            <a:r>
              <a:rPr lang="en-US" dirty="0"/>
              <a:t>If Dr. removes collar and clears the patient to stand &amp; move – document it!</a:t>
            </a:r>
          </a:p>
        </p:txBody>
      </p:sp>
    </p:spTree>
    <p:custDataLst>
      <p:tags r:id="rId1"/>
    </p:custDataLst>
    <p:extLst>
      <p:ext uri="{BB962C8B-B14F-4D97-AF65-F5344CB8AC3E}">
        <p14:creationId xmlns:p14="http://schemas.microsoft.com/office/powerpoint/2010/main" val="1127287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dirty="0"/>
              <a:t>X-table Lateral C-spine – Positioning</a:t>
            </a:r>
          </a:p>
        </p:txBody>
      </p:sp>
      <p:sp>
        <p:nvSpPr>
          <p:cNvPr id="2" name="Content Placeholder 1"/>
          <p:cNvSpPr>
            <a:spLocks noGrp="1"/>
          </p:cNvSpPr>
          <p:nvPr>
            <p:ph idx="1"/>
          </p:nvPr>
        </p:nvSpPr>
        <p:spPr/>
        <p:txBody>
          <a:bodyPr>
            <a:normAutofit/>
          </a:bodyPr>
          <a:lstStyle/>
          <a:p>
            <a:r>
              <a:rPr lang="en-US" dirty="0"/>
              <a:t>Patient remains supine, head/neck is not adjusted.</a:t>
            </a:r>
          </a:p>
          <a:p>
            <a:r>
              <a:rPr lang="en-US" dirty="0"/>
              <a:t>Can use upright IR or CR cassette.</a:t>
            </a:r>
          </a:p>
          <a:p>
            <a:r>
              <a:rPr lang="en-US" dirty="0"/>
              <a:t>Align the top of the IR/cassette ~1-2” above level of EAM.</a:t>
            </a:r>
          </a:p>
          <a:p>
            <a:pPr lvl="1"/>
            <a:r>
              <a:rPr lang="en-US" dirty="0"/>
              <a:t>Include </a:t>
            </a:r>
            <a:r>
              <a:rPr lang="en-US" dirty="0" err="1"/>
              <a:t>sella</a:t>
            </a:r>
            <a:r>
              <a:rPr lang="en-US" dirty="0"/>
              <a:t> </a:t>
            </a:r>
            <a:r>
              <a:rPr lang="en-US" dirty="0" err="1"/>
              <a:t>turcica</a:t>
            </a:r>
            <a:r>
              <a:rPr lang="en-US" dirty="0"/>
              <a:t> – T1</a:t>
            </a:r>
          </a:p>
          <a:p>
            <a:r>
              <a:rPr lang="en-US" dirty="0"/>
              <a:t>Depress shoulders</a:t>
            </a:r>
          </a:p>
          <a:p>
            <a:pPr lvl="1"/>
            <a:r>
              <a:rPr lang="en-US" dirty="0"/>
              <a:t>Never pull a trauma patient’s shoulders.  A nurse or physician can be asked to.  Ask patient to relax shoulders and “reach for their toes”</a:t>
            </a:r>
          </a:p>
          <a:p>
            <a:pPr lvl="2"/>
            <a:endParaRPr lang="en-US" dirty="0"/>
          </a:p>
          <a:p>
            <a:pPr lvl="2"/>
            <a:endParaRPr lang="en-US" dirty="0"/>
          </a:p>
          <a:p>
            <a:pPr lvl="1"/>
            <a:endParaRPr lang="en-US" dirty="0"/>
          </a:p>
          <a:p>
            <a:pPr lvl="1"/>
            <a:endParaRPr lang="en-US" dirty="0"/>
          </a:p>
          <a:p>
            <a:pPr lvl="1"/>
            <a:endParaRPr lang="en-US" dirty="0"/>
          </a:p>
        </p:txBody>
      </p:sp>
    </p:spTree>
    <p:custDataLst>
      <p:tags r:id="rId1"/>
    </p:custDataLst>
    <p:extLst>
      <p:ext uri="{BB962C8B-B14F-4D97-AF65-F5344CB8AC3E}">
        <p14:creationId xmlns:p14="http://schemas.microsoft.com/office/powerpoint/2010/main" val="23160356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X-table Lateral C-spine</a:t>
            </a:r>
          </a:p>
        </p:txBody>
      </p:sp>
      <p:sp>
        <p:nvSpPr>
          <p:cNvPr id="2" name="Content Placeholder 1"/>
          <p:cNvSpPr>
            <a:spLocks noGrp="1"/>
          </p:cNvSpPr>
          <p:nvPr>
            <p:ph idx="1"/>
          </p:nvPr>
        </p:nvSpPr>
        <p:spPr/>
        <p:txBody>
          <a:bodyPr>
            <a:normAutofit fontScale="92500" lnSpcReduction="20000"/>
          </a:bodyPr>
          <a:lstStyle/>
          <a:p>
            <a:r>
              <a:rPr lang="en-US" dirty="0"/>
              <a:t>Central Ray</a:t>
            </a:r>
          </a:p>
          <a:p>
            <a:pPr lvl="1"/>
            <a:r>
              <a:rPr lang="en-US" dirty="0"/>
              <a:t>Perpendicular to IR </a:t>
            </a:r>
          </a:p>
          <a:p>
            <a:pPr lvl="1"/>
            <a:r>
              <a:rPr lang="en-US" dirty="0"/>
              <a:t>Directed to level of C4 (thyroid cartilage)</a:t>
            </a:r>
          </a:p>
          <a:p>
            <a:pPr lvl="1"/>
            <a:r>
              <a:rPr lang="en-US" dirty="0"/>
              <a:t>SID = 180 cm if possible</a:t>
            </a:r>
          </a:p>
          <a:p>
            <a:pPr lvl="2"/>
            <a:r>
              <a:rPr lang="en-US" dirty="0"/>
              <a:t>Why?</a:t>
            </a:r>
          </a:p>
          <a:p>
            <a:r>
              <a:rPr lang="en-US" dirty="0"/>
              <a:t>Collimation</a:t>
            </a:r>
          </a:p>
          <a:p>
            <a:pPr lvl="1"/>
            <a:r>
              <a:rPr lang="en-US" dirty="0"/>
              <a:t>Include all required anatomy</a:t>
            </a:r>
          </a:p>
          <a:p>
            <a:pPr lvl="1"/>
            <a:r>
              <a:rPr lang="en-US" dirty="0"/>
              <a:t>Include all soft tissue (trauma)</a:t>
            </a:r>
          </a:p>
          <a:p>
            <a:pPr lvl="2"/>
            <a:r>
              <a:rPr lang="en-US" dirty="0"/>
              <a:t>Why?</a:t>
            </a:r>
          </a:p>
          <a:p>
            <a:r>
              <a:rPr lang="en-US" dirty="0"/>
              <a:t>Technical Factors</a:t>
            </a:r>
          </a:p>
          <a:p>
            <a:pPr lvl="1"/>
            <a:r>
              <a:rPr lang="en-US" dirty="0"/>
              <a:t>70 - 75kV non-grid OR  75 – 80kV grid </a:t>
            </a:r>
          </a:p>
          <a:p>
            <a:pPr lvl="1"/>
            <a:r>
              <a:rPr lang="en-US" dirty="0"/>
              <a:t>Non-grid will often work</a:t>
            </a:r>
          </a:p>
          <a:p>
            <a:pPr lvl="2"/>
            <a:r>
              <a:rPr lang="en-US" dirty="0"/>
              <a:t>Air-Gap Technique</a:t>
            </a:r>
          </a:p>
        </p:txBody>
      </p:sp>
    </p:spTree>
    <p:custDataLst>
      <p:tags r:id="rId1"/>
    </p:custDataLst>
    <p:extLst>
      <p:ext uri="{BB962C8B-B14F-4D97-AF65-F5344CB8AC3E}">
        <p14:creationId xmlns:p14="http://schemas.microsoft.com/office/powerpoint/2010/main" val="30875867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dirty="0"/>
              <a:t>X-table Lateral Swimmer’s Projection</a:t>
            </a:r>
          </a:p>
        </p:txBody>
      </p:sp>
      <p:sp>
        <p:nvSpPr>
          <p:cNvPr id="2" name="Content Placeholder 1"/>
          <p:cNvSpPr>
            <a:spLocks noGrp="1"/>
          </p:cNvSpPr>
          <p:nvPr>
            <p:ph idx="1"/>
          </p:nvPr>
        </p:nvSpPr>
        <p:spPr/>
        <p:txBody>
          <a:bodyPr/>
          <a:lstStyle/>
          <a:p>
            <a:pPr lvl="1"/>
            <a:r>
              <a:rPr lang="en-US" dirty="0"/>
              <a:t>When?</a:t>
            </a:r>
          </a:p>
          <a:p>
            <a:pPr lvl="1"/>
            <a:r>
              <a:rPr lang="en-US" dirty="0"/>
              <a:t>Patient remains supine, head and neck is not adjusted</a:t>
            </a:r>
          </a:p>
          <a:p>
            <a:pPr lvl="1"/>
            <a:r>
              <a:rPr lang="en-US" dirty="0"/>
              <a:t>Can use upright IR or CR cassette with grid</a:t>
            </a:r>
          </a:p>
          <a:p>
            <a:r>
              <a:rPr lang="en-US" dirty="0"/>
              <a:t>Positioning</a:t>
            </a:r>
          </a:p>
          <a:p>
            <a:pPr lvl="1"/>
            <a:r>
              <a:rPr lang="en-US" dirty="0"/>
              <a:t>Elevate patient’s arm closest to IR</a:t>
            </a:r>
          </a:p>
          <a:p>
            <a:pPr lvl="1"/>
            <a:r>
              <a:rPr lang="en-US" dirty="0"/>
              <a:t>Depress patient’s arm away from IR and rotate posteriorly if possible</a:t>
            </a:r>
          </a:p>
          <a:p>
            <a:pPr lvl="2"/>
            <a:r>
              <a:rPr lang="en-US" dirty="0"/>
              <a:t>Why?</a:t>
            </a:r>
          </a:p>
          <a:p>
            <a:pPr lvl="1"/>
            <a:r>
              <a:rPr lang="en-US" dirty="0"/>
              <a:t>Can rotate patient’s stretcher if necessary</a:t>
            </a:r>
          </a:p>
          <a:p>
            <a:pPr lvl="2"/>
            <a:r>
              <a:rPr lang="en-US" dirty="0"/>
              <a:t>How &amp; Why?</a:t>
            </a:r>
          </a:p>
          <a:p>
            <a:pPr lvl="1"/>
            <a:endParaRPr lang="en-US" dirty="0"/>
          </a:p>
          <a:p>
            <a:pPr lvl="1"/>
            <a:endParaRPr lang="en-US" dirty="0"/>
          </a:p>
          <a:p>
            <a:endParaRPr lang="en-US" dirty="0"/>
          </a:p>
        </p:txBody>
      </p:sp>
    </p:spTree>
    <p:custDataLst>
      <p:tags r:id="rId1"/>
    </p:custDataLst>
    <p:extLst>
      <p:ext uri="{BB962C8B-B14F-4D97-AF65-F5344CB8AC3E}">
        <p14:creationId xmlns:p14="http://schemas.microsoft.com/office/powerpoint/2010/main" val="36785041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dirty="0"/>
              <a:t>X-table Lateral Swimmer’s Projection</a:t>
            </a:r>
          </a:p>
        </p:txBody>
      </p:sp>
      <p:sp>
        <p:nvSpPr>
          <p:cNvPr id="2" name="Content Placeholder 1"/>
          <p:cNvSpPr>
            <a:spLocks noGrp="1"/>
          </p:cNvSpPr>
          <p:nvPr>
            <p:ph idx="1"/>
          </p:nvPr>
        </p:nvSpPr>
        <p:spPr/>
        <p:txBody>
          <a:bodyPr>
            <a:normAutofit fontScale="92500" lnSpcReduction="20000"/>
          </a:bodyPr>
          <a:lstStyle/>
          <a:p>
            <a:r>
              <a:rPr lang="en-US" dirty="0"/>
              <a:t>Central Ray</a:t>
            </a:r>
          </a:p>
          <a:p>
            <a:pPr lvl="1"/>
            <a:r>
              <a:rPr lang="en-US" dirty="0"/>
              <a:t>Perpendicular to T1</a:t>
            </a:r>
          </a:p>
          <a:p>
            <a:pPr lvl="1"/>
            <a:r>
              <a:rPr lang="en-US" dirty="0"/>
              <a:t>~ 1” above jugular notch</a:t>
            </a:r>
          </a:p>
          <a:p>
            <a:pPr lvl="1"/>
            <a:r>
              <a:rPr lang="en-US" dirty="0" err="1"/>
              <a:t>Bontrager</a:t>
            </a:r>
            <a:r>
              <a:rPr lang="en-US" dirty="0"/>
              <a:t>:  SID = 150-180 cm</a:t>
            </a:r>
          </a:p>
          <a:p>
            <a:pPr lvl="1"/>
            <a:r>
              <a:rPr lang="en-US" dirty="0"/>
              <a:t>Clinical Practice:  SID = 110-150 cm</a:t>
            </a:r>
          </a:p>
          <a:p>
            <a:r>
              <a:rPr lang="en-US" dirty="0"/>
              <a:t>Collimation</a:t>
            </a:r>
          </a:p>
          <a:p>
            <a:pPr lvl="1"/>
            <a:r>
              <a:rPr lang="en-US" dirty="0"/>
              <a:t>Trauma: Include skull base – T4</a:t>
            </a:r>
          </a:p>
          <a:p>
            <a:pPr lvl="1"/>
            <a:r>
              <a:rPr lang="en-US" dirty="0"/>
              <a:t>Include soft tissue (trauma)</a:t>
            </a:r>
          </a:p>
          <a:p>
            <a:pPr lvl="1"/>
            <a:r>
              <a:rPr lang="en-US" dirty="0"/>
              <a:t>Tight collimation to increase detail</a:t>
            </a:r>
          </a:p>
          <a:p>
            <a:r>
              <a:rPr lang="en-US" dirty="0"/>
              <a:t>Technical Factors</a:t>
            </a:r>
          </a:p>
          <a:p>
            <a:pPr lvl="1"/>
            <a:r>
              <a:rPr lang="en-US" dirty="0"/>
              <a:t>80-90kV, grid</a:t>
            </a:r>
          </a:p>
          <a:p>
            <a:pPr lvl="1"/>
            <a:r>
              <a:rPr lang="en-US" dirty="0" err="1"/>
              <a:t>mAs</a:t>
            </a:r>
            <a:r>
              <a:rPr lang="en-US" dirty="0"/>
              <a:t> will vary, depending on patient size</a:t>
            </a:r>
          </a:p>
          <a:p>
            <a:pPr lvl="1"/>
            <a:r>
              <a:rPr lang="en-US" dirty="0"/>
              <a:t>Use a compensating filter!</a:t>
            </a:r>
          </a:p>
          <a:p>
            <a:pPr lvl="1"/>
            <a:endParaRPr lang="en-US" dirty="0"/>
          </a:p>
          <a:p>
            <a:pPr lvl="1"/>
            <a:endParaRPr lang="en-US" dirty="0"/>
          </a:p>
          <a:p>
            <a:endParaRPr lang="en-US" dirty="0"/>
          </a:p>
          <a:p>
            <a:pPr lvl="1"/>
            <a:endParaRPr lang="en-US" dirty="0"/>
          </a:p>
          <a:p>
            <a:pPr lvl="1"/>
            <a:endParaRPr lang="en-US" dirty="0"/>
          </a:p>
          <a:p>
            <a:endParaRPr lang="en-US" dirty="0"/>
          </a:p>
          <a:p>
            <a:endParaRPr lang="en-US" dirty="0"/>
          </a:p>
          <a:p>
            <a:pPr lvl="1"/>
            <a:endParaRPr lang="en-US" dirty="0"/>
          </a:p>
          <a:p>
            <a:pPr lvl="1"/>
            <a:endParaRPr lang="en-US" dirty="0"/>
          </a:p>
        </p:txBody>
      </p:sp>
    </p:spTree>
    <p:custDataLst>
      <p:tags r:id="rId1"/>
    </p:custDataLst>
    <p:extLst>
      <p:ext uri="{BB962C8B-B14F-4D97-AF65-F5344CB8AC3E}">
        <p14:creationId xmlns:p14="http://schemas.microsoft.com/office/powerpoint/2010/main" val="18529299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51587" y="355794"/>
            <a:ext cx="10515600" cy="1325563"/>
          </a:xfrm>
        </p:spPr>
        <p:txBody>
          <a:bodyPr/>
          <a:lstStyle/>
          <a:p>
            <a:r>
              <a:rPr lang="en-US" dirty="0"/>
              <a:t>Other spinal projections</a:t>
            </a:r>
          </a:p>
        </p:txBody>
      </p:sp>
      <p:sp>
        <p:nvSpPr>
          <p:cNvPr id="2" name="Content Placeholder 1"/>
          <p:cNvSpPr>
            <a:spLocks noGrp="1"/>
          </p:cNvSpPr>
          <p:nvPr>
            <p:ph idx="1"/>
          </p:nvPr>
        </p:nvSpPr>
        <p:spPr/>
        <p:txBody>
          <a:bodyPr/>
          <a:lstStyle/>
          <a:p>
            <a:r>
              <a:rPr lang="en-US" dirty="0"/>
              <a:t>Similar to routine</a:t>
            </a:r>
          </a:p>
          <a:p>
            <a:r>
              <a:rPr lang="en-US" dirty="0"/>
              <a:t>Adapt lateral projections to be done x-table.</a:t>
            </a:r>
          </a:p>
          <a:p>
            <a:r>
              <a:rPr lang="en-US" dirty="0"/>
              <a:t>Do laterals first</a:t>
            </a:r>
          </a:p>
          <a:p>
            <a:pPr lvl="1"/>
            <a:r>
              <a:rPr lang="en-US" dirty="0"/>
              <a:t>Centering points and collimation will be similar</a:t>
            </a:r>
          </a:p>
          <a:p>
            <a:pPr lvl="1"/>
            <a:r>
              <a:rPr lang="en-US" dirty="0"/>
              <a:t>AP C-spine</a:t>
            </a:r>
          </a:p>
          <a:p>
            <a:pPr lvl="2"/>
            <a:r>
              <a:rPr lang="en-US" dirty="0"/>
              <a:t>Adjust tube angle to patient in collar</a:t>
            </a:r>
          </a:p>
          <a:p>
            <a:pPr lvl="2"/>
            <a:r>
              <a:rPr lang="en-US" dirty="0"/>
              <a:t>Through intervertebral disk spaces</a:t>
            </a:r>
          </a:p>
          <a:p>
            <a:pPr lvl="1"/>
            <a:r>
              <a:rPr lang="en-US" dirty="0"/>
              <a:t>AP Odontoid</a:t>
            </a:r>
          </a:p>
          <a:p>
            <a:pPr lvl="2"/>
            <a:r>
              <a:rPr lang="en-US" dirty="0"/>
              <a:t>Adjust tube angle instead of patient’s head!</a:t>
            </a:r>
          </a:p>
        </p:txBody>
      </p:sp>
    </p:spTree>
    <p:custDataLst>
      <p:tags r:id="rId1"/>
    </p:custDataLst>
    <p:extLst>
      <p:ext uri="{BB962C8B-B14F-4D97-AF65-F5344CB8AC3E}">
        <p14:creationId xmlns:p14="http://schemas.microsoft.com/office/powerpoint/2010/main" val="31813903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Other Projections	</a:t>
            </a:r>
          </a:p>
        </p:txBody>
      </p:sp>
      <p:sp>
        <p:nvSpPr>
          <p:cNvPr id="2" name="Content Placeholder 1"/>
          <p:cNvSpPr>
            <a:spLocks noGrp="1"/>
          </p:cNvSpPr>
          <p:nvPr>
            <p:ph idx="1"/>
          </p:nvPr>
        </p:nvSpPr>
        <p:spPr/>
        <p:txBody>
          <a:bodyPr/>
          <a:lstStyle/>
          <a:p>
            <a:r>
              <a:rPr lang="en-US" dirty="0"/>
              <a:t>We have reviewed the most common but be sure to review all readings in Bontrager.  </a:t>
            </a:r>
          </a:p>
          <a:p>
            <a:r>
              <a:rPr lang="en-US" dirty="0"/>
              <a:t>Half the cases in the hospital will require some type of adaptation and problem solving. </a:t>
            </a:r>
          </a:p>
        </p:txBody>
      </p:sp>
    </p:spTree>
    <p:custDataLst>
      <p:tags r:id="rId1"/>
    </p:custDataLst>
    <p:extLst>
      <p:ext uri="{BB962C8B-B14F-4D97-AF65-F5344CB8AC3E}">
        <p14:creationId xmlns:p14="http://schemas.microsoft.com/office/powerpoint/2010/main" val="83558436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Office 2013 - 2022 Theme">
  <a:themeElements>
    <a:clrScheme name="Office 2013 - 2022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Date xmlns="d1eb5d66-d4e4-42da-91aa-35af032cfe67" xsi:nil="true"/>
    <TaxCatchAll xmlns="c80233df-ff72-4ed0-8be6-81c0672dcf15" xsi:nil="true"/>
    <lcf76f155ced4ddcb4097134ff3c332f xmlns="d1eb5d66-d4e4-42da-91aa-35af032cfe67">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459FD3E210D7746A66165842CA31B2D" ma:contentTypeVersion="22" ma:contentTypeDescription="Create a new document." ma:contentTypeScope="" ma:versionID="f0c79895f01c4eb44fa87db525b4eb5c">
  <xsd:schema xmlns:xsd="http://www.w3.org/2001/XMLSchema" xmlns:xs="http://www.w3.org/2001/XMLSchema" xmlns:p="http://schemas.microsoft.com/office/2006/metadata/properties" xmlns:ns2="c80233df-ff72-4ed0-8be6-81c0672dcf15" xmlns:ns3="d1eb5d66-d4e4-42da-91aa-35af032cfe67" targetNamespace="http://schemas.microsoft.com/office/2006/metadata/properties" ma:root="true" ma:fieldsID="ef7db3e78da19b9171db271d0ab114c6" ns2:_="" ns3:_="">
    <xsd:import namespace="c80233df-ff72-4ed0-8be6-81c0672dcf15"/>
    <xsd:import namespace="d1eb5d66-d4e4-42da-91aa-35af032cfe67"/>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3:Date" minOccurs="0"/>
                <xsd:element ref="ns3:MediaServiceLocation"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80233df-ff72-4ed0-8be6-81c0672dcf15"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CatchAll" ma:index="26" nillable="true" ma:displayName="Taxonomy Catch All Column" ma:hidden="true" ma:list="{d047eac0-0848-420b-888a-eb494acb1260}" ma:internalName="TaxCatchAll" ma:showField="CatchAllData" ma:web="c80233df-ff72-4ed0-8be6-81c0672dcf15">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1eb5d66-d4e4-42da-91aa-35af032cfe67"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DateTaken" ma:index="20" nillable="true" ma:displayName="MediaServiceDateTaken" ma:hidden="true" ma:internalName="MediaServiceDateTaken" ma:readOnly="true">
      <xsd:simpleType>
        <xsd:restriction base="dms:Text"/>
      </xsd:simpleType>
    </xsd:element>
    <xsd:element name="Date" ma:index="21" nillable="true" ma:displayName="Date" ma:format="DateOnly" ma:internalName="Date">
      <xsd:simpleType>
        <xsd:restriction base="dms:DateTime"/>
      </xsd:simpleType>
    </xsd:element>
    <xsd:element name="MediaServiceLocation" ma:index="22" nillable="true" ma:displayName="Location" ma:internalName="MediaServiceLocation" ma:readOnly="true">
      <xsd:simpleType>
        <xsd:restriction base="dms:Text"/>
      </xsd:simpleType>
    </xsd:element>
    <xsd:element name="MediaLengthInSeconds" ma:index="23" nillable="true" ma:displayName="Length (seconds)" ma:internalName="MediaLengthInSeconds" ma:readOnly="true">
      <xsd:simpleType>
        <xsd:restriction base="dms:Unknown"/>
      </xsd:simpleType>
    </xsd:element>
    <xsd:element name="lcf76f155ced4ddcb4097134ff3c332f" ma:index="25" nillable="true" ma:taxonomy="true" ma:internalName="lcf76f155ced4ddcb4097134ff3c332f" ma:taxonomyFieldName="MediaServiceImageTags" ma:displayName="Image Tags" ma:readOnly="false" ma:fieldId="{5cf76f15-5ced-4ddc-b409-7134ff3c332f}" ma:taxonomyMulti="true" ma:sspId="91219db1-e75a-4e74-95c9-f29ca67e648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7"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8"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3FB6C44-58D2-4672-99AB-1BE25CB6E5EF}">
  <ds:schemaRefs>
    <ds:schemaRef ds:uri="http://schemas.microsoft.com/office/2006/metadata/properties"/>
    <ds:schemaRef ds:uri="http://schemas.microsoft.com/office/infopath/2007/PartnerControls"/>
    <ds:schemaRef ds:uri="d1eb5d66-d4e4-42da-91aa-35af032cfe67"/>
    <ds:schemaRef ds:uri="c80233df-ff72-4ed0-8be6-81c0672dcf15"/>
  </ds:schemaRefs>
</ds:datastoreItem>
</file>

<file path=customXml/itemProps2.xml><?xml version="1.0" encoding="utf-8"?>
<ds:datastoreItem xmlns:ds="http://schemas.openxmlformats.org/officeDocument/2006/customXml" ds:itemID="{4DFC4F26-D76A-4000-929D-6CC284FAA89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80233df-ff72-4ed0-8be6-81c0672dcf15"/>
    <ds:schemaRef ds:uri="d1eb5d66-d4e4-42da-91aa-35af032cfe6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11785E2-A831-457F-A7C4-9255F62CB44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2013 - 2022 Theme</Template>
  <TotalTime>3692</TotalTime>
  <Words>2066</Words>
  <Application>Microsoft Macintosh PowerPoint</Application>
  <PresentationFormat>Widescreen</PresentationFormat>
  <Paragraphs>294</Paragraphs>
  <Slides>33</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Arial</vt:lpstr>
      <vt:lpstr>Calibri</vt:lpstr>
      <vt:lpstr>Calibri Light</vt:lpstr>
      <vt:lpstr>Wingdings</vt:lpstr>
      <vt:lpstr>Office 2013 - 2022 Theme</vt:lpstr>
      <vt:lpstr>PowerPoint Presentation</vt:lpstr>
      <vt:lpstr>Learning Outcome</vt:lpstr>
      <vt:lpstr>Objectives</vt:lpstr>
      <vt:lpstr>What is the Difference Between Trauma and Adaptive Radiography?</vt:lpstr>
      <vt:lpstr>Principles for Adaptive Radiography</vt:lpstr>
      <vt:lpstr>Principles for Adaptive Radiography </vt:lpstr>
      <vt:lpstr>Principles for Adaptive Radiography </vt:lpstr>
      <vt:lpstr>AP Sitting Chest</vt:lpstr>
      <vt:lpstr>AP Sitting Chest</vt:lpstr>
      <vt:lpstr>AP Sitting Chest</vt:lpstr>
      <vt:lpstr>Chest: Sitting Lateral</vt:lpstr>
      <vt:lpstr>Acute Abdomen in Stretcher</vt:lpstr>
      <vt:lpstr>Left Lateral Decubitus</vt:lpstr>
      <vt:lpstr>Adaptive Shoulder</vt:lpstr>
      <vt:lpstr>Shoulder- My Patient Can’t Stand</vt:lpstr>
      <vt:lpstr>Adaptive Knee</vt:lpstr>
      <vt:lpstr>Adaptive Knee</vt:lpstr>
      <vt:lpstr>Trauma Radiography</vt:lpstr>
      <vt:lpstr>Trauma</vt:lpstr>
      <vt:lpstr>Trauma</vt:lpstr>
      <vt:lpstr>Trauma Team</vt:lpstr>
      <vt:lpstr>Trauma Work Up</vt:lpstr>
      <vt:lpstr>Trauma Room</vt:lpstr>
      <vt:lpstr>Trauma Room</vt:lpstr>
      <vt:lpstr>Trauma Situation: Emotional Management</vt:lpstr>
      <vt:lpstr>Trauma Spine</vt:lpstr>
      <vt:lpstr>Trauma Spine</vt:lpstr>
      <vt:lpstr>X-table Lateral C-spine – Positioning</vt:lpstr>
      <vt:lpstr>X-table Lateral C-spine</vt:lpstr>
      <vt:lpstr>X-table Lateral Swimmer’s Projection</vt:lpstr>
      <vt:lpstr>X-table Lateral Swimmer’s Projection</vt:lpstr>
      <vt:lpstr>Other spinal projections</vt:lpstr>
      <vt:lpstr>Other Projections </vt:lpstr>
    </vt:vector>
  </TitlesOfParts>
  <Company>SAIT Polytechnic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SAIT Template 2015</dc:title>
  <dc:creator>lbucsis</dc:creator>
  <cp:lastModifiedBy>Azeezah Jafry</cp:lastModifiedBy>
  <cp:revision>310</cp:revision>
  <cp:lastPrinted>2024-03-15T17:04:07Z</cp:lastPrinted>
  <dcterms:created xsi:type="dcterms:W3CDTF">2009-04-06T17:04:40Z</dcterms:created>
  <dcterms:modified xsi:type="dcterms:W3CDTF">2025-02-04T21:40:20Z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0x0101007459FD3E210D7746A66165842CA31B2D</vt:lpwstr>
  </property>
</Properties>
</file>