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4"/>
  </p:sldMasterIdLst>
  <p:notesMasterIdLst>
    <p:notesMasterId r:id="rId21"/>
  </p:notesMasterIdLst>
  <p:sldIdLst>
    <p:sldId id="256" r:id="rId5"/>
    <p:sldId id="448" r:id="rId6"/>
    <p:sldId id="447" r:id="rId7"/>
    <p:sldId id="446" r:id="rId8"/>
    <p:sldId id="445" r:id="rId9"/>
    <p:sldId id="444" r:id="rId10"/>
    <p:sldId id="443" r:id="rId11"/>
    <p:sldId id="442" r:id="rId12"/>
    <p:sldId id="441" r:id="rId13"/>
    <p:sldId id="440" r:id="rId14"/>
    <p:sldId id="439" r:id="rId15"/>
    <p:sldId id="450" r:id="rId16"/>
    <p:sldId id="451" r:id="rId17"/>
    <p:sldId id="452" r:id="rId18"/>
    <p:sldId id="453" r:id="rId19"/>
    <p:sldId id="436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E23"/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4021FB0-C168-8FD2-2766-AB52BDC74720}" v="261" dt="2023-09-01T18:19:30.520"/>
    <p1510:client id="{AE296350-4C27-E1C1-D39C-09632C806024}" v="31" dt="2023-09-01T18:23:27.220"/>
    <p1510:client id="{DBEB8AD3-43F8-48DA-BAE7-C0E5BF51A569}" vWet="2" dt="2023-09-01T18:23:01.7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821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commentAuthors" Target="commentAuthors.xml"/><Relationship Id="rId27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EDA184-89FB-48DC-10DD-C2D6D963C6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8CB6109-F3B7-62F8-F2B7-1839A5A336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66E5CF-2856-956B-87E2-ABC1BFDADD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6FB0B-99FE-4578-BB84-55587DCC6038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FAD00C-D0A6-3D50-CED7-7BDBCF4DEE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ACEACE-0D9F-3D0C-76F5-583480B78C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242DB-FC66-47E6-A989-30DAEEFCE8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3930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06D19A-ED0F-B285-1CF6-98C18C2299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94167A-4675-4DC2-F5D1-B9EF4F63ED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48A51A-0BEC-1766-9524-18E8C9350E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6FB0B-99FE-4578-BB84-55587DCC6038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8F5C2E-713D-8801-D9D8-DC5009765B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9CA1F6-93F1-C17E-CB0E-025738EBEF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242DB-FC66-47E6-A989-30DAEEFCE8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47493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2414E5-F91B-6482-7411-C02DAAFE54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6C0CBF-CBC5-B5AD-64D2-24B1A8649B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D34126-8DCC-C9D0-43BD-45577EFACE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6FB0B-99FE-4578-BB84-55587DCC6038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219D26-DD4F-299C-0381-01DE027A49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1BE48E-6877-3AFB-BA34-5F27675053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242DB-FC66-47E6-A989-30DAEEFCE8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3950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067B77-FC25-F942-375D-A14D1CD74D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C15689-3C85-F6DB-8FE0-1C1321D6AA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626293-E550-BB64-A345-DC4EF3AE13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0EF1C7-88F4-C558-3E28-CB0F0C40D6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6FB0B-99FE-4578-BB84-55587DCC6038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2DAF6D-9EB9-15E0-87AD-9BF025EF4C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AE2CD6-0A05-D56A-BD54-B6A47B1129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242DB-FC66-47E6-A989-30DAEEFCE8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68314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5F07F5-E476-E673-2166-347A65EB9F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772EE5-D676-ED28-1301-9AA8F34851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546164-5C6F-567F-F833-1D66F57FBF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78672D-BEA2-7D11-E98F-8A67FAF7DC0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C04A0A-0677-D9AF-29CF-DF4AD3106E2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939385D-C717-6DE9-6390-E7716BE0C5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6FB0B-99FE-4578-BB84-55587DCC6038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3E12323-5096-850A-E656-EF4C6EB99F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B332A41-8D6B-3CC3-095D-7727FEEDCD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242DB-FC66-47E6-A989-30DAEEFCE8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00438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7E7823-DED5-4D15-3AE9-62AA75A43B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C83CFD4-D9BF-F8B0-082F-1BCFE9BC50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6FB0B-99FE-4578-BB84-55587DCC6038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0C7E358-4F79-2527-43D9-DEE1F2B1E2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9086D0C-3272-96BF-D605-584F5B560A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242DB-FC66-47E6-A989-30DAEEFCE8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3355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5340BA4-D366-6997-7F24-41CBD2CF1F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6FB0B-99FE-4578-BB84-55587DCC6038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E2CBF38-F1A9-9AAF-5CB7-DA5B97C074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5BC3A5-7098-EFD9-A376-8725FD2C42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242DB-FC66-47E6-A989-30DAEEFCE8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12554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F51161-08DC-1810-36DA-EF7B8908D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531C00-AC8E-EC08-0771-C17F21472F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42E378-8F01-B2D1-DF59-A218851D60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B15C6A-5ECD-8240-76DA-19138CBDB0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6FB0B-99FE-4578-BB84-55587DCC6038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D2BC22-DA09-82A1-12BA-7354951C6B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514EEA-5324-B163-DDDD-EEC37BECB9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242DB-FC66-47E6-A989-30DAEEFCE8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32205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C5094-9BE0-748F-C74A-70C1E0E947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E6AB43C-970B-E51C-2A71-160CFD6506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CD20B7-2EBE-E044-D7F5-47F430ED67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D7EA3C-0D92-3298-6E76-435A0F2D5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6FB0B-99FE-4578-BB84-55587DCC6038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C039D3-080C-AD05-E266-DEDD4F6581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A16993-D817-357A-E36E-D77211189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242DB-FC66-47E6-A989-30DAEEFCE8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88739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5A894C-8B83-4733-0291-367204853C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8E8F1AF-BD04-73E9-9270-A750735F7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69D85F-6600-B891-6AD8-D9ABDCA7DA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6FB0B-99FE-4578-BB84-55587DCC6038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630A0C-77BB-B0DE-105C-3665FF7FA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A8EAC0-81B9-3E6D-0127-332936240B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242DB-FC66-47E6-A989-30DAEEFCE8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2771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C04AEA1-FD67-A090-12A0-FE54B60EEA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58E35D7-7C05-69F8-0502-15FC85DF2A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12A0D1-A342-661A-1ACD-8239E97B9B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6FB0B-99FE-4578-BB84-55587DCC6038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AC29AC-B4D7-DD1F-6868-A5CCC1EDDD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104F66-AEFA-2CAD-4A12-F47759FFC0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242DB-FC66-47E6-A989-30DAEEFCE8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38867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47562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077573-5B73-6027-2225-8EC5B88662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BE401A-881C-7021-56F6-0015F054EB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337645-E5D9-72F4-7D2A-7FDDCDE316F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7D6FB0B-99FE-4578-BB84-55587DCC6038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6D8388-B4CF-B848-8595-2F6541288F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B1C24B-35F7-D484-83EB-F1AD408FB4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28242DB-FC66-47E6-A989-30DAEEFCE8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09898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8E78D1C-DB71-FD3D-5971-2BBB303E05B3}"/>
              </a:ext>
            </a:extLst>
          </p:cNvPr>
          <p:cNvSpPr txBox="1"/>
          <p:nvPr/>
        </p:nvSpPr>
        <p:spPr>
          <a:xfrm>
            <a:off x="4444409" y="3136605"/>
            <a:ext cx="714507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+mj-lt"/>
              </a:rPr>
              <a:t>L-Spine</a:t>
            </a:r>
          </a:p>
          <a:p>
            <a:pPr algn="ctr"/>
            <a:endParaRPr lang="en-US" sz="4000" dirty="0">
              <a:latin typeface="+mj-lt"/>
            </a:endParaRPr>
          </a:p>
          <a:p>
            <a:pPr algn="ctr"/>
            <a:endParaRPr lang="en-US" sz="4000" dirty="0">
              <a:latin typeface="+mj-lt"/>
            </a:endParaRPr>
          </a:p>
          <a:p>
            <a:pPr algn="ctr"/>
            <a:r>
              <a:rPr lang="en-US" sz="4000" dirty="0">
                <a:latin typeface="+mj-lt"/>
              </a:rPr>
              <a:t>MRT Program</a:t>
            </a:r>
          </a:p>
          <a:p>
            <a:pPr algn="ctr"/>
            <a:endParaRPr lang="en-CA" sz="4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E:\k288_Martensen4e_23-Dec-2014\JPG images\Chapter09\009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3853" y="130714"/>
            <a:ext cx="5617019" cy="6474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4065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oursewareobjects.elsevier.com/objects/elr/Martensen/imageanalysis4e/IC/jpg/Chapter09/009003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1004" y="139879"/>
            <a:ext cx="4509865" cy="6489015"/>
          </a:xfrm>
          <a:prstGeom prst="rect">
            <a:avLst/>
          </a:prstGeom>
          <a:solidFill>
            <a:schemeClr val="tx1"/>
          </a:solidFill>
        </p:spPr>
      </p:pic>
    </p:spTree>
    <p:extLst>
      <p:ext uri="{BB962C8B-B14F-4D97-AF65-F5344CB8AC3E}">
        <p14:creationId xmlns:p14="http://schemas.microsoft.com/office/powerpoint/2010/main" val="23376821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coursewareobjects.elsevier.com/objects/elr/Martensen/imageanalysis4e/IC/jpg/Chapter09/009005.jpg">
            <a:extLst>
              <a:ext uri="{FF2B5EF4-FFF2-40B4-BE49-F238E27FC236}">
                <a16:creationId xmlns:a16="http://schemas.microsoft.com/office/drawing/2014/main" id="{2334B53F-9899-3644-C75E-5DEFB7C8167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3581" y="0"/>
            <a:ext cx="3456531" cy="6537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99283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coursewareobjects.elsevier.com/objects/elr/Martensen/imageanalysis4e/IC/jpg/Chapter09/009u001.jpg">
            <a:extLst>
              <a:ext uri="{FF2B5EF4-FFF2-40B4-BE49-F238E27FC236}">
                <a16:creationId xmlns:a16="http://schemas.microsoft.com/office/drawing/2014/main" id="{199FEB53-EFDA-5022-A131-05B5F4D9DEE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9626" y="328584"/>
            <a:ext cx="3712747" cy="6200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5649939-95EB-77F1-7BFC-5B7FABA9A6AC}"/>
              </a:ext>
            </a:extLst>
          </p:cNvPr>
          <p:cNvSpPr txBox="1"/>
          <p:nvPr/>
        </p:nvSpPr>
        <p:spPr>
          <a:xfrm>
            <a:off x="1648047" y="2159536"/>
            <a:ext cx="121211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dirty="0"/>
              <a:t>AP rotated </a:t>
            </a:r>
          </a:p>
          <a:p>
            <a:pPr marL="0" indent="0">
              <a:buNone/>
            </a:pPr>
            <a:r>
              <a:rPr lang="en-US" dirty="0"/>
              <a:t>to the left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4799641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25A3A0-351C-0C80-6B3D-E7031BB912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Picture 2" descr="https://coursewareobjects.elsevier.com/objects/elr/Martensen/imageanalysis4e/IC/jpg/Chapter09/009009.jpg">
            <a:extLst>
              <a:ext uri="{FF2B5EF4-FFF2-40B4-BE49-F238E27FC236}">
                <a16:creationId xmlns:a16="http://schemas.microsoft.com/office/drawing/2014/main" id="{EE98B0CC-F47D-67C9-5CB0-DE0E327F0F0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53591" y="1825625"/>
            <a:ext cx="4084818" cy="4351338"/>
          </a:xfrm>
          <a:prstGeom prst="rect">
            <a:avLst/>
          </a:prstGeom>
          <a:solidFill>
            <a:schemeClr val="tx1"/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9373D3C-D222-7DD7-BE66-BAA274AB9E64}"/>
              </a:ext>
            </a:extLst>
          </p:cNvPr>
          <p:cNvSpPr txBox="1"/>
          <p:nvPr/>
        </p:nvSpPr>
        <p:spPr>
          <a:xfrm>
            <a:off x="915850" y="2360186"/>
            <a:ext cx="14353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AP with tilt, IV joint spaces are closed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8365041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A832B2-A07C-F462-8D11-0CCBDCE366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2223977" cy="758087"/>
          </a:xfrm>
        </p:spPr>
        <p:txBody>
          <a:bodyPr>
            <a:normAutofit fontScale="92500"/>
          </a:bodyPr>
          <a:lstStyle/>
          <a:p>
            <a:r>
              <a:rPr lang="en-US" dirty="0"/>
              <a:t>Decent RPO</a:t>
            </a:r>
            <a:endParaRPr lang="en-CA" dirty="0"/>
          </a:p>
        </p:txBody>
      </p:sp>
      <p:pic>
        <p:nvPicPr>
          <p:cNvPr id="4" name="Picture 2" descr="https://coursewareobjects.elsevier.com/objects/elr/Martensen/imageanalysis4e/IC/jpg/Chapter09/009010.jpg">
            <a:extLst>
              <a:ext uri="{FF2B5EF4-FFF2-40B4-BE49-F238E27FC236}">
                <a16:creationId xmlns:a16="http://schemas.microsoft.com/office/drawing/2014/main" id="{C90E601D-2D78-638F-B84B-C25DADE31AE9}"/>
              </a:ext>
            </a:extLst>
          </p:cNvPr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6988" y="87313"/>
            <a:ext cx="4545012" cy="6770687"/>
          </a:xfrm>
          <a:prstGeom prst="rect">
            <a:avLst/>
          </a:prstGeom>
          <a:solidFill>
            <a:schemeClr val="tx1"/>
          </a:solidFill>
        </p:spPr>
      </p:pic>
    </p:spTree>
    <p:extLst>
      <p:ext uri="{BB962C8B-B14F-4D97-AF65-F5344CB8AC3E}">
        <p14:creationId xmlns:p14="http://schemas.microsoft.com/office/powerpoint/2010/main" val="13324831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988281-8675-C11B-58A0-813094E5C9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2659912" cy="545435"/>
          </a:xfrm>
        </p:spPr>
        <p:txBody>
          <a:bodyPr/>
          <a:lstStyle/>
          <a:p>
            <a:r>
              <a:rPr lang="en-US" dirty="0"/>
              <a:t>Under rotated</a:t>
            </a:r>
            <a:endParaRPr lang="en-CA" dirty="0"/>
          </a:p>
        </p:txBody>
      </p:sp>
      <p:pic>
        <p:nvPicPr>
          <p:cNvPr id="4" name="Picture 2" descr="https://coursewareobjects.elsevier.com/objects/elr/Martensen/imageanalysis4e/IC/jpg/Chapter09/009013.jpg">
            <a:extLst>
              <a:ext uri="{FF2B5EF4-FFF2-40B4-BE49-F238E27FC236}">
                <a16:creationId xmlns:a16="http://schemas.microsoft.com/office/drawing/2014/main" id="{3C398750-2732-3AC9-2CBE-7377730C41DF}"/>
              </a:ext>
            </a:extLst>
          </p:cNvPr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9325" y="122238"/>
            <a:ext cx="4892675" cy="6613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75938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coursewareobjects.elsevier.com/objects/elr/Martensen/imageanalysis4e/IC/jpg/Chapter09/009014.jpg">
            <a:extLst>
              <a:ext uri="{FF2B5EF4-FFF2-40B4-BE49-F238E27FC236}">
                <a16:creationId xmlns:a16="http://schemas.microsoft.com/office/drawing/2014/main" id="{866B450D-1FB2-B1F7-C7F7-99D7BABDC8C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3487" y="193163"/>
            <a:ext cx="5873043" cy="6471673"/>
          </a:xfrm>
          <a:prstGeom prst="rect">
            <a:avLst/>
          </a:prstGeom>
          <a:solidFill>
            <a:schemeClr val="tx1"/>
          </a:solidFill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578B261-6E05-D920-DA09-DAAF5C0FB845}"/>
              </a:ext>
            </a:extLst>
          </p:cNvPr>
          <p:cNvSpPr txBox="1"/>
          <p:nvPr/>
        </p:nvSpPr>
        <p:spPr>
          <a:xfrm>
            <a:off x="574158" y="1626781"/>
            <a:ext cx="21796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Over rotated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2891820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coursewareobjects.elsevier.com/objects/elr/Martensen/imageanalysis4e/IC/jpg/Chapter09/009u002.jpg">
            <a:extLst>
              <a:ext uri="{FF2B5EF4-FFF2-40B4-BE49-F238E27FC236}">
                <a16:creationId xmlns:a16="http://schemas.microsoft.com/office/drawing/2014/main" id="{1CA0B07B-C997-F45E-FC67-38E4CFFFB75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766" y="0"/>
            <a:ext cx="3634951" cy="6874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93453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coursewareobjects.elsevier.com/objects/elr/Martensen/imageanalysis4e/IC/jpg/Chapter09/009015.jpg">
            <a:extLst>
              <a:ext uri="{FF2B5EF4-FFF2-40B4-BE49-F238E27FC236}">
                <a16:creationId xmlns:a16="http://schemas.microsoft.com/office/drawing/2014/main" id="{D8EDA200-25AB-C81D-D730-9F23779D52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6156" y="99233"/>
            <a:ext cx="5694260" cy="6758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37069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coursewareobjects.elsevier.com/objects/elr/Martensen/imageanalysis4e/IC/jpg/Chapter09/009017.jpg">
            <a:extLst>
              <a:ext uri="{FF2B5EF4-FFF2-40B4-BE49-F238E27FC236}">
                <a16:creationId xmlns:a16="http://schemas.microsoft.com/office/drawing/2014/main" id="{3DC734EC-6A30-48FF-EB2B-6E2BE59A384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7325" y="138223"/>
            <a:ext cx="5997349" cy="634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84259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coursewareobjects.elsevier.com/objects/elr/Martensen/imageanalysis4e/IC/jpg/Chapter09/009019.jpg">
            <a:extLst>
              <a:ext uri="{FF2B5EF4-FFF2-40B4-BE49-F238E27FC236}">
                <a16:creationId xmlns:a16="http://schemas.microsoft.com/office/drawing/2014/main" id="{D637BB86-FDEC-3390-0C0B-EFFBA88E47C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649" y="351999"/>
            <a:ext cx="5438598" cy="6154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40990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coursewareobjects.elsevier.com/objects/elr/Martensen/imageanalysis4e/IC/jpg/Chapter09/009u003.jpg">
            <a:extLst>
              <a:ext uri="{FF2B5EF4-FFF2-40B4-BE49-F238E27FC236}">
                <a16:creationId xmlns:a16="http://schemas.microsoft.com/office/drawing/2014/main" id="{4EE5CBC2-F5F6-354F-8850-09C781AAA0B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4234" y="100318"/>
            <a:ext cx="3651363" cy="6491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53804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coursewareobjects.elsevier.com/objects/elr/Martensen/imageanalysis4e/IC/jpg/Chapter09/009u005.jpg">
            <a:extLst>
              <a:ext uri="{FF2B5EF4-FFF2-40B4-BE49-F238E27FC236}">
                <a16:creationId xmlns:a16="http://schemas.microsoft.com/office/drawing/2014/main" id="{1D6D6C87-A594-B11D-5678-FF326812C6E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2906" y="101672"/>
            <a:ext cx="7187583" cy="6756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31799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31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C3963D65-8F2B-71AC-2686-1E0115E9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7D14585-CACF-C2E9-4A68-A6B77554498B}"/>
              </a:ext>
            </a:extLst>
          </p:cNvPr>
          <p:cNvSpPr/>
          <p:nvPr/>
        </p:nvSpPr>
        <p:spPr>
          <a:xfrm>
            <a:off x="1998785" y="2684584"/>
            <a:ext cx="8194430" cy="14888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7F8F98D-FBAA-4105-85D8-282E14068585}">
  <ds:schemaRefs>
    <ds:schemaRef ds:uri="b859bac5-f8e7-4332-87d7-6acb10f197c4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http://purl.org/dc/dcmitype/"/>
    <ds:schemaRef ds:uri="http://schemas.microsoft.com/office/2006/metadata/properties"/>
    <ds:schemaRef ds:uri="http://schemas.openxmlformats.org/package/2006/metadata/core-properties"/>
    <ds:schemaRef ds:uri="e39b2e7b-4903-47ff-bd4b-8d2fa0c4d256"/>
    <ds:schemaRef ds:uri="http://purl.org/dc/terms/"/>
    <ds:schemaRef ds:uri="http://purl.org/dc/elements/1.1/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64E02253-10F7-4A3C-B582-06E8719C3BE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25</Words>
  <Application>Microsoft Office PowerPoint</Application>
  <PresentationFormat>Widescreen</PresentationFormat>
  <Paragraphs>11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Aptos</vt:lpstr>
      <vt:lpstr>Aptos Display</vt:lpstr>
      <vt:lpstr>Arial</vt:lpstr>
      <vt:lpstr>Calibri</vt:lpstr>
      <vt:lpstr>Futura PT Demi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Saroosh Naqvi | Anderson College | Head Office</cp:lastModifiedBy>
  <cp:revision>10</cp:revision>
  <cp:lastPrinted>2024-03-13T19:26:36Z</cp:lastPrinted>
  <dcterms:created xsi:type="dcterms:W3CDTF">2020-02-19T20:43:13Z</dcterms:created>
  <dcterms:modified xsi:type="dcterms:W3CDTF">2025-02-04T22:31:45Z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