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698" r:id="rId2"/>
  </p:sldMasterIdLst>
  <p:sldIdLst>
    <p:sldId id="277" r:id="rId3"/>
    <p:sldId id="257" r:id="rId4"/>
    <p:sldId id="258" r:id="rId5"/>
    <p:sldId id="259" r:id="rId6"/>
    <p:sldId id="260" r:id="rId7"/>
    <p:sldId id="261" r:id="rId8"/>
    <p:sldId id="262" r:id="rId9"/>
    <p:sldId id="263" r:id="rId10"/>
    <p:sldId id="265" r:id="rId11"/>
    <p:sldId id="266" r:id="rId12"/>
    <p:sldId id="267" r:id="rId13"/>
    <p:sldId id="268" r:id="rId14"/>
    <p:sldId id="269" r:id="rId15"/>
    <p:sldId id="270" r:id="rId16"/>
    <p:sldId id="271" r:id="rId17"/>
    <p:sldId id="272" r:id="rId18"/>
    <p:sldId id="273" r:id="rId19"/>
    <p:sldId id="264" r:id="rId20"/>
    <p:sldId id="274" r:id="rId21"/>
    <p:sldId id="275"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8" d="100"/>
          <a:sy n="78" d="100"/>
        </p:scale>
        <p:origin x="83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48398C9A-DE7B-4166-8F9F-34698ED89F5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8D53CD7-9B2D-4109-8CC8-F7FE900C0240}">
      <dgm:prSet/>
      <dgm:spPr/>
      <dgm:t>
        <a:bodyPr/>
        <a:lstStyle/>
        <a:p>
          <a:r>
            <a:rPr lang="en-US" b="0" i="0" dirty="0"/>
            <a:t>•Executive summary</a:t>
          </a:r>
          <a:endParaRPr lang="en-US" dirty="0"/>
        </a:p>
      </dgm:t>
    </dgm:pt>
    <dgm:pt modelId="{82DF7FC1-ADE7-425E-A934-0F7B335D4F90}" type="parTrans" cxnId="{EF51F8CB-B0F1-47CF-B149-CEA6CC6C84D6}">
      <dgm:prSet/>
      <dgm:spPr/>
      <dgm:t>
        <a:bodyPr/>
        <a:lstStyle/>
        <a:p>
          <a:endParaRPr lang="en-US"/>
        </a:p>
      </dgm:t>
    </dgm:pt>
    <dgm:pt modelId="{606AA333-E75D-4F45-9F0E-0E2A984188F7}" type="sibTrans" cxnId="{EF51F8CB-B0F1-47CF-B149-CEA6CC6C84D6}">
      <dgm:prSet/>
      <dgm:spPr/>
      <dgm:t>
        <a:bodyPr/>
        <a:lstStyle/>
        <a:p>
          <a:endParaRPr lang="en-US"/>
        </a:p>
      </dgm:t>
    </dgm:pt>
    <dgm:pt modelId="{D9E15DA4-BFEF-46F3-918A-4C0E487A1C9E}">
      <dgm:prSet/>
      <dgm:spPr/>
      <dgm:t>
        <a:bodyPr/>
        <a:lstStyle/>
        <a:p>
          <a:r>
            <a:rPr lang="en-US" b="0" i="0"/>
            <a:t>•Company description</a:t>
          </a:r>
          <a:endParaRPr lang="en-US"/>
        </a:p>
      </dgm:t>
    </dgm:pt>
    <dgm:pt modelId="{6589DBF3-54F1-47F3-A496-AA09A0A687AA}" type="parTrans" cxnId="{945BC347-20AA-4B04-926B-2E411CC4C799}">
      <dgm:prSet/>
      <dgm:spPr/>
      <dgm:t>
        <a:bodyPr/>
        <a:lstStyle/>
        <a:p>
          <a:endParaRPr lang="en-US"/>
        </a:p>
      </dgm:t>
    </dgm:pt>
    <dgm:pt modelId="{9DFF62D1-1407-41B1-B234-B875262ACE76}" type="sibTrans" cxnId="{945BC347-20AA-4B04-926B-2E411CC4C799}">
      <dgm:prSet/>
      <dgm:spPr/>
      <dgm:t>
        <a:bodyPr/>
        <a:lstStyle/>
        <a:p>
          <a:endParaRPr lang="en-US"/>
        </a:p>
      </dgm:t>
    </dgm:pt>
    <dgm:pt modelId="{9BB16623-DD91-4BD7-9B01-ED699A125C17}">
      <dgm:prSet/>
      <dgm:spPr/>
      <dgm:t>
        <a:bodyPr/>
        <a:lstStyle/>
        <a:p>
          <a:r>
            <a:rPr lang="en-US" b="0" i="0"/>
            <a:t>•Products and services</a:t>
          </a:r>
          <a:endParaRPr lang="en-US"/>
        </a:p>
      </dgm:t>
    </dgm:pt>
    <dgm:pt modelId="{AB2621CC-444E-40EB-AEB9-DB79522C64D2}" type="parTrans" cxnId="{C45DAAB7-8A72-48EA-A227-3F7A1490226C}">
      <dgm:prSet/>
      <dgm:spPr/>
      <dgm:t>
        <a:bodyPr/>
        <a:lstStyle/>
        <a:p>
          <a:endParaRPr lang="en-US"/>
        </a:p>
      </dgm:t>
    </dgm:pt>
    <dgm:pt modelId="{4E5CC377-0231-4AE4-9D48-8219583DDB13}" type="sibTrans" cxnId="{C45DAAB7-8A72-48EA-A227-3F7A1490226C}">
      <dgm:prSet/>
      <dgm:spPr/>
      <dgm:t>
        <a:bodyPr/>
        <a:lstStyle/>
        <a:p>
          <a:endParaRPr lang="en-US"/>
        </a:p>
      </dgm:t>
    </dgm:pt>
    <dgm:pt modelId="{E78EB9D3-D6CB-4760-B65D-E71AD2C6322F}">
      <dgm:prSet/>
      <dgm:spPr/>
      <dgm:t>
        <a:bodyPr/>
        <a:lstStyle/>
        <a:p>
          <a:r>
            <a:rPr lang="en-US" b="0" i="0" dirty="0"/>
            <a:t>•Market analysis</a:t>
          </a:r>
          <a:endParaRPr lang="en-US" dirty="0"/>
        </a:p>
      </dgm:t>
    </dgm:pt>
    <dgm:pt modelId="{83551A7F-5E90-431D-802C-9292E2FAABC4}" type="parTrans" cxnId="{44FA04F1-A010-4C20-80BB-14BFF6CFA262}">
      <dgm:prSet/>
      <dgm:spPr/>
      <dgm:t>
        <a:bodyPr/>
        <a:lstStyle/>
        <a:p>
          <a:endParaRPr lang="en-US"/>
        </a:p>
      </dgm:t>
    </dgm:pt>
    <dgm:pt modelId="{B6043EAF-7CF9-45F7-A6D1-4C8B7D10D20F}" type="sibTrans" cxnId="{44FA04F1-A010-4C20-80BB-14BFF6CFA262}">
      <dgm:prSet/>
      <dgm:spPr/>
      <dgm:t>
        <a:bodyPr/>
        <a:lstStyle/>
        <a:p>
          <a:endParaRPr lang="en-US"/>
        </a:p>
      </dgm:t>
    </dgm:pt>
    <dgm:pt modelId="{F4FB5211-9ABD-45D3-BDD1-92DA8FB75B29}">
      <dgm:prSet/>
      <dgm:spPr/>
      <dgm:t>
        <a:bodyPr/>
        <a:lstStyle/>
        <a:p>
          <a:r>
            <a:rPr lang="en-US" b="0" i="0"/>
            <a:t>•Marketing and operations plan</a:t>
          </a:r>
          <a:endParaRPr lang="en-US"/>
        </a:p>
      </dgm:t>
    </dgm:pt>
    <dgm:pt modelId="{0B627190-3410-4F39-9108-11234C271C4A}" type="parTrans" cxnId="{F14AF10C-4155-4146-8BDC-03BF5F6DBF71}">
      <dgm:prSet/>
      <dgm:spPr/>
      <dgm:t>
        <a:bodyPr/>
        <a:lstStyle/>
        <a:p>
          <a:endParaRPr lang="en-US"/>
        </a:p>
      </dgm:t>
    </dgm:pt>
    <dgm:pt modelId="{BD9C735B-976F-4D4D-B770-91B2DC614C8E}" type="sibTrans" cxnId="{F14AF10C-4155-4146-8BDC-03BF5F6DBF71}">
      <dgm:prSet/>
      <dgm:spPr/>
      <dgm:t>
        <a:bodyPr/>
        <a:lstStyle/>
        <a:p>
          <a:endParaRPr lang="en-US"/>
        </a:p>
      </dgm:t>
    </dgm:pt>
    <dgm:pt modelId="{DD78323A-F3B3-4CD8-B504-30B4E29187E9}">
      <dgm:prSet/>
      <dgm:spPr/>
      <dgm:t>
        <a:bodyPr/>
        <a:lstStyle/>
        <a:p>
          <a:r>
            <a:rPr lang="en-US" b="0" i="0"/>
            <a:t>•Management and organization</a:t>
          </a:r>
          <a:endParaRPr lang="en-US"/>
        </a:p>
      </dgm:t>
    </dgm:pt>
    <dgm:pt modelId="{3B132175-E156-4AA7-BCD9-285FA6C85811}" type="parTrans" cxnId="{28A8ECDA-46C6-4C2B-AF0F-AA1F13061990}">
      <dgm:prSet/>
      <dgm:spPr/>
      <dgm:t>
        <a:bodyPr/>
        <a:lstStyle/>
        <a:p>
          <a:endParaRPr lang="en-US"/>
        </a:p>
      </dgm:t>
    </dgm:pt>
    <dgm:pt modelId="{42D48552-E831-4B88-8D2D-BF93E6D1719D}" type="sibTrans" cxnId="{28A8ECDA-46C6-4C2B-AF0F-AA1F13061990}">
      <dgm:prSet/>
      <dgm:spPr/>
      <dgm:t>
        <a:bodyPr/>
        <a:lstStyle/>
        <a:p>
          <a:endParaRPr lang="en-US"/>
        </a:p>
      </dgm:t>
    </dgm:pt>
    <dgm:pt modelId="{E0EDED91-C53B-456D-9335-43874278AD94}">
      <dgm:prSet/>
      <dgm:spPr/>
      <dgm:t>
        <a:bodyPr/>
        <a:lstStyle/>
        <a:p>
          <a:r>
            <a:rPr lang="en-US" b="0" i="0" dirty="0"/>
            <a:t>•Financial projections</a:t>
          </a:r>
          <a:endParaRPr lang="en-US" dirty="0"/>
        </a:p>
      </dgm:t>
    </dgm:pt>
    <dgm:pt modelId="{D56E66A6-9A47-4A08-9F24-B4BDB33B325E}" type="parTrans" cxnId="{5CC05B72-67F4-4EFC-AB3C-51DE5E487709}">
      <dgm:prSet/>
      <dgm:spPr/>
      <dgm:t>
        <a:bodyPr/>
        <a:lstStyle/>
        <a:p>
          <a:endParaRPr lang="en-US"/>
        </a:p>
      </dgm:t>
    </dgm:pt>
    <dgm:pt modelId="{320F6AD8-AA81-432B-A343-91FE2B6DA39F}" type="sibTrans" cxnId="{5CC05B72-67F4-4EFC-AB3C-51DE5E487709}">
      <dgm:prSet/>
      <dgm:spPr/>
      <dgm:t>
        <a:bodyPr/>
        <a:lstStyle/>
        <a:p>
          <a:endParaRPr lang="en-US"/>
        </a:p>
      </dgm:t>
    </dgm:pt>
    <dgm:pt modelId="{0A683D22-59AC-4775-BF0E-9B1699CB7954}">
      <dgm:prSet/>
      <dgm:spPr/>
      <dgm:t>
        <a:bodyPr/>
        <a:lstStyle/>
        <a:p>
          <a:r>
            <a:rPr lang="en-US" b="0" i="0"/>
            <a:t>•Appendices</a:t>
          </a:r>
          <a:endParaRPr lang="en-US"/>
        </a:p>
      </dgm:t>
    </dgm:pt>
    <dgm:pt modelId="{A194FFD7-4E43-492A-99A0-E05AD4E09CE9}" type="parTrans" cxnId="{F44D5735-FB9E-4A01-847F-097ED9519FB0}">
      <dgm:prSet/>
      <dgm:spPr/>
      <dgm:t>
        <a:bodyPr/>
        <a:lstStyle/>
        <a:p>
          <a:endParaRPr lang="en-US"/>
        </a:p>
      </dgm:t>
    </dgm:pt>
    <dgm:pt modelId="{41327982-2044-45EE-9EAA-49779F1994BA}" type="sibTrans" cxnId="{F44D5735-FB9E-4A01-847F-097ED9519FB0}">
      <dgm:prSet/>
      <dgm:spPr/>
      <dgm:t>
        <a:bodyPr/>
        <a:lstStyle/>
        <a:p>
          <a:endParaRPr lang="en-US"/>
        </a:p>
      </dgm:t>
    </dgm:pt>
    <dgm:pt modelId="{072254F5-C230-4799-9D5E-8684CC3A1351}" type="pres">
      <dgm:prSet presAssocID="{48398C9A-DE7B-4166-8F9F-34698ED89F5D}" presName="vert0" presStyleCnt="0">
        <dgm:presLayoutVars>
          <dgm:dir/>
          <dgm:animOne val="branch"/>
          <dgm:animLvl val="lvl"/>
        </dgm:presLayoutVars>
      </dgm:prSet>
      <dgm:spPr/>
    </dgm:pt>
    <dgm:pt modelId="{38B98B97-2CD9-453D-B758-95BC70781174}" type="pres">
      <dgm:prSet presAssocID="{78D53CD7-9B2D-4109-8CC8-F7FE900C0240}" presName="thickLine" presStyleLbl="alignNode1" presStyleIdx="0" presStyleCnt="8"/>
      <dgm:spPr/>
    </dgm:pt>
    <dgm:pt modelId="{CC1D2CE8-DD84-4DE8-A206-B15EC0801E60}" type="pres">
      <dgm:prSet presAssocID="{78D53CD7-9B2D-4109-8CC8-F7FE900C0240}" presName="horz1" presStyleCnt="0"/>
      <dgm:spPr/>
    </dgm:pt>
    <dgm:pt modelId="{32582638-E358-48C0-B9CA-9B6217B0D5B8}" type="pres">
      <dgm:prSet presAssocID="{78D53CD7-9B2D-4109-8CC8-F7FE900C0240}" presName="tx1" presStyleLbl="revTx" presStyleIdx="0" presStyleCnt="8"/>
      <dgm:spPr/>
    </dgm:pt>
    <dgm:pt modelId="{37A4DC57-66D7-440A-840B-B5E01657090E}" type="pres">
      <dgm:prSet presAssocID="{78D53CD7-9B2D-4109-8CC8-F7FE900C0240}" presName="vert1" presStyleCnt="0"/>
      <dgm:spPr/>
    </dgm:pt>
    <dgm:pt modelId="{AA5FCA83-06A2-4259-8561-8C7596B2044A}" type="pres">
      <dgm:prSet presAssocID="{D9E15DA4-BFEF-46F3-918A-4C0E487A1C9E}" presName="thickLine" presStyleLbl="alignNode1" presStyleIdx="1" presStyleCnt="8"/>
      <dgm:spPr/>
    </dgm:pt>
    <dgm:pt modelId="{CAD33177-EA27-46BD-BDFC-4AF80C1619CF}" type="pres">
      <dgm:prSet presAssocID="{D9E15DA4-BFEF-46F3-918A-4C0E487A1C9E}" presName="horz1" presStyleCnt="0"/>
      <dgm:spPr/>
    </dgm:pt>
    <dgm:pt modelId="{06BA5C79-C934-496E-AEFC-1146A5A65937}" type="pres">
      <dgm:prSet presAssocID="{D9E15DA4-BFEF-46F3-918A-4C0E487A1C9E}" presName="tx1" presStyleLbl="revTx" presStyleIdx="1" presStyleCnt="8"/>
      <dgm:spPr/>
    </dgm:pt>
    <dgm:pt modelId="{C3D9DB15-F084-4913-92F1-47E74069B349}" type="pres">
      <dgm:prSet presAssocID="{D9E15DA4-BFEF-46F3-918A-4C0E487A1C9E}" presName="vert1" presStyleCnt="0"/>
      <dgm:spPr/>
    </dgm:pt>
    <dgm:pt modelId="{6433F6B1-A3C6-44D4-96C4-16B003BA7400}" type="pres">
      <dgm:prSet presAssocID="{9BB16623-DD91-4BD7-9B01-ED699A125C17}" presName="thickLine" presStyleLbl="alignNode1" presStyleIdx="2" presStyleCnt="8"/>
      <dgm:spPr/>
    </dgm:pt>
    <dgm:pt modelId="{92CA6BBB-AFBD-4809-815F-2E1AC27FB952}" type="pres">
      <dgm:prSet presAssocID="{9BB16623-DD91-4BD7-9B01-ED699A125C17}" presName="horz1" presStyleCnt="0"/>
      <dgm:spPr/>
    </dgm:pt>
    <dgm:pt modelId="{3426E9A4-FE85-460A-8DA9-EC1FA73D30D2}" type="pres">
      <dgm:prSet presAssocID="{9BB16623-DD91-4BD7-9B01-ED699A125C17}" presName="tx1" presStyleLbl="revTx" presStyleIdx="2" presStyleCnt="8"/>
      <dgm:spPr/>
    </dgm:pt>
    <dgm:pt modelId="{D145CC8A-D8C9-4DDB-964E-082B4F50E6EB}" type="pres">
      <dgm:prSet presAssocID="{9BB16623-DD91-4BD7-9B01-ED699A125C17}" presName="vert1" presStyleCnt="0"/>
      <dgm:spPr/>
    </dgm:pt>
    <dgm:pt modelId="{753013D0-8AB9-41DF-9193-650CF41A43F4}" type="pres">
      <dgm:prSet presAssocID="{E78EB9D3-D6CB-4760-B65D-E71AD2C6322F}" presName="thickLine" presStyleLbl="alignNode1" presStyleIdx="3" presStyleCnt="8"/>
      <dgm:spPr/>
    </dgm:pt>
    <dgm:pt modelId="{F29B7F6E-3660-4D90-852A-2D11CC0B9289}" type="pres">
      <dgm:prSet presAssocID="{E78EB9D3-D6CB-4760-B65D-E71AD2C6322F}" presName="horz1" presStyleCnt="0"/>
      <dgm:spPr/>
    </dgm:pt>
    <dgm:pt modelId="{07338F71-2BEA-42CA-8ECB-AF504FD454E0}" type="pres">
      <dgm:prSet presAssocID="{E78EB9D3-D6CB-4760-B65D-E71AD2C6322F}" presName="tx1" presStyleLbl="revTx" presStyleIdx="3" presStyleCnt="8"/>
      <dgm:spPr/>
    </dgm:pt>
    <dgm:pt modelId="{FA3E7FEE-FB36-486B-9211-A137AC536174}" type="pres">
      <dgm:prSet presAssocID="{E78EB9D3-D6CB-4760-B65D-E71AD2C6322F}" presName="vert1" presStyleCnt="0"/>
      <dgm:spPr/>
    </dgm:pt>
    <dgm:pt modelId="{9137EC41-9D31-4E28-B649-3FA4CB8F97FD}" type="pres">
      <dgm:prSet presAssocID="{F4FB5211-9ABD-45D3-BDD1-92DA8FB75B29}" presName="thickLine" presStyleLbl="alignNode1" presStyleIdx="4" presStyleCnt="8"/>
      <dgm:spPr/>
    </dgm:pt>
    <dgm:pt modelId="{8C8C886E-644E-4DC6-A1B8-602061724AF3}" type="pres">
      <dgm:prSet presAssocID="{F4FB5211-9ABD-45D3-BDD1-92DA8FB75B29}" presName="horz1" presStyleCnt="0"/>
      <dgm:spPr/>
    </dgm:pt>
    <dgm:pt modelId="{AC629CF3-D722-42FC-A903-7291C7809BEE}" type="pres">
      <dgm:prSet presAssocID="{F4FB5211-9ABD-45D3-BDD1-92DA8FB75B29}" presName="tx1" presStyleLbl="revTx" presStyleIdx="4" presStyleCnt="8"/>
      <dgm:spPr/>
    </dgm:pt>
    <dgm:pt modelId="{F4F7F1A9-EA46-49AB-97A1-F7B0C00898A8}" type="pres">
      <dgm:prSet presAssocID="{F4FB5211-9ABD-45D3-BDD1-92DA8FB75B29}" presName="vert1" presStyleCnt="0"/>
      <dgm:spPr/>
    </dgm:pt>
    <dgm:pt modelId="{4D27462B-B51F-4BBB-A9CB-4A953284A9C2}" type="pres">
      <dgm:prSet presAssocID="{DD78323A-F3B3-4CD8-B504-30B4E29187E9}" presName="thickLine" presStyleLbl="alignNode1" presStyleIdx="5" presStyleCnt="8"/>
      <dgm:spPr/>
    </dgm:pt>
    <dgm:pt modelId="{F318CE99-DFF0-40FC-BF33-841B67D36F18}" type="pres">
      <dgm:prSet presAssocID="{DD78323A-F3B3-4CD8-B504-30B4E29187E9}" presName="horz1" presStyleCnt="0"/>
      <dgm:spPr/>
    </dgm:pt>
    <dgm:pt modelId="{94F8F6FF-80A7-439D-9D99-44B5900D2AD2}" type="pres">
      <dgm:prSet presAssocID="{DD78323A-F3B3-4CD8-B504-30B4E29187E9}" presName="tx1" presStyleLbl="revTx" presStyleIdx="5" presStyleCnt="8"/>
      <dgm:spPr/>
    </dgm:pt>
    <dgm:pt modelId="{E5954EEF-883B-43D9-BAB3-FD7122E616C1}" type="pres">
      <dgm:prSet presAssocID="{DD78323A-F3B3-4CD8-B504-30B4E29187E9}" presName="vert1" presStyleCnt="0"/>
      <dgm:spPr/>
    </dgm:pt>
    <dgm:pt modelId="{7EE642BF-6E75-4D52-A5CC-B78D1A790A0E}" type="pres">
      <dgm:prSet presAssocID="{E0EDED91-C53B-456D-9335-43874278AD94}" presName="thickLine" presStyleLbl="alignNode1" presStyleIdx="6" presStyleCnt="8"/>
      <dgm:spPr/>
    </dgm:pt>
    <dgm:pt modelId="{965B94C6-0035-4499-8194-D33DF9961003}" type="pres">
      <dgm:prSet presAssocID="{E0EDED91-C53B-456D-9335-43874278AD94}" presName="horz1" presStyleCnt="0"/>
      <dgm:spPr/>
    </dgm:pt>
    <dgm:pt modelId="{5F4270F5-A09F-4253-AF01-BD584CC3F6B7}" type="pres">
      <dgm:prSet presAssocID="{E0EDED91-C53B-456D-9335-43874278AD94}" presName="tx1" presStyleLbl="revTx" presStyleIdx="6" presStyleCnt="8"/>
      <dgm:spPr/>
    </dgm:pt>
    <dgm:pt modelId="{A3ADC2AE-8137-4BCF-B3DD-437CFF7DF523}" type="pres">
      <dgm:prSet presAssocID="{E0EDED91-C53B-456D-9335-43874278AD94}" presName="vert1" presStyleCnt="0"/>
      <dgm:spPr/>
    </dgm:pt>
    <dgm:pt modelId="{C7252338-4175-446A-BF73-6CA6B3D43C7A}" type="pres">
      <dgm:prSet presAssocID="{0A683D22-59AC-4775-BF0E-9B1699CB7954}" presName="thickLine" presStyleLbl="alignNode1" presStyleIdx="7" presStyleCnt="8"/>
      <dgm:spPr/>
    </dgm:pt>
    <dgm:pt modelId="{71C9349F-93FB-40B5-BEEE-1370BF9BB885}" type="pres">
      <dgm:prSet presAssocID="{0A683D22-59AC-4775-BF0E-9B1699CB7954}" presName="horz1" presStyleCnt="0"/>
      <dgm:spPr/>
    </dgm:pt>
    <dgm:pt modelId="{D82F7860-AC0B-46DC-8FD6-B0D07B67F996}" type="pres">
      <dgm:prSet presAssocID="{0A683D22-59AC-4775-BF0E-9B1699CB7954}" presName="tx1" presStyleLbl="revTx" presStyleIdx="7" presStyleCnt="8"/>
      <dgm:spPr/>
    </dgm:pt>
    <dgm:pt modelId="{2E9652AD-8C4E-4191-A54F-4687A238ABB8}" type="pres">
      <dgm:prSet presAssocID="{0A683D22-59AC-4775-BF0E-9B1699CB7954}" presName="vert1" presStyleCnt="0"/>
      <dgm:spPr/>
    </dgm:pt>
  </dgm:ptLst>
  <dgm:cxnLst>
    <dgm:cxn modelId="{F14AF10C-4155-4146-8BDC-03BF5F6DBF71}" srcId="{48398C9A-DE7B-4166-8F9F-34698ED89F5D}" destId="{F4FB5211-9ABD-45D3-BDD1-92DA8FB75B29}" srcOrd="4" destOrd="0" parTransId="{0B627190-3410-4F39-9108-11234C271C4A}" sibTransId="{BD9C735B-976F-4D4D-B770-91B2DC614C8E}"/>
    <dgm:cxn modelId="{67F87817-117A-434A-AE64-CA91EFB57454}" type="presOf" srcId="{9BB16623-DD91-4BD7-9B01-ED699A125C17}" destId="{3426E9A4-FE85-460A-8DA9-EC1FA73D30D2}" srcOrd="0" destOrd="0" presId="urn:microsoft.com/office/officeart/2008/layout/LinedList"/>
    <dgm:cxn modelId="{10205232-A4F7-4156-87D3-37AD23F1C673}" type="presOf" srcId="{F4FB5211-9ABD-45D3-BDD1-92DA8FB75B29}" destId="{AC629CF3-D722-42FC-A903-7291C7809BEE}" srcOrd="0" destOrd="0" presId="urn:microsoft.com/office/officeart/2008/layout/LinedList"/>
    <dgm:cxn modelId="{F44D5735-FB9E-4A01-847F-097ED9519FB0}" srcId="{48398C9A-DE7B-4166-8F9F-34698ED89F5D}" destId="{0A683D22-59AC-4775-BF0E-9B1699CB7954}" srcOrd="7" destOrd="0" parTransId="{A194FFD7-4E43-492A-99A0-E05AD4E09CE9}" sibTransId="{41327982-2044-45EE-9EAA-49779F1994BA}"/>
    <dgm:cxn modelId="{33825F46-6DF6-4071-813C-A8008FABC408}" type="presOf" srcId="{0A683D22-59AC-4775-BF0E-9B1699CB7954}" destId="{D82F7860-AC0B-46DC-8FD6-B0D07B67F996}" srcOrd="0" destOrd="0" presId="urn:microsoft.com/office/officeart/2008/layout/LinedList"/>
    <dgm:cxn modelId="{E02CBE46-00F1-4C52-BFA3-C8542EAE12D6}" type="presOf" srcId="{E0EDED91-C53B-456D-9335-43874278AD94}" destId="{5F4270F5-A09F-4253-AF01-BD584CC3F6B7}" srcOrd="0" destOrd="0" presId="urn:microsoft.com/office/officeart/2008/layout/LinedList"/>
    <dgm:cxn modelId="{945BC347-20AA-4B04-926B-2E411CC4C799}" srcId="{48398C9A-DE7B-4166-8F9F-34698ED89F5D}" destId="{D9E15DA4-BFEF-46F3-918A-4C0E487A1C9E}" srcOrd="1" destOrd="0" parTransId="{6589DBF3-54F1-47F3-A496-AA09A0A687AA}" sibTransId="{9DFF62D1-1407-41B1-B234-B875262ACE76}"/>
    <dgm:cxn modelId="{E506556B-8001-404B-BEF5-55CE247C3782}" type="presOf" srcId="{D9E15DA4-BFEF-46F3-918A-4C0E487A1C9E}" destId="{06BA5C79-C934-496E-AEFC-1146A5A65937}" srcOrd="0" destOrd="0" presId="urn:microsoft.com/office/officeart/2008/layout/LinedList"/>
    <dgm:cxn modelId="{5CC05B72-67F4-4EFC-AB3C-51DE5E487709}" srcId="{48398C9A-DE7B-4166-8F9F-34698ED89F5D}" destId="{E0EDED91-C53B-456D-9335-43874278AD94}" srcOrd="6" destOrd="0" parTransId="{D56E66A6-9A47-4A08-9F24-B4BDB33B325E}" sibTransId="{320F6AD8-AA81-432B-A343-91FE2B6DA39F}"/>
    <dgm:cxn modelId="{6DECB954-F02A-4C5B-822F-FDA13C56CE7B}" type="presOf" srcId="{E78EB9D3-D6CB-4760-B65D-E71AD2C6322F}" destId="{07338F71-2BEA-42CA-8ECB-AF504FD454E0}" srcOrd="0" destOrd="0" presId="urn:microsoft.com/office/officeart/2008/layout/LinedList"/>
    <dgm:cxn modelId="{3A6EDE76-2F02-4A2B-9857-89748EDF8CD2}" type="presOf" srcId="{DD78323A-F3B3-4CD8-B504-30B4E29187E9}" destId="{94F8F6FF-80A7-439D-9D99-44B5900D2AD2}" srcOrd="0" destOrd="0" presId="urn:microsoft.com/office/officeart/2008/layout/LinedList"/>
    <dgm:cxn modelId="{C45DAAB7-8A72-48EA-A227-3F7A1490226C}" srcId="{48398C9A-DE7B-4166-8F9F-34698ED89F5D}" destId="{9BB16623-DD91-4BD7-9B01-ED699A125C17}" srcOrd="2" destOrd="0" parTransId="{AB2621CC-444E-40EB-AEB9-DB79522C64D2}" sibTransId="{4E5CC377-0231-4AE4-9D48-8219583DDB13}"/>
    <dgm:cxn modelId="{B7B049B8-291D-4BFA-8684-3670C9670CCF}" type="presOf" srcId="{48398C9A-DE7B-4166-8F9F-34698ED89F5D}" destId="{072254F5-C230-4799-9D5E-8684CC3A1351}" srcOrd="0" destOrd="0" presId="urn:microsoft.com/office/officeart/2008/layout/LinedList"/>
    <dgm:cxn modelId="{EF51F8CB-B0F1-47CF-B149-CEA6CC6C84D6}" srcId="{48398C9A-DE7B-4166-8F9F-34698ED89F5D}" destId="{78D53CD7-9B2D-4109-8CC8-F7FE900C0240}" srcOrd="0" destOrd="0" parTransId="{82DF7FC1-ADE7-425E-A934-0F7B335D4F90}" sibTransId="{606AA333-E75D-4F45-9F0E-0E2A984188F7}"/>
    <dgm:cxn modelId="{28A8ECDA-46C6-4C2B-AF0F-AA1F13061990}" srcId="{48398C9A-DE7B-4166-8F9F-34698ED89F5D}" destId="{DD78323A-F3B3-4CD8-B504-30B4E29187E9}" srcOrd="5" destOrd="0" parTransId="{3B132175-E156-4AA7-BCD9-285FA6C85811}" sibTransId="{42D48552-E831-4B88-8D2D-BF93E6D1719D}"/>
    <dgm:cxn modelId="{44FA04F1-A010-4C20-80BB-14BFF6CFA262}" srcId="{48398C9A-DE7B-4166-8F9F-34698ED89F5D}" destId="{E78EB9D3-D6CB-4760-B65D-E71AD2C6322F}" srcOrd="3" destOrd="0" parTransId="{83551A7F-5E90-431D-802C-9292E2FAABC4}" sibTransId="{B6043EAF-7CF9-45F7-A6D1-4C8B7D10D20F}"/>
    <dgm:cxn modelId="{596301F6-34CD-40B1-B85B-302EB99B299F}" type="presOf" srcId="{78D53CD7-9B2D-4109-8CC8-F7FE900C0240}" destId="{32582638-E358-48C0-B9CA-9B6217B0D5B8}" srcOrd="0" destOrd="0" presId="urn:microsoft.com/office/officeart/2008/layout/LinedList"/>
    <dgm:cxn modelId="{4AF1C417-A2DF-41C0-A7F6-1A43426035AE}" type="presParOf" srcId="{072254F5-C230-4799-9D5E-8684CC3A1351}" destId="{38B98B97-2CD9-453D-B758-95BC70781174}" srcOrd="0" destOrd="0" presId="urn:microsoft.com/office/officeart/2008/layout/LinedList"/>
    <dgm:cxn modelId="{8D3CD065-0DBE-47D1-B419-B5D464BE8009}" type="presParOf" srcId="{072254F5-C230-4799-9D5E-8684CC3A1351}" destId="{CC1D2CE8-DD84-4DE8-A206-B15EC0801E60}" srcOrd="1" destOrd="0" presId="urn:microsoft.com/office/officeart/2008/layout/LinedList"/>
    <dgm:cxn modelId="{632D4FAA-4B32-43FC-AD5E-213E671BA590}" type="presParOf" srcId="{CC1D2CE8-DD84-4DE8-A206-B15EC0801E60}" destId="{32582638-E358-48C0-B9CA-9B6217B0D5B8}" srcOrd="0" destOrd="0" presId="urn:microsoft.com/office/officeart/2008/layout/LinedList"/>
    <dgm:cxn modelId="{ABA11474-0301-4AB1-9E82-1F0FAF5963AB}" type="presParOf" srcId="{CC1D2CE8-DD84-4DE8-A206-B15EC0801E60}" destId="{37A4DC57-66D7-440A-840B-B5E01657090E}" srcOrd="1" destOrd="0" presId="urn:microsoft.com/office/officeart/2008/layout/LinedList"/>
    <dgm:cxn modelId="{60EE7687-D48C-4662-8C2C-0247CEEA9A70}" type="presParOf" srcId="{072254F5-C230-4799-9D5E-8684CC3A1351}" destId="{AA5FCA83-06A2-4259-8561-8C7596B2044A}" srcOrd="2" destOrd="0" presId="urn:microsoft.com/office/officeart/2008/layout/LinedList"/>
    <dgm:cxn modelId="{96AD9A5E-197D-403C-AD53-C682266CFCCE}" type="presParOf" srcId="{072254F5-C230-4799-9D5E-8684CC3A1351}" destId="{CAD33177-EA27-46BD-BDFC-4AF80C1619CF}" srcOrd="3" destOrd="0" presId="urn:microsoft.com/office/officeart/2008/layout/LinedList"/>
    <dgm:cxn modelId="{D482F596-CE4C-4E79-8E73-A695884DDB84}" type="presParOf" srcId="{CAD33177-EA27-46BD-BDFC-4AF80C1619CF}" destId="{06BA5C79-C934-496E-AEFC-1146A5A65937}" srcOrd="0" destOrd="0" presId="urn:microsoft.com/office/officeart/2008/layout/LinedList"/>
    <dgm:cxn modelId="{1C1BF5E9-396B-4B92-AE58-AFF7AA6F9F53}" type="presParOf" srcId="{CAD33177-EA27-46BD-BDFC-4AF80C1619CF}" destId="{C3D9DB15-F084-4913-92F1-47E74069B349}" srcOrd="1" destOrd="0" presId="urn:microsoft.com/office/officeart/2008/layout/LinedList"/>
    <dgm:cxn modelId="{46A26D50-ABDA-44F2-86A9-457159C8AF47}" type="presParOf" srcId="{072254F5-C230-4799-9D5E-8684CC3A1351}" destId="{6433F6B1-A3C6-44D4-96C4-16B003BA7400}" srcOrd="4" destOrd="0" presId="urn:microsoft.com/office/officeart/2008/layout/LinedList"/>
    <dgm:cxn modelId="{4873087B-6879-425D-87D8-BEF359363A5D}" type="presParOf" srcId="{072254F5-C230-4799-9D5E-8684CC3A1351}" destId="{92CA6BBB-AFBD-4809-815F-2E1AC27FB952}" srcOrd="5" destOrd="0" presId="urn:microsoft.com/office/officeart/2008/layout/LinedList"/>
    <dgm:cxn modelId="{C496FF0C-B309-4184-B930-04E76718523E}" type="presParOf" srcId="{92CA6BBB-AFBD-4809-815F-2E1AC27FB952}" destId="{3426E9A4-FE85-460A-8DA9-EC1FA73D30D2}" srcOrd="0" destOrd="0" presId="urn:microsoft.com/office/officeart/2008/layout/LinedList"/>
    <dgm:cxn modelId="{3E7348F2-AB6B-4383-9ABC-ED990D6DD58B}" type="presParOf" srcId="{92CA6BBB-AFBD-4809-815F-2E1AC27FB952}" destId="{D145CC8A-D8C9-4DDB-964E-082B4F50E6EB}" srcOrd="1" destOrd="0" presId="urn:microsoft.com/office/officeart/2008/layout/LinedList"/>
    <dgm:cxn modelId="{89078365-32BE-43EF-A01F-919CCE437640}" type="presParOf" srcId="{072254F5-C230-4799-9D5E-8684CC3A1351}" destId="{753013D0-8AB9-41DF-9193-650CF41A43F4}" srcOrd="6" destOrd="0" presId="urn:microsoft.com/office/officeart/2008/layout/LinedList"/>
    <dgm:cxn modelId="{4B5BF0C6-2CD0-48EB-811A-761F6C1A5240}" type="presParOf" srcId="{072254F5-C230-4799-9D5E-8684CC3A1351}" destId="{F29B7F6E-3660-4D90-852A-2D11CC0B9289}" srcOrd="7" destOrd="0" presId="urn:microsoft.com/office/officeart/2008/layout/LinedList"/>
    <dgm:cxn modelId="{B50BB0D4-3EC7-4503-8C84-79D3602F0F09}" type="presParOf" srcId="{F29B7F6E-3660-4D90-852A-2D11CC0B9289}" destId="{07338F71-2BEA-42CA-8ECB-AF504FD454E0}" srcOrd="0" destOrd="0" presId="urn:microsoft.com/office/officeart/2008/layout/LinedList"/>
    <dgm:cxn modelId="{3FD4B99F-451D-4E17-A493-3E890AA76C55}" type="presParOf" srcId="{F29B7F6E-3660-4D90-852A-2D11CC0B9289}" destId="{FA3E7FEE-FB36-486B-9211-A137AC536174}" srcOrd="1" destOrd="0" presId="urn:microsoft.com/office/officeart/2008/layout/LinedList"/>
    <dgm:cxn modelId="{7FEA3995-F7AE-456E-80AE-45056FA6F90D}" type="presParOf" srcId="{072254F5-C230-4799-9D5E-8684CC3A1351}" destId="{9137EC41-9D31-4E28-B649-3FA4CB8F97FD}" srcOrd="8" destOrd="0" presId="urn:microsoft.com/office/officeart/2008/layout/LinedList"/>
    <dgm:cxn modelId="{7E80810A-F982-4A04-99AC-221BFA98D85C}" type="presParOf" srcId="{072254F5-C230-4799-9D5E-8684CC3A1351}" destId="{8C8C886E-644E-4DC6-A1B8-602061724AF3}" srcOrd="9" destOrd="0" presId="urn:microsoft.com/office/officeart/2008/layout/LinedList"/>
    <dgm:cxn modelId="{C72069CA-5E47-4922-8B20-7D95EE77A0F9}" type="presParOf" srcId="{8C8C886E-644E-4DC6-A1B8-602061724AF3}" destId="{AC629CF3-D722-42FC-A903-7291C7809BEE}" srcOrd="0" destOrd="0" presId="urn:microsoft.com/office/officeart/2008/layout/LinedList"/>
    <dgm:cxn modelId="{409D469B-A053-48CF-89E6-6C353814094B}" type="presParOf" srcId="{8C8C886E-644E-4DC6-A1B8-602061724AF3}" destId="{F4F7F1A9-EA46-49AB-97A1-F7B0C00898A8}" srcOrd="1" destOrd="0" presId="urn:microsoft.com/office/officeart/2008/layout/LinedList"/>
    <dgm:cxn modelId="{416A3E7A-50B3-49E5-87B2-149D0DBBDB8D}" type="presParOf" srcId="{072254F5-C230-4799-9D5E-8684CC3A1351}" destId="{4D27462B-B51F-4BBB-A9CB-4A953284A9C2}" srcOrd="10" destOrd="0" presId="urn:microsoft.com/office/officeart/2008/layout/LinedList"/>
    <dgm:cxn modelId="{9849E98B-3797-4B91-BDC0-51C7DCE40B33}" type="presParOf" srcId="{072254F5-C230-4799-9D5E-8684CC3A1351}" destId="{F318CE99-DFF0-40FC-BF33-841B67D36F18}" srcOrd="11" destOrd="0" presId="urn:microsoft.com/office/officeart/2008/layout/LinedList"/>
    <dgm:cxn modelId="{869E9449-FD5A-491C-AD0F-599DCFF77985}" type="presParOf" srcId="{F318CE99-DFF0-40FC-BF33-841B67D36F18}" destId="{94F8F6FF-80A7-439D-9D99-44B5900D2AD2}" srcOrd="0" destOrd="0" presId="urn:microsoft.com/office/officeart/2008/layout/LinedList"/>
    <dgm:cxn modelId="{4B9DE51C-4184-415D-9E73-95B02412DEF6}" type="presParOf" srcId="{F318CE99-DFF0-40FC-BF33-841B67D36F18}" destId="{E5954EEF-883B-43D9-BAB3-FD7122E616C1}" srcOrd="1" destOrd="0" presId="urn:microsoft.com/office/officeart/2008/layout/LinedList"/>
    <dgm:cxn modelId="{1BE94D61-D097-42EE-8BF8-B2FC41C10ECB}" type="presParOf" srcId="{072254F5-C230-4799-9D5E-8684CC3A1351}" destId="{7EE642BF-6E75-4D52-A5CC-B78D1A790A0E}" srcOrd="12" destOrd="0" presId="urn:microsoft.com/office/officeart/2008/layout/LinedList"/>
    <dgm:cxn modelId="{BBABAB4D-FDE9-4E63-A085-3AA7F5F2C54E}" type="presParOf" srcId="{072254F5-C230-4799-9D5E-8684CC3A1351}" destId="{965B94C6-0035-4499-8194-D33DF9961003}" srcOrd="13" destOrd="0" presId="urn:microsoft.com/office/officeart/2008/layout/LinedList"/>
    <dgm:cxn modelId="{6EFAFF8E-6818-4525-BE90-B561609B7865}" type="presParOf" srcId="{965B94C6-0035-4499-8194-D33DF9961003}" destId="{5F4270F5-A09F-4253-AF01-BD584CC3F6B7}" srcOrd="0" destOrd="0" presId="urn:microsoft.com/office/officeart/2008/layout/LinedList"/>
    <dgm:cxn modelId="{3ED7A6B2-E81F-46E7-B30C-4BD2DA5F801C}" type="presParOf" srcId="{965B94C6-0035-4499-8194-D33DF9961003}" destId="{A3ADC2AE-8137-4BCF-B3DD-437CFF7DF523}" srcOrd="1" destOrd="0" presId="urn:microsoft.com/office/officeart/2008/layout/LinedList"/>
    <dgm:cxn modelId="{D21A9121-812F-4B97-963E-6358A2F6D02F}" type="presParOf" srcId="{072254F5-C230-4799-9D5E-8684CC3A1351}" destId="{C7252338-4175-446A-BF73-6CA6B3D43C7A}" srcOrd="14" destOrd="0" presId="urn:microsoft.com/office/officeart/2008/layout/LinedList"/>
    <dgm:cxn modelId="{AA209059-A695-424C-BC69-36E8DD2CEF9D}" type="presParOf" srcId="{072254F5-C230-4799-9D5E-8684CC3A1351}" destId="{71C9349F-93FB-40B5-BEEE-1370BF9BB885}" srcOrd="15" destOrd="0" presId="urn:microsoft.com/office/officeart/2008/layout/LinedList"/>
    <dgm:cxn modelId="{61BBB022-A2E0-4D76-8C85-8A49325AC761}" type="presParOf" srcId="{71C9349F-93FB-40B5-BEEE-1370BF9BB885}" destId="{D82F7860-AC0B-46DC-8FD6-B0D07B67F996}" srcOrd="0" destOrd="0" presId="urn:microsoft.com/office/officeart/2008/layout/LinedList"/>
    <dgm:cxn modelId="{FF086A48-B932-4491-A5DC-30E34D2DAEFE}" type="presParOf" srcId="{71C9349F-93FB-40B5-BEEE-1370BF9BB885}" destId="{2E9652AD-8C4E-4191-A54F-4687A238ABB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7B0D0C-F9BE-4AD7-B590-5BB9D1BDFDBF}"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5558BBEC-FBF3-4E7A-9938-A2617E748AD0}">
      <dgm:prSet/>
      <dgm:spPr/>
      <dgm:t>
        <a:bodyPr/>
        <a:lstStyle/>
        <a:p>
          <a:r>
            <a:rPr lang="en-US" b="0" i="0"/>
            <a:t>The executive summary should be the strongest component of your business plan. That's not only because it's the first part of the document, but it also serves its own standalone purposes, just like in a business proposal. We mentioned raising capital above. Your executive summary does the grunt work for that. In order words, it’s a necessary piece of information for getting the attention of investors.</a:t>
          </a:r>
          <a:endParaRPr lang="en-US"/>
        </a:p>
      </dgm:t>
    </dgm:pt>
    <dgm:pt modelId="{4C4E6355-1E72-48EB-9048-3D04E8A03EBE}" type="parTrans" cxnId="{ECB10ACB-63F0-4E7D-9E50-50382A412B6B}">
      <dgm:prSet/>
      <dgm:spPr/>
      <dgm:t>
        <a:bodyPr/>
        <a:lstStyle/>
        <a:p>
          <a:endParaRPr lang="en-US"/>
        </a:p>
      </dgm:t>
    </dgm:pt>
    <dgm:pt modelId="{B0E33245-BAF7-43CB-A47C-39B850E1CF42}" type="sibTrans" cxnId="{ECB10ACB-63F0-4E7D-9E50-50382A412B6B}">
      <dgm:prSet/>
      <dgm:spPr/>
      <dgm:t>
        <a:bodyPr/>
        <a:lstStyle/>
        <a:p>
          <a:endParaRPr lang="en-US"/>
        </a:p>
      </dgm:t>
    </dgm:pt>
    <dgm:pt modelId="{6AEA05AD-12D6-48E0-A1EF-922938415510}">
      <dgm:prSet/>
      <dgm:spPr/>
      <dgm:t>
        <a:bodyPr/>
        <a:lstStyle/>
        <a:p>
          <a:r>
            <a:rPr lang="en-US" b="0" i="0"/>
            <a:t>Although we have listed this part first, you should write it last. Your executive summarywill be placed at the beginning of your business plan, but you won’t know what information to include until you’ve completed the sections below.</a:t>
          </a:r>
          <a:endParaRPr lang="en-US"/>
        </a:p>
      </dgm:t>
    </dgm:pt>
    <dgm:pt modelId="{19928E95-AEC6-46A5-8551-7977CCEB5D48}" type="parTrans" cxnId="{643553E7-3E6C-4819-9772-91162AF1FDD3}">
      <dgm:prSet/>
      <dgm:spPr/>
      <dgm:t>
        <a:bodyPr/>
        <a:lstStyle/>
        <a:p>
          <a:endParaRPr lang="en-US"/>
        </a:p>
      </dgm:t>
    </dgm:pt>
    <dgm:pt modelId="{2B1A04B6-88BE-4753-B204-20A9C08D166E}" type="sibTrans" cxnId="{643553E7-3E6C-4819-9772-91162AF1FDD3}">
      <dgm:prSet/>
      <dgm:spPr/>
      <dgm:t>
        <a:bodyPr/>
        <a:lstStyle/>
        <a:p>
          <a:endParaRPr lang="en-US"/>
        </a:p>
      </dgm:t>
    </dgm:pt>
    <dgm:pt modelId="{A5D5A0E8-8DF7-418B-A389-FA397ECD8FC5}" type="pres">
      <dgm:prSet presAssocID="{387B0D0C-F9BE-4AD7-B590-5BB9D1BDFDBF}" presName="Name0" presStyleCnt="0">
        <dgm:presLayoutVars>
          <dgm:dir/>
          <dgm:resizeHandles val="exact"/>
        </dgm:presLayoutVars>
      </dgm:prSet>
      <dgm:spPr/>
    </dgm:pt>
    <dgm:pt modelId="{5333F30F-A34F-43DF-9A06-69D9956013A3}" type="pres">
      <dgm:prSet presAssocID="{5558BBEC-FBF3-4E7A-9938-A2617E748AD0}" presName="node" presStyleLbl="node1" presStyleIdx="0" presStyleCnt="2">
        <dgm:presLayoutVars>
          <dgm:bulletEnabled val="1"/>
        </dgm:presLayoutVars>
      </dgm:prSet>
      <dgm:spPr/>
    </dgm:pt>
    <dgm:pt modelId="{0041E9D6-7495-4079-AB68-6DC9656BE314}" type="pres">
      <dgm:prSet presAssocID="{B0E33245-BAF7-43CB-A47C-39B850E1CF42}" presName="sibTrans" presStyleLbl="sibTrans2D1" presStyleIdx="0" presStyleCnt="1"/>
      <dgm:spPr/>
    </dgm:pt>
    <dgm:pt modelId="{00A8260A-3E48-4E1C-B6B0-2250D030F6E0}" type="pres">
      <dgm:prSet presAssocID="{B0E33245-BAF7-43CB-A47C-39B850E1CF42}" presName="connectorText" presStyleLbl="sibTrans2D1" presStyleIdx="0" presStyleCnt="1"/>
      <dgm:spPr/>
    </dgm:pt>
    <dgm:pt modelId="{E30EC4D8-D51A-44F2-AA92-F761D166489D}" type="pres">
      <dgm:prSet presAssocID="{6AEA05AD-12D6-48E0-A1EF-922938415510}" presName="node" presStyleLbl="node1" presStyleIdx="1" presStyleCnt="2">
        <dgm:presLayoutVars>
          <dgm:bulletEnabled val="1"/>
        </dgm:presLayoutVars>
      </dgm:prSet>
      <dgm:spPr/>
    </dgm:pt>
  </dgm:ptLst>
  <dgm:cxnLst>
    <dgm:cxn modelId="{3E3C5E16-6719-496A-88AB-51DF64A61A44}" type="presOf" srcId="{5558BBEC-FBF3-4E7A-9938-A2617E748AD0}" destId="{5333F30F-A34F-43DF-9A06-69D9956013A3}" srcOrd="0" destOrd="0" presId="urn:microsoft.com/office/officeart/2005/8/layout/process1"/>
    <dgm:cxn modelId="{A9CD523D-CE06-42AE-9720-B32ECF6D7283}" type="presOf" srcId="{387B0D0C-F9BE-4AD7-B590-5BB9D1BDFDBF}" destId="{A5D5A0E8-8DF7-418B-A389-FA397ECD8FC5}" srcOrd="0" destOrd="0" presId="urn:microsoft.com/office/officeart/2005/8/layout/process1"/>
    <dgm:cxn modelId="{93A53F44-0AF7-4DE9-A739-F4F74A877409}" type="presOf" srcId="{B0E33245-BAF7-43CB-A47C-39B850E1CF42}" destId="{00A8260A-3E48-4E1C-B6B0-2250D030F6E0}" srcOrd="1" destOrd="0" presId="urn:microsoft.com/office/officeart/2005/8/layout/process1"/>
    <dgm:cxn modelId="{ECB10ACB-63F0-4E7D-9E50-50382A412B6B}" srcId="{387B0D0C-F9BE-4AD7-B590-5BB9D1BDFDBF}" destId="{5558BBEC-FBF3-4E7A-9938-A2617E748AD0}" srcOrd="0" destOrd="0" parTransId="{4C4E6355-1E72-48EB-9048-3D04E8A03EBE}" sibTransId="{B0E33245-BAF7-43CB-A47C-39B850E1CF42}"/>
    <dgm:cxn modelId="{0D43A3DC-24F9-4FC2-9ADF-94B29ADC9F72}" type="presOf" srcId="{B0E33245-BAF7-43CB-A47C-39B850E1CF42}" destId="{0041E9D6-7495-4079-AB68-6DC9656BE314}" srcOrd="0" destOrd="0" presId="urn:microsoft.com/office/officeart/2005/8/layout/process1"/>
    <dgm:cxn modelId="{643553E7-3E6C-4819-9772-91162AF1FDD3}" srcId="{387B0D0C-F9BE-4AD7-B590-5BB9D1BDFDBF}" destId="{6AEA05AD-12D6-48E0-A1EF-922938415510}" srcOrd="1" destOrd="0" parTransId="{19928E95-AEC6-46A5-8551-7977CCEB5D48}" sibTransId="{2B1A04B6-88BE-4753-B204-20A9C08D166E}"/>
    <dgm:cxn modelId="{0161E7FA-E1D7-4DBA-A09D-FB3E0A31A3E5}" type="presOf" srcId="{6AEA05AD-12D6-48E0-A1EF-922938415510}" destId="{E30EC4D8-D51A-44F2-AA92-F761D166489D}" srcOrd="0" destOrd="0" presId="urn:microsoft.com/office/officeart/2005/8/layout/process1"/>
    <dgm:cxn modelId="{CFA4F71C-3FE5-4ED4-B3E0-2BFC44D18661}" type="presParOf" srcId="{A5D5A0E8-8DF7-418B-A389-FA397ECD8FC5}" destId="{5333F30F-A34F-43DF-9A06-69D9956013A3}" srcOrd="0" destOrd="0" presId="urn:microsoft.com/office/officeart/2005/8/layout/process1"/>
    <dgm:cxn modelId="{B6042D5C-40F6-43CB-A9DD-8EC9282FD55A}" type="presParOf" srcId="{A5D5A0E8-8DF7-418B-A389-FA397ECD8FC5}" destId="{0041E9D6-7495-4079-AB68-6DC9656BE314}" srcOrd="1" destOrd="0" presId="urn:microsoft.com/office/officeart/2005/8/layout/process1"/>
    <dgm:cxn modelId="{897064B3-E01F-4F8A-92D6-EA037B5776E3}" type="presParOf" srcId="{0041E9D6-7495-4079-AB68-6DC9656BE314}" destId="{00A8260A-3E48-4E1C-B6B0-2250D030F6E0}" srcOrd="0" destOrd="0" presId="urn:microsoft.com/office/officeart/2005/8/layout/process1"/>
    <dgm:cxn modelId="{366E4CC9-9E27-47E3-8638-4AED29D880C4}" type="presParOf" srcId="{A5D5A0E8-8DF7-418B-A389-FA397ECD8FC5}" destId="{E30EC4D8-D51A-44F2-AA92-F761D166489D}"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EE2F7E-DFAE-43F6-8AE2-14237854661C}"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9F1A58A9-B93A-4AB2-8BF8-713E2755EFE3}">
      <dgm:prSet/>
      <dgm:spPr/>
      <dgm:t>
        <a:bodyPr/>
        <a:lstStyle/>
        <a:p>
          <a:pPr>
            <a:defRPr cap="all"/>
          </a:pPr>
          <a:r>
            <a:rPr lang="en-US" b="0" i="0" dirty="0"/>
            <a:t>In this section, write out the answers to the following kinds of questions: </a:t>
          </a:r>
          <a:endParaRPr lang="en-US" dirty="0"/>
        </a:p>
      </dgm:t>
    </dgm:pt>
    <dgm:pt modelId="{382F132C-4D0E-4B27-865C-D29EB517D679}" type="parTrans" cxnId="{F584010A-90C1-4477-B784-1D3BBA3162EC}">
      <dgm:prSet/>
      <dgm:spPr/>
      <dgm:t>
        <a:bodyPr/>
        <a:lstStyle/>
        <a:p>
          <a:endParaRPr lang="en-US"/>
        </a:p>
      </dgm:t>
    </dgm:pt>
    <dgm:pt modelId="{74A172D3-751A-475D-8635-BF574CC09ECE}" type="sibTrans" cxnId="{F584010A-90C1-4477-B784-1D3BBA3162EC}">
      <dgm:prSet/>
      <dgm:spPr/>
      <dgm:t>
        <a:bodyPr/>
        <a:lstStyle/>
        <a:p>
          <a:endParaRPr lang="en-US"/>
        </a:p>
      </dgm:t>
    </dgm:pt>
    <dgm:pt modelId="{A8D226A2-EFAB-4EBA-9127-5506F5A8D286}">
      <dgm:prSet/>
      <dgm:spPr/>
      <dgm:t>
        <a:bodyPr/>
        <a:lstStyle/>
        <a:p>
          <a:pPr>
            <a:defRPr cap="all"/>
          </a:pPr>
          <a:r>
            <a:rPr lang="en-US" b="0" i="0"/>
            <a:t>•How much will you need to invest at first? </a:t>
          </a:r>
          <a:endParaRPr lang="en-US"/>
        </a:p>
      </dgm:t>
    </dgm:pt>
    <dgm:pt modelId="{853B408F-34D0-4730-8901-95006B4EC4CB}" type="parTrans" cxnId="{8D0869AD-4DC2-473F-AC75-526FB60A9364}">
      <dgm:prSet/>
      <dgm:spPr/>
      <dgm:t>
        <a:bodyPr/>
        <a:lstStyle/>
        <a:p>
          <a:endParaRPr lang="en-US"/>
        </a:p>
      </dgm:t>
    </dgm:pt>
    <dgm:pt modelId="{D2C8DF43-0387-42E1-9597-8363B782D62A}" type="sibTrans" cxnId="{8D0869AD-4DC2-473F-AC75-526FB60A9364}">
      <dgm:prSet/>
      <dgm:spPr/>
      <dgm:t>
        <a:bodyPr/>
        <a:lstStyle/>
        <a:p>
          <a:endParaRPr lang="en-US"/>
        </a:p>
      </dgm:t>
    </dgm:pt>
    <dgm:pt modelId="{E45261E4-FEEB-4819-A140-8441F2126B93}">
      <dgm:prSet/>
      <dgm:spPr/>
      <dgm:t>
        <a:bodyPr/>
        <a:lstStyle/>
        <a:p>
          <a:pPr>
            <a:defRPr cap="all"/>
          </a:pPr>
          <a:r>
            <a:rPr lang="en-US" b="0" i="0"/>
            <a:t>•How much funding are you requesting from investors? </a:t>
          </a:r>
          <a:endParaRPr lang="en-US"/>
        </a:p>
      </dgm:t>
    </dgm:pt>
    <dgm:pt modelId="{37765CBE-7D3B-4959-9035-80782E771214}" type="parTrans" cxnId="{9DDDC0FB-607D-433C-B047-C4ADE8ED6AF8}">
      <dgm:prSet/>
      <dgm:spPr/>
      <dgm:t>
        <a:bodyPr/>
        <a:lstStyle/>
        <a:p>
          <a:endParaRPr lang="en-US"/>
        </a:p>
      </dgm:t>
    </dgm:pt>
    <dgm:pt modelId="{02F81894-98C0-497E-88E6-2658D76EE925}" type="sibTrans" cxnId="{9DDDC0FB-607D-433C-B047-C4ADE8ED6AF8}">
      <dgm:prSet/>
      <dgm:spPr/>
      <dgm:t>
        <a:bodyPr/>
        <a:lstStyle/>
        <a:p>
          <a:endParaRPr lang="en-US"/>
        </a:p>
      </dgm:t>
    </dgm:pt>
    <dgm:pt modelId="{7FC15005-89E9-4A3F-88D3-10A7F6CA145A}">
      <dgm:prSet/>
      <dgm:spPr/>
      <dgm:t>
        <a:bodyPr/>
        <a:lstStyle/>
        <a:p>
          <a:pPr>
            <a:defRPr cap="all"/>
          </a:pPr>
          <a:r>
            <a:rPr lang="en-US" b="0" i="0"/>
            <a:t>•How long until you’ll start earning a profit? </a:t>
          </a:r>
          <a:endParaRPr lang="en-US"/>
        </a:p>
      </dgm:t>
    </dgm:pt>
    <dgm:pt modelId="{8EE9C697-9EED-43FC-A565-06D5AE071EBC}" type="parTrans" cxnId="{164D19D8-E522-4F6F-B1D4-1361D5762675}">
      <dgm:prSet/>
      <dgm:spPr/>
      <dgm:t>
        <a:bodyPr/>
        <a:lstStyle/>
        <a:p>
          <a:endParaRPr lang="en-US"/>
        </a:p>
      </dgm:t>
    </dgm:pt>
    <dgm:pt modelId="{8ACED445-88D2-4BD7-A7BE-3C433B6D8844}" type="sibTrans" cxnId="{164D19D8-E522-4F6F-B1D4-1361D5762675}">
      <dgm:prSet/>
      <dgm:spPr/>
      <dgm:t>
        <a:bodyPr/>
        <a:lstStyle/>
        <a:p>
          <a:endParaRPr lang="en-US"/>
        </a:p>
      </dgm:t>
    </dgm:pt>
    <dgm:pt modelId="{3418DD58-3531-47A3-8422-6AD8AB026F15}">
      <dgm:prSet/>
      <dgm:spPr/>
      <dgm:t>
        <a:bodyPr/>
        <a:lstStyle/>
        <a:p>
          <a:pPr>
            <a:defRPr cap="all"/>
          </a:pPr>
          <a:r>
            <a:rPr lang="en-US" b="0" i="0"/>
            <a:t>•How much profit do you expect to earn in the next year? 3 years? 5 years?</a:t>
          </a:r>
          <a:endParaRPr lang="en-US"/>
        </a:p>
      </dgm:t>
    </dgm:pt>
    <dgm:pt modelId="{CB7F7FB3-76C9-416F-8F12-000F4B18623D}" type="parTrans" cxnId="{ACC3E4C8-FE3C-4D53-BD54-A6EB6E2DAE82}">
      <dgm:prSet/>
      <dgm:spPr/>
      <dgm:t>
        <a:bodyPr/>
        <a:lstStyle/>
        <a:p>
          <a:endParaRPr lang="en-US"/>
        </a:p>
      </dgm:t>
    </dgm:pt>
    <dgm:pt modelId="{9F44096C-90AA-44E4-BAF4-1A2AE771D04E}" type="sibTrans" cxnId="{ACC3E4C8-FE3C-4D53-BD54-A6EB6E2DAE82}">
      <dgm:prSet/>
      <dgm:spPr/>
      <dgm:t>
        <a:bodyPr/>
        <a:lstStyle/>
        <a:p>
          <a:endParaRPr lang="en-US"/>
        </a:p>
      </dgm:t>
    </dgm:pt>
    <dgm:pt modelId="{F853F926-AA57-48FE-82B0-1CFD445662BB}" type="pres">
      <dgm:prSet presAssocID="{D8EE2F7E-DFAE-43F6-8AE2-14237854661C}" presName="root" presStyleCnt="0">
        <dgm:presLayoutVars>
          <dgm:dir/>
          <dgm:resizeHandles val="exact"/>
        </dgm:presLayoutVars>
      </dgm:prSet>
      <dgm:spPr/>
    </dgm:pt>
    <dgm:pt modelId="{76C458AC-B111-4413-96BA-BFAFF57D76A0}" type="pres">
      <dgm:prSet presAssocID="{9F1A58A9-B93A-4AB2-8BF8-713E2755EFE3}" presName="compNode" presStyleCnt="0"/>
      <dgm:spPr/>
    </dgm:pt>
    <dgm:pt modelId="{1FF549C6-3BAE-4223-A3D9-429DDE4E364A}" type="pres">
      <dgm:prSet presAssocID="{9F1A58A9-B93A-4AB2-8BF8-713E2755EFE3}" presName="iconBgRect" presStyleLbl="bgShp" presStyleIdx="0" presStyleCnt="5"/>
      <dgm:spPr>
        <a:prstGeom prst="round2DiagRect">
          <a:avLst>
            <a:gd name="adj1" fmla="val 29727"/>
            <a:gd name="adj2" fmla="val 0"/>
          </a:avLst>
        </a:prstGeom>
      </dgm:spPr>
    </dgm:pt>
    <dgm:pt modelId="{B51F5241-45D4-4AF4-B2B6-7F1A5D52E9DC}" type="pres">
      <dgm:prSet presAssocID="{9F1A58A9-B93A-4AB2-8BF8-713E2755EFE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7F0D9CAE-2C25-483D-A457-0B4409B426A1}" type="pres">
      <dgm:prSet presAssocID="{9F1A58A9-B93A-4AB2-8BF8-713E2755EFE3}" presName="spaceRect" presStyleCnt="0"/>
      <dgm:spPr/>
    </dgm:pt>
    <dgm:pt modelId="{6B7B1C1A-5FD7-4137-A61E-2E897F416401}" type="pres">
      <dgm:prSet presAssocID="{9F1A58A9-B93A-4AB2-8BF8-713E2755EFE3}" presName="textRect" presStyleLbl="revTx" presStyleIdx="0" presStyleCnt="5">
        <dgm:presLayoutVars>
          <dgm:chMax val="1"/>
          <dgm:chPref val="1"/>
        </dgm:presLayoutVars>
      </dgm:prSet>
      <dgm:spPr/>
    </dgm:pt>
    <dgm:pt modelId="{06F2B664-1242-4EF0-811C-116A35A7DA22}" type="pres">
      <dgm:prSet presAssocID="{74A172D3-751A-475D-8635-BF574CC09ECE}" presName="sibTrans" presStyleCnt="0"/>
      <dgm:spPr/>
    </dgm:pt>
    <dgm:pt modelId="{6952007F-611A-4B33-A60D-636A45BD6D17}" type="pres">
      <dgm:prSet presAssocID="{A8D226A2-EFAB-4EBA-9127-5506F5A8D286}" presName="compNode" presStyleCnt="0"/>
      <dgm:spPr/>
    </dgm:pt>
    <dgm:pt modelId="{6704A440-89EB-46B5-8DCD-B31867751E3D}" type="pres">
      <dgm:prSet presAssocID="{A8D226A2-EFAB-4EBA-9127-5506F5A8D286}" presName="iconBgRect" presStyleLbl="bgShp" presStyleIdx="1" presStyleCnt="5"/>
      <dgm:spPr>
        <a:prstGeom prst="round2DiagRect">
          <a:avLst>
            <a:gd name="adj1" fmla="val 29727"/>
            <a:gd name="adj2" fmla="val 0"/>
          </a:avLst>
        </a:prstGeom>
      </dgm:spPr>
    </dgm:pt>
    <dgm:pt modelId="{E2615997-DB41-4AB8-9A67-D02F753D2F7A}" type="pres">
      <dgm:prSet presAssocID="{A8D226A2-EFAB-4EBA-9127-5506F5A8D28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73852D33-527E-4965-8E85-FE647A00BD54}" type="pres">
      <dgm:prSet presAssocID="{A8D226A2-EFAB-4EBA-9127-5506F5A8D286}" presName="spaceRect" presStyleCnt="0"/>
      <dgm:spPr/>
    </dgm:pt>
    <dgm:pt modelId="{2F434388-C14D-451D-B9DF-8A5EB71D6FDC}" type="pres">
      <dgm:prSet presAssocID="{A8D226A2-EFAB-4EBA-9127-5506F5A8D286}" presName="textRect" presStyleLbl="revTx" presStyleIdx="1" presStyleCnt="5">
        <dgm:presLayoutVars>
          <dgm:chMax val="1"/>
          <dgm:chPref val="1"/>
        </dgm:presLayoutVars>
      </dgm:prSet>
      <dgm:spPr/>
    </dgm:pt>
    <dgm:pt modelId="{AA9C0D28-C843-43CB-BD66-5E40684F98C3}" type="pres">
      <dgm:prSet presAssocID="{D2C8DF43-0387-42E1-9597-8363B782D62A}" presName="sibTrans" presStyleCnt="0"/>
      <dgm:spPr/>
    </dgm:pt>
    <dgm:pt modelId="{0679273F-32A7-4D17-B69E-8B70D43EE19E}" type="pres">
      <dgm:prSet presAssocID="{E45261E4-FEEB-4819-A140-8441F2126B93}" presName="compNode" presStyleCnt="0"/>
      <dgm:spPr/>
    </dgm:pt>
    <dgm:pt modelId="{84FA5C94-F6EE-41A5-AFBF-FF987112BABA}" type="pres">
      <dgm:prSet presAssocID="{E45261E4-FEEB-4819-A140-8441F2126B93}" presName="iconBgRect" presStyleLbl="bgShp" presStyleIdx="2" presStyleCnt="5"/>
      <dgm:spPr>
        <a:prstGeom prst="round2DiagRect">
          <a:avLst>
            <a:gd name="adj1" fmla="val 29727"/>
            <a:gd name="adj2" fmla="val 0"/>
          </a:avLst>
        </a:prstGeom>
      </dgm:spPr>
    </dgm:pt>
    <dgm:pt modelId="{A915530E-CC63-4C76-9ED8-74488F26FC18}" type="pres">
      <dgm:prSet presAssocID="{E45261E4-FEEB-4819-A140-8441F2126B9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uro"/>
        </a:ext>
      </dgm:extLst>
    </dgm:pt>
    <dgm:pt modelId="{DF3134D8-E3EE-4ECF-94B5-5654C9120A70}" type="pres">
      <dgm:prSet presAssocID="{E45261E4-FEEB-4819-A140-8441F2126B93}" presName="spaceRect" presStyleCnt="0"/>
      <dgm:spPr/>
    </dgm:pt>
    <dgm:pt modelId="{02B2C9B4-9AE7-4E10-A2E5-434A359CE8D2}" type="pres">
      <dgm:prSet presAssocID="{E45261E4-FEEB-4819-A140-8441F2126B93}" presName="textRect" presStyleLbl="revTx" presStyleIdx="2" presStyleCnt="5">
        <dgm:presLayoutVars>
          <dgm:chMax val="1"/>
          <dgm:chPref val="1"/>
        </dgm:presLayoutVars>
      </dgm:prSet>
      <dgm:spPr/>
    </dgm:pt>
    <dgm:pt modelId="{70DAAB41-68F1-4005-9721-796D3F5769CC}" type="pres">
      <dgm:prSet presAssocID="{02F81894-98C0-497E-88E6-2658D76EE925}" presName="sibTrans" presStyleCnt="0"/>
      <dgm:spPr/>
    </dgm:pt>
    <dgm:pt modelId="{1A14160D-DBC4-4AF2-B41B-51774D0DE003}" type="pres">
      <dgm:prSet presAssocID="{7FC15005-89E9-4A3F-88D3-10A7F6CA145A}" presName="compNode" presStyleCnt="0"/>
      <dgm:spPr/>
    </dgm:pt>
    <dgm:pt modelId="{C57EBC34-136A-4DFA-B775-E4DB505B06AC}" type="pres">
      <dgm:prSet presAssocID="{7FC15005-89E9-4A3F-88D3-10A7F6CA145A}" presName="iconBgRect" presStyleLbl="bgShp" presStyleIdx="3" presStyleCnt="5"/>
      <dgm:spPr>
        <a:prstGeom prst="round2DiagRect">
          <a:avLst>
            <a:gd name="adj1" fmla="val 29727"/>
            <a:gd name="adj2" fmla="val 0"/>
          </a:avLst>
        </a:prstGeom>
      </dgm:spPr>
    </dgm:pt>
    <dgm:pt modelId="{8548C149-9A1C-4D14-956F-D7FDDC940034}" type="pres">
      <dgm:prSet presAssocID="{7FC15005-89E9-4A3F-88D3-10A7F6CA145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9EB63981-60FE-4018-8273-C349B7EAADA6}" type="pres">
      <dgm:prSet presAssocID="{7FC15005-89E9-4A3F-88D3-10A7F6CA145A}" presName="spaceRect" presStyleCnt="0"/>
      <dgm:spPr/>
    </dgm:pt>
    <dgm:pt modelId="{420CE17B-B230-47D0-940E-4C9C1D594D77}" type="pres">
      <dgm:prSet presAssocID="{7FC15005-89E9-4A3F-88D3-10A7F6CA145A}" presName="textRect" presStyleLbl="revTx" presStyleIdx="3" presStyleCnt="5">
        <dgm:presLayoutVars>
          <dgm:chMax val="1"/>
          <dgm:chPref val="1"/>
        </dgm:presLayoutVars>
      </dgm:prSet>
      <dgm:spPr/>
    </dgm:pt>
    <dgm:pt modelId="{E750C295-8661-431E-827D-CF1124016C17}" type="pres">
      <dgm:prSet presAssocID="{8ACED445-88D2-4BD7-A7BE-3C433B6D8844}" presName="sibTrans" presStyleCnt="0"/>
      <dgm:spPr/>
    </dgm:pt>
    <dgm:pt modelId="{7C054AED-7FBE-4680-B357-5D9F84AC5A7D}" type="pres">
      <dgm:prSet presAssocID="{3418DD58-3531-47A3-8422-6AD8AB026F15}" presName="compNode" presStyleCnt="0"/>
      <dgm:spPr/>
    </dgm:pt>
    <dgm:pt modelId="{7207CD7E-4824-4AC9-A6BE-9865C52BA012}" type="pres">
      <dgm:prSet presAssocID="{3418DD58-3531-47A3-8422-6AD8AB026F15}" presName="iconBgRect" presStyleLbl="bgShp" presStyleIdx="4" presStyleCnt="5"/>
      <dgm:spPr>
        <a:prstGeom prst="round2DiagRect">
          <a:avLst>
            <a:gd name="adj1" fmla="val 29727"/>
            <a:gd name="adj2" fmla="val 0"/>
          </a:avLst>
        </a:prstGeom>
      </dgm:spPr>
    </dgm:pt>
    <dgm:pt modelId="{F7F7E9D8-DB3C-42B9-B458-F07E67ECB68F}" type="pres">
      <dgm:prSet presAssocID="{3418DD58-3531-47A3-8422-6AD8AB026F1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iploma Roll"/>
        </a:ext>
      </dgm:extLst>
    </dgm:pt>
    <dgm:pt modelId="{ABDE8F00-ED8F-44D1-B80E-22F5AC3006AF}" type="pres">
      <dgm:prSet presAssocID="{3418DD58-3531-47A3-8422-6AD8AB026F15}" presName="spaceRect" presStyleCnt="0"/>
      <dgm:spPr/>
    </dgm:pt>
    <dgm:pt modelId="{09A599CF-AA49-4711-9C7E-B930D7E10F4F}" type="pres">
      <dgm:prSet presAssocID="{3418DD58-3531-47A3-8422-6AD8AB026F15}" presName="textRect" presStyleLbl="revTx" presStyleIdx="4" presStyleCnt="5">
        <dgm:presLayoutVars>
          <dgm:chMax val="1"/>
          <dgm:chPref val="1"/>
        </dgm:presLayoutVars>
      </dgm:prSet>
      <dgm:spPr/>
    </dgm:pt>
  </dgm:ptLst>
  <dgm:cxnLst>
    <dgm:cxn modelId="{F584010A-90C1-4477-B784-1D3BBA3162EC}" srcId="{D8EE2F7E-DFAE-43F6-8AE2-14237854661C}" destId="{9F1A58A9-B93A-4AB2-8BF8-713E2755EFE3}" srcOrd="0" destOrd="0" parTransId="{382F132C-4D0E-4B27-865C-D29EB517D679}" sibTransId="{74A172D3-751A-475D-8635-BF574CC09ECE}"/>
    <dgm:cxn modelId="{7456A82D-16AC-435A-A85F-2453109BCEC4}" type="presOf" srcId="{A8D226A2-EFAB-4EBA-9127-5506F5A8D286}" destId="{2F434388-C14D-451D-B9DF-8A5EB71D6FDC}" srcOrd="0" destOrd="0" presId="urn:microsoft.com/office/officeart/2018/5/layout/IconLeafLabelList"/>
    <dgm:cxn modelId="{CB1A8F74-0A89-41F0-B814-BF321ABE3698}" type="presOf" srcId="{D8EE2F7E-DFAE-43F6-8AE2-14237854661C}" destId="{F853F926-AA57-48FE-82B0-1CFD445662BB}" srcOrd="0" destOrd="0" presId="urn:microsoft.com/office/officeart/2018/5/layout/IconLeafLabelList"/>
    <dgm:cxn modelId="{CE3B9E82-B11C-4C2E-9DDD-5415F84ABC42}" type="presOf" srcId="{3418DD58-3531-47A3-8422-6AD8AB026F15}" destId="{09A599CF-AA49-4711-9C7E-B930D7E10F4F}" srcOrd="0" destOrd="0" presId="urn:microsoft.com/office/officeart/2018/5/layout/IconLeafLabelList"/>
    <dgm:cxn modelId="{FC50B39D-12D6-4A30-8A5E-979A7DCCE5E9}" type="presOf" srcId="{E45261E4-FEEB-4819-A140-8441F2126B93}" destId="{02B2C9B4-9AE7-4E10-A2E5-434A359CE8D2}" srcOrd="0" destOrd="0" presId="urn:microsoft.com/office/officeart/2018/5/layout/IconLeafLabelList"/>
    <dgm:cxn modelId="{8D0869AD-4DC2-473F-AC75-526FB60A9364}" srcId="{D8EE2F7E-DFAE-43F6-8AE2-14237854661C}" destId="{A8D226A2-EFAB-4EBA-9127-5506F5A8D286}" srcOrd="1" destOrd="0" parTransId="{853B408F-34D0-4730-8901-95006B4EC4CB}" sibTransId="{D2C8DF43-0387-42E1-9597-8363B782D62A}"/>
    <dgm:cxn modelId="{56B325AE-896C-4796-8ECE-E26D5FEEB7BE}" type="presOf" srcId="{9F1A58A9-B93A-4AB2-8BF8-713E2755EFE3}" destId="{6B7B1C1A-5FD7-4137-A61E-2E897F416401}" srcOrd="0" destOrd="0" presId="urn:microsoft.com/office/officeart/2018/5/layout/IconLeafLabelList"/>
    <dgm:cxn modelId="{ACC3E4C8-FE3C-4D53-BD54-A6EB6E2DAE82}" srcId="{D8EE2F7E-DFAE-43F6-8AE2-14237854661C}" destId="{3418DD58-3531-47A3-8422-6AD8AB026F15}" srcOrd="4" destOrd="0" parTransId="{CB7F7FB3-76C9-416F-8F12-000F4B18623D}" sibTransId="{9F44096C-90AA-44E4-BAF4-1A2AE771D04E}"/>
    <dgm:cxn modelId="{164D19D8-E522-4F6F-B1D4-1361D5762675}" srcId="{D8EE2F7E-DFAE-43F6-8AE2-14237854661C}" destId="{7FC15005-89E9-4A3F-88D3-10A7F6CA145A}" srcOrd="3" destOrd="0" parTransId="{8EE9C697-9EED-43FC-A565-06D5AE071EBC}" sibTransId="{8ACED445-88D2-4BD7-A7BE-3C433B6D8844}"/>
    <dgm:cxn modelId="{D8E3C2E1-B614-4004-9B40-1AA795A97BAF}" type="presOf" srcId="{7FC15005-89E9-4A3F-88D3-10A7F6CA145A}" destId="{420CE17B-B230-47D0-940E-4C9C1D594D77}" srcOrd="0" destOrd="0" presId="urn:microsoft.com/office/officeart/2018/5/layout/IconLeafLabelList"/>
    <dgm:cxn modelId="{9DDDC0FB-607D-433C-B047-C4ADE8ED6AF8}" srcId="{D8EE2F7E-DFAE-43F6-8AE2-14237854661C}" destId="{E45261E4-FEEB-4819-A140-8441F2126B93}" srcOrd="2" destOrd="0" parTransId="{37765CBE-7D3B-4959-9035-80782E771214}" sibTransId="{02F81894-98C0-497E-88E6-2658D76EE925}"/>
    <dgm:cxn modelId="{EBFF5053-D063-4BEF-A512-58BD4D0DE6FF}" type="presParOf" srcId="{F853F926-AA57-48FE-82B0-1CFD445662BB}" destId="{76C458AC-B111-4413-96BA-BFAFF57D76A0}" srcOrd="0" destOrd="0" presId="urn:microsoft.com/office/officeart/2018/5/layout/IconLeafLabelList"/>
    <dgm:cxn modelId="{E1B0F233-B0EB-4878-AC34-DDA792285184}" type="presParOf" srcId="{76C458AC-B111-4413-96BA-BFAFF57D76A0}" destId="{1FF549C6-3BAE-4223-A3D9-429DDE4E364A}" srcOrd="0" destOrd="0" presId="urn:microsoft.com/office/officeart/2018/5/layout/IconLeafLabelList"/>
    <dgm:cxn modelId="{092A358B-619F-45A3-95C7-20EBDCC950DF}" type="presParOf" srcId="{76C458AC-B111-4413-96BA-BFAFF57D76A0}" destId="{B51F5241-45D4-4AF4-B2B6-7F1A5D52E9DC}" srcOrd="1" destOrd="0" presId="urn:microsoft.com/office/officeart/2018/5/layout/IconLeafLabelList"/>
    <dgm:cxn modelId="{E782FC46-542B-4859-92D2-67DC261431E8}" type="presParOf" srcId="{76C458AC-B111-4413-96BA-BFAFF57D76A0}" destId="{7F0D9CAE-2C25-483D-A457-0B4409B426A1}" srcOrd="2" destOrd="0" presId="urn:microsoft.com/office/officeart/2018/5/layout/IconLeafLabelList"/>
    <dgm:cxn modelId="{CBFAAEAE-1D29-4443-AD66-41EB1E3E28A4}" type="presParOf" srcId="{76C458AC-B111-4413-96BA-BFAFF57D76A0}" destId="{6B7B1C1A-5FD7-4137-A61E-2E897F416401}" srcOrd="3" destOrd="0" presId="urn:microsoft.com/office/officeart/2018/5/layout/IconLeafLabelList"/>
    <dgm:cxn modelId="{571E084C-7206-4C49-B3ED-1D1100D687CE}" type="presParOf" srcId="{F853F926-AA57-48FE-82B0-1CFD445662BB}" destId="{06F2B664-1242-4EF0-811C-116A35A7DA22}" srcOrd="1" destOrd="0" presId="urn:microsoft.com/office/officeart/2018/5/layout/IconLeafLabelList"/>
    <dgm:cxn modelId="{806A2253-B7E6-40EB-BCA5-CC2DF199D5A2}" type="presParOf" srcId="{F853F926-AA57-48FE-82B0-1CFD445662BB}" destId="{6952007F-611A-4B33-A60D-636A45BD6D17}" srcOrd="2" destOrd="0" presId="urn:microsoft.com/office/officeart/2018/5/layout/IconLeafLabelList"/>
    <dgm:cxn modelId="{45E04071-C440-4BA7-BC66-3595A645DCBA}" type="presParOf" srcId="{6952007F-611A-4B33-A60D-636A45BD6D17}" destId="{6704A440-89EB-46B5-8DCD-B31867751E3D}" srcOrd="0" destOrd="0" presId="urn:microsoft.com/office/officeart/2018/5/layout/IconLeafLabelList"/>
    <dgm:cxn modelId="{221E40A2-DBA3-4FEA-93DA-431A3C1072BA}" type="presParOf" srcId="{6952007F-611A-4B33-A60D-636A45BD6D17}" destId="{E2615997-DB41-4AB8-9A67-D02F753D2F7A}" srcOrd="1" destOrd="0" presId="urn:microsoft.com/office/officeart/2018/5/layout/IconLeafLabelList"/>
    <dgm:cxn modelId="{BDC00F31-745C-45D6-8F60-24D88B90CC65}" type="presParOf" srcId="{6952007F-611A-4B33-A60D-636A45BD6D17}" destId="{73852D33-527E-4965-8E85-FE647A00BD54}" srcOrd="2" destOrd="0" presId="urn:microsoft.com/office/officeart/2018/5/layout/IconLeafLabelList"/>
    <dgm:cxn modelId="{AFD71D6C-65AA-4D4A-8C0F-6528E9582455}" type="presParOf" srcId="{6952007F-611A-4B33-A60D-636A45BD6D17}" destId="{2F434388-C14D-451D-B9DF-8A5EB71D6FDC}" srcOrd="3" destOrd="0" presId="urn:microsoft.com/office/officeart/2018/5/layout/IconLeafLabelList"/>
    <dgm:cxn modelId="{43D1CB25-21F3-4364-B9D2-674381FA6867}" type="presParOf" srcId="{F853F926-AA57-48FE-82B0-1CFD445662BB}" destId="{AA9C0D28-C843-43CB-BD66-5E40684F98C3}" srcOrd="3" destOrd="0" presId="urn:microsoft.com/office/officeart/2018/5/layout/IconLeafLabelList"/>
    <dgm:cxn modelId="{35B5993A-10A0-4EAC-98A2-48FC24745E2D}" type="presParOf" srcId="{F853F926-AA57-48FE-82B0-1CFD445662BB}" destId="{0679273F-32A7-4D17-B69E-8B70D43EE19E}" srcOrd="4" destOrd="0" presId="urn:microsoft.com/office/officeart/2018/5/layout/IconLeafLabelList"/>
    <dgm:cxn modelId="{F561FFB4-096C-4C4A-B8E1-A1E413693A37}" type="presParOf" srcId="{0679273F-32A7-4D17-B69E-8B70D43EE19E}" destId="{84FA5C94-F6EE-41A5-AFBF-FF987112BABA}" srcOrd="0" destOrd="0" presId="urn:microsoft.com/office/officeart/2018/5/layout/IconLeafLabelList"/>
    <dgm:cxn modelId="{25DFC9BA-5F52-43D3-B0B1-2D298FA3622F}" type="presParOf" srcId="{0679273F-32A7-4D17-B69E-8B70D43EE19E}" destId="{A915530E-CC63-4C76-9ED8-74488F26FC18}" srcOrd="1" destOrd="0" presId="urn:microsoft.com/office/officeart/2018/5/layout/IconLeafLabelList"/>
    <dgm:cxn modelId="{D948C6D4-5D11-4E30-8753-C21203284ACB}" type="presParOf" srcId="{0679273F-32A7-4D17-B69E-8B70D43EE19E}" destId="{DF3134D8-E3EE-4ECF-94B5-5654C9120A70}" srcOrd="2" destOrd="0" presId="urn:microsoft.com/office/officeart/2018/5/layout/IconLeafLabelList"/>
    <dgm:cxn modelId="{C5E2F2EA-3710-435C-96BC-5B981A465E8C}" type="presParOf" srcId="{0679273F-32A7-4D17-B69E-8B70D43EE19E}" destId="{02B2C9B4-9AE7-4E10-A2E5-434A359CE8D2}" srcOrd="3" destOrd="0" presId="urn:microsoft.com/office/officeart/2018/5/layout/IconLeafLabelList"/>
    <dgm:cxn modelId="{9A0FCD01-815D-42BE-9CA6-61CE482A25D0}" type="presParOf" srcId="{F853F926-AA57-48FE-82B0-1CFD445662BB}" destId="{70DAAB41-68F1-4005-9721-796D3F5769CC}" srcOrd="5" destOrd="0" presId="urn:microsoft.com/office/officeart/2018/5/layout/IconLeafLabelList"/>
    <dgm:cxn modelId="{26DC3E99-51A0-47AB-98AD-DE84139BF553}" type="presParOf" srcId="{F853F926-AA57-48FE-82B0-1CFD445662BB}" destId="{1A14160D-DBC4-4AF2-B41B-51774D0DE003}" srcOrd="6" destOrd="0" presId="urn:microsoft.com/office/officeart/2018/5/layout/IconLeafLabelList"/>
    <dgm:cxn modelId="{3C3FE047-CF6D-4865-B5AF-516CFBFE6EB7}" type="presParOf" srcId="{1A14160D-DBC4-4AF2-B41B-51774D0DE003}" destId="{C57EBC34-136A-4DFA-B775-E4DB505B06AC}" srcOrd="0" destOrd="0" presId="urn:microsoft.com/office/officeart/2018/5/layout/IconLeafLabelList"/>
    <dgm:cxn modelId="{4374C8ED-63C9-40DD-A9D1-885E38210575}" type="presParOf" srcId="{1A14160D-DBC4-4AF2-B41B-51774D0DE003}" destId="{8548C149-9A1C-4D14-956F-D7FDDC940034}" srcOrd="1" destOrd="0" presId="urn:microsoft.com/office/officeart/2018/5/layout/IconLeafLabelList"/>
    <dgm:cxn modelId="{CED00A39-ADD3-4FAE-AF86-2E2B0A8693BC}" type="presParOf" srcId="{1A14160D-DBC4-4AF2-B41B-51774D0DE003}" destId="{9EB63981-60FE-4018-8273-C349B7EAADA6}" srcOrd="2" destOrd="0" presId="urn:microsoft.com/office/officeart/2018/5/layout/IconLeafLabelList"/>
    <dgm:cxn modelId="{D59CAAF3-856A-4F33-BF00-3A4090CB79B2}" type="presParOf" srcId="{1A14160D-DBC4-4AF2-B41B-51774D0DE003}" destId="{420CE17B-B230-47D0-940E-4C9C1D594D77}" srcOrd="3" destOrd="0" presId="urn:microsoft.com/office/officeart/2018/5/layout/IconLeafLabelList"/>
    <dgm:cxn modelId="{8A94B0FB-D651-4B7E-980C-7F3C4D73CAFC}" type="presParOf" srcId="{F853F926-AA57-48FE-82B0-1CFD445662BB}" destId="{E750C295-8661-431E-827D-CF1124016C17}" srcOrd="7" destOrd="0" presId="urn:microsoft.com/office/officeart/2018/5/layout/IconLeafLabelList"/>
    <dgm:cxn modelId="{296837AD-F56A-4411-BB5B-F509E94CE57E}" type="presParOf" srcId="{F853F926-AA57-48FE-82B0-1CFD445662BB}" destId="{7C054AED-7FBE-4680-B357-5D9F84AC5A7D}" srcOrd="8" destOrd="0" presId="urn:microsoft.com/office/officeart/2018/5/layout/IconLeafLabelList"/>
    <dgm:cxn modelId="{4F97883E-7819-416D-9F26-9E1CE2D1D065}" type="presParOf" srcId="{7C054AED-7FBE-4680-B357-5D9F84AC5A7D}" destId="{7207CD7E-4824-4AC9-A6BE-9865C52BA012}" srcOrd="0" destOrd="0" presId="urn:microsoft.com/office/officeart/2018/5/layout/IconLeafLabelList"/>
    <dgm:cxn modelId="{B922DE99-09A6-4916-9EE9-0061EFD557A0}" type="presParOf" srcId="{7C054AED-7FBE-4680-B357-5D9F84AC5A7D}" destId="{F7F7E9D8-DB3C-42B9-B458-F07E67ECB68F}" srcOrd="1" destOrd="0" presId="urn:microsoft.com/office/officeart/2018/5/layout/IconLeafLabelList"/>
    <dgm:cxn modelId="{59486A94-1E10-4533-8D0C-85F7077A5CB9}" type="presParOf" srcId="{7C054AED-7FBE-4680-B357-5D9F84AC5A7D}" destId="{ABDE8F00-ED8F-44D1-B80E-22F5AC3006AF}" srcOrd="2" destOrd="0" presId="urn:microsoft.com/office/officeart/2018/5/layout/IconLeafLabelList"/>
    <dgm:cxn modelId="{2A2CF8C1-BE8C-4609-95F4-A73BB6657691}" type="presParOf" srcId="{7C054AED-7FBE-4680-B357-5D9F84AC5A7D}" destId="{09A599CF-AA49-4711-9C7E-B930D7E10F4F}"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B98B97-2CD9-453D-B758-95BC70781174}">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582638-E358-48C0-B9CA-9B6217B0D5B8}">
      <dsp:nvSpPr>
        <dsp:cNvPr id="0" name=""/>
        <dsp:cNvSpPr/>
      </dsp:nvSpPr>
      <dsp:spPr>
        <a:xfrm>
          <a:off x="0" y="0"/>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dirty="0"/>
            <a:t>•Executive summary</a:t>
          </a:r>
          <a:endParaRPr lang="en-US" sz="2500" kern="1200" dirty="0"/>
        </a:p>
      </dsp:txBody>
      <dsp:txXfrm>
        <a:off x="0" y="0"/>
        <a:ext cx="6900512" cy="561805"/>
      </dsp:txXfrm>
    </dsp:sp>
    <dsp:sp modelId="{AA5FCA83-06A2-4259-8561-8C7596B2044A}">
      <dsp:nvSpPr>
        <dsp:cNvPr id="0" name=""/>
        <dsp:cNvSpPr/>
      </dsp:nvSpPr>
      <dsp:spPr>
        <a:xfrm>
          <a:off x="0" y="561805"/>
          <a:ext cx="6900512" cy="0"/>
        </a:xfrm>
        <a:prstGeom prst="line">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BA5C79-C934-496E-AEFC-1146A5A65937}">
      <dsp:nvSpPr>
        <dsp:cNvPr id="0" name=""/>
        <dsp:cNvSpPr/>
      </dsp:nvSpPr>
      <dsp:spPr>
        <a:xfrm>
          <a:off x="0" y="561805"/>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•Company description</a:t>
          </a:r>
          <a:endParaRPr lang="en-US" sz="2500" kern="1200"/>
        </a:p>
      </dsp:txBody>
      <dsp:txXfrm>
        <a:off x="0" y="561805"/>
        <a:ext cx="6900512" cy="561805"/>
      </dsp:txXfrm>
    </dsp:sp>
    <dsp:sp modelId="{6433F6B1-A3C6-44D4-96C4-16B003BA7400}">
      <dsp:nvSpPr>
        <dsp:cNvPr id="0" name=""/>
        <dsp:cNvSpPr/>
      </dsp:nvSpPr>
      <dsp:spPr>
        <a:xfrm>
          <a:off x="0" y="1123610"/>
          <a:ext cx="6900512" cy="0"/>
        </a:xfrm>
        <a:prstGeom prst="lin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26E9A4-FE85-460A-8DA9-EC1FA73D30D2}">
      <dsp:nvSpPr>
        <dsp:cNvPr id="0" name=""/>
        <dsp:cNvSpPr/>
      </dsp:nvSpPr>
      <dsp:spPr>
        <a:xfrm>
          <a:off x="0" y="1123610"/>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•Products and services</a:t>
          </a:r>
          <a:endParaRPr lang="en-US" sz="2500" kern="1200"/>
        </a:p>
      </dsp:txBody>
      <dsp:txXfrm>
        <a:off x="0" y="1123610"/>
        <a:ext cx="6900512" cy="561805"/>
      </dsp:txXfrm>
    </dsp:sp>
    <dsp:sp modelId="{753013D0-8AB9-41DF-9193-650CF41A43F4}">
      <dsp:nvSpPr>
        <dsp:cNvPr id="0" name=""/>
        <dsp:cNvSpPr/>
      </dsp:nvSpPr>
      <dsp:spPr>
        <a:xfrm>
          <a:off x="0" y="1685415"/>
          <a:ext cx="6900512" cy="0"/>
        </a:xfrm>
        <a:prstGeom prst="line">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338F71-2BEA-42CA-8ECB-AF504FD454E0}">
      <dsp:nvSpPr>
        <dsp:cNvPr id="0" name=""/>
        <dsp:cNvSpPr/>
      </dsp:nvSpPr>
      <dsp:spPr>
        <a:xfrm>
          <a:off x="0" y="1685415"/>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dirty="0"/>
            <a:t>•Market analysis</a:t>
          </a:r>
          <a:endParaRPr lang="en-US" sz="2500" kern="1200" dirty="0"/>
        </a:p>
      </dsp:txBody>
      <dsp:txXfrm>
        <a:off x="0" y="1685415"/>
        <a:ext cx="6900512" cy="561805"/>
      </dsp:txXfrm>
    </dsp:sp>
    <dsp:sp modelId="{9137EC41-9D31-4E28-B649-3FA4CB8F97FD}">
      <dsp:nvSpPr>
        <dsp:cNvPr id="0" name=""/>
        <dsp:cNvSpPr/>
      </dsp:nvSpPr>
      <dsp:spPr>
        <a:xfrm>
          <a:off x="0" y="2247221"/>
          <a:ext cx="6900512" cy="0"/>
        </a:xfrm>
        <a:prstGeom prst="lin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629CF3-D722-42FC-A903-7291C7809BEE}">
      <dsp:nvSpPr>
        <dsp:cNvPr id="0" name=""/>
        <dsp:cNvSpPr/>
      </dsp:nvSpPr>
      <dsp:spPr>
        <a:xfrm>
          <a:off x="0" y="2247220"/>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•Marketing and operations plan</a:t>
          </a:r>
          <a:endParaRPr lang="en-US" sz="2500" kern="1200"/>
        </a:p>
      </dsp:txBody>
      <dsp:txXfrm>
        <a:off x="0" y="2247220"/>
        <a:ext cx="6900512" cy="561805"/>
      </dsp:txXfrm>
    </dsp:sp>
    <dsp:sp modelId="{4D27462B-B51F-4BBB-A9CB-4A953284A9C2}">
      <dsp:nvSpPr>
        <dsp:cNvPr id="0" name=""/>
        <dsp:cNvSpPr/>
      </dsp:nvSpPr>
      <dsp:spPr>
        <a:xfrm>
          <a:off x="0" y="2809026"/>
          <a:ext cx="6900512" cy="0"/>
        </a:xfrm>
        <a:prstGeom prst="line">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F8F6FF-80A7-439D-9D99-44B5900D2AD2}">
      <dsp:nvSpPr>
        <dsp:cNvPr id="0" name=""/>
        <dsp:cNvSpPr/>
      </dsp:nvSpPr>
      <dsp:spPr>
        <a:xfrm>
          <a:off x="0" y="2809026"/>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•Management and organization</a:t>
          </a:r>
          <a:endParaRPr lang="en-US" sz="2500" kern="1200"/>
        </a:p>
      </dsp:txBody>
      <dsp:txXfrm>
        <a:off x="0" y="2809026"/>
        <a:ext cx="6900512" cy="561805"/>
      </dsp:txXfrm>
    </dsp:sp>
    <dsp:sp modelId="{7EE642BF-6E75-4D52-A5CC-B78D1A790A0E}">
      <dsp:nvSpPr>
        <dsp:cNvPr id="0" name=""/>
        <dsp:cNvSpPr/>
      </dsp:nvSpPr>
      <dsp:spPr>
        <a:xfrm>
          <a:off x="0" y="3370831"/>
          <a:ext cx="6900512" cy="0"/>
        </a:xfrm>
        <a:prstGeom prst="lin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4270F5-A09F-4253-AF01-BD584CC3F6B7}">
      <dsp:nvSpPr>
        <dsp:cNvPr id="0" name=""/>
        <dsp:cNvSpPr/>
      </dsp:nvSpPr>
      <dsp:spPr>
        <a:xfrm>
          <a:off x="0" y="3370831"/>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dirty="0"/>
            <a:t>•Financial projections</a:t>
          </a:r>
          <a:endParaRPr lang="en-US" sz="2500" kern="1200" dirty="0"/>
        </a:p>
      </dsp:txBody>
      <dsp:txXfrm>
        <a:off x="0" y="3370831"/>
        <a:ext cx="6900512" cy="561805"/>
      </dsp:txXfrm>
    </dsp:sp>
    <dsp:sp modelId="{C7252338-4175-446A-BF73-6CA6B3D43C7A}">
      <dsp:nvSpPr>
        <dsp:cNvPr id="0" name=""/>
        <dsp:cNvSpPr/>
      </dsp:nvSpPr>
      <dsp:spPr>
        <a:xfrm>
          <a:off x="0" y="3932636"/>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2F7860-AC0B-46DC-8FD6-B0D07B67F996}">
      <dsp:nvSpPr>
        <dsp:cNvPr id="0" name=""/>
        <dsp:cNvSpPr/>
      </dsp:nvSpPr>
      <dsp:spPr>
        <a:xfrm>
          <a:off x="0" y="3932636"/>
          <a:ext cx="6900512" cy="56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•Appendices</a:t>
          </a:r>
          <a:endParaRPr lang="en-US" sz="2500" kern="1200"/>
        </a:p>
      </dsp:txBody>
      <dsp:txXfrm>
        <a:off x="0" y="3932636"/>
        <a:ext cx="6900512" cy="5618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3F30F-A34F-43DF-9A06-69D9956013A3}">
      <dsp:nvSpPr>
        <dsp:cNvPr id="0" name=""/>
        <dsp:cNvSpPr/>
      </dsp:nvSpPr>
      <dsp:spPr>
        <a:xfrm>
          <a:off x="1286" y="105279"/>
          <a:ext cx="2743298" cy="357486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i="0" kern="1200"/>
            <a:t>The executive summary should be the strongest component of your business plan. That's not only because it's the first part of the document, but it also serves its own standalone purposes, just like in a business proposal. We mentioned raising capital above. Your executive summary does the grunt work for that. In order words, it’s a necessary piece of information for getting the attention of investors.</a:t>
          </a:r>
          <a:endParaRPr lang="en-US" sz="1600" kern="1200"/>
        </a:p>
      </dsp:txBody>
      <dsp:txXfrm>
        <a:off x="81634" y="185627"/>
        <a:ext cx="2582602" cy="3414164"/>
      </dsp:txXfrm>
    </dsp:sp>
    <dsp:sp modelId="{0041E9D6-7495-4079-AB68-6DC9656BE314}">
      <dsp:nvSpPr>
        <dsp:cNvPr id="0" name=""/>
        <dsp:cNvSpPr/>
      </dsp:nvSpPr>
      <dsp:spPr>
        <a:xfrm>
          <a:off x="3018914" y="1552540"/>
          <a:ext cx="581579" cy="680338"/>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018914" y="1688608"/>
        <a:ext cx="407105" cy="408202"/>
      </dsp:txXfrm>
    </dsp:sp>
    <dsp:sp modelId="{E30EC4D8-D51A-44F2-AA92-F761D166489D}">
      <dsp:nvSpPr>
        <dsp:cNvPr id="0" name=""/>
        <dsp:cNvSpPr/>
      </dsp:nvSpPr>
      <dsp:spPr>
        <a:xfrm>
          <a:off x="3841904" y="105279"/>
          <a:ext cx="2743298" cy="3574860"/>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i="0" kern="1200"/>
            <a:t>Although we have listed this part first, you should write it last. Your executive summarywill be placed at the beginning of your business plan, but you won’t know what information to include until you’ve completed the sections below.</a:t>
          </a:r>
          <a:endParaRPr lang="en-US" sz="1600" kern="1200"/>
        </a:p>
      </dsp:txBody>
      <dsp:txXfrm>
        <a:off x="3922252" y="185627"/>
        <a:ext cx="2582602" cy="3414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F549C6-3BAE-4223-A3D9-429DDE4E364A}">
      <dsp:nvSpPr>
        <dsp:cNvPr id="0" name=""/>
        <dsp:cNvSpPr/>
      </dsp:nvSpPr>
      <dsp:spPr>
        <a:xfrm>
          <a:off x="478800" y="1095669"/>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1F5241-45D4-4AF4-B2B6-7F1A5D52E9DC}">
      <dsp:nvSpPr>
        <dsp:cNvPr id="0" name=""/>
        <dsp:cNvSpPr/>
      </dsp:nvSpPr>
      <dsp:spPr>
        <a:xfrm>
          <a:off x="712800" y="1329669"/>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7B1C1A-5FD7-4137-A61E-2E897F416401}">
      <dsp:nvSpPr>
        <dsp:cNvPr id="0" name=""/>
        <dsp:cNvSpPr/>
      </dsp:nvSpPr>
      <dsp:spPr>
        <a:xfrm>
          <a:off x="127800" y="253566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0" i="0" kern="1200" dirty="0"/>
            <a:t>In this section, write out the answers to the following kinds of questions: </a:t>
          </a:r>
          <a:endParaRPr lang="en-US" sz="1200" kern="1200" dirty="0"/>
        </a:p>
      </dsp:txBody>
      <dsp:txXfrm>
        <a:off x="127800" y="2535669"/>
        <a:ext cx="1800000" cy="720000"/>
      </dsp:txXfrm>
    </dsp:sp>
    <dsp:sp modelId="{6704A440-89EB-46B5-8DCD-B31867751E3D}">
      <dsp:nvSpPr>
        <dsp:cNvPr id="0" name=""/>
        <dsp:cNvSpPr/>
      </dsp:nvSpPr>
      <dsp:spPr>
        <a:xfrm>
          <a:off x="2593800" y="1095669"/>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615997-DB41-4AB8-9A67-D02F753D2F7A}">
      <dsp:nvSpPr>
        <dsp:cNvPr id="0" name=""/>
        <dsp:cNvSpPr/>
      </dsp:nvSpPr>
      <dsp:spPr>
        <a:xfrm>
          <a:off x="2827800" y="1329668"/>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434388-C14D-451D-B9DF-8A5EB71D6FDC}">
      <dsp:nvSpPr>
        <dsp:cNvPr id="0" name=""/>
        <dsp:cNvSpPr/>
      </dsp:nvSpPr>
      <dsp:spPr>
        <a:xfrm>
          <a:off x="2242800" y="253566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0" i="0" kern="1200"/>
            <a:t>•How much will you need to invest at first? </a:t>
          </a:r>
          <a:endParaRPr lang="en-US" sz="1200" kern="1200"/>
        </a:p>
      </dsp:txBody>
      <dsp:txXfrm>
        <a:off x="2242800" y="2535669"/>
        <a:ext cx="1800000" cy="720000"/>
      </dsp:txXfrm>
    </dsp:sp>
    <dsp:sp modelId="{84FA5C94-F6EE-41A5-AFBF-FF987112BABA}">
      <dsp:nvSpPr>
        <dsp:cNvPr id="0" name=""/>
        <dsp:cNvSpPr/>
      </dsp:nvSpPr>
      <dsp:spPr>
        <a:xfrm>
          <a:off x="4708800" y="1095669"/>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15530E-CC63-4C76-9ED8-74488F26FC18}">
      <dsp:nvSpPr>
        <dsp:cNvPr id="0" name=""/>
        <dsp:cNvSpPr/>
      </dsp:nvSpPr>
      <dsp:spPr>
        <a:xfrm>
          <a:off x="4942800" y="1329668"/>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B2C9B4-9AE7-4E10-A2E5-434A359CE8D2}">
      <dsp:nvSpPr>
        <dsp:cNvPr id="0" name=""/>
        <dsp:cNvSpPr/>
      </dsp:nvSpPr>
      <dsp:spPr>
        <a:xfrm>
          <a:off x="4357800" y="253566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0" i="0" kern="1200"/>
            <a:t>•How much funding are you requesting from investors? </a:t>
          </a:r>
          <a:endParaRPr lang="en-US" sz="1200" kern="1200"/>
        </a:p>
      </dsp:txBody>
      <dsp:txXfrm>
        <a:off x="4357800" y="2535669"/>
        <a:ext cx="1800000" cy="720000"/>
      </dsp:txXfrm>
    </dsp:sp>
    <dsp:sp modelId="{C57EBC34-136A-4DFA-B775-E4DB505B06AC}">
      <dsp:nvSpPr>
        <dsp:cNvPr id="0" name=""/>
        <dsp:cNvSpPr/>
      </dsp:nvSpPr>
      <dsp:spPr>
        <a:xfrm>
          <a:off x="6823800" y="1095669"/>
          <a:ext cx="1098000" cy="109800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48C149-9A1C-4D14-956F-D7FDDC940034}">
      <dsp:nvSpPr>
        <dsp:cNvPr id="0" name=""/>
        <dsp:cNvSpPr/>
      </dsp:nvSpPr>
      <dsp:spPr>
        <a:xfrm>
          <a:off x="7057800" y="1329668"/>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0CE17B-B230-47D0-940E-4C9C1D594D77}">
      <dsp:nvSpPr>
        <dsp:cNvPr id="0" name=""/>
        <dsp:cNvSpPr/>
      </dsp:nvSpPr>
      <dsp:spPr>
        <a:xfrm>
          <a:off x="6472800" y="253566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0" i="0" kern="1200"/>
            <a:t>•How long until you’ll start earning a profit? </a:t>
          </a:r>
          <a:endParaRPr lang="en-US" sz="1200" kern="1200"/>
        </a:p>
      </dsp:txBody>
      <dsp:txXfrm>
        <a:off x="6472800" y="2535669"/>
        <a:ext cx="1800000" cy="720000"/>
      </dsp:txXfrm>
    </dsp:sp>
    <dsp:sp modelId="{7207CD7E-4824-4AC9-A6BE-9865C52BA012}">
      <dsp:nvSpPr>
        <dsp:cNvPr id="0" name=""/>
        <dsp:cNvSpPr/>
      </dsp:nvSpPr>
      <dsp:spPr>
        <a:xfrm>
          <a:off x="8938800" y="109566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F7E9D8-DB3C-42B9-B458-F07E67ECB68F}">
      <dsp:nvSpPr>
        <dsp:cNvPr id="0" name=""/>
        <dsp:cNvSpPr/>
      </dsp:nvSpPr>
      <dsp:spPr>
        <a:xfrm>
          <a:off x="9172800" y="1329668"/>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A599CF-AA49-4711-9C7E-B930D7E10F4F}">
      <dsp:nvSpPr>
        <dsp:cNvPr id="0" name=""/>
        <dsp:cNvSpPr/>
      </dsp:nvSpPr>
      <dsp:spPr>
        <a:xfrm>
          <a:off x="8587800" y="253566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0" i="0" kern="1200"/>
            <a:t>•How much profit do you expect to earn in the next year? 3 years? 5 years?</a:t>
          </a:r>
          <a:endParaRPr lang="en-US" sz="1200" kern="1200"/>
        </a:p>
      </dsp:txBody>
      <dsp:txXfrm>
        <a:off x="8587800" y="2535669"/>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2660923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C0722274-0FAA-4649-AA4E-4210F4F32167}"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4173242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2302161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4212624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1586254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1548503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C0722274-0FAA-4649-AA4E-4210F4F32167}"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4148933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2371099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3862061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2748075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3CADBD16-5BFB-4D9F-9646-C75D1B53BBB6}" type="datetimeFigureOut">
              <a:rPr lang="en-US" smtClean="0"/>
              <a:t>1/24/2023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22039228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99166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90294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80306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71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1314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964804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3813624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905847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908307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676380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99255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ADBD16-5BFB-4D9F-9646-C75D1B53BBB6}" type="datetimeFigureOut">
              <a:rPr lang="en-US" smtClean="0"/>
              <a:pPr/>
              <a:t>1/24/2023</a:t>
            </a:fld>
            <a:endParaRPr lang="en-US"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722274-0FAA-4649-AA4E-4210F4F32167}" type="slidenum">
              <a:rPr lang="en-US" smtClean="0"/>
              <a:pPr/>
              <a:t>‹#›</a:t>
            </a:fld>
            <a:endParaRPr lang="en-US" dirty="0"/>
          </a:p>
        </p:txBody>
      </p:sp>
    </p:spTree>
    <p:extLst>
      <p:ext uri="{BB962C8B-B14F-4D97-AF65-F5344CB8AC3E}">
        <p14:creationId xmlns:p14="http://schemas.microsoft.com/office/powerpoint/2010/main" val="37770751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171126376"/>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picpedia.org/chalkboard/b/business-plan.html"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4.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exels.com/photo/beauty-products-on-shelf-3735619/" TargetMode="External"/><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xhere.com/en/photo/1457247" TargetMode="External"/><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nio.com/media/pretty-girl-spa-center-massage-face-beautician"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izzyjessicafarahblog.blogspot.com/2016/02/coiffure-pierre.html"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pxhere.com/es/photo/1573329"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Business Operations</a:t>
            </a:r>
          </a:p>
          <a:p>
            <a:r>
              <a:rPr lang="en-CA" b="0" dirty="0">
                <a:solidFill>
                  <a:srgbClr val="C00000"/>
                </a:solidFill>
                <a:latin typeface="Futura PT Demi" panose="020B0702020204020303" pitchFamily="34" charset="0"/>
              </a:rPr>
              <a:t>Unit 2</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ext, whiteboard&#10;&#10;Description automatically generated">
            <a:extLst>
              <a:ext uri="{FF2B5EF4-FFF2-40B4-BE49-F238E27FC236}">
                <a16:creationId xmlns:a16="http://schemas.microsoft.com/office/drawing/2014/main" id="{D15BEC12-236E-BDD1-01A8-680AFD0C9D7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338" r="19110" b="9092"/>
          <a:stretch/>
        </p:blipFill>
        <p:spPr>
          <a:xfrm>
            <a:off x="5359883" y="1858296"/>
            <a:ext cx="5053079" cy="4417931"/>
          </a:xfrm>
          <a:prstGeom prst="rect">
            <a:avLst/>
          </a:prstGeom>
        </p:spPr>
      </p:pic>
      <p:sp>
        <p:nvSpPr>
          <p:cNvPr id="2" name="Title 1">
            <a:extLst>
              <a:ext uri="{FF2B5EF4-FFF2-40B4-BE49-F238E27FC236}">
                <a16:creationId xmlns:a16="http://schemas.microsoft.com/office/drawing/2014/main" id="{C10DACDC-FD2E-04F3-FBB6-0B579CE84CD3}"/>
              </a:ext>
            </a:extLst>
          </p:cNvPr>
          <p:cNvSpPr>
            <a:spLocks noGrp="1"/>
          </p:cNvSpPr>
          <p:nvPr>
            <p:ph type="title"/>
          </p:nvPr>
        </p:nvSpPr>
        <p:spPr>
          <a:xfrm>
            <a:off x="548074" y="124525"/>
            <a:ext cx="5941216" cy="1124712"/>
          </a:xfrm>
        </p:spPr>
        <p:txBody>
          <a:bodyPr anchor="b">
            <a:normAutofit/>
          </a:bodyPr>
          <a:lstStyle/>
          <a:p>
            <a:r>
              <a:rPr lang="en-US" sz="3600" dirty="0"/>
              <a:t>What is a Business Plan?</a:t>
            </a:r>
          </a:p>
        </p:txBody>
      </p:sp>
      <p:sp>
        <p:nvSpPr>
          <p:cNvPr id="3" name="Content Placeholder 2">
            <a:extLst>
              <a:ext uri="{FF2B5EF4-FFF2-40B4-BE49-F238E27FC236}">
                <a16:creationId xmlns:a16="http://schemas.microsoft.com/office/drawing/2014/main" id="{156372FA-FA55-EDE7-D7A5-6EA03EAF55CF}"/>
              </a:ext>
            </a:extLst>
          </p:cNvPr>
          <p:cNvSpPr>
            <a:spLocks noGrp="1"/>
          </p:cNvSpPr>
          <p:nvPr>
            <p:ph idx="1"/>
          </p:nvPr>
        </p:nvSpPr>
        <p:spPr>
          <a:xfrm>
            <a:off x="380927" y="2472247"/>
            <a:ext cx="4230402" cy="3207258"/>
          </a:xfrm>
        </p:spPr>
        <p:txBody>
          <a:bodyPr anchor="t">
            <a:normAutofit/>
          </a:bodyPr>
          <a:lstStyle/>
          <a:p>
            <a:pPr marL="0" indent="0">
              <a:buNone/>
            </a:pPr>
            <a:r>
              <a:rPr lang="en-US" sz="1700" b="0" i="0" dirty="0">
                <a:effectLst/>
              </a:rPr>
              <a:t>A business plan is a written document used when starting a business. It serves several purposes, such as attracting potential partners, as well as investors and banks when it comes to raising capital. Most importantly though, you’ll be able to use your business plan as a roadmap for how to structure, operate and manage your new venture.</a:t>
            </a:r>
            <a:endParaRPr lang="en-US" sz="1700" dirty="0"/>
          </a:p>
        </p:txBody>
      </p:sp>
    </p:spTree>
    <p:extLst>
      <p:ext uri="{BB962C8B-B14F-4D97-AF65-F5344CB8AC3E}">
        <p14:creationId xmlns:p14="http://schemas.microsoft.com/office/powerpoint/2010/main" val="3690110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DC324-E5DC-5F4F-6785-F7DCBD2CBAC5}"/>
              </a:ext>
            </a:extLst>
          </p:cNvPr>
          <p:cNvSpPr>
            <a:spLocks noGrp="1"/>
          </p:cNvSpPr>
          <p:nvPr>
            <p:ph type="title"/>
          </p:nvPr>
        </p:nvSpPr>
        <p:spPr>
          <a:xfrm>
            <a:off x="490425" y="-1945479"/>
            <a:ext cx="7925988" cy="5583148"/>
          </a:xfrm>
        </p:spPr>
        <p:txBody>
          <a:bodyPr anchor="ctr">
            <a:normAutofit/>
          </a:bodyPr>
          <a:lstStyle/>
          <a:p>
            <a:r>
              <a:rPr lang="en-US" sz="3600" dirty="0"/>
              <a:t>Components of a Business Plan </a:t>
            </a:r>
          </a:p>
        </p:txBody>
      </p:sp>
      <p:graphicFrame>
        <p:nvGraphicFramePr>
          <p:cNvPr id="5" name="Content Placeholder 2">
            <a:extLst>
              <a:ext uri="{FF2B5EF4-FFF2-40B4-BE49-F238E27FC236}">
                <a16:creationId xmlns:a16="http://schemas.microsoft.com/office/drawing/2014/main" id="{1BBDFA0A-B985-9263-E678-2B6F76C32801}"/>
              </a:ext>
            </a:extLst>
          </p:cNvPr>
          <p:cNvGraphicFramePr>
            <a:graphicFrameLocks noGrp="1"/>
          </p:cNvGraphicFramePr>
          <p:nvPr>
            <p:ph idx="1"/>
            <p:extLst>
              <p:ext uri="{D42A27DB-BD31-4B8C-83A1-F6EECF244321}">
                <p14:modId xmlns:p14="http://schemas.microsoft.com/office/powerpoint/2010/main" val="2058206084"/>
              </p:ext>
            </p:extLst>
          </p:nvPr>
        </p:nvGraphicFramePr>
        <p:xfrm>
          <a:off x="3633781" y="1887794"/>
          <a:ext cx="6900512" cy="4494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8363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7214C-12A4-EAE9-2A1E-82BB5C88285B}"/>
              </a:ext>
            </a:extLst>
          </p:cNvPr>
          <p:cNvSpPr>
            <a:spLocks noGrp="1"/>
          </p:cNvSpPr>
          <p:nvPr>
            <p:ph type="title"/>
          </p:nvPr>
        </p:nvSpPr>
        <p:spPr>
          <a:xfrm>
            <a:off x="458002" y="293267"/>
            <a:ext cx="8588828" cy="1325563"/>
          </a:xfrm>
        </p:spPr>
        <p:txBody>
          <a:bodyPr>
            <a:normAutofit/>
          </a:bodyPr>
          <a:lstStyle/>
          <a:p>
            <a:r>
              <a:rPr lang="en-US" sz="3600" dirty="0"/>
              <a:t>Why do I need a business plan?</a:t>
            </a:r>
          </a:p>
        </p:txBody>
      </p:sp>
      <p:sp>
        <p:nvSpPr>
          <p:cNvPr id="13" name="Content Placeholder 2">
            <a:extLst>
              <a:ext uri="{FF2B5EF4-FFF2-40B4-BE49-F238E27FC236}">
                <a16:creationId xmlns:a16="http://schemas.microsoft.com/office/drawing/2014/main" id="{A76B6F97-653E-28D2-73E5-31FDAEDF91F8}"/>
              </a:ext>
            </a:extLst>
          </p:cNvPr>
          <p:cNvSpPr>
            <a:spLocks noGrp="1"/>
          </p:cNvSpPr>
          <p:nvPr>
            <p:ph idx="1"/>
          </p:nvPr>
        </p:nvSpPr>
        <p:spPr>
          <a:xfrm>
            <a:off x="326571" y="1819469"/>
            <a:ext cx="8588829" cy="4273421"/>
          </a:xfrm>
        </p:spPr>
        <p:txBody>
          <a:bodyPr anchor="ctr">
            <a:normAutofit/>
          </a:bodyPr>
          <a:lstStyle/>
          <a:p>
            <a:pPr marL="0" indent="0">
              <a:buNone/>
            </a:pPr>
            <a:r>
              <a:rPr lang="en-US" sz="2400" b="1" i="0" dirty="0">
                <a:effectLst/>
                <a:latin typeface="Source Sans Pro" panose="020B0503030403020204" pitchFamily="34" charset="0"/>
              </a:rPr>
              <a:t>It can help you get funding</a:t>
            </a:r>
          </a:p>
          <a:p>
            <a:pPr marL="0" indent="0">
              <a:buNone/>
            </a:pPr>
            <a:r>
              <a:rPr lang="en-US" sz="2400" b="0" i="0" dirty="0">
                <a:effectLst/>
                <a:latin typeface="Source Sans Pro" panose="020B0503030403020204" pitchFamily="34" charset="0"/>
              </a:rPr>
              <a:t>If you need </a:t>
            </a:r>
            <a:r>
              <a:rPr lang="en-US" sz="2400" dirty="0">
                <a:latin typeface="Source Sans Pro" panose="020B0503030403020204" pitchFamily="34" charset="0"/>
              </a:rPr>
              <a:t>a loan and funding the bank or lender will want to see your business plan. </a:t>
            </a:r>
            <a:r>
              <a:rPr lang="en-US" sz="2400" b="0" i="0" dirty="0">
                <a:effectLst/>
                <a:latin typeface="Source Sans Pro" panose="020B0503030403020204" pitchFamily="34" charset="0"/>
              </a:rPr>
              <a:t>Having one in place will help investors feel confident that they will see a return on their investment. Your business plan is the tool you will use to persuade others that working with you (or investing in your business) is a smart decision</a:t>
            </a:r>
            <a:endParaRPr lang="en-US" sz="2400" dirty="0"/>
          </a:p>
        </p:txBody>
      </p:sp>
      <p:pic>
        <p:nvPicPr>
          <p:cNvPr id="7" name="Graphic 6" descr="Financial">
            <a:extLst>
              <a:ext uri="{FF2B5EF4-FFF2-40B4-BE49-F238E27FC236}">
                <a16:creationId xmlns:a16="http://schemas.microsoft.com/office/drawing/2014/main" id="{32B113C6-A03F-5EE8-9983-5B20D00A68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13987" y="2857501"/>
            <a:ext cx="1142998" cy="1142998"/>
          </a:xfrm>
          <a:prstGeom prst="rect">
            <a:avLst/>
          </a:prstGeom>
        </p:spPr>
      </p:pic>
    </p:spTree>
    <p:extLst>
      <p:ext uri="{BB962C8B-B14F-4D97-AF65-F5344CB8AC3E}">
        <p14:creationId xmlns:p14="http://schemas.microsoft.com/office/powerpoint/2010/main" val="3717755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92821-BA6D-820E-FD46-9294DEA26708}"/>
              </a:ext>
            </a:extLst>
          </p:cNvPr>
          <p:cNvSpPr>
            <a:spLocks noGrp="1"/>
          </p:cNvSpPr>
          <p:nvPr>
            <p:ph type="title"/>
          </p:nvPr>
        </p:nvSpPr>
        <p:spPr>
          <a:xfrm>
            <a:off x="497330" y="362093"/>
            <a:ext cx="8794153" cy="1325563"/>
          </a:xfrm>
        </p:spPr>
        <p:txBody>
          <a:bodyPr>
            <a:normAutofit/>
          </a:bodyPr>
          <a:lstStyle/>
          <a:p>
            <a:r>
              <a:rPr lang="en-US" sz="3600" i="0" dirty="0">
                <a:effectLst/>
              </a:rPr>
              <a:t>It will help you steer your business as you start and grow</a:t>
            </a:r>
            <a:endParaRPr lang="en-US" sz="3600" dirty="0"/>
          </a:p>
        </p:txBody>
      </p:sp>
      <p:sp>
        <p:nvSpPr>
          <p:cNvPr id="3" name="Content Placeholder 2">
            <a:extLst>
              <a:ext uri="{FF2B5EF4-FFF2-40B4-BE49-F238E27FC236}">
                <a16:creationId xmlns:a16="http://schemas.microsoft.com/office/drawing/2014/main" id="{765793A0-32EC-58AE-EFD4-0BCC36E4AA7E}"/>
              </a:ext>
            </a:extLst>
          </p:cNvPr>
          <p:cNvSpPr>
            <a:spLocks noGrp="1"/>
          </p:cNvSpPr>
          <p:nvPr>
            <p:ph idx="1"/>
          </p:nvPr>
        </p:nvSpPr>
        <p:spPr>
          <a:xfrm>
            <a:off x="662473" y="1953127"/>
            <a:ext cx="8033658" cy="3775659"/>
          </a:xfrm>
        </p:spPr>
        <p:txBody>
          <a:bodyPr anchor="ctr">
            <a:normAutofit/>
          </a:bodyPr>
          <a:lstStyle/>
          <a:p>
            <a:pPr marL="0" indent="0">
              <a:buNone/>
            </a:pPr>
            <a:r>
              <a:rPr lang="en-US" sz="2400" b="0" i="0" dirty="0">
                <a:effectLst/>
              </a:rPr>
              <a:t>Think of a business plan as a GPS to get your business going. A good business plan guides you through each stage of starting and managing your business. You’ll use your business plan like a GPS for how to structure, run, and grow your new business. It’s a way to think through and detail all the key elements of how your business will run</a:t>
            </a:r>
            <a:endParaRPr lang="en-US" sz="2400" dirty="0"/>
          </a:p>
        </p:txBody>
      </p:sp>
      <p:pic>
        <p:nvPicPr>
          <p:cNvPr id="7" name="Graphic 6" descr="Playbook">
            <a:extLst>
              <a:ext uri="{FF2B5EF4-FFF2-40B4-BE49-F238E27FC236}">
                <a16:creationId xmlns:a16="http://schemas.microsoft.com/office/drawing/2014/main" id="{CB5E88E0-7A82-131E-912A-265F95B2F9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13987" y="2857501"/>
            <a:ext cx="1142998" cy="1142998"/>
          </a:xfrm>
          <a:prstGeom prst="rect">
            <a:avLst/>
          </a:prstGeom>
        </p:spPr>
      </p:pic>
    </p:spTree>
    <p:extLst>
      <p:ext uri="{BB962C8B-B14F-4D97-AF65-F5344CB8AC3E}">
        <p14:creationId xmlns:p14="http://schemas.microsoft.com/office/powerpoint/2010/main" val="2464352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6E71D-83CB-F4F3-805C-3A072992D016}"/>
              </a:ext>
            </a:extLst>
          </p:cNvPr>
          <p:cNvSpPr>
            <a:spLocks noGrp="1"/>
          </p:cNvSpPr>
          <p:nvPr>
            <p:ph type="title"/>
          </p:nvPr>
        </p:nvSpPr>
        <p:spPr>
          <a:xfrm>
            <a:off x="540776" y="-8899"/>
            <a:ext cx="9093856" cy="1286160"/>
          </a:xfrm>
        </p:spPr>
        <p:txBody>
          <a:bodyPr anchor="b">
            <a:normAutofit/>
          </a:bodyPr>
          <a:lstStyle/>
          <a:p>
            <a:r>
              <a:rPr lang="en-US" sz="3600" i="0" dirty="0">
                <a:effectLst/>
              </a:rPr>
              <a:t>It will help you to reach business milestones</a:t>
            </a:r>
            <a:endParaRPr lang="en-US" sz="3600" dirty="0"/>
          </a:p>
        </p:txBody>
      </p:sp>
      <p:sp>
        <p:nvSpPr>
          <p:cNvPr id="3" name="Content Placeholder 2">
            <a:extLst>
              <a:ext uri="{FF2B5EF4-FFF2-40B4-BE49-F238E27FC236}">
                <a16:creationId xmlns:a16="http://schemas.microsoft.com/office/drawing/2014/main" id="{1C39AA9E-4F97-2B43-1F7C-72AC3BC51B2D}"/>
              </a:ext>
            </a:extLst>
          </p:cNvPr>
          <p:cNvSpPr>
            <a:spLocks noGrp="1"/>
          </p:cNvSpPr>
          <p:nvPr>
            <p:ph idx="1"/>
          </p:nvPr>
        </p:nvSpPr>
        <p:spPr>
          <a:xfrm>
            <a:off x="4355831" y="1984058"/>
            <a:ext cx="6586489" cy="3785419"/>
          </a:xfrm>
        </p:spPr>
        <p:txBody>
          <a:bodyPr>
            <a:noAutofit/>
          </a:bodyPr>
          <a:lstStyle/>
          <a:p>
            <a:pPr marL="0" indent="0">
              <a:buNone/>
            </a:pPr>
            <a:r>
              <a:rPr lang="en-US" sz="2400" b="0" i="0" dirty="0">
                <a:effectLst/>
              </a:rPr>
              <a:t>A well-thought-out business plan helps you to step back and think objectively about the key elements of your business and informs your decision making as you move forward. It is essential whether you need to secure a business loan or not. Keep in mind that the plan does not have to be like an encyclopedia and does not have to have all the answers</a:t>
            </a:r>
            <a:endParaRPr lang="en-US" sz="2400" dirty="0"/>
          </a:p>
        </p:txBody>
      </p:sp>
      <p:pic>
        <p:nvPicPr>
          <p:cNvPr id="5" name="Picture 4" descr="Open book with pen on desk">
            <a:extLst>
              <a:ext uri="{FF2B5EF4-FFF2-40B4-BE49-F238E27FC236}">
                <a16:creationId xmlns:a16="http://schemas.microsoft.com/office/drawing/2014/main" id="{4F22B64D-31F3-9596-D7C8-FF557511CAE2}"/>
              </a:ext>
            </a:extLst>
          </p:cNvPr>
          <p:cNvPicPr>
            <a:picLocks noChangeAspect="1"/>
          </p:cNvPicPr>
          <p:nvPr/>
        </p:nvPicPr>
        <p:blipFill rotWithShape="1">
          <a:blip r:embed="rId2"/>
          <a:srcRect l="35161" r="19889"/>
          <a:stretch/>
        </p:blipFill>
        <p:spPr>
          <a:xfrm>
            <a:off x="821114" y="1641987"/>
            <a:ext cx="3021144" cy="4469563"/>
          </a:xfrm>
          <a:prstGeom prst="rect">
            <a:avLst/>
          </a:prstGeom>
          <a:effectLst/>
        </p:spPr>
      </p:pic>
    </p:spTree>
    <p:extLst>
      <p:ext uri="{BB962C8B-B14F-4D97-AF65-F5344CB8AC3E}">
        <p14:creationId xmlns:p14="http://schemas.microsoft.com/office/powerpoint/2010/main" val="3953466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79AF9-FCBB-EC78-F866-42932A02BABC}"/>
              </a:ext>
            </a:extLst>
          </p:cNvPr>
          <p:cNvSpPr>
            <a:spLocks noGrp="1"/>
          </p:cNvSpPr>
          <p:nvPr>
            <p:ph type="title"/>
          </p:nvPr>
        </p:nvSpPr>
        <p:spPr>
          <a:xfrm>
            <a:off x="406967" y="98324"/>
            <a:ext cx="6586491" cy="1676603"/>
          </a:xfrm>
        </p:spPr>
        <p:txBody>
          <a:bodyPr>
            <a:normAutofit/>
          </a:bodyPr>
          <a:lstStyle/>
          <a:p>
            <a:r>
              <a:rPr lang="en-US" sz="3600" i="0" dirty="0">
                <a:effectLst/>
              </a:rPr>
              <a:t> It’s not as hard as you think</a:t>
            </a:r>
            <a:endParaRPr lang="en-US" sz="3600" dirty="0"/>
          </a:p>
        </p:txBody>
      </p:sp>
      <p:sp>
        <p:nvSpPr>
          <p:cNvPr id="3" name="Content Placeholder 2">
            <a:extLst>
              <a:ext uri="{FF2B5EF4-FFF2-40B4-BE49-F238E27FC236}">
                <a16:creationId xmlns:a16="http://schemas.microsoft.com/office/drawing/2014/main" id="{8B27FC7D-E802-D466-A43C-23B1BD1E8DB9}"/>
              </a:ext>
            </a:extLst>
          </p:cNvPr>
          <p:cNvSpPr>
            <a:spLocks noGrp="1"/>
          </p:cNvSpPr>
          <p:nvPr>
            <p:ph idx="1"/>
          </p:nvPr>
        </p:nvSpPr>
        <p:spPr>
          <a:xfrm>
            <a:off x="4965431" y="2438400"/>
            <a:ext cx="6586489" cy="3785419"/>
          </a:xfrm>
        </p:spPr>
        <p:txBody>
          <a:bodyPr>
            <a:normAutofit/>
          </a:bodyPr>
          <a:lstStyle/>
          <a:p>
            <a:pPr marL="0" indent="0">
              <a:buNone/>
            </a:pPr>
            <a:r>
              <a:rPr lang="en-US" sz="2400" b="0" i="0" dirty="0">
                <a:effectLst/>
              </a:rPr>
              <a:t>A business plan is a written tool about your business that projects 3-5 years ahead and outlines the path your business intends to take to make money and grow revenue. Think of it as a living project for your business, and not as a one-time document. Break it down into mini-plans – one for sales and marketing, one for pricing, one for operations, and so on</a:t>
            </a:r>
            <a:endParaRPr lang="en-US" sz="2400" dirty="0"/>
          </a:p>
        </p:txBody>
      </p:sp>
      <p:pic>
        <p:nvPicPr>
          <p:cNvPr id="5" name="Picture 4" descr="Angled shot of pen on a graph">
            <a:extLst>
              <a:ext uri="{FF2B5EF4-FFF2-40B4-BE49-F238E27FC236}">
                <a16:creationId xmlns:a16="http://schemas.microsoft.com/office/drawing/2014/main" id="{0509D031-250E-B8D7-AEB3-8C1895B7A6B2}"/>
              </a:ext>
            </a:extLst>
          </p:cNvPr>
          <p:cNvPicPr>
            <a:picLocks noChangeAspect="1"/>
          </p:cNvPicPr>
          <p:nvPr/>
        </p:nvPicPr>
        <p:blipFill rotWithShape="1">
          <a:blip r:embed="rId2"/>
          <a:srcRect l="8707" r="46173" b="-1"/>
          <a:stretch/>
        </p:blipFill>
        <p:spPr>
          <a:xfrm>
            <a:off x="819652" y="1877960"/>
            <a:ext cx="2880561" cy="4261581"/>
          </a:xfrm>
          <a:prstGeom prst="rect">
            <a:avLst/>
          </a:prstGeom>
          <a:effectLst/>
        </p:spPr>
      </p:pic>
    </p:spTree>
    <p:extLst>
      <p:ext uri="{BB962C8B-B14F-4D97-AF65-F5344CB8AC3E}">
        <p14:creationId xmlns:p14="http://schemas.microsoft.com/office/powerpoint/2010/main" val="428080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69588-7A9E-85B1-B76B-DA18C2B305FF}"/>
              </a:ext>
            </a:extLst>
          </p:cNvPr>
          <p:cNvSpPr>
            <a:spLocks noGrp="1"/>
          </p:cNvSpPr>
          <p:nvPr>
            <p:ph type="title"/>
          </p:nvPr>
        </p:nvSpPr>
        <p:spPr>
          <a:xfrm>
            <a:off x="452424" y="0"/>
            <a:ext cx="6586491" cy="1286160"/>
          </a:xfrm>
        </p:spPr>
        <p:txBody>
          <a:bodyPr anchor="b">
            <a:normAutofit/>
          </a:bodyPr>
          <a:lstStyle/>
          <a:p>
            <a:r>
              <a:rPr lang="en-US" sz="3600" b="0" i="0" dirty="0">
                <a:effectLst/>
              </a:rPr>
              <a:t>01. Executive summary</a:t>
            </a:r>
            <a:endParaRPr lang="en-US" sz="3600" dirty="0"/>
          </a:p>
        </p:txBody>
      </p:sp>
      <p:graphicFrame>
        <p:nvGraphicFramePr>
          <p:cNvPr id="12" name="Content Placeholder 2">
            <a:extLst>
              <a:ext uri="{FF2B5EF4-FFF2-40B4-BE49-F238E27FC236}">
                <a16:creationId xmlns:a16="http://schemas.microsoft.com/office/drawing/2014/main" id="{EB08743E-1691-DF09-7462-9A6540044BD6}"/>
              </a:ext>
            </a:extLst>
          </p:cNvPr>
          <p:cNvGraphicFramePr>
            <a:graphicFrameLocks noGrp="1"/>
          </p:cNvGraphicFramePr>
          <p:nvPr>
            <p:ph idx="1"/>
            <p:extLst>
              <p:ext uri="{D42A27DB-BD31-4B8C-83A1-F6EECF244321}">
                <p14:modId xmlns:p14="http://schemas.microsoft.com/office/powerpoint/2010/main" val="3974536429"/>
              </p:ext>
            </p:extLst>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a:extLst>
              <a:ext uri="{FF2B5EF4-FFF2-40B4-BE49-F238E27FC236}">
                <a16:creationId xmlns:a16="http://schemas.microsoft.com/office/drawing/2014/main" id="{CF8B7AE8-C1E1-EC72-F489-E096F008BE7B}"/>
              </a:ext>
            </a:extLst>
          </p:cNvPr>
          <p:cNvPicPr>
            <a:picLocks noChangeAspect="1"/>
          </p:cNvPicPr>
          <p:nvPr/>
        </p:nvPicPr>
        <p:blipFill rotWithShape="1">
          <a:blip r:embed="rId7"/>
          <a:srcRect l="29548" r="25333" b="-1"/>
          <a:stretch/>
        </p:blipFill>
        <p:spPr>
          <a:xfrm>
            <a:off x="640080" y="1986116"/>
            <a:ext cx="2901272" cy="4292221"/>
          </a:xfrm>
          <a:prstGeom prst="rect">
            <a:avLst/>
          </a:prstGeom>
          <a:effectLst/>
        </p:spPr>
      </p:pic>
    </p:spTree>
    <p:extLst>
      <p:ext uri="{BB962C8B-B14F-4D97-AF65-F5344CB8AC3E}">
        <p14:creationId xmlns:p14="http://schemas.microsoft.com/office/powerpoint/2010/main" val="1814268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4182A-8583-E2F5-7955-685B2DD430D7}"/>
              </a:ext>
            </a:extLst>
          </p:cNvPr>
          <p:cNvSpPr>
            <a:spLocks noGrp="1"/>
          </p:cNvSpPr>
          <p:nvPr>
            <p:ph type="title"/>
          </p:nvPr>
        </p:nvSpPr>
        <p:spPr>
          <a:xfrm>
            <a:off x="677135" y="-447564"/>
            <a:ext cx="6251110" cy="1783080"/>
          </a:xfrm>
        </p:spPr>
        <p:txBody>
          <a:bodyPr anchor="b">
            <a:normAutofit/>
          </a:bodyPr>
          <a:lstStyle/>
          <a:p>
            <a:r>
              <a:rPr lang="en-US" sz="3600" b="0" i="0" dirty="0">
                <a:effectLst/>
              </a:rPr>
              <a:t>02. Company description</a:t>
            </a:r>
            <a:endParaRPr lang="en-US" sz="3600" dirty="0"/>
          </a:p>
        </p:txBody>
      </p:sp>
      <p:sp>
        <p:nvSpPr>
          <p:cNvPr id="3" name="Content Placeholder 2">
            <a:extLst>
              <a:ext uri="{FF2B5EF4-FFF2-40B4-BE49-F238E27FC236}">
                <a16:creationId xmlns:a16="http://schemas.microsoft.com/office/drawing/2014/main" id="{F87B3EBF-F29E-E37B-8D00-812EE86DF9D8}"/>
              </a:ext>
            </a:extLst>
          </p:cNvPr>
          <p:cNvSpPr>
            <a:spLocks noGrp="1"/>
          </p:cNvSpPr>
          <p:nvPr>
            <p:ph idx="1"/>
          </p:nvPr>
        </p:nvSpPr>
        <p:spPr>
          <a:xfrm>
            <a:off x="5297762" y="2706624"/>
            <a:ext cx="6251110" cy="3483864"/>
          </a:xfrm>
        </p:spPr>
        <p:txBody>
          <a:bodyPr>
            <a:normAutofit/>
          </a:bodyPr>
          <a:lstStyle/>
          <a:p>
            <a:pPr marL="0" indent="0">
              <a:buNone/>
            </a:pPr>
            <a:r>
              <a:rPr lang="en-US" sz="2200" b="0" i="0" dirty="0">
                <a:effectLst/>
                <a:latin typeface="Arial" panose="020B0604020202020204" pitchFamily="34" charset="0"/>
              </a:rPr>
              <a:t>Begin with your business name and the names of your founders. Then, give a background story on your business, as well as the people who started it. Include things like the year and location, your company’s purpose, and your mission statement. Briefly describe your core products or services, but without going into too much information since you’ll want to save that for the next section.</a:t>
            </a:r>
            <a:endParaRPr lang="en-US" sz="2200" dirty="0"/>
          </a:p>
        </p:txBody>
      </p:sp>
      <p:pic>
        <p:nvPicPr>
          <p:cNvPr id="5" name="Picture 4" descr="Flat lay top view of headphones, coffee cup, and white keyboard">
            <a:extLst>
              <a:ext uri="{FF2B5EF4-FFF2-40B4-BE49-F238E27FC236}">
                <a16:creationId xmlns:a16="http://schemas.microsoft.com/office/drawing/2014/main" id="{C7823D44-F3ED-CDE9-CE45-927B4DC1A6B6}"/>
              </a:ext>
            </a:extLst>
          </p:cNvPr>
          <p:cNvPicPr>
            <a:picLocks noChangeAspect="1"/>
          </p:cNvPicPr>
          <p:nvPr/>
        </p:nvPicPr>
        <p:blipFill rotWithShape="1">
          <a:blip r:embed="rId2"/>
          <a:srcRect r="54669" b="-1"/>
          <a:stretch/>
        </p:blipFill>
        <p:spPr>
          <a:xfrm>
            <a:off x="853543" y="1986116"/>
            <a:ext cx="2949147" cy="4342652"/>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992811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Graphic 7" descr="Light Bulb and Gear">
            <a:extLst>
              <a:ext uri="{FF2B5EF4-FFF2-40B4-BE49-F238E27FC236}">
                <a16:creationId xmlns:a16="http://schemas.microsoft.com/office/drawing/2014/main" id="{E5F489F5-BBDC-C685-996F-06039B14907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0936" y="699516"/>
            <a:ext cx="5458968" cy="5458968"/>
          </a:xfrm>
          <a:prstGeom prst="rect">
            <a:avLst/>
          </a:prstGeom>
        </p:spPr>
      </p:pic>
      <p:sp>
        <p:nvSpPr>
          <p:cNvPr id="4" name="Title 1">
            <a:extLst>
              <a:ext uri="{FF2B5EF4-FFF2-40B4-BE49-F238E27FC236}">
                <a16:creationId xmlns:a16="http://schemas.microsoft.com/office/drawing/2014/main" id="{6825DEA6-1110-84FF-7951-320DFC8DBA68}"/>
              </a:ext>
            </a:extLst>
          </p:cNvPr>
          <p:cNvSpPr>
            <a:spLocks noGrp="1"/>
          </p:cNvSpPr>
          <p:nvPr>
            <p:ph idx="1"/>
          </p:nvPr>
        </p:nvSpPr>
        <p:spPr>
          <a:xfrm>
            <a:off x="6089904" y="2202770"/>
            <a:ext cx="4818888" cy="3550789"/>
          </a:xfrm>
        </p:spPr>
        <p:txBody>
          <a:bodyPr anchor="t">
            <a:normAutofit/>
          </a:bodyPr>
          <a:lstStyle/>
          <a:p>
            <a:pPr marL="0" indent="0">
              <a:buNone/>
            </a:pPr>
            <a:r>
              <a:rPr lang="en-US" sz="1900" b="0" i="0" dirty="0">
                <a:effectLst/>
              </a:rPr>
              <a:t>Discuss the development stage of your business at this moment as well as past achievements you’re proud of. You’ll want to draw attention to the competitive advantages that can help your business succeed, such as teaming up with other experts in the in the industry. Follow up with your future plans,  by mentioning your goals, partnered with your plan of action for achieving them. Describe the milestones of these goals in a timeline fashion, thinking in terms of industry or offering specialized products or services. </a:t>
            </a:r>
          </a:p>
        </p:txBody>
      </p:sp>
    </p:spTree>
    <p:extLst>
      <p:ext uri="{BB962C8B-B14F-4D97-AF65-F5344CB8AC3E}">
        <p14:creationId xmlns:p14="http://schemas.microsoft.com/office/powerpoint/2010/main" val="2361665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454D4-0820-7372-7703-D3F7AA308558}"/>
              </a:ext>
            </a:extLst>
          </p:cNvPr>
          <p:cNvSpPr>
            <a:spLocks noGrp="1"/>
          </p:cNvSpPr>
          <p:nvPr>
            <p:ph type="title"/>
          </p:nvPr>
        </p:nvSpPr>
        <p:spPr>
          <a:xfrm>
            <a:off x="542444" y="-546826"/>
            <a:ext cx="7323361" cy="1719072"/>
          </a:xfrm>
        </p:spPr>
        <p:txBody>
          <a:bodyPr anchor="b">
            <a:normAutofit/>
          </a:bodyPr>
          <a:lstStyle/>
          <a:p>
            <a:r>
              <a:rPr lang="en-US" sz="3600" b="0" i="0" dirty="0">
                <a:effectLst/>
              </a:rPr>
              <a:t>03. Products and services</a:t>
            </a:r>
            <a:endParaRPr lang="en-US" sz="3600" dirty="0"/>
          </a:p>
        </p:txBody>
      </p:sp>
      <p:sp>
        <p:nvSpPr>
          <p:cNvPr id="3" name="Content Placeholder 2">
            <a:extLst>
              <a:ext uri="{FF2B5EF4-FFF2-40B4-BE49-F238E27FC236}">
                <a16:creationId xmlns:a16="http://schemas.microsoft.com/office/drawing/2014/main" id="{9F752342-1DCD-82C2-2A89-1D9E341C2D07}"/>
              </a:ext>
            </a:extLst>
          </p:cNvPr>
          <p:cNvSpPr>
            <a:spLocks noGrp="1"/>
          </p:cNvSpPr>
          <p:nvPr>
            <p:ph idx="1"/>
          </p:nvPr>
        </p:nvSpPr>
        <p:spPr>
          <a:xfrm>
            <a:off x="542444" y="1723644"/>
            <a:ext cx="3429000" cy="3410712"/>
          </a:xfrm>
        </p:spPr>
        <p:txBody>
          <a:bodyPr anchor="t">
            <a:normAutofit/>
          </a:bodyPr>
          <a:lstStyle/>
          <a:p>
            <a:pPr marL="0" indent="0">
              <a:buNone/>
            </a:pPr>
            <a:r>
              <a:rPr lang="en-US" sz="2000" b="0" i="0" dirty="0">
                <a:effectLst/>
              </a:rPr>
              <a:t>Here’s where you’ll explain your current and future products and services in depth. You’ll need to provide descriptions and potential names of each offering. Predict any questions that could arise from someone who knows nothing about them or even the related industry. Answer them extensively, making sure to not leave out a single detail</a:t>
            </a:r>
            <a:endParaRPr lang="en-US" sz="2000" dirty="0"/>
          </a:p>
        </p:txBody>
      </p:sp>
      <p:pic>
        <p:nvPicPr>
          <p:cNvPr id="5" name="Picture 4" descr="A shelf with bottles of alcohol on it">
            <a:extLst>
              <a:ext uri="{FF2B5EF4-FFF2-40B4-BE49-F238E27FC236}">
                <a16:creationId xmlns:a16="http://schemas.microsoft.com/office/drawing/2014/main" id="{52514FC9-43C7-5C9B-1B6B-BF46FAE1A96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55" t="9091" r="21444"/>
          <a:stretch/>
        </p:blipFill>
        <p:spPr>
          <a:xfrm>
            <a:off x="5005215" y="1604865"/>
            <a:ext cx="5936980" cy="4823926"/>
          </a:xfrm>
          <a:prstGeom prst="rect">
            <a:avLst/>
          </a:prstGeom>
        </p:spPr>
      </p:pic>
    </p:spTree>
    <p:extLst>
      <p:ext uri="{BB962C8B-B14F-4D97-AF65-F5344CB8AC3E}">
        <p14:creationId xmlns:p14="http://schemas.microsoft.com/office/powerpoint/2010/main" val="1512097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F3D13-69AA-A8BF-183A-940057C351C1}"/>
              </a:ext>
            </a:extLst>
          </p:cNvPr>
          <p:cNvSpPr>
            <a:spLocks noGrp="1"/>
          </p:cNvSpPr>
          <p:nvPr>
            <p:ph type="title"/>
          </p:nvPr>
        </p:nvSpPr>
        <p:spPr>
          <a:xfrm>
            <a:off x="546167" y="0"/>
            <a:ext cx="4840010" cy="1807305"/>
          </a:xfrm>
        </p:spPr>
        <p:txBody>
          <a:bodyPr>
            <a:normAutofit/>
          </a:bodyPr>
          <a:lstStyle/>
          <a:p>
            <a:r>
              <a:rPr lang="en-US" sz="3600" b="0" i="0" dirty="0">
                <a:effectLst/>
              </a:rPr>
              <a:t>04. Market analysis</a:t>
            </a:r>
            <a:endParaRPr lang="en-US" sz="3600" dirty="0"/>
          </a:p>
        </p:txBody>
      </p:sp>
      <p:sp>
        <p:nvSpPr>
          <p:cNvPr id="3" name="Content Placeholder 2">
            <a:extLst>
              <a:ext uri="{FF2B5EF4-FFF2-40B4-BE49-F238E27FC236}">
                <a16:creationId xmlns:a16="http://schemas.microsoft.com/office/drawing/2014/main" id="{8BA3FDE7-50B4-3ADA-BE00-021962B2DB51}"/>
              </a:ext>
            </a:extLst>
          </p:cNvPr>
          <p:cNvSpPr>
            <a:spLocks noGrp="1"/>
          </p:cNvSpPr>
          <p:nvPr>
            <p:ph idx="1"/>
          </p:nvPr>
        </p:nvSpPr>
        <p:spPr>
          <a:xfrm>
            <a:off x="6513788" y="2333297"/>
            <a:ext cx="4840010" cy="3843666"/>
          </a:xfrm>
        </p:spPr>
        <p:txBody>
          <a:bodyPr>
            <a:normAutofit/>
          </a:bodyPr>
          <a:lstStyle/>
          <a:p>
            <a:pPr marL="0" indent="0">
              <a:buNone/>
            </a:pPr>
            <a:r>
              <a:rPr lang="en-US" sz="2000" b="0" i="0" dirty="0">
                <a:effectLst/>
              </a:rPr>
              <a:t>This is one of the most extensive sections of the business plan template, as it has many lengthy parts. You’ll need to conduct market research, draw conclusions, and write out the related findings for the following points</a:t>
            </a:r>
            <a:endParaRPr lang="en-US" sz="2000" dirty="0"/>
          </a:p>
        </p:txBody>
      </p:sp>
      <p:pic>
        <p:nvPicPr>
          <p:cNvPr id="10" name="Picture 9" descr="A picture containing person, indoor, hospital room, room&#10;&#10;Description automatically generated">
            <a:extLst>
              <a:ext uri="{FF2B5EF4-FFF2-40B4-BE49-F238E27FC236}">
                <a16:creationId xmlns:a16="http://schemas.microsoft.com/office/drawing/2014/main" id="{4216C4C9-F416-FC79-6573-BFD16BAF557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420" r="28046" b="-1"/>
          <a:stretch/>
        </p:blipFill>
        <p:spPr>
          <a:xfrm>
            <a:off x="584291" y="1755359"/>
            <a:ext cx="3848854" cy="4315408"/>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Tree>
    <p:extLst>
      <p:ext uri="{BB962C8B-B14F-4D97-AF65-F5344CB8AC3E}">
        <p14:creationId xmlns:p14="http://schemas.microsoft.com/office/powerpoint/2010/main" val="2515745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person, indoor, wall, bed&#10;&#10;Description automatically generated">
            <a:extLst>
              <a:ext uri="{FF2B5EF4-FFF2-40B4-BE49-F238E27FC236}">
                <a16:creationId xmlns:a16="http://schemas.microsoft.com/office/drawing/2014/main" id="{BA427EAB-6663-8CDF-B56E-7D984129326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5730"/>
          <a:stretch/>
        </p:blipFill>
        <p:spPr>
          <a:xfrm>
            <a:off x="5594457" y="2379306"/>
            <a:ext cx="6072027" cy="3415510"/>
          </a:xfrm>
          <a:prstGeom prst="rect">
            <a:avLst/>
          </a:prstGeom>
        </p:spPr>
      </p:pic>
      <p:sp>
        <p:nvSpPr>
          <p:cNvPr id="2" name="Title 1">
            <a:extLst>
              <a:ext uri="{FF2B5EF4-FFF2-40B4-BE49-F238E27FC236}">
                <a16:creationId xmlns:a16="http://schemas.microsoft.com/office/drawing/2014/main" id="{FC85C226-3324-463C-A737-0D656CEA9F4B}"/>
              </a:ext>
            </a:extLst>
          </p:cNvPr>
          <p:cNvSpPr>
            <a:spLocks noGrp="1"/>
          </p:cNvSpPr>
          <p:nvPr>
            <p:ph type="title"/>
          </p:nvPr>
        </p:nvSpPr>
        <p:spPr>
          <a:xfrm>
            <a:off x="640622" y="222802"/>
            <a:ext cx="6241958" cy="1342754"/>
          </a:xfrm>
        </p:spPr>
        <p:txBody>
          <a:bodyPr>
            <a:normAutofit/>
          </a:bodyPr>
          <a:lstStyle/>
          <a:p>
            <a:r>
              <a:rPr lang="en-US" sz="3600" b="0" i="0" dirty="0">
                <a:effectLst/>
              </a:rPr>
              <a:t>Industry background:</a:t>
            </a:r>
            <a:endParaRPr lang="en-US" sz="3600" dirty="0"/>
          </a:p>
        </p:txBody>
      </p:sp>
      <p:sp>
        <p:nvSpPr>
          <p:cNvPr id="3" name="Content Placeholder 2">
            <a:extLst>
              <a:ext uri="{FF2B5EF4-FFF2-40B4-BE49-F238E27FC236}">
                <a16:creationId xmlns:a16="http://schemas.microsoft.com/office/drawing/2014/main" id="{7FF3EFB5-DFDC-FBD3-4148-2E155E4F006C}"/>
              </a:ext>
            </a:extLst>
          </p:cNvPr>
          <p:cNvSpPr>
            <a:spLocks noGrp="1"/>
          </p:cNvSpPr>
          <p:nvPr>
            <p:ph idx="1"/>
          </p:nvPr>
        </p:nvSpPr>
        <p:spPr>
          <a:xfrm>
            <a:off x="525516" y="2581831"/>
            <a:ext cx="4593021" cy="2619839"/>
          </a:xfrm>
        </p:spPr>
        <p:txBody>
          <a:bodyPr anchor="ctr">
            <a:normAutofit lnSpcReduction="10000"/>
          </a:bodyPr>
          <a:lstStyle/>
          <a:p>
            <a:pPr marL="0" indent="0">
              <a:buNone/>
            </a:pPr>
            <a:r>
              <a:rPr lang="en-US" sz="2400" b="0" i="0" dirty="0">
                <a:effectLst/>
              </a:rPr>
              <a:t>Give a background of the industry your business operates in, whether that’s health and wellness, education, or something else. Answer questions like: “What’s the current status of the industry?” and “How is it expected to change?” Discuss the key business players and their offerings.</a:t>
            </a:r>
            <a:endParaRPr lang="en-US" sz="2400" dirty="0"/>
          </a:p>
        </p:txBody>
      </p:sp>
    </p:spTree>
    <p:extLst>
      <p:ext uri="{BB962C8B-B14F-4D97-AF65-F5344CB8AC3E}">
        <p14:creationId xmlns:p14="http://schemas.microsoft.com/office/powerpoint/2010/main" val="2177349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F1E0B-24D9-71C6-DD4E-5CB49659C746}"/>
              </a:ext>
            </a:extLst>
          </p:cNvPr>
          <p:cNvSpPr>
            <a:spLocks noGrp="1"/>
          </p:cNvSpPr>
          <p:nvPr>
            <p:ph type="title"/>
          </p:nvPr>
        </p:nvSpPr>
        <p:spPr/>
        <p:txBody>
          <a:bodyPr>
            <a:normAutofit/>
          </a:bodyPr>
          <a:lstStyle/>
          <a:p>
            <a:r>
              <a:rPr lang="en-US" sz="3600" b="0" i="0" dirty="0">
                <a:effectLst/>
              </a:rPr>
              <a:t>Competitor review</a:t>
            </a:r>
            <a:endParaRPr lang="en-US" sz="3600" dirty="0"/>
          </a:p>
        </p:txBody>
      </p:sp>
      <p:sp>
        <p:nvSpPr>
          <p:cNvPr id="3" name="Content Placeholder 2">
            <a:extLst>
              <a:ext uri="{FF2B5EF4-FFF2-40B4-BE49-F238E27FC236}">
                <a16:creationId xmlns:a16="http://schemas.microsoft.com/office/drawing/2014/main" id="{9D688B06-1E19-5BCD-B73C-48B22ED252C1}"/>
              </a:ext>
            </a:extLst>
          </p:cNvPr>
          <p:cNvSpPr>
            <a:spLocks noGrp="1"/>
          </p:cNvSpPr>
          <p:nvPr>
            <p:ph idx="1"/>
          </p:nvPr>
        </p:nvSpPr>
        <p:spPr>
          <a:xfrm>
            <a:off x="838201" y="2013625"/>
            <a:ext cx="5269301" cy="4163337"/>
          </a:xfrm>
        </p:spPr>
        <p:txBody>
          <a:bodyPr>
            <a:normAutofit/>
          </a:bodyPr>
          <a:lstStyle/>
          <a:p>
            <a:pPr marL="0" indent="0">
              <a:buNone/>
            </a:pPr>
            <a:r>
              <a:rPr lang="en-US" sz="2000" b="0" i="0" dirty="0">
                <a:effectLst/>
              </a:rPr>
              <a:t>List and analyze your top competitors and how you plan to compete with them. Perform a SWOT analysis. This is where you’ll write out the strengths, weaknesses, opportunities, and threats of each of these businesses.</a:t>
            </a:r>
            <a:endParaRPr lang="en-US" sz="2000" dirty="0"/>
          </a:p>
        </p:txBody>
      </p:sp>
      <p:pic>
        <p:nvPicPr>
          <p:cNvPr id="5" name="Picture 4" descr="A picture containing text, wall, indoor, counter&#10;&#10;Description automatically generated">
            <a:extLst>
              <a:ext uri="{FF2B5EF4-FFF2-40B4-BE49-F238E27FC236}">
                <a16:creationId xmlns:a16="http://schemas.microsoft.com/office/drawing/2014/main" id="{43FD1E45-F67B-363E-AA4D-FBD5DAA99A6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39" r="4642" b="2"/>
          <a:stretch/>
        </p:blipFill>
        <p:spPr>
          <a:xfrm>
            <a:off x="6573962" y="2013626"/>
            <a:ext cx="4488714"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p:spPr>
      </p:pic>
    </p:spTree>
    <p:extLst>
      <p:ext uri="{BB962C8B-B14F-4D97-AF65-F5344CB8AC3E}">
        <p14:creationId xmlns:p14="http://schemas.microsoft.com/office/powerpoint/2010/main" val="2055904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A4606-5B5A-5809-0D1E-9255F05C9A24}"/>
              </a:ext>
            </a:extLst>
          </p:cNvPr>
          <p:cNvSpPr>
            <a:spLocks noGrp="1"/>
          </p:cNvSpPr>
          <p:nvPr>
            <p:ph type="title"/>
          </p:nvPr>
        </p:nvSpPr>
        <p:spPr>
          <a:xfrm>
            <a:off x="6545179" y="1472030"/>
            <a:ext cx="3978442" cy="1631950"/>
          </a:xfrm>
        </p:spPr>
        <p:txBody>
          <a:bodyPr anchor="b">
            <a:normAutofit/>
          </a:bodyPr>
          <a:lstStyle/>
          <a:p>
            <a:r>
              <a:rPr lang="en-US" b="0" i="0" dirty="0">
                <a:effectLst/>
              </a:rPr>
              <a:t>Barrier to entry</a:t>
            </a:r>
            <a:endParaRPr lang="en-US" dirty="0"/>
          </a:p>
        </p:txBody>
      </p:sp>
      <p:sp>
        <p:nvSpPr>
          <p:cNvPr id="3" name="Content Placeholder 2">
            <a:extLst>
              <a:ext uri="{FF2B5EF4-FFF2-40B4-BE49-F238E27FC236}">
                <a16:creationId xmlns:a16="http://schemas.microsoft.com/office/drawing/2014/main" id="{5F41B487-B24F-DA64-A434-462936CB1A1B}"/>
              </a:ext>
            </a:extLst>
          </p:cNvPr>
          <p:cNvSpPr>
            <a:spLocks noGrp="1"/>
          </p:cNvSpPr>
          <p:nvPr>
            <p:ph idx="1"/>
          </p:nvPr>
        </p:nvSpPr>
        <p:spPr>
          <a:xfrm>
            <a:off x="6545179" y="3243151"/>
            <a:ext cx="3978442" cy="2419711"/>
          </a:xfrm>
        </p:spPr>
        <p:txBody>
          <a:bodyPr>
            <a:normAutofit/>
          </a:bodyPr>
          <a:lstStyle/>
          <a:p>
            <a:pPr marL="0" indent="0">
              <a:buNone/>
            </a:pPr>
            <a:r>
              <a:rPr lang="en-US" sz="2000" b="0" i="0" dirty="0">
                <a:effectLst/>
              </a:rPr>
              <a:t>Explain what makes it difficult for a newcomer to enter the industry. Is it high start up costs? Specific equipment? Patent requirements?</a:t>
            </a:r>
            <a:endParaRPr lang="en-US" sz="2000" dirty="0"/>
          </a:p>
        </p:txBody>
      </p:sp>
      <p:pic>
        <p:nvPicPr>
          <p:cNvPr id="7" name="Graphic 6" descr="Minimize">
            <a:extLst>
              <a:ext uri="{FF2B5EF4-FFF2-40B4-BE49-F238E27FC236}">
                <a16:creationId xmlns:a16="http://schemas.microsoft.com/office/drawing/2014/main" id="{1AC3A4DB-9014-B88D-0478-599A8D6FB15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8338" y="1422345"/>
            <a:ext cx="4015954" cy="4015954"/>
          </a:xfrm>
          <a:prstGeom prst="rect">
            <a:avLst/>
          </a:prstGeom>
        </p:spPr>
      </p:pic>
    </p:spTree>
    <p:extLst>
      <p:ext uri="{BB962C8B-B14F-4D97-AF65-F5344CB8AC3E}">
        <p14:creationId xmlns:p14="http://schemas.microsoft.com/office/powerpoint/2010/main" val="2775428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descr="Eyeshadow brush touching woman’s eyelid">
            <a:extLst>
              <a:ext uri="{FF2B5EF4-FFF2-40B4-BE49-F238E27FC236}">
                <a16:creationId xmlns:a16="http://schemas.microsoft.com/office/drawing/2014/main" id="{0A030B5D-B8F5-59EB-D455-1BAA1934AA10}"/>
              </a:ext>
            </a:extLst>
          </p:cNvPr>
          <p:cNvPicPr>
            <a:picLocks noChangeAspect="1"/>
          </p:cNvPicPr>
          <p:nvPr/>
        </p:nvPicPr>
        <p:blipFill rotWithShape="1">
          <a:blip r:embed="rId2">
            <a:extLst>
              <a:ext uri="{28A0092B-C50C-407E-A947-70E740481C1C}">
                <a14:useLocalDpi xmlns:a14="http://schemas.microsoft.com/office/drawing/2010/main" val="0"/>
              </a:ext>
            </a:extLst>
          </a:blip>
          <a:srcRect b="15730"/>
          <a:stretch/>
        </p:blipFill>
        <p:spPr>
          <a:xfrm>
            <a:off x="5553779" y="2338855"/>
            <a:ext cx="6237003" cy="3508309"/>
          </a:xfrm>
          <a:prstGeom prst="rect">
            <a:avLst/>
          </a:prstGeom>
        </p:spPr>
      </p:pic>
      <p:sp>
        <p:nvSpPr>
          <p:cNvPr id="2" name="Title 1">
            <a:extLst>
              <a:ext uri="{FF2B5EF4-FFF2-40B4-BE49-F238E27FC236}">
                <a16:creationId xmlns:a16="http://schemas.microsoft.com/office/drawing/2014/main" id="{AF2F1FE2-BE9C-3E7D-6FA7-6E896A6BB3FD}"/>
              </a:ext>
            </a:extLst>
          </p:cNvPr>
          <p:cNvSpPr>
            <a:spLocks noGrp="1"/>
          </p:cNvSpPr>
          <p:nvPr>
            <p:ph type="title"/>
          </p:nvPr>
        </p:nvSpPr>
        <p:spPr>
          <a:xfrm>
            <a:off x="-137652" y="308821"/>
            <a:ext cx="4204137" cy="1342754"/>
          </a:xfrm>
        </p:spPr>
        <p:txBody>
          <a:bodyPr>
            <a:normAutofit/>
          </a:bodyPr>
          <a:lstStyle/>
          <a:p>
            <a:pPr algn="ctr"/>
            <a:r>
              <a:rPr lang="en-US" sz="3600" dirty="0"/>
              <a:t> </a:t>
            </a:r>
            <a:r>
              <a:rPr lang="en-US" sz="3600" b="0" i="0" dirty="0">
                <a:effectLst/>
              </a:rPr>
              <a:t>Target market</a:t>
            </a:r>
            <a:endParaRPr lang="en-US" sz="3600" dirty="0"/>
          </a:p>
        </p:txBody>
      </p:sp>
      <p:sp>
        <p:nvSpPr>
          <p:cNvPr id="13" name="Content Placeholder 12">
            <a:extLst>
              <a:ext uri="{FF2B5EF4-FFF2-40B4-BE49-F238E27FC236}">
                <a16:creationId xmlns:a16="http://schemas.microsoft.com/office/drawing/2014/main" id="{68F70170-9751-665F-D6D7-FA49BBC4D0C0}"/>
              </a:ext>
            </a:extLst>
          </p:cNvPr>
          <p:cNvSpPr>
            <a:spLocks noGrp="1"/>
          </p:cNvSpPr>
          <p:nvPr>
            <p:ph idx="1"/>
          </p:nvPr>
        </p:nvSpPr>
        <p:spPr>
          <a:xfrm>
            <a:off x="68316" y="2783091"/>
            <a:ext cx="5259464" cy="2619839"/>
          </a:xfrm>
        </p:spPr>
        <p:txBody>
          <a:bodyPr anchor="ctr">
            <a:noAutofit/>
          </a:bodyPr>
          <a:lstStyle/>
          <a:p>
            <a:r>
              <a:rPr lang="en-US" sz="2400" b="0" i="0" dirty="0">
                <a:effectLst/>
              </a:rPr>
              <a:t>Here, you will give details about your target market. Describe exactly what your potential customer base looks like within this industry, using your market’s demographics, such as age and occupation. You can also include buyer person as to gain valuable insights into the needs and wants of your ideal customer</a:t>
            </a:r>
            <a:endParaRPr lang="en-US" sz="2400" dirty="0"/>
          </a:p>
        </p:txBody>
      </p:sp>
    </p:spTree>
    <p:extLst>
      <p:ext uri="{BB962C8B-B14F-4D97-AF65-F5344CB8AC3E}">
        <p14:creationId xmlns:p14="http://schemas.microsoft.com/office/powerpoint/2010/main" val="3755503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AF0C0-237E-83B2-9A32-69CC40F97A61}"/>
              </a:ext>
            </a:extLst>
          </p:cNvPr>
          <p:cNvSpPr>
            <a:spLocks noGrp="1"/>
          </p:cNvSpPr>
          <p:nvPr>
            <p:ph type="title"/>
          </p:nvPr>
        </p:nvSpPr>
        <p:spPr>
          <a:xfrm>
            <a:off x="440878" y="0"/>
            <a:ext cx="4803636" cy="1311664"/>
          </a:xfrm>
        </p:spPr>
        <p:txBody>
          <a:bodyPr anchor="b">
            <a:normAutofit/>
          </a:bodyPr>
          <a:lstStyle/>
          <a:p>
            <a:r>
              <a:rPr lang="en-US" sz="3600" b="0" i="0" dirty="0">
                <a:solidFill>
                  <a:schemeClr val="tx2"/>
                </a:solidFill>
                <a:effectLst/>
                <a:latin typeface="Arial" panose="020B0604020202020204" pitchFamily="34" charset="0"/>
              </a:rPr>
              <a:t> </a:t>
            </a:r>
            <a:r>
              <a:rPr lang="en-US" sz="3600" b="0" i="0" dirty="0">
                <a:effectLst/>
              </a:rPr>
              <a:t>Assess</a:t>
            </a:r>
            <a:r>
              <a:rPr lang="en-US" sz="3600" b="0" i="0" dirty="0">
                <a:solidFill>
                  <a:schemeClr val="tx2"/>
                </a:solidFill>
                <a:effectLst/>
              </a:rPr>
              <a:t> your business</a:t>
            </a:r>
            <a:endParaRPr lang="en-US" sz="3600" dirty="0">
              <a:solidFill>
                <a:schemeClr val="tx2"/>
              </a:solidFill>
            </a:endParaRPr>
          </a:p>
        </p:txBody>
      </p:sp>
      <p:sp>
        <p:nvSpPr>
          <p:cNvPr id="3" name="Content Placeholder 2">
            <a:extLst>
              <a:ext uri="{FF2B5EF4-FFF2-40B4-BE49-F238E27FC236}">
                <a16:creationId xmlns:a16="http://schemas.microsoft.com/office/drawing/2014/main" id="{51057D12-7572-33FC-9564-0CACF75102F5}"/>
              </a:ext>
            </a:extLst>
          </p:cNvPr>
          <p:cNvSpPr>
            <a:spLocks noGrp="1"/>
          </p:cNvSpPr>
          <p:nvPr>
            <p:ph idx="1"/>
          </p:nvPr>
        </p:nvSpPr>
        <p:spPr>
          <a:xfrm>
            <a:off x="552251" y="1645254"/>
            <a:ext cx="4706803" cy="3788830"/>
          </a:xfrm>
        </p:spPr>
        <p:txBody>
          <a:bodyPr anchor="ctr">
            <a:normAutofit/>
          </a:bodyPr>
          <a:lstStyle/>
          <a:p>
            <a:pPr marL="0" indent="0">
              <a:buNone/>
            </a:pPr>
            <a:r>
              <a:rPr lang="en-US" sz="2400" b="0" i="0" dirty="0">
                <a:solidFill>
                  <a:schemeClr val="tx2"/>
                </a:solidFill>
                <a:effectLst/>
              </a:rPr>
              <a:t>Noting the areas listed above, assess how your business fits into them. What advantages do you have? What does the demand look like for your specific product or service? How will you reach your target audience?</a:t>
            </a:r>
            <a:endParaRPr lang="en-US" sz="2400" dirty="0">
              <a:solidFill>
                <a:schemeClr val="tx2"/>
              </a:solidFill>
            </a:endParaRPr>
          </a:p>
        </p:txBody>
      </p:sp>
      <p:pic>
        <p:nvPicPr>
          <p:cNvPr id="5" name="Picture 4">
            <a:extLst>
              <a:ext uri="{FF2B5EF4-FFF2-40B4-BE49-F238E27FC236}">
                <a16:creationId xmlns:a16="http://schemas.microsoft.com/office/drawing/2014/main" id="{2D835A54-FCA1-FCF5-8B36-A0ECEB3055DD}"/>
              </a:ext>
            </a:extLst>
          </p:cNvPr>
          <p:cNvPicPr>
            <a:picLocks noChangeAspect="1"/>
          </p:cNvPicPr>
          <p:nvPr/>
        </p:nvPicPr>
        <p:blipFill rotWithShape="1">
          <a:blip r:embed="rId2"/>
          <a:srcRect l="14086" r="36958" b="1"/>
          <a:stretch/>
        </p:blipFill>
        <p:spPr>
          <a:xfrm>
            <a:off x="6875917" y="1454277"/>
            <a:ext cx="3630059" cy="4170784"/>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3626398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C6AD7-797F-4876-D089-2CB0EF03B60C}"/>
              </a:ext>
            </a:extLst>
          </p:cNvPr>
          <p:cNvSpPr>
            <a:spLocks noGrp="1"/>
          </p:cNvSpPr>
          <p:nvPr>
            <p:ph type="title"/>
          </p:nvPr>
        </p:nvSpPr>
        <p:spPr>
          <a:xfrm>
            <a:off x="4965430" y="629268"/>
            <a:ext cx="6586491" cy="1286160"/>
          </a:xfrm>
        </p:spPr>
        <p:txBody>
          <a:bodyPr anchor="b">
            <a:normAutofit/>
          </a:bodyPr>
          <a:lstStyle/>
          <a:p>
            <a:r>
              <a:rPr lang="en-US" sz="4100" b="0" i="0" dirty="0">
                <a:effectLst/>
              </a:rPr>
              <a:t>05. Marketing and operations plan</a:t>
            </a:r>
            <a:endParaRPr lang="en-US" sz="4100" dirty="0"/>
          </a:p>
        </p:txBody>
      </p:sp>
      <p:sp>
        <p:nvSpPr>
          <p:cNvPr id="3" name="Content Placeholder 2">
            <a:extLst>
              <a:ext uri="{FF2B5EF4-FFF2-40B4-BE49-F238E27FC236}">
                <a16:creationId xmlns:a16="http://schemas.microsoft.com/office/drawing/2014/main" id="{F6C3597E-01BC-349A-4180-361CABFCDA84}"/>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rPr>
              <a:t>In this section, you’ve got to detail how your business idea will translate into selling and delivering your offerings to potential customers. Start by building your brand. Establish a brand identity of your own, from the colors and fonts to creating the right online personality for you. With your brand in place, the next thing to do is explain your advertising and promotion plan, along with your marketing budget. This includes creating a professional website to display and sell your products and picking the right social media channel for your audience. The reason you’re thinking this all through ahead of time is because you’ll need to plan how you will fulfill those orders or manage your bookings. You’ll want to explain the labor, supplies, equipment and facility requirements necessary.</a:t>
            </a:r>
            <a:endParaRPr lang="en-US" sz="2000" dirty="0"/>
          </a:p>
        </p:txBody>
      </p:sp>
      <p:pic>
        <p:nvPicPr>
          <p:cNvPr id="5" name="Picture 4" descr="Multi-coloured paper-craft art">
            <a:extLst>
              <a:ext uri="{FF2B5EF4-FFF2-40B4-BE49-F238E27FC236}">
                <a16:creationId xmlns:a16="http://schemas.microsoft.com/office/drawing/2014/main" id="{B92FEFE3-CB8C-1BD7-1A84-EA5F0BC49F42}"/>
              </a:ext>
            </a:extLst>
          </p:cNvPr>
          <p:cNvPicPr>
            <a:picLocks noChangeAspect="1"/>
          </p:cNvPicPr>
          <p:nvPr/>
        </p:nvPicPr>
        <p:blipFill rotWithShape="1">
          <a:blip r:embed="rId2"/>
          <a:srcRect l="28559" r="26322" b="-1"/>
          <a:stretch/>
        </p:blipFill>
        <p:spPr>
          <a:xfrm>
            <a:off x="766433" y="513484"/>
            <a:ext cx="3859828" cy="5710335"/>
          </a:xfrm>
          <a:prstGeom prst="rect">
            <a:avLst/>
          </a:prstGeom>
          <a:effectLst/>
        </p:spPr>
      </p:pic>
    </p:spTree>
    <p:extLst>
      <p:ext uri="{BB962C8B-B14F-4D97-AF65-F5344CB8AC3E}">
        <p14:creationId xmlns:p14="http://schemas.microsoft.com/office/powerpoint/2010/main" val="93954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A83AD-9B58-D421-C23B-FDD5A8513310}"/>
              </a:ext>
            </a:extLst>
          </p:cNvPr>
          <p:cNvSpPr>
            <a:spLocks noGrp="1"/>
          </p:cNvSpPr>
          <p:nvPr>
            <p:ph type="title"/>
          </p:nvPr>
        </p:nvSpPr>
        <p:spPr>
          <a:xfrm>
            <a:off x="655320" y="365125"/>
            <a:ext cx="5120114" cy="1692794"/>
          </a:xfrm>
        </p:spPr>
        <p:txBody>
          <a:bodyPr>
            <a:normAutofit/>
          </a:bodyPr>
          <a:lstStyle/>
          <a:p>
            <a:r>
              <a:rPr lang="en-US" b="0" i="0" dirty="0">
                <a:effectLst/>
              </a:rPr>
              <a:t>06. Management and organization</a:t>
            </a:r>
            <a:endParaRPr lang="en-US" dirty="0"/>
          </a:p>
        </p:txBody>
      </p:sp>
      <p:sp>
        <p:nvSpPr>
          <p:cNvPr id="3" name="Content Placeholder 2">
            <a:extLst>
              <a:ext uri="{FF2B5EF4-FFF2-40B4-BE49-F238E27FC236}">
                <a16:creationId xmlns:a16="http://schemas.microsoft.com/office/drawing/2014/main" id="{C2EEBBD4-2812-6FDC-6841-A334E168177B}"/>
              </a:ext>
            </a:extLst>
          </p:cNvPr>
          <p:cNvSpPr>
            <a:spLocks noGrp="1"/>
          </p:cNvSpPr>
          <p:nvPr>
            <p:ph idx="1"/>
          </p:nvPr>
        </p:nvSpPr>
        <p:spPr>
          <a:xfrm>
            <a:off x="655321" y="2575034"/>
            <a:ext cx="5120113" cy="3462228"/>
          </a:xfrm>
        </p:spPr>
        <p:txBody>
          <a:bodyPr>
            <a:normAutofit/>
          </a:bodyPr>
          <a:lstStyle/>
          <a:p>
            <a:pPr marL="0" indent="0">
              <a:buNone/>
            </a:pPr>
            <a:r>
              <a:rPr lang="en-US" sz="1800" b="0" i="0" dirty="0">
                <a:effectLst/>
              </a:rPr>
              <a:t>Share with your reader how your business will be structured and who will be the people that make it what it is. This includes everyone from your founders and executive team to all of the other stake holders. Stakeholders include Board of Directors and advisors, shareholders, heads of departments and other team members. Even if you haven’t hired all of these people yet, it’s important to show what your venture will eventually look like with all of them on board.</a:t>
            </a:r>
            <a:endParaRPr lang="en-US" sz="1800" dirty="0"/>
          </a:p>
        </p:txBody>
      </p:sp>
      <p:pic>
        <p:nvPicPr>
          <p:cNvPr id="5" name="Picture 4" descr="A picture containing person, floor, person, indoor&#10;&#10;Description automatically generated">
            <a:extLst>
              <a:ext uri="{FF2B5EF4-FFF2-40B4-BE49-F238E27FC236}">
                <a16:creationId xmlns:a16="http://schemas.microsoft.com/office/drawing/2014/main" id="{E952F913-DEB9-5E0C-DA90-FA146EDDF27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276" r="7276" b="-1"/>
          <a:stretch/>
        </p:blipFill>
        <p:spPr>
          <a:xfrm>
            <a:off x="7596708" y="1539551"/>
            <a:ext cx="4595292" cy="4991875"/>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996574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60F84-E601-B997-9032-78973FF63648}"/>
              </a:ext>
            </a:extLst>
          </p:cNvPr>
          <p:cNvSpPr>
            <a:spLocks noGrp="1"/>
          </p:cNvSpPr>
          <p:nvPr>
            <p:ph type="title"/>
          </p:nvPr>
        </p:nvSpPr>
        <p:spPr>
          <a:xfrm>
            <a:off x="643467" y="321734"/>
            <a:ext cx="10905066" cy="1135737"/>
          </a:xfrm>
        </p:spPr>
        <p:txBody>
          <a:bodyPr>
            <a:normAutofit/>
          </a:bodyPr>
          <a:lstStyle/>
          <a:p>
            <a:r>
              <a:rPr lang="en-US" sz="3600" b="0" i="0" dirty="0">
                <a:effectLst/>
              </a:rPr>
              <a:t>07. Financial projections</a:t>
            </a:r>
            <a:endParaRPr lang="en-US" sz="3600" dirty="0"/>
          </a:p>
        </p:txBody>
      </p:sp>
      <p:graphicFrame>
        <p:nvGraphicFramePr>
          <p:cNvPr id="5" name="Content Placeholder 2">
            <a:extLst>
              <a:ext uri="{FF2B5EF4-FFF2-40B4-BE49-F238E27FC236}">
                <a16:creationId xmlns:a16="http://schemas.microsoft.com/office/drawing/2014/main" id="{6C0985E5-361A-9EF1-9F36-264376DB6B47}"/>
              </a:ext>
            </a:extLst>
          </p:cNvPr>
          <p:cNvGraphicFramePr>
            <a:graphicFrameLocks noGrp="1"/>
          </p:cNvGraphicFramePr>
          <p:nvPr>
            <p:ph idx="1"/>
            <p:extLst>
              <p:ext uri="{D42A27DB-BD31-4B8C-83A1-F6EECF244321}">
                <p14:modId xmlns:p14="http://schemas.microsoft.com/office/powerpoint/2010/main" val="135446330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89814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04296-CF45-545A-A7CB-297B39509B88}"/>
              </a:ext>
            </a:extLst>
          </p:cNvPr>
          <p:cNvSpPr>
            <a:spLocks noGrp="1"/>
          </p:cNvSpPr>
          <p:nvPr>
            <p:ph type="title"/>
          </p:nvPr>
        </p:nvSpPr>
        <p:spPr>
          <a:xfrm>
            <a:off x="529047" y="183523"/>
            <a:ext cx="4977976" cy="1454051"/>
          </a:xfrm>
        </p:spPr>
        <p:txBody>
          <a:bodyPr>
            <a:normAutofit/>
          </a:bodyPr>
          <a:lstStyle/>
          <a:p>
            <a:r>
              <a:rPr lang="en-US" sz="3600" b="0" i="0" dirty="0">
                <a:effectLst/>
              </a:rPr>
              <a:t>08. Appendices</a:t>
            </a:r>
            <a:endParaRPr lang="en-US" sz="3600" dirty="0"/>
          </a:p>
        </p:txBody>
      </p:sp>
      <p:sp>
        <p:nvSpPr>
          <p:cNvPr id="3" name="Content Placeholder 2">
            <a:extLst>
              <a:ext uri="{FF2B5EF4-FFF2-40B4-BE49-F238E27FC236}">
                <a16:creationId xmlns:a16="http://schemas.microsoft.com/office/drawing/2014/main" id="{8C6DA1E6-D4C1-DD00-16AD-D04F0F5321DF}"/>
              </a:ext>
            </a:extLst>
          </p:cNvPr>
          <p:cNvSpPr>
            <a:spLocks noGrp="1"/>
          </p:cNvSpPr>
          <p:nvPr>
            <p:ph idx="1"/>
          </p:nvPr>
        </p:nvSpPr>
        <p:spPr>
          <a:xfrm>
            <a:off x="6096000" y="1637574"/>
            <a:ext cx="4977578" cy="3639289"/>
          </a:xfrm>
        </p:spPr>
        <p:txBody>
          <a:bodyPr anchor="ctr">
            <a:normAutofit/>
          </a:bodyPr>
          <a:lstStyle/>
          <a:p>
            <a:pPr marL="0" indent="0">
              <a:buNone/>
            </a:pPr>
            <a:r>
              <a:rPr lang="en-US" sz="2000" b="0" i="0" dirty="0">
                <a:solidFill>
                  <a:schemeClr val="tx2"/>
                </a:solidFill>
                <a:effectLst/>
              </a:rPr>
              <a:t>For this final section, list any additional information that will help readers understand the full picture of your business. If you referenced any visuals, research data, or links in your business plan, you can include the supporting details here.</a:t>
            </a:r>
          </a:p>
          <a:p>
            <a:pPr marL="0" indent="0">
              <a:buNone/>
            </a:pPr>
            <a:r>
              <a:rPr lang="en-US" sz="2000" b="0" i="0" dirty="0">
                <a:solidFill>
                  <a:schemeClr val="tx2"/>
                </a:solidFill>
                <a:effectLst/>
              </a:rPr>
              <a:t>Also make sure to place in this section your licenses, trademarks and patents, contracts, articles of incorporation, insurance, and appraisals.</a:t>
            </a:r>
            <a:endParaRPr lang="en-US" sz="2000" dirty="0">
              <a:solidFill>
                <a:schemeClr val="tx2"/>
              </a:solidFill>
            </a:endParaRPr>
          </a:p>
        </p:txBody>
      </p:sp>
      <p:pic>
        <p:nvPicPr>
          <p:cNvPr id="7" name="Graphic 6" descr="Books">
            <a:extLst>
              <a:ext uri="{FF2B5EF4-FFF2-40B4-BE49-F238E27FC236}">
                <a16:creationId xmlns:a16="http://schemas.microsoft.com/office/drawing/2014/main" id="{0E9D8A84-76A7-AAE1-BF8B-DE32568036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Tree>
    <p:extLst>
      <p:ext uri="{BB962C8B-B14F-4D97-AF65-F5344CB8AC3E}">
        <p14:creationId xmlns:p14="http://schemas.microsoft.com/office/powerpoint/2010/main" val="3902307049"/>
      </p:ext>
    </p:extLst>
  </p:cSld>
  <p:clrMapOvr>
    <a:masterClrMapping/>
  </p:clrMapOvr>
</p:sld>
</file>

<file path=ppt/theme/theme1.xml><?xml version="1.0" encoding="utf-8"?>
<a:theme xmlns:a="http://schemas.openxmlformats.org/drawingml/2006/main" name="Anderson ppt template (1)">
  <a:themeElements>
    <a:clrScheme name="Custom 4">
      <a:dk1>
        <a:sysClr val="windowText" lastClr="000000"/>
      </a:dk1>
      <a:lt1>
        <a:sysClr val="window" lastClr="FFFFFF"/>
      </a:lt1>
      <a:dk2>
        <a:srgbClr val="000000"/>
      </a:dk2>
      <a:lt2>
        <a:srgbClr val="000000"/>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Template>
  <TotalTime>103</TotalTime>
  <Words>1435</Words>
  <Application>Microsoft Office PowerPoint</Application>
  <PresentationFormat>Widescreen</PresentationFormat>
  <Paragraphs>55</Paragraphs>
  <Slides>21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21</vt:i4>
      </vt:variant>
    </vt:vector>
  </HeadingPairs>
  <TitlesOfParts>
    <vt:vector size="27" baseType="lpstr">
      <vt:lpstr>Arial</vt:lpstr>
      <vt:lpstr>Futura PT Book</vt:lpstr>
      <vt:lpstr>Futura PT Demi</vt:lpstr>
      <vt:lpstr>Source Sans Pro</vt:lpstr>
      <vt:lpstr>Anderson ppt template (1)</vt:lpstr>
      <vt:lpstr>Custom Design</vt:lpstr>
      <vt:lpstr>PowerPoint Presentation</vt:lpstr>
      <vt:lpstr>What is a Business Plan?</vt:lpstr>
      <vt:lpstr>Components of a Business Plan </vt:lpstr>
      <vt:lpstr>Why do I need a business plan?</vt:lpstr>
      <vt:lpstr>It will help you steer your business as you start and grow</vt:lpstr>
      <vt:lpstr>It will help you to reach business milestones</vt:lpstr>
      <vt:lpstr> It’s not as hard as you think</vt:lpstr>
      <vt:lpstr>01. Executive summary</vt:lpstr>
      <vt:lpstr>02. Company description</vt:lpstr>
      <vt:lpstr>PowerPoint Presentation</vt:lpstr>
      <vt:lpstr>03. Products and services</vt:lpstr>
      <vt:lpstr>04. Market analysis</vt:lpstr>
      <vt:lpstr>Industry background:</vt:lpstr>
      <vt:lpstr>Competitor review</vt:lpstr>
      <vt:lpstr>Barrier to entry</vt:lpstr>
      <vt:lpstr> Target market</vt:lpstr>
      <vt:lpstr> Assess your business</vt:lpstr>
      <vt:lpstr>05. Marketing and operations plan</vt:lpstr>
      <vt:lpstr>06. Management and organization</vt:lpstr>
      <vt:lpstr>07. Financial projections</vt:lpstr>
      <vt:lpstr>08. Appendices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Business Plan</dc:title>
  <dc:creator>Marina Calo | Anderson College | Downtown</dc:creator>
  <cp:lastModifiedBy>Gabrielle Heard | Anderson College | Head Office</cp:lastModifiedBy>
  <cp:revision>6</cp:revision>
  <dcterms:created xsi:type="dcterms:W3CDTF">2022-11-08T19:44:32Z</dcterms:created>
  <dcterms:modified xsi:type="dcterms:W3CDTF">2023-01-24T21:38:55Z</dcterms:modified>
</cp:coreProperties>
</file>