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4"/>
    <p:sldMasterId id="2147483710" r:id="rId5"/>
  </p:sldMasterIdLst>
  <p:notesMasterIdLst>
    <p:notesMasterId r:id="rId52"/>
  </p:notesMasterIdLst>
  <p:handoutMasterIdLst>
    <p:handoutMasterId r:id="rId53"/>
  </p:handoutMasterIdLst>
  <p:sldIdLst>
    <p:sldId id="269" r:id="rId6"/>
    <p:sldId id="304" r:id="rId7"/>
    <p:sldId id="289" r:id="rId8"/>
    <p:sldId id="285" r:id="rId9"/>
    <p:sldId id="287" r:id="rId10"/>
    <p:sldId id="288" r:id="rId11"/>
    <p:sldId id="293" r:id="rId12"/>
    <p:sldId id="294" r:id="rId13"/>
    <p:sldId id="295" r:id="rId14"/>
    <p:sldId id="296" r:id="rId15"/>
    <p:sldId id="299" r:id="rId16"/>
    <p:sldId id="300" r:id="rId17"/>
    <p:sldId id="297" r:id="rId18"/>
    <p:sldId id="298" r:id="rId19"/>
    <p:sldId id="286" r:id="rId20"/>
    <p:sldId id="301" r:id="rId21"/>
    <p:sldId id="303" r:id="rId22"/>
    <p:sldId id="305" r:id="rId23"/>
    <p:sldId id="306" r:id="rId24"/>
    <p:sldId id="308" r:id="rId25"/>
    <p:sldId id="311" r:id="rId26"/>
    <p:sldId id="312" r:id="rId27"/>
    <p:sldId id="313" r:id="rId28"/>
    <p:sldId id="310" r:id="rId29"/>
    <p:sldId id="307" r:id="rId30"/>
    <p:sldId id="343" r:id="rId31"/>
    <p:sldId id="315" r:id="rId32"/>
    <p:sldId id="316" r:id="rId33"/>
    <p:sldId id="317" r:id="rId34"/>
    <p:sldId id="319" r:id="rId35"/>
    <p:sldId id="320" r:id="rId36"/>
    <p:sldId id="321" r:id="rId37"/>
    <p:sldId id="322" r:id="rId38"/>
    <p:sldId id="325" r:id="rId39"/>
    <p:sldId id="326" r:id="rId40"/>
    <p:sldId id="327" r:id="rId41"/>
    <p:sldId id="344" r:id="rId42"/>
    <p:sldId id="329" r:id="rId43"/>
    <p:sldId id="331" r:id="rId44"/>
    <p:sldId id="332" r:id="rId45"/>
    <p:sldId id="337" r:id="rId46"/>
    <p:sldId id="335" r:id="rId47"/>
    <p:sldId id="334" r:id="rId48"/>
    <p:sldId id="338" r:id="rId49"/>
    <p:sldId id="345" r:id="rId50"/>
    <p:sldId id="341" r:id="rId51"/>
  </p:sldIdLst>
  <p:sldSz cx="12192000" cy="6858000"/>
  <p:notesSz cx="7023100" cy="9309100"/>
  <p:custDataLst>
    <p:tags r:id="rId5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04"/>
            <p14:sldId id="289"/>
          </p14:sldIdLst>
        </p14:section>
        <p14:section name="Untitled Section" id="{BAB5FE1B-4910-480F-9285-3B3D14DFD513}">
          <p14:sldIdLst>
            <p14:sldId id="285"/>
            <p14:sldId id="287"/>
            <p14:sldId id="288"/>
            <p14:sldId id="293"/>
            <p14:sldId id="294"/>
            <p14:sldId id="295"/>
            <p14:sldId id="296"/>
            <p14:sldId id="299"/>
            <p14:sldId id="300"/>
            <p14:sldId id="297"/>
            <p14:sldId id="298"/>
            <p14:sldId id="286"/>
            <p14:sldId id="301"/>
            <p14:sldId id="303"/>
            <p14:sldId id="305"/>
            <p14:sldId id="306"/>
            <p14:sldId id="308"/>
            <p14:sldId id="311"/>
            <p14:sldId id="312"/>
            <p14:sldId id="313"/>
            <p14:sldId id="310"/>
            <p14:sldId id="307"/>
            <p14:sldId id="343"/>
            <p14:sldId id="315"/>
            <p14:sldId id="316"/>
            <p14:sldId id="317"/>
            <p14:sldId id="319"/>
            <p14:sldId id="320"/>
            <p14:sldId id="321"/>
            <p14:sldId id="322"/>
            <p14:sldId id="325"/>
            <p14:sldId id="326"/>
            <p14:sldId id="327"/>
            <p14:sldId id="344"/>
            <p14:sldId id="329"/>
            <p14:sldId id="331"/>
            <p14:sldId id="332"/>
            <p14:sldId id="337"/>
            <p14:sldId id="335"/>
            <p14:sldId id="334"/>
            <p14:sldId id="338"/>
            <p14:sldId id="345"/>
            <p14:sldId id="34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81" autoAdjust="0"/>
    <p:restoredTop sz="82048" autoAdjust="0"/>
  </p:normalViewPr>
  <p:slideViewPr>
    <p:cSldViewPr snapToGrid="0">
      <p:cViewPr varScale="1">
        <p:scale>
          <a:sx n="91" d="100"/>
          <a:sy n="91" d="100"/>
        </p:scale>
        <p:origin x="100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handoutMaster" Target="handoutMasters/handoutMaster1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55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656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239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7301">
              <a:defRPr/>
            </a:pPr>
            <a:r>
              <a:rPr lang="en-US" dirty="0"/>
              <a:t>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138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28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49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48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4517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61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88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559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250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804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461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4797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838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6389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118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083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7416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8576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006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6450007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80E9-A9C8-4B1E-8CF8-FB52AFC1F905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D909-6640-460E-8B13-5EDE71D1727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73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653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63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015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582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15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43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67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0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87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0401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20158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82053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87852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68746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70051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12026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93626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86181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4227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469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DFFE24B-1A58-E4D1-2911-E4FA368A1F4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01679C7-68FE-2360-ADA4-B5A399A525E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06CD7FEC-2A67-1CD8-0CA2-F81B93F23E0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51674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649" r:id="rId12"/>
    <p:sldLayoutId id="2147483651" r:id="rId13"/>
    <p:sldLayoutId id="2147483656" r:id="rId14"/>
    <p:sldLayoutId id="2147483652" r:id="rId15"/>
    <p:sldLayoutId id="214748365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909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64609" y="2765166"/>
            <a:ext cx="5493791" cy="1327667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Density  - Part II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64609" y="4351282"/>
            <a:ext cx="6109253" cy="609601"/>
          </a:xfrm>
        </p:spPr>
        <p:txBody>
          <a:bodyPr>
            <a:noAutofit/>
          </a:bodyPr>
          <a:lstStyle/>
          <a:p>
            <a:pPr algn="l"/>
            <a:r>
              <a:rPr lang="en-US" sz="2800" dirty="0"/>
              <a:t>Objectives:  3.1-3.4, 4.3, 5.2, 5.4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Latent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Occurs immediately after exposure, but before processing</a:t>
            </a:r>
          </a:p>
          <a:p>
            <a:r>
              <a:rPr lang="en-US" sz="3600" dirty="0"/>
              <a:t>Invisible</a:t>
            </a:r>
          </a:p>
          <a:p>
            <a:r>
              <a:rPr lang="en-US" sz="3600" dirty="0"/>
              <a:t>This happens to all images, regardless of how it is acquired</a:t>
            </a:r>
          </a:p>
          <a:p>
            <a:pPr lvl="1"/>
            <a:r>
              <a:rPr lang="en-US" sz="3200" dirty="0"/>
              <a:t>Film</a:t>
            </a:r>
          </a:p>
          <a:p>
            <a:pPr lvl="1"/>
            <a:r>
              <a:rPr lang="en-US" sz="3200" dirty="0"/>
              <a:t>Digital (DR)</a:t>
            </a:r>
          </a:p>
          <a:p>
            <a:pPr lvl="1"/>
            <a:r>
              <a:rPr lang="en-US" sz="3200" dirty="0"/>
              <a:t>CR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945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How do we get it?</a:t>
            </a:r>
          </a:p>
          <a:p>
            <a:pPr lvl="1"/>
            <a:r>
              <a:rPr lang="en-US" sz="3400" dirty="0"/>
              <a:t>Result of differential absorption of the x-ray beam</a:t>
            </a:r>
          </a:p>
          <a:p>
            <a:r>
              <a:rPr lang="en-US" sz="3600" dirty="0"/>
              <a:t>Differential absorption is:</a:t>
            </a:r>
          </a:p>
          <a:p>
            <a:pPr lvl="1"/>
            <a:r>
              <a:rPr lang="en-US" sz="3200" dirty="0"/>
              <a:t>Process where some of the beam is </a:t>
            </a:r>
            <a:r>
              <a:rPr lang="en-US" sz="3200" b="1" u="sng" dirty="0"/>
              <a:t>absorbed</a:t>
            </a:r>
            <a:r>
              <a:rPr lang="en-US" sz="3200" dirty="0"/>
              <a:t> and some is </a:t>
            </a:r>
            <a:r>
              <a:rPr lang="en-US" sz="3200" b="1" u="sng" dirty="0"/>
              <a:t>transmitted</a:t>
            </a:r>
          </a:p>
          <a:p>
            <a:pPr lvl="1"/>
            <a:r>
              <a:rPr lang="en-US" sz="3200" dirty="0"/>
              <a:t>It’s called differential because the beam is not absorbed to the same degree over the entire area exposed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436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Differential 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Creates an image that represents the structures of anatomy</a:t>
            </a:r>
          </a:p>
          <a:p>
            <a:pPr lvl="1"/>
            <a:r>
              <a:rPr lang="en-US" sz="3600" dirty="0"/>
              <a:t>Results from the variation between absorption and transmission</a:t>
            </a:r>
          </a:p>
          <a:p>
            <a:r>
              <a:rPr lang="en-US" sz="4000" dirty="0"/>
              <a:t>When an image is created this way, several processes are required</a:t>
            </a:r>
          </a:p>
          <a:p>
            <a:pPr lvl="1"/>
            <a:r>
              <a:rPr lang="en-US" sz="3600" dirty="0"/>
              <a:t>Occurs in beam </a:t>
            </a:r>
            <a:r>
              <a:rPr lang="en-US" sz="3600" b="1" u="sng" dirty="0"/>
              <a:t>_________________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Beam Attenuation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When the primary x-ray beam passes through tissue and loses some of its energy</a:t>
            </a:r>
          </a:p>
          <a:p>
            <a:pPr lvl="1"/>
            <a:r>
              <a:rPr lang="en-US" sz="3600" dirty="0"/>
              <a:t>This reduction is known as attenuation</a:t>
            </a:r>
          </a:p>
          <a:p>
            <a:r>
              <a:rPr lang="en-US" sz="4000" dirty="0"/>
              <a:t>Attenuation consists of</a:t>
            </a:r>
          </a:p>
          <a:p>
            <a:pPr lvl="1"/>
            <a:r>
              <a:rPr lang="en-US" sz="3600" dirty="0"/>
              <a:t>Absorption</a:t>
            </a:r>
          </a:p>
          <a:p>
            <a:pPr lvl="1"/>
            <a:r>
              <a:rPr lang="en-US" sz="3600" dirty="0"/>
              <a:t>Scattering</a:t>
            </a:r>
          </a:p>
          <a:p>
            <a:pPr lvl="1"/>
            <a:r>
              <a:rPr lang="en-US" sz="3600" dirty="0"/>
              <a:t>Photon Transmission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450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6348"/>
            <a:ext cx="10515600" cy="4351338"/>
          </a:xfrm>
        </p:spPr>
        <p:txBody>
          <a:bodyPr>
            <a:noAutofit/>
          </a:bodyPr>
          <a:lstStyle/>
          <a:p>
            <a:r>
              <a:rPr lang="en-US" sz="4400" dirty="0"/>
              <a:t>Interaction called:</a:t>
            </a:r>
          </a:p>
          <a:p>
            <a:pPr lvl="1"/>
            <a:r>
              <a:rPr lang="en-US" sz="4000" u="sng" dirty="0"/>
              <a:t>_____________________________</a:t>
            </a:r>
          </a:p>
          <a:p>
            <a:pPr lvl="2"/>
            <a:r>
              <a:rPr lang="en-US" sz="3600" dirty="0"/>
              <a:t>Complete absorption of x-ray photon</a:t>
            </a:r>
          </a:p>
          <a:p>
            <a:pPr lvl="2"/>
            <a:r>
              <a:rPr lang="en-US" sz="3600" dirty="0"/>
              <a:t>Inner shell electron ejected</a:t>
            </a:r>
          </a:p>
          <a:p>
            <a:pPr lvl="3"/>
            <a:r>
              <a:rPr lang="en-US" sz="3200" dirty="0"/>
              <a:t>Photoelectron</a:t>
            </a:r>
          </a:p>
          <a:p>
            <a:pPr lvl="2"/>
            <a:r>
              <a:rPr lang="en-US" sz="3600" dirty="0"/>
              <a:t>Outer shell electron drops to fill the spot</a:t>
            </a:r>
          </a:p>
          <a:p>
            <a:pPr lvl="2"/>
            <a:r>
              <a:rPr lang="en-US" sz="3600" dirty="0"/>
              <a:t>Characteristic radiation emitted</a:t>
            </a:r>
          </a:p>
          <a:p>
            <a:pPr lvl="3"/>
            <a:r>
              <a:rPr lang="en-US" sz="3200" dirty="0"/>
              <a:t>Low energy – usually remains in the body</a:t>
            </a:r>
          </a:p>
          <a:p>
            <a:pPr lvl="2"/>
            <a:r>
              <a:rPr lang="en-US" sz="3600" dirty="0"/>
              <a:t>Atom is ionized</a:t>
            </a:r>
          </a:p>
        </p:txBody>
      </p:sp>
    </p:spTree>
    <p:extLst>
      <p:ext uri="{BB962C8B-B14F-4D97-AF65-F5344CB8AC3E}">
        <p14:creationId xmlns:p14="http://schemas.microsoft.com/office/powerpoint/2010/main" val="2966783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Probability of PE interactions increases if:</a:t>
            </a:r>
          </a:p>
          <a:p>
            <a:pPr lvl="1"/>
            <a:r>
              <a:rPr lang="en-US" sz="3200" dirty="0"/>
              <a:t>Energy levels are </a:t>
            </a:r>
            <a:r>
              <a:rPr lang="en-US" sz="3200" b="1" u="sng" dirty="0"/>
              <a:t>__________</a:t>
            </a:r>
            <a:r>
              <a:rPr lang="en-US" sz="3200" dirty="0"/>
              <a:t> together</a:t>
            </a:r>
          </a:p>
          <a:p>
            <a:pPr lvl="2"/>
            <a:r>
              <a:rPr lang="en-US" sz="2800" dirty="0"/>
              <a:t>Binding energy of inner shell electron and energy of incoming x-ray photon</a:t>
            </a:r>
          </a:p>
          <a:p>
            <a:pPr lvl="2"/>
            <a:r>
              <a:rPr lang="en-US" sz="2800" dirty="0"/>
              <a:t>the closer they are, the higher the odds of PE occurring</a:t>
            </a:r>
          </a:p>
          <a:p>
            <a:pPr lvl="2"/>
            <a:r>
              <a:rPr lang="en-US" sz="2800" dirty="0"/>
              <a:t>Complete absorption of the x-ray photon</a:t>
            </a:r>
          </a:p>
          <a:p>
            <a:r>
              <a:rPr lang="en-US" sz="3600" dirty="0"/>
              <a:t>What other interactions are classified as absorption?</a:t>
            </a:r>
          </a:p>
          <a:p>
            <a:pPr lvl="1"/>
            <a:r>
              <a:rPr lang="en-US" sz="3200" dirty="0"/>
              <a:t>Pair Production and Photodisintegration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625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000" dirty="0"/>
              <a:t>What interaction would this be?</a:t>
            </a:r>
          </a:p>
          <a:p>
            <a:r>
              <a:rPr lang="en-US" sz="4300" b="1" u="sng" dirty="0"/>
              <a:t>_______________</a:t>
            </a:r>
          </a:p>
          <a:p>
            <a:pPr lvl="1"/>
            <a:r>
              <a:rPr lang="en-US" sz="3600" dirty="0"/>
              <a:t>Incoming x-ray photon is not absorbed</a:t>
            </a:r>
          </a:p>
          <a:p>
            <a:pPr lvl="1"/>
            <a:r>
              <a:rPr lang="en-US" sz="3600" dirty="0"/>
              <a:t>Ejects outer shell electron</a:t>
            </a:r>
          </a:p>
          <a:p>
            <a:pPr lvl="2"/>
            <a:r>
              <a:rPr lang="en-US" sz="3600" dirty="0"/>
              <a:t>Compton electron, secondary electron</a:t>
            </a:r>
          </a:p>
          <a:p>
            <a:pPr lvl="1"/>
            <a:r>
              <a:rPr lang="en-US" sz="3600" dirty="0"/>
              <a:t>X-ray photon loses energy, changes direction</a:t>
            </a:r>
          </a:p>
          <a:p>
            <a:pPr lvl="2"/>
            <a:r>
              <a:rPr lang="en-US" sz="3600" dirty="0"/>
              <a:t>Can go onto interact with IR</a:t>
            </a:r>
          </a:p>
          <a:p>
            <a:pPr lvl="2"/>
            <a:r>
              <a:rPr lang="en-US" sz="3600" dirty="0"/>
              <a:t>Can leave body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713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What else would be in this category?</a:t>
            </a:r>
          </a:p>
          <a:p>
            <a:r>
              <a:rPr lang="en-US" sz="4000" b="1" u="sng" dirty="0"/>
              <a:t>__________________</a:t>
            </a:r>
          </a:p>
          <a:p>
            <a:pPr lvl="1"/>
            <a:r>
              <a:rPr lang="en-US" sz="3600" dirty="0"/>
              <a:t>Not significant</a:t>
            </a:r>
          </a:p>
          <a:p>
            <a:pPr lvl="1"/>
            <a:r>
              <a:rPr lang="en-US" sz="3600" dirty="0"/>
              <a:t>Occurs with very low energy x-rays</a:t>
            </a:r>
          </a:p>
          <a:p>
            <a:pPr lvl="1"/>
            <a:r>
              <a:rPr lang="en-US" sz="3600" dirty="0"/>
              <a:t>Can interact with IR, but very minimally</a:t>
            </a:r>
          </a:p>
          <a:p>
            <a:pPr lvl="1"/>
            <a:r>
              <a:rPr lang="en-US" sz="3600" dirty="0"/>
              <a:t>In diagnostic ranges, very little contribution is from coherent scatter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890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Scattered Photons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Why is this an issue?</a:t>
            </a:r>
          </a:p>
          <a:p>
            <a:r>
              <a:rPr lang="en-US" sz="3600" dirty="0"/>
              <a:t>If they reach the IR:</a:t>
            </a:r>
          </a:p>
          <a:p>
            <a:pPr lvl="1"/>
            <a:r>
              <a:rPr lang="en-US" sz="3600" dirty="0"/>
              <a:t>Degrade image</a:t>
            </a:r>
          </a:p>
          <a:p>
            <a:pPr lvl="1"/>
            <a:r>
              <a:rPr lang="en-US" sz="3600" dirty="0"/>
              <a:t>Contribute nothing useful to the image</a:t>
            </a:r>
          </a:p>
          <a:p>
            <a:pPr lvl="1"/>
            <a:r>
              <a:rPr lang="en-US" sz="3600" dirty="0"/>
              <a:t>Also known as </a:t>
            </a:r>
            <a:r>
              <a:rPr lang="en-US" sz="3600" u="sng" dirty="0"/>
              <a:t>image fog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478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kVp</a:t>
            </a:r>
            <a:r>
              <a:rPr lang="en-US" sz="3600" dirty="0"/>
              <a:t> and Image Fog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When </a:t>
            </a:r>
            <a:r>
              <a:rPr lang="en-US" sz="4000" dirty="0" err="1"/>
              <a:t>kVp</a:t>
            </a:r>
            <a:r>
              <a:rPr lang="en-US" sz="4000" dirty="0"/>
              <a:t> is increased, there are: </a:t>
            </a:r>
          </a:p>
          <a:p>
            <a:pPr lvl="1"/>
            <a:r>
              <a:rPr lang="en-US" sz="3600" dirty="0"/>
              <a:t>Fewer interactions in total</a:t>
            </a:r>
          </a:p>
          <a:p>
            <a:pPr lvl="1"/>
            <a:r>
              <a:rPr lang="en-US" sz="3600" dirty="0"/>
              <a:t>Increased amount of x-rays transmitted</a:t>
            </a:r>
          </a:p>
          <a:p>
            <a:pPr lvl="1"/>
            <a:r>
              <a:rPr lang="en-US" sz="3600" dirty="0"/>
              <a:t>Increased Compton scattering</a:t>
            </a:r>
          </a:p>
          <a:p>
            <a:r>
              <a:rPr lang="en-US" sz="4000" dirty="0"/>
              <a:t>Scatter radiation creates unwanted exposure on the image called fog</a:t>
            </a:r>
          </a:p>
          <a:p>
            <a:pPr lvl="1"/>
            <a:r>
              <a:rPr lang="en-US" sz="2800" dirty="0"/>
              <a:t>Does not offer any useful information</a:t>
            </a:r>
          </a:p>
        </p:txBody>
      </p:sp>
    </p:spTree>
    <p:extLst>
      <p:ext uri="{BB962C8B-B14F-4D97-AF65-F5344CB8AC3E}">
        <p14:creationId xmlns:p14="http://schemas.microsoft.com/office/powerpoint/2010/main" val="3765278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Scatter and Image Fog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Therefore… when </a:t>
            </a:r>
            <a:r>
              <a:rPr lang="en-US" sz="4000" dirty="0" err="1"/>
              <a:t>kVp</a:t>
            </a:r>
            <a:r>
              <a:rPr lang="en-US" sz="4000" dirty="0"/>
              <a:t> is increased, the amount of fog is increased</a:t>
            </a:r>
          </a:p>
          <a:p>
            <a:pPr lvl="1"/>
            <a:r>
              <a:rPr lang="en-US" sz="3600" dirty="0"/>
              <a:t>How is density affected?</a:t>
            </a:r>
          </a:p>
          <a:p>
            <a:pPr lvl="2"/>
            <a:r>
              <a:rPr lang="en-US" sz="3200" dirty="0"/>
              <a:t>Increased fog will increase overall image density</a:t>
            </a:r>
          </a:p>
          <a:p>
            <a:pPr lvl="1"/>
            <a:r>
              <a:rPr lang="en-US" sz="3600" dirty="0"/>
              <a:t>How is contrast affected?</a:t>
            </a:r>
          </a:p>
          <a:p>
            <a:pPr lvl="2"/>
            <a:r>
              <a:rPr lang="en-US" sz="3200" dirty="0"/>
              <a:t>Increased fog leads to a decrease in contrast</a:t>
            </a:r>
          </a:p>
        </p:txBody>
      </p:sp>
    </p:spTree>
    <p:extLst>
      <p:ext uri="{BB962C8B-B14F-4D97-AF65-F5344CB8AC3E}">
        <p14:creationId xmlns:p14="http://schemas.microsoft.com/office/powerpoint/2010/main" val="344527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Scattered Photons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If they are absorbed:</a:t>
            </a:r>
          </a:p>
          <a:p>
            <a:pPr lvl="1"/>
            <a:r>
              <a:rPr lang="en-US" sz="3600" dirty="0"/>
              <a:t>Contribute to the patient’s radiation exposure and increases their dose</a:t>
            </a:r>
          </a:p>
          <a:p>
            <a:r>
              <a:rPr lang="en-US" sz="3600" dirty="0"/>
              <a:t>If they leave the body and don’t reach the IR:</a:t>
            </a:r>
          </a:p>
          <a:p>
            <a:pPr lvl="1"/>
            <a:r>
              <a:rPr lang="en-US" sz="3600" dirty="0"/>
              <a:t>Contribute to the dose of anyone near the patient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268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Transmission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Defined as: the x-ray photon passes through to the image receptor</a:t>
            </a:r>
          </a:p>
          <a:p>
            <a:pPr lvl="1"/>
            <a:r>
              <a:rPr lang="en-US" sz="4000" dirty="0"/>
              <a:t>Direct transmission</a:t>
            </a:r>
          </a:p>
          <a:p>
            <a:pPr lvl="1"/>
            <a:r>
              <a:rPr lang="en-US" sz="4000" dirty="0"/>
              <a:t>Indirect transmission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572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Exit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3600" dirty="0"/>
              <a:t>= transmitted and scattered radiation</a:t>
            </a:r>
          </a:p>
          <a:p>
            <a:pPr>
              <a:buNone/>
            </a:pPr>
            <a:endParaRPr lang="en-US" sz="3600" dirty="0"/>
          </a:p>
          <a:p>
            <a:pPr>
              <a:buNone/>
            </a:pPr>
            <a:r>
              <a:rPr lang="en-US" sz="3600" dirty="0"/>
              <a:t>= (direct and indirect transmission)</a:t>
            </a:r>
          </a:p>
          <a:p>
            <a:endParaRPr lang="en-US" sz="3600" dirty="0"/>
          </a:p>
          <a:p>
            <a:r>
              <a:rPr lang="en-US" sz="3600" dirty="0"/>
              <a:t> Amounts of absorption and transmission are varied</a:t>
            </a:r>
          </a:p>
          <a:p>
            <a:pPr lvl="1"/>
            <a:r>
              <a:rPr lang="en-US" sz="3200" dirty="0"/>
              <a:t>Differential absorption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On the Image…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u="sng" dirty="0"/>
              <a:t>White</a:t>
            </a:r>
            <a:r>
              <a:rPr lang="en-US" sz="3200" dirty="0"/>
              <a:t> </a:t>
            </a:r>
          </a:p>
          <a:p>
            <a:pPr lvl="1"/>
            <a:r>
              <a:rPr lang="en-US" sz="3200" dirty="0"/>
              <a:t>Areas of Absorption</a:t>
            </a:r>
          </a:p>
          <a:p>
            <a:pPr lvl="1"/>
            <a:r>
              <a:rPr lang="en-US" sz="3200" dirty="0"/>
              <a:t>Photoelectric Interactions</a:t>
            </a:r>
          </a:p>
          <a:p>
            <a:r>
              <a:rPr lang="en-US" sz="3200" b="1" u="sng" dirty="0"/>
              <a:t>Black</a:t>
            </a:r>
            <a:r>
              <a:rPr lang="en-US" sz="3200" dirty="0"/>
              <a:t> </a:t>
            </a:r>
          </a:p>
          <a:p>
            <a:pPr lvl="1"/>
            <a:r>
              <a:rPr lang="en-US" sz="3200" dirty="0"/>
              <a:t>Transmission  </a:t>
            </a:r>
          </a:p>
          <a:p>
            <a:pPr lvl="1"/>
            <a:r>
              <a:rPr lang="en-US" sz="3200" dirty="0"/>
              <a:t>High radiographic density</a:t>
            </a:r>
          </a:p>
          <a:p>
            <a:r>
              <a:rPr lang="en-US" sz="3200" b="1" u="sng" dirty="0"/>
              <a:t>Grey</a:t>
            </a:r>
            <a:r>
              <a:rPr lang="en-US" sz="3200" dirty="0"/>
              <a:t>  </a:t>
            </a:r>
          </a:p>
          <a:p>
            <a:pPr lvl="1"/>
            <a:r>
              <a:rPr lang="en-US" sz="3200" dirty="0"/>
              <a:t>Mix of both absorption and transmission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587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Exponential 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As x-rays pass through tissue, there is no fixed range to describe how far they go</a:t>
            </a:r>
          </a:p>
          <a:p>
            <a:r>
              <a:rPr lang="en-US" sz="3600" dirty="0"/>
              <a:t>Attenuated exponentially</a:t>
            </a:r>
          </a:p>
          <a:p>
            <a:r>
              <a:rPr lang="en-US" sz="3600" dirty="0"/>
              <a:t>For every increment of thickness, the x-rays are decreased in number, by a certain percentage</a:t>
            </a:r>
          </a:p>
          <a:p>
            <a:r>
              <a:rPr lang="en-US" sz="3600" dirty="0"/>
              <a:t>Never reaches zero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9974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In order to select an optimal radiographic technique, three groups of factors must be considered:</a:t>
            </a:r>
          </a:p>
          <a:p>
            <a:pPr lvl="1"/>
            <a:r>
              <a:rPr lang="en-US" sz="3600" dirty="0"/>
              <a:t>Image Quality factors</a:t>
            </a:r>
          </a:p>
          <a:p>
            <a:pPr lvl="1"/>
            <a:r>
              <a:rPr lang="en-US" sz="3600" dirty="0"/>
              <a:t>Exposure Technique factors</a:t>
            </a:r>
          </a:p>
          <a:p>
            <a:pPr lvl="1"/>
            <a:r>
              <a:rPr lang="en-US" sz="3600" dirty="0"/>
              <a:t>Patient factors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006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Distance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SID </a:t>
            </a:r>
          </a:p>
          <a:p>
            <a:pPr lvl="1"/>
            <a:r>
              <a:rPr lang="en-US" sz="4000" dirty="0"/>
              <a:t>Source to Image Distance</a:t>
            </a:r>
          </a:p>
          <a:p>
            <a:pPr lvl="1"/>
            <a:r>
              <a:rPr lang="en-US" sz="4000" dirty="0"/>
              <a:t>Aka  FFD (Focus to film distance)</a:t>
            </a:r>
          </a:p>
          <a:p>
            <a:pPr lvl="1"/>
            <a:r>
              <a:rPr lang="en-US" sz="4000" dirty="0"/>
              <a:t>Intensity changes with distance</a:t>
            </a:r>
          </a:p>
          <a:p>
            <a:pPr lvl="2"/>
            <a:r>
              <a:rPr lang="en-US" sz="4000" dirty="0"/>
              <a:t>Inverse Square Law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7512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Inverse Square Law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lnSpc>
                <a:spcPts val="7600"/>
              </a:lnSpc>
              <a:buNone/>
            </a:pPr>
            <a:r>
              <a:rPr lang="en-US" sz="8800" dirty="0"/>
              <a:t> </a:t>
            </a:r>
            <a:endParaRPr lang="en-US" sz="8800" baseline="30000" dirty="0"/>
          </a:p>
          <a:p>
            <a:pPr marL="109728" indent="0">
              <a:lnSpc>
                <a:spcPts val="7600"/>
              </a:lnSpc>
              <a:buNone/>
            </a:pPr>
            <a:r>
              <a:rPr lang="en-US" sz="8800" dirty="0"/>
              <a:t>                </a:t>
            </a:r>
          </a:p>
          <a:p>
            <a:pPr marL="109728" indent="0">
              <a:lnSpc>
                <a:spcPts val="7600"/>
              </a:lnSpc>
              <a:buNone/>
            </a:pPr>
            <a:r>
              <a:rPr lang="en-US" sz="8800" dirty="0"/>
              <a:t> </a:t>
            </a:r>
            <a:endParaRPr lang="en-US" sz="8800" baseline="300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517913" y="2855847"/>
            <a:ext cx="2332383" cy="13252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6252313" y="2869099"/>
            <a:ext cx="2590800" cy="662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72651CE-33C1-82D1-375D-585F97E5C590}"/>
              </a:ext>
            </a:extLst>
          </p:cNvPr>
          <p:cNvSpPr txBox="1"/>
          <p:nvPr/>
        </p:nvSpPr>
        <p:spPr>
          <a:xfrm>
            <a:off x="5277349" y="1825625"/>
            <a:ext cx="914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/>
              <a:t>=</a:t>
            </a:r>
            <a:endParaRPr lang="en-CA" sz="6600" b="1" dirty="0"/>
          </a:p>
        </p:txBody>
      </p:sp>
    </p:spTree>
    <p:extLst>
      <p:ext uri="{BB962C8B-B14F-4D97-AF65-F5344CB8AC3E}">
        <p14:creationId xmlns:p14="http://schemas.microsoft.com/office/powerpoint/2010/main" val="30345226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As the distance between the focal spot and the image receptor changes – the intensity of the radiation will change also</a:t>
            </a:r>
          </a:p>
          <a:p>
            <a:pPr lvl="1"/>
            <a:r>
              <a:rPr lang="en-US" sz="3600" dirty="0"/>
              <a:t>You’ll notice as the distance is increased, the light covers a larger area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060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happens to the number of photons as the area is increased?</a:t>
            </a:r>
          </a:p>
          <a:p>
            <a:pPr lvl="1"/>
            <a:r>
              <a:rPr lang="en-US" sz="3200" dirty="0"/>
              <a:t>The same number of photons</a:t>
            </a:r>
          </a:p>
          <a:p>
            <a:pPr lvl="1"/>
            <a:r>
              <a:rPr lang="en-US" sz="3200" dirty="0"/>
              <a:t>Larger area means:</a:t>
            </a:r>
          </a:p>
          <a:p>
            <a:pPr lvl="2"/>
            <a:r>
              <a:rPr lang="en-US" sz="2800" dirty="0"/>
              <a:t>Same number of photons covering a larger area, so less density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827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What happens to the image?</a:t>
            </a:r>
          </a:p>
          <a:p>
            <a:pPr lvl="1"/>
            <a:r>
              <a:rPr lang="en-US" sz="3200" dirty="0"/>
              <a:t>Because it is receiving less radiation, there will be less radiographic density</a:t>
            </a:r>
            <a:endParaRPr lang="en-US" sz="3600" dirty="0"/>
          </a:p>
          <a:p>
            <a:r>
              <a:rPr lang="en-US" sz="3600" dirty="0"/>
              <a:t>What if we have a very short SID?</a:t>
            </a:r>
          </a:p>
          <a:p>
            <a:pPr lvl="1"/>
            <a:r>
              <a:rPr lang="en-US" sz="3200" dirty="0"/>
              <a:t>The reverse is true</a:t>
            </a:r>
          </a:p>
          <a:p>
            <a:pPr lvl="1"/>
            <a:r>
              <a:rPr lang="en-US" sz="3200" dirty="0"/>
              <a:t>More photons in a smaller area – increased intensity</a:t>
            </a:r>
          </a:p>
          <a:p>
            <a:pPr lvl="1"/>
            <a:r>
              <a:rPr lang="en-US" sz="3200" dirty="0"/>
              <a:t>More </a:t>
            </a:r>
            <a:r>
              <a:rPr lang="en-US" sz="3200"/>
              <a:t>radiographic density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39763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Maintenance Formula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Derived from the Inverse Square Law</a:t>
            </a:r>
          </a:p>
          <a:p>
            <a:pPr lvl="1"/>
            <a:r>
              <a:rPr lang="en-US" sz="3600" dirty="0"/>
              <a:t>Reversed to make a “Square Law”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>
              <a:buNone/>
            </a:pPr>
            <a:r>
              <a:rPr lang="en-US" sz="4400" dirty="0"/>
              <a:t> </a:t>
            </a:r>
            <a:endParaRPr lang="en-US" sz="5400" baseline="30000" dirty="0"/>
          </a:p>
          <a:p>
            <a:pPr marL="0" indent="0">
              <a:buNone/>
            </a:pPr>
            <a:r>
              <a:rPr lang="en-US" sz="5400" dirty="0"/>
              <a:t>                  </a:t>
            </a:r>
          </a:p>
          <a:p>
            <a:pPr>
              <a:buNone/>
            </a:pPr>
            <a:r>
              <a:rPr lang="en-US" sz="5400" dirty="0"/>
              <a:t> </a:t>
            </a:r>
            <a:endParaRPr lang="en-US" sz="5400" baseline="30000" dirty="0"/>
          </a:p>
          <a:p>
            <a:pPr lvl="1"/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71031" y="4286898"/>
            <a:ext cx="20540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197183" y="4267020"/>
            <a:ext cx="2339009" cy="198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5DC6230-E348-286E-7F26-3339E5E15530}"/>
              </a:ext>
            </a:extLst>
          </p:cNvPr>
          <p:cNvSpPr txBox="1"/>
          <p:nvPr/>
        </p:nvSpPr>
        <p:spPr>
          <a:xfrm>
            <a:off x="5138786" y="3211943"/>
            <a:ext cx="644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/>
              <a:t>=</a:t>
            </a:r>
            <a:endParaRPr lang="en-CA" sz="7200" dirty="0"/>
          </a:p>
        </p:txBody>
      </p:sp>
    </p:spTree>
    <p:extLst>
      <p:ext uri="{BB962C8B-B14F-4D97-AF65-F5344CB8AC3E}">
        <p14:creationId xmlns:p14="http://schemas.microsoft.com/office/powerpoint/2010/main" val="1618136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Maintenance Formula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When do we use it?</a:t>
            </a:r>
          </a:p>
          <a:p>
            <a:pPr lvl="1"/>
            <a:r>
              <a:rPr lang="en-US" sz="4000" dirty="0"/>
              <a:t>Portables (especially chests)</a:t>
            </a:r>
          </a:p>
          <a:p>
            <a:pPr lvl="1"/>
            <a:r>
              <a:rPr lang="en-US" sz="4000" dirty="0"/>
              <a:t>To fit larger parts to a receptor</a:t>
            </a:r>
          </a:p>
          <a:p>
            <a:pPr lvl="1"/>
            <a:r>
              <a:rPr lang="en-US" sz="4000" dirty="0"/>
              <a:t>Patient condition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5079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Density Maintenance Formula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The original exposure is with 20 </a:t>
            </a:r>
            <a:r>
              <a:rPr lang="en-US" sz="3600" dirty="0" err="1"/>
              <a:t>mAs</a:t>
            </a:r>
            <a:r>
              <a:rPr lang="en-US" sz="3600" dirty="0"/>
              <a:t> at a distance of 40 inches.  The new exposure will be taken at a distance of 72 inches.  What will the new </a:t>
            </a:r>
            <a:r>
              <a:rPr lang="en-US" sz="3600" dirty="0" err="1"/>
              <a:t>mAs</a:t>
            </a:r>
            <a:r>
              <a:rPr lang="en-US" sz="3600" dirty="0"/>
              <a:t> be?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83617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Object to Image Distance</a:t>
            </a:r>
          </a:p>
          <a:p>
            <a:r>
              <a:rPr lang="en-US" sz="3600" dirty="0"/>
              <a:t>Increased OID allows less scatter to reach the IR</a:t>
            </a:r>
          </a:p>
          <a:p>
            <a:r>
              <a:rPr lang="en-US" sz="3600" dirty="0"/>
              <a:t>How would less scatter affect radiographic density?</a:t>
            </a:r>
          </a:p>
          <a:p>
            <a:pPr lvl="1"/>
            <a:r>
              <a:rPr lang="en-US" sz="3200" dirty="0"/>
              <a:t>It would </a:t>
            </a:r>
            <a:r>
              <a:rPr lang="en-US" sz="3200" b="1" u="sng" dirty="0"/>
              <a:t>________________</a:t>
            </a:r>
            <a:r>
              <a:rPr lang="en-US" sz="3200" dirty="0"/>
              <a:t> it</a:t>
            </a:r>
          </a:p>
          <a:p>
            <a:r>
              <a:rPr lang="en-US" sz="3600" dirty="0"/>
              <a:t>So then we can draw the conclusion,</a:t>
            </a:r>
          </a:p>
          <a:p>
            <a:pPr lvl="1"/>
            <a:r>
              <a:rPr lang="en-US" sz="3200" dirty="0"/>
              <a:t>Increased OID, results in decreased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2875111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Patient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Most difficult</a:t>
            </a:r>
          </a:p>
          <a:p>
            <a:r>
              <a:rPr lang="en-US" sz="3600" dirty="0"/>
              <a:t>Huge influence on radiographic technique</a:t>
            </a:r>
          </a:p>
          <a:p>
            <a:r>
              <a:rPr lang="en-US" sz="3600" dirty="0"/>
              <a:t>Requires</a:t>
            </a:r>
            <a:r>
              <a:rPr lang="en-US" sz="3600" b="1" u="sng" dirty="0"/>
              <a:t> __________ </a:t>
            </a:r>
            <a:r>
              <a:rPr lang="en-US" sz="3600" dirty="0"/>
              <a:t>call, experience and training on the part of the technologist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4689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Habitus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Used to classify patients when discussing patient factors</a:t>
            </a:r>
          </a:p>
          <a:p>
            <a:r>
              <a:rPr lang="en-US" sz="4000" dirty="0"/>
              <a:t>Descriptors:</a:t>
            </a:r>
          </a:p>
          <a:p>
            <a:pPr lvl="1"/>
            <a:r>
              <a:rPr lang="en-US" sz="3600" dirty="0" err="1"/>
              <a:t>Aesthenic</a:t>
            </a:r>
            <a:endParaRPr lang="en-US" sz="3600" dirty="0"/>
          </a:p>
          <a:p>
            <a:pPr lvl="1"/>
            <a:r>
              <a:rPr lang="en-US" sz="3600" dirty="0" err="1"/>
              <a:t>Hyposthenic</a:t>
            </a:r>
            <a:endParaRPr lang="en-US" sz="3600" dirty="0"/>
          </a:p>
          <a:p>
            <a:pPr lvl="1"/>
            <a:r>
              <a:rPr lang="en-US" sz="3600" dirty="0" err="1"/>
              <a:t>Sthenic</a:t>
            </a:r>
            <a:endParaRPr lang="en-US" sz="3600" dirty="0"/>
          </a:p>
          <a:p>
            <a:pPr lvl="1"/>
            <a:r>
              <a:rPr lang="en-US" sz="3600" dirty="0" err="1"/>
              <a:t>Hypersthenic</a:t>
            </a:r>
            <a:endParaRPr lang="en-US" sz="3600" dirty="0"/>
          </a:p>
          <a:p>
            <a:pPr marL="342900" lvl="1" indent="0">
              <a:buNone/>
            </a:pP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375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Thickness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Calipers</a:t>
            </a:r>
          </a:p>
          <a:p>
            <a:r>
              <a:rPr lang="en-US" sz="3600" dirty="0"/>
              <a:t>With increased thickness, how should exposure factors be adjusted?</a:t>
            </a:r>
          </a:p>
          <a:p>
            <a:r>
              <a:rPr lang="en-US" sz="3600" dirty="0"/>
              <a:t>Must </a:t>
            </a:r>
            <a:r>
              <a:rPr lang="en-US" sz="3600" b="1" u="sng" dirty="0"/>
              <a:t>increase</a:t>
            </a:r>
            <a:r>
              <a:rPr lang="en-US" sz="3600" dirty="0"/>
              <a:t> factors</a:t>
            </a:r>
          </a:p>
          <a:p>
            <a:pPr lvl="1"/>
            <a:r>
              <a:rPr lang="en-US" sz="3200" dirty="0"/>
              <a:t>Can change </a:t>
            </a:r>
            <a:r>
              <a:rPr lang="en-US" sz="3200" dirty="0" err="1"/>
              <a:t>mAs</a:t>
            </a:r>
            <a:r>
              <a:rPr lang="en-US" sz="3200" dirty="0"/>
              <a:t> or </a:t>
            </a:r>
            <a:r>
              <a:rPr lang="en-US" sz="3200" dirty="0" err="1"/>
              <a:t>kVp</a:t>
            </a:r>
            <a:endParaRPr lang="en-US" sz="3200" dirty="0"/>
          </a:p>
          <a:p>
            <a:pPr lvl="1"/>
            <a:r>
              <a:rPr lang="en-US" sz="3200" dirty="0"/>
              <a:t>In most situations, would choose to adjust </a:t>
            </a:r>
            <a:r>
              <a:rPr lang="en-US" sz="3200" dirty="0" err="1"/>
              <a:t>mAs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9394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does the area consist of?</a:t>
            </a:r>
          </a:p>
          <a:p>
            <a:pPr lvl="1"/>
            <a:r>
              <a:rPr lang="en-US" sz="2800" dirty="0"/>
              <a:t>Bone?</a:t>
            </a:r>
          </a:p>
          <a:p>
            <a:pPr lvl="1"/>
            <a:r>
              <a:rPr lang="en-US" sz="2800" dirty="0"/>
              <a:t>Fluid?</a:t>
            </a:r>
          </a:p>
          <a:p>
            <a:pPr lvl="1"/>
            <a:r>
              <a:rPr lang="en-US" sz="2800" dirty="0"/>
              <a:t>Fat?</a:t>
            </a:r>
          </a:p>
          <a:p>
            <a:r>
              <a:rPr lang="en-US" sz="3200" dirty="0"/>
              <a:t>Additional judgment required</a:t>
            </a:r>
          </a:p>
          <a:p>
            <a:pPr lvl="1"/>
            <a:r>
              <a:rPr lang="en-US" sz="2800" dirty="0"/>
              <a:t>Tissue thickness not linear because of many variables</a:t>
            </a:r>
          </a:p>
          <a:p>
            <a:pPr lvl="1"/>
            <a:r>
              <a:rPr lang="en-US" sz="2800" dirty="0"/>
              <a:t>Atomic number and density of part</a:t>
            </a:r>
          </a:p>
          <a:p>
            <a:r>
              <a:rPr lang="en-US" sz="3200" dirty="0"/>
              <a:t>Chest vs. abdomen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0642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Rule of Technical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Chest</a:t>
            </a:r>
          </a:p>
          <a:p>
            <a:pPr lvl="1"/>
            <a:r>
              <a:rPr lang="en-US" sz="3600" dirty="0"/>
              <a:t>High </a:t>
            </a:r>
            <a:r>
              <a:rPr lang="en-US" sz="3600" dirty="0" err="1"/>
              <a:t>kVp</a:t>
            </a:r>
            <a:endParaRPr lang="en-US" sz="3600" dirty="0"/>
          </a:p>
          <a:p>
            <a:r>
              <a:rPr lang="en-US" sz="4000" dirty="0"/>
              <a:t>Soft tissue</a:t>
            </a:r>
          </a:p>
          <a:p>
            <a:pPr lvl="1"/>
            <a:r>
              <a:rPr lang="en-US" sz="3600" dirty="0"/>
              <a:t>Low </a:t>
            </a:r>
            <a:r>
              <a:rPr lang="en-US" sz="3600" dirty="0" err="1"/>
              <a:t>kVp</a:t>
            </a:r>
            <a:r>
              <a:rPr lang="en-US" sz="3600" dirty="0"/>
              <a:t>, high </a:t>
            </a:r>
            <a:r>
              <a:rPr lang="en-US" sz="3600" dirty="0" err="1"/>
              <a:t>mAs</a:t>
            </a:r>
            <a:endParaRPr lang="en-US" sz="3600" dirty="0"/>
          </a:p>
          <a:p>
            <a:r>
              <a:rPr lang="en-US" sz="4000" dirty="0"/>
              <a:t>Bony extremities</a:t>
            </a:r>
          </a:p>
          <a:p>
            <a:pPr lvl="1"/>
            <a:r>
              <a:rPr lang="en-US" sz="3600" dirty="0"/>
              <a:t>Low </a:t>
            </a:r>
            <a:r>
              <a:rPr lang="en-US" sz="3600" dirty="0" err="1"/>
              <a:t>kVp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6265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Pathology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Another patient factor to be considered</a:t>
            </a:r>
          </a:p>
          <a:p>
            <a:r>
              <a:rPr lang="en-US" sz="3600" dirty="0"/>
              <a:t>Radiographic technique needs to be adjusted in cases with known pathology</a:t>
            </a:r>
          </a:p>
          <a:p>
            <a:r>
              <a:rPr lang="en-US" sz="3600" dirty="0"/>
              <a:t>Destructive</a:t>
            </a:r>
          </a:p>
          <a:p>
            <a:pPr lvl="1"/>
            <a:r>
              <a:rPr lang="en-US" sz="3200" dirty="0"/>
              <a:t>Increases </a:t>
            </a:r>
            <a:r>
              <a:rPr lang="en-US" sz="3200" b="1" u="sng" dirty="0"/>
              <a:t>_______________</a:t>
            </a:r>
            <a:r>
              <a:rPr lang="en-US" sz="3200" dirty="0"/>
              <a:t> of tissue</a:t>
            </a:r>
          </a:p>
          <a:p>
            <a:r>
              <a:rPr lang="en-US" sz="3600" dirty="0"/>
              <a:t>Constructive</a:t>
            </a:r>
          </a:p>
          <a:p>
            <a:pPr lvl="1"/>
            <a:r>
              <a:rPr lang="en-US" sz="3200" dirty="0"/>
              <a:t>Increases </a:t>
            </a:r>
            <a:r>
              <a:rPr lang="en-US" sz="3200" b="1" u="sng" dirty="0"/>
              <a:t>_______________</a:t>
            </a:r>
            <a:r>
              <a:rPr lang="en-US" sz="3200" dirty="0"/>
              <a:t>of tissue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3583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Three types:</a:t>
            </a:r>
          </a:p>
          <a:p>
            <a:pPr lvl="1"/>
            <a:r>
              <a:rPr lang="en-US" sz="4000" dirty="0"/>
              <a:t>Inherent</a:t>
            </a:r>
          </a:p>
          <a:p>
            <a:pPr lvl="1"/>
            <a:r>
              <a:rPr lang="en-US" sz="4000" dirty="0"/>
              <a:t>Added</a:t>
            </a:r>
          </a:p>
          <a:p>
            <a:pPr lvl="1"/>
            <a:r>
              <a:rPr lang="en-US" sz="4000" dirty="0"/>
              <a:t>Compensating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0644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Inherent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Glass or metal envelope</a:t>
            </a:r>
          </a:p>
          <a:p>
            <a:r>
              <a:rPr lang="en-US" sz="3600" dirty="0"/>
              <a:t>Collimator usually provides some additional filtration</a:t>
            </a:r>
          </a:p>
          <a:p>
            <a:r>
              <a:rPr lang="en-US" sz="3600" dirty="0"/>
              <a:t>Technologist has no control of this</a:t>
            </a:r>
          </a:p>
          <a:p>
            <a:r>
              <a:rPr lang="en-US" sz="3600" dirty="0"/>
              <a:t>Built into the unit</a:t>
            </a:r>
          </a:p>
          <a:p>
            <a:r>
              <a:rPr lang="en-US" sz="3600" dirty="0"/>
              <a:t>Designated amount by SC 35</a:t>
            </a:r>
          </a:p>
        </p:txBody>
      </p:sp>
    </p:spTree>
    <p:extLst>
      <p:ext uri="{BB962C8B-B14F-4D97-AF65-F5344CB8AC3E}">
        <p14:creationId xmlns:p14="http://schemas.microsoft.com/office/powerpoint/2010/main" val="10546837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Added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Can be adjusted or selected</a:t>
            </a:r>
          </a:p>
          <a:p>
            <a:r>
              <a:rPr lang="en-US" sz="3200" dirty="0"/>
              <a:t>Aluminum is the material most commonly used</a:t>
            </a:r>
          </a:p>
          <a:p>
            <a:r>
              <a:rPr lang="en-US" sz="3200" dirty="0"/>
              <a:t>Technique charts are based on units using the lowest allowable added filtration </a:t>
            </a:r>
          </a:p>
          <a:p>
            <a:pPr lvl="1"/>
            <a:r>
              <a:rPr lang="en-US" sz="2800" dirty="0"/>
              <a:t>Set by the SC 35</a:t>
            </a:r>
          </a:p>
          <a:p>
            <a:r>
              <a:rPr lang="en-US" sz="3200" dirty="0"/>
              <a:t>When filtration is added, the technique must be adjusted to compensate</a:t>
            </a:r>
          </a:p>
          <a:p>
            <a:pPr lvl="1"/>
            <a:r>
              <a:rPr lang="en-US" sz="2800" dirty="0"/>
              <a:t>Usually increase filtration for areas with high subject contrast</a:t>
            </a:r>
          </a:p>
          <a:p>
            <a:pPr lvl="1"/>
            <a:r>
              <a:rPr lang="en-US" sz="2800" dirty="0"/>
              <a:t>Can decrease dose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2367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Emission Spectrum -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When filtration is added, low energy photons are removed</a:t>
            </a:r>
          </a:p>
          <a:p>
            <a:r>
              <a:rPr lang="en-US" sz="2400" dirty="0"/>
              <a:t>If photons are removed, what happens to the emission spectrum?</a:t>
            </a:r>
          </a:p>
          <a:p>
            <a:pPr lvl="1"/>
            <a:r>
              <a:rPr lang="en-US" dirty="0"/>
              <a:t>The amplitude will decrease (amplitude = quantity)</a:t>
            </a:r>
          </a:p>
          <a:p>
            <a:r>
              <a:rPr lang="en-US" sz="2400" dirty="0"/>
              <a:t>If the low energy photons are removed, what happens to the average energy of the photons?</a:t>
            </a:r>
          </a:p>
          <a:p>
            <a:pPr lvl="1"/>
            <a:r>
              <a:rPr lang="en-US" dirty="0"/>
              <a:t>The average energy will increase</a:t>
            </a:r>
          </a:p>
          <a:p>
            <a:r>
              <a:rPr lang="en-US" sz="2400" dirty="0"/>
              <a:t>If the average energy is affected, what will the emission spectrum look like?</a:t>
            </a:r>
          </a:p>
          <a:p>
            <a:pPr lvl="1"/>
            <a:r>
              <a:rPr lang="en-US" dirty="0"/>
              <a:t>The peak will move to the right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47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Compensating Filters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Sole purpose is to balance the intensity of the x-ray beam to deliver a more </a:t>
            </a:r>
            <a:r>
              <a:rPr lang="en-US" sz="3600" b="1" u="sng" dirty="0"/>
              <a:t>uniform</a:t>
            </a:r>
            <a:r>
              <a:rPr lang="en-US" sz="3600" dirty="0"/>
              <a:t> exposure to the IR</a:t>
            </a:r>
          </a:p>
          <a:p>
            <a:r>
              <a:rPr lang="en-US" sz="3600" dirty="0"/>
              <a:t>Can be aluminum and attached by collimator</a:t>
            </a:r>
          </a:p>
          <a:p>
            <a:r>
              <a:rPr lang="en-US" sz="3600" dirty="0"/>
              <a:t>Can be placed on the patient, to even out the density.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950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Why do we use it?</a:t>
            </a:r>
          </a:p>
          <a:p>
            <a:pPr lvl="1"/>
            <a:r>
              <a:rPr lang="en-US" sz="3200" dirty="0"/>
              <a:t>Increased x-ray beam quality</a:t>
            </a:r>
          </a:p>
          <a:p>
            <a:pPr lvl="1"/>
            <a:r>
              <a:rPr lang="en-US" sz="3200" dirty="0"/>
              <a:t>Increased penetrability</a:t>
            </a:r>
          </a:p>
          <a:p>
            <a:pPr lvl="2"/>
            <a:r>
              <a:rPr lang="en-US" sz="3200" dirty="0"/>
              <a:t>Due to losing lower energy photons</a:t>
            </a:r>
          </a:p>
          <a:p>
            <a:r>
              <a:rPr lang="en-US" sz="3600" dirty="0"/>
              <a:t>What is the result on our image?</a:t>
            </a:r>
          </a:p>
          <a:p>
            <a:pPr lvl="1"/>
            <a:r>
              <a:rPr lang="en-US" sz="3200" dirty="0"/>
              <a:t>More scatter</a:t>
            </a:r>
          </a:p>
          <a:p>
            <a:pPr lvl="1"/>
            <a:r>
              <a:rPr lang="en-US" sz="3200" dirty="0"/>
              <a:t>Decreased image contrast</a:t>
            </a:r>
          </a:p>
          <a:p>
            <a:pPr lvl="1"/>
            <a:r>
              <a:rPr lang="en-US" sz="3200" dirty="0"/>
              <a:t>Compensating – more uniform density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5878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More to keep in mind….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Grids</a:t>
            </a:r>
          </a:p>
          <a:p>
            <a:r>
              <a:rPr lang="en-US" sz="4400" dirty="0"/>
              <a:t>Collimation</a:t>
            </a:r>
          </a:p>
          <a:p>
            <a:r>
              <a:rPr lang="en-US" sz="4400" dirty="0"/>
              <a:t>Generators</a:t>
            </a:r>
          </a:p>
        </p:txBody>
      </p:sp>
    </p:spTree>
    <p:extLst>
      <p:ext uri="{BB962C8B-B14F-4D97-AF65-F5344CB8AC3E}">
        <p14:creationId xmlns:p14="http://schemas.microsoft.com/office/powerpoint/2010/main" val="38940370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Device placed between patient and image receptor</a:t>
            </a:r>
          </a:p>
          <a:p>
            <a:r>
              <a:rPr lang="en-US" sz="4000" dirty="0"/>
              <a:t>Purpose</a:t>
            </a:r>
          </a:p>
          <a:p>
            <a:pPr lvl="1"/>
            <a:r>
              <a:rPr lang="en-US" sz="3600" dirty="0"/>
              <a:t>Absorb scatter exiting the patient</a:t>
            </a:r>
          </a:p>
          <a:p>
            <a:r>
              <a:rPr lang="en-US" sz="4000" dirty="0"/>
              <a:t>Why do we use it?</a:t>
            </a:r>
          </a:p>
          <a:p>
            <a:pPr lvl="1"/>
            <a:r>
              <a:rPr lang="en-US" sz="3600" dirty="0"/>
              <a:t>Improve image </a:t>
            </a:r>
            <a:r>
              <a:rPr lang="en-US" sz="3600" b="1" u="sng" dirty="0"/>
              <a:t>__________</a:t>
            </a:r>
          </a:p>
          <a:p>
            <a:pPr lvl="1"/>
            <a:r>
              <a:rPr lang="en-US" sz="3600" dirty="0"/>
              <a:t>High ratio grid can absorb 80-90% of scatter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8239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How will a grid affect radiographic density?</a:t>
            </a:r>
          </a:p>
          <a:p>
            <a:pPr lvl="1"/>
            <a:r>
              <a:rPr lang="en-US" sz="3200" dirty="0"/>
              <a:t>It will decrease the amount of density on the image</a:t>
            </a:r>
          </a:p>
          <a:p>
            <a:r>
              <a:rPr lang="en-US" sz="3600" dirty="0"/>
              <a:t>So then…</a:t>
            </a:r>
          </a:p>
          <a:p>
            <a:pPr lvl="1"/>
            <a:r>
              <a:rPr lang="en-US" sz="3200" dirty="0" err="1"/>
              <a:t>mAs</a:t>
            </a:r>
            <a:r>
              <a:rPr lang="en-US" sz="3200" dirty="0"/>
              <a:t> must be adjusted when adding, removing or changing a grid.</a:t>
            </a:r>
          </a:p>
          <a:p>
            <a:pPr lvl="1"/>
            <a:r>
              <a:rPr lang="en-US" sz="3200" dirty="0"/>
              <a:t>This is to maintain appropriate density.</a:t>
            </a:r>
          </a:p>
          <a:p>
            <a:pPr lvl="1"/>
            <a:r>
              <a:rPr lang="en-US" sz="3200" dirty="0"/>
              <a:t>Grid conversion formula.</a:t>
            </a:r>
          </a:p>
          <a:p>
            <a:pPr lvl="2"/>
            <a:r>
              <a:rPr lang="en-US" sz="2800" dirty="0"/>
              <a:t>Grid factors – we will discuss this in more detail later.</a:t>
            </a:r>
          </a:p>
        </p:txBody>
      </p:sp>
    </p:spTree>
    <p:extLst>
      <p:ext uri="{BB962C8B-B14F-4D97-AF65-F5344CB8AC3E}">
        <p14:creationId xmlns:p14="http://schemas.microsoft.com/office/powerpoint/2010/main" val="39381557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Beam Restriction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000" dirty="0"/>
              <a:t>Collimation</a:t>
            </a:r>
          </a:p>
          <a:p>
            <a:pPr lvl="1"/>
            <a:r>
              <a:rPr lang="en-US" sz="3600" dirty="0"/>
              <a:t>Adjusted by the technologist</a:t>
            </a:r>
          </a:p>
          <a:p>
            <a:r>
              <a:rPr lang="en-US" sz="4000" dirty="0"/>
              <a:t>What does this affect?</a:t>
            </a:r>
          </a:p>
          <a:p>
            <a:pPr lvl="1"/>
            <a:r>
              <a:rPr lang="en-US" sz="3600" dirty="0"/>
              <a:t>The amount of tissue being irradiated</a:t>
            </a:r>
          </a:p>
          <a:p>
            <a:pPr lvl="1"/>
            <a:r>
              <a:rPr lang="en-US" sz="3600" dirty="0"/>
              <a:t>The amount of </a:t>
            </a:r>
            <a:r>
              <a:rPr lang="en-US" sz="3600" b="1" u="sng" dirty="0"/>
              <a:t>scatter</a:t>
            </a:r>
            <a:r>
              <a:rPr lang="en-US" sz="3600" dirty="0"/>
              <a:t> reaching the image receptor</a:t>
            </a:r>
          </a:p>
          <a:p>
            <a:r>
              <a:rPr lang="en-US" sz="4000" dirty="0"/>
              <a:t>What does this mean for density?</a:t>
            </a:r>
          </a:p>
          <a:p>
            <a:pPr lvl="1"/>
            <a:r>
              <a:rPr lang="en-US" sz="3600" dirty="0"/>
              <a:t>Less scatter reaching the image receptor results in decreased radiographic density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1501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Generators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Exposure techniques that we use are developed based on the type of generator in the room.</a:t>
            </a:r>
          </a:p>
          <a:p>
            <a:r>
              <a:rPr lang="en-US" sz="3600" dirty="0"/>
              <a:t>Generator Factors</a:t>
            </a:r>
          </a:p>
          <a:p>
            <a:r>
              <a:rPr lang="en-US" sz="3600" dirty="0"/>
              <a:t>If the output is more efficient</a:t>
            </a:r>
          </a:p>
          <a:p>
            <a:pPr lvl="1"/>
            <a:r>
              <a:rPr lang="en-US" sz="3200" b="1" u="sng" dirty="0"/>
              <a:t>________</a:t>
            </a:r>
            <a:r>
              <a:rPr lang="en-US" sz="3200" dirty="0"/>
              <a:t> technique settings</a:t>
            </a:r>
          </a:p>
          <a:p>
            <a:r>
              <a:rPr lang="en-US" sz="3600" dirty="0"/>
              <a:t>If the output is less efficient</a:t>
            </a:r>
          </a:p>
          <a:p>
            <a:pPr lvl="1"/>
            <a:r>
              <a:rPr lang="en-US" sz="3200" b="1" u="sng" dirty="0"/>
              <a:t>_________</a:t>
            </a:r>
            <a:r>
              <a:rPr lang="en-US" sz="3200" dirty="0"/>
              <a:t> technique settings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928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Emission Spectrum - Voltage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/>
              <a:t>If the generator output is more efficient, what happens to the quantity of x-ray photons?</a:t>
            </a:r>
          </a:p>
          <a:p>
            <a:pPr lvl="1"/>
            <a:r>
              <a:rPr lang="en-US" dirty="0"/>
              <a:t>It ________________, there will be more x-ray photons</a:t>
            </a:r>
          </a:p>
          <a:p>
            <a:r>
              <a:rPr lang="en-US" sz="2400" dirty="0"/>
              <a:t>With increased generator output, what will happen to the average energy of the photons?</a:t>
            </a:r>
          </a:p>
          <a:p>
            <a:pPr lvl="1"/>
            <a:r>
              <a:rPr lang="en-US" dirty="0"/>
              <a:t>It will also __________, the average energy will be higher</a:t>
            </a:r>
          </a:p>
          <a:p>
            <a:r>
              <a:rPr lang="en-US" sz="2400" dirty="0"/>
              <a:t>How will the emission spectrum be affected by increased efficiency of the generator output?</a:t>
            </a:r>
          </a:p>
          <a:p>
            <a:pPr lvl="1"/>
            <a:r>
              <a:rPr lang="en-US" dirty="0"/>
              <a:t>The amplitude will ____________</a:t>
            </a:r>
          </a:p>
          <a:p>
            <a:pPr lvl="2"/>
            <a:r>
              <a:rPr lang="en-US" dirty="0"/>
              <a:t>Increased quantity</a:t>
            </a:r>
          </a:p>
          <a:p>
            <a:pPr lvl="1"/>
            <a:r>
              <a:rPr lang="en-US" dirty="0"/>
              <a:t>The peak will move to the ____________</a:t>
            </a:r>
          </a:p>
          <a:p>
            <a:pPr lvl="2"/>
            <a:r>
              <a:rPr lang="en-US" dirty="0"/>
              <a:t>Increased average energy</a:t>
            </a:r>
          </a:p>
        </p:txBody>
      </p:sp>
    </p:spTree>
    <p:extLst>
      <p:ext uri="{BB962C8B-B14F-4D97-AF65-F5344CB8AC3E}">
        <p14:creationId xmlns:p14="http://schemas.microsoft.com/office/powerpoint/2010/main" val="415778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9102"/>
            <a:ext cx="10515600" cy="4351338"/>
          </a:xfrm>
        </p:spPr>
        <p:txBody>
          <a:bodyPr>
            <a:noAutofit/>
          </a:bodyPr>
          <a:lstStyle/>
          <a:p>
            <a:r>
              <a:rPr lang="en-US" sz="4000" dirty="0" err="1"/>
              <a:t>Bushong</a:t>
            </a:r>
            <a:r>
              <a:rPr lang="en-US" sz="4000" dirty="0"/>
              <a:t>: Radiologic Science for Technologists, 11</a:t>
            </a:r>
            <a:r>
              <a:rPr lang="en-US" sz="4000" baseline="30000" dirty="0"/>
              <a:t>th</a:t>
            </a:r>
            <a:r>
              <a:rPr lang="en-US" sz="4000" dirty="0"/>
              <a:t> ed.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54-55 (Inverse Square Law)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131 (Effect of added filtration)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132 (Effect of voltage waveform)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136-143 (don’t worry about HVL)</a:t>
            </a:r>
          </a:p>
          <a:p>
            <a:pPr lvl="1"/>
            <a:r>
              <a:rPr lang="en-US" sz="3600" dirty="0"/>
              <a:t>Chapter 9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187-195 (up until Grids)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240-246 </a:t>
            </a:r>
          </a:p>
        </p:txBody>
      </p:sp>
    </p:spTree>
    <p:extLst>
      <p:ext uri="{BB962C8B-B14F-4D97-AF65-F5344CB8AC3E}">
        <p14:creationId xmlns:p14="http://schemas.microsoft.com/office/powerpoint/2010/main" val="32039436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E7A45D4-712E-481B-94C6-D5EB56C386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7EE7B2-1180-41EE-BFEB-22304541F9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B00A05-4240-43B5-9F0C-074177B23C4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8575</TotalTime>
  <Words>1640</Words>
  <Application>Microsoft Office PowerPoint</Application>
  <PresentationFormat>Widescreen</PresentationFormat>
  <Paragraphs>342</Paragraphs>
  <Slides>46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Density  - Part II</vt:lpstr>
      <vt:lpstr>Latent Image</vt:lpstr>
      <vt:lpstr>Image Formation</vt:lpstr>
      <vt:lpstr>Differential Absorption</vt:lpstr>
      <vt:lpstr>Beam Attenuation</vt:lpstr>
      <vt:lpstr>Absorption</vt:lpstr>
      <vt:lpstr>Absorption</vt:lpstr>
      <vt:lpstr>Scattering</vt:lpstr>
      <vt:lpstr>Scattering</vt:lpstr>
      <vt:lpstr>Scattered Photons</vt:lpstr>
      <vt:lpstr>kVp and Image Fog</vt:lpstr>
      <vt:lpstr>Scatter and Image Fog</vt:lpstr>
      <vt:lpstr>Scattered Photons</vt:lpstr>
      <vt:lpstr>Transmission</vt:lpstr>
      <vt:lpstr>Exit Radiation</vt:lpstr>
      <vt:lpstr>On the Image…</vt:lpstr>
      <vt:lpstr>Exponential Absorption</vt:lpstr>
      <vt:lpstr>Factors</vt:lpstr>
      <vt:lpstr>Distance and Density</vt:lpstr>
      <vt:lpstr>Inverse Square Law</vt:lpstr>
      <vt:lpstr>SID</vt:lpstr>
      <vt:lpstr>SID</vt:lpstr>
      <vt:lpstr>SID</vt:lpstr>
      <vt:lpstr>Density Maintenance Formula</vt:lpstr>
      <vt:lpstr>Density Maintenance Formula</vt:lpstr>
      <vt:lpstr>Density Maintenance Formula</vt:lpstr>
      <vt:lpstr>OID</vt:lpstr>
      <vt:lpstr>Patient Factors</vt:lpstr>
      <vt:lpstr>Body Habitus</vt:lpstr>
      <vt:lpstr>Thickness</vt:lpstr>
      <vt:lpstr>Composition</vt:lpstr>
      <vt:lpstr>General Rule of Technical Factors</vt:lpstr>
      <vt:lpstr>Pathology</vt:lpstr>
      <vt:lpstr>Filtration</vt:lpstr>
      <vt:lpstr>Inherent Filtration</vt:lpstr>
      <vt:lpstr>Added Filtration</vt:lpstr>
      <vt:lpstr>Emission Spectrum - Filtration</vt:lpstr>
      <vt:lpstr>Compensating Filters</vt:lpstr>
      <vt:lpstr>Filtration</vt:lpstr>
      <vt:lpstr>More to keep in mind….</vt:lpstr>
      <vt:lpstr>Grids</vt:lpstr>
      <vt:lpstr>Grids and Density</vt:lpstr>
      <vt:lpstr>Beam Restriction</vt:lpstr>
      <vt:lpstr>Generators and Density</vt:lpstr>
      <vt:lpstr>Emission Spectrum - Voltage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346</cp:revision>
  <cp:lastPrinted>2024-03-14T14:36:51Z</cp:lastPrinted>
  <dcterms:created xsi:type="dcterms:W3CDTF">2009-04-06T17:04:40Z</dcterms:created>
  <dcterms:modified xsi:type="dcterms:W3CDTF">2025-02-05T17:28:15Z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