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4"/>
    <p:sldMasterId id="2147483681" r:id="rId5"/>
  </p:sldMasterIdLst>
  <p:notesMasterIdLst>
    <p:notesMasterId r:id="rId27"/>
  </p:notesMasterIdLst>
  <p:handoutMasterIdLst>
    <p:handoutMasterId r:id="rId28"/>
  </p:handoutMasterIdLst>
  <p:sldIdLst>
    <p:sldId id="269" r:id="rId6"/>
    <p:sldId id="283" r:id="rId7"/>
    <p:sldId id="343" r:id="rId8"/>
    <p:sldId id="344" r:id="rId9"/>
    <p:sldId id="346" r:id="rId10"/>
    <p:sldId id="342" r:id="rId11"/>
    <p:sldId id="340" r:id="rId12"/>
    <p:sldId id="341" r:id="rId13"/>
    <p:sldId id="285" r:id="rId14"/>
    <p:sldId id="347" r:id="rId15"/>
    <p:sldId id="287" r:id="rId16"/>
    <p:sldId id="754" r:id="rId17"/>
    <p:sldId id="290" r:id="rId18"/>
    <p:sldId id="297" r:id="rId19"/>
    <p:sldId id="292" r:id="rId20"/>
    <p:sldId id="289" r:id="rId21"/>
    <p:sldId id="299" r:id="rId22"/>
    <p:sldId id="301" r:id="rId23"/>
    <p:sldId id="310" r:id="rId24"/>
    <p:sldId id="311" r:id="rId25"/>
    <p:sldId id="349" r:id="rId26"/>
  </p:sldIdLst>
  <p:sldSz cx="12192000" cy="6858000"/>
  <p:notesSz cx="6985000" cy="92837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3"/>
            <p14:sldId id="343"/>
            <p14:sldId id="344"/>
            <p14:sldId id="346"/>
            <p14:sldId id="342"/>
            <p14:sldId id="340"/>
            <p14:sldId id="341"/>
            <p14:sldId id="285"/>
            <p14:sldId id="347"/>
            <p14:sldId id="287"/>
            <p14:sldId id="754"/>
            <p14:sldId id="290"/>
            <p14:sldId id="297"/>
            <p14:sldId id="292"/>
            <p14:sldId id="289"/>
            <p14:sldId id="299"/>
            <p14:sldId id="301"/>
            <p14:sldId id="310"/>
            <p14:sldId id="311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 userDrawn="1">
          <p15:clr>
            <a:srgbClr val="A4A3A4"/>
          </p15:clr>
        </p15:guide>
        <p15:guide id="2" pos="220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dsey Hritzuk" initials="LH" lastIdx="5" clrIdx="0">
    <p:extLst>
      <p:ext uri="{19B8F6BF-5375-455C-9EA6-DF929625EA0E}">
        <p15:presenceInfo xmlns:p15="http://schemas.microsoft.com/office/powerpoint/2012/main" userId="S-1-5-21-2664737520-481353137-1098671830-860773" providerId="AD"/>
      </p:ext>
    </p:extLst>
  </p:cmAuthor>
  <p:cmAuthor id="2" name="Sidsel" initials="S" lastIdx="3" clrIdx="1">
    <p:extLst>
      <p:ext uri="{19B8F6BF-5375-455C-9EA6-DF929625EA0E}">
        <p15:presenceInfo xmlns:p15="http://schemas.microsoft.com/office/powerpoint/2012/main" userId="Sids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20" autoAdjust="0"/>
    <p:restoredTop sz="85846" autoAdjust="0"/>
  </p:normalViewPr>
  <p:slideViewPr>
    <p:cSldViewPr snapToGrid="0">
      <p:cViewPr varScale="1">
        <p:scale>
          <a:sx n="96" d="100"/>
          <a:sy n="96" d="100"/>
        </p:scale>
        <p:origin x="966" y="7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24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commentAuthors" Target="commentAuthor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>
                <a:latin typeface="Arial" panose="020B0604020202020204" pitchFamily="34" charset="0"/>
              </a:rPr>
              <a:pPr/>
              <a:t>2/4/2025</a:t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>
                <a:latin typeface="Arial" panose="020B0604020202020204" pitchFamily="34" charset="0"/>
              </a:rPr>
              <a:pPr/>
              <a:t>‹#›</a:t>
            </a:fld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398463" y="696913"/>
            <a:ext cx="6188075" cy="34813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Placeholder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/>
              <a:t>When sound waves go through a wall is that considered radiation? Yes transfer of energy, mechanical </a:t>
            </a:r>
          </a:p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37164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82550" y="712788"/>
            <a:ext cx="6596063" cy="3711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Placeholder 3"/>
          <p:cNvSpPr>
            <a:spLocks noGrp="1"/>
          </p:cNvSpPr>
          <p:nvPr>
            <p:ph type="body" idx="1"/>
          </p:nvPr>
        </p:nvSpPr>
        <p:spPr bwMode="auto">
          <a:xfrm>
            <a:off x="157618" y="4702011"/>
            <a:ext cx="6445562" cy="4455036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9385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398463" y="696913"/>
            <a:ext cx="6188075" cy="34813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Placeholder 3"/>
          <p:cNvSpPr>
            <a:spLocks noGrp="1"/>
          </p:cNvSpPr>
          <p:nvPr>
            <p:ph type="body" idx="1"/>
          </p:nvPr>
        </p:nvSpPr>
        <p:spPr bwMode="auto">
          <a:xfrm>
            <a:off x="229235" y="4662531"/>
            <a:ext cx="6159093" cy="5237023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761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98463" y="696913"/>
            <a:ext cx="6188075" cy="34813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300853" y="4702011"/>
            <a:ext cx="6159093" cy="4455036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spcBef>
                <a:spcPct val="0"/>
              </a:spcBef>
            </a:pPr>
            <a:endParaRPr lang="en-US" sz="2800" dirty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AAEB37-4073-4340-B698-A580455069B9}" type="slidenum">
              <a:rPr lang="en-US">
                <a:ea typeface="ＭＳ Ｐゴシック" pitchFamily="-72" charset="-128"/>
                <a:cs typeface="ＭＳ Ｐゴシック" pitchFamily="-72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dirty="0"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60981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398463" y="696913"/>
            <a:ext cx="6188075" cy="34813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Placeholder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eaLnBrk="1" hangingPunct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Not Ultrasound…it is mechanical needs matter to travel </a:t>
            </a:r>
          </a:p>
          <a:p>
            <a:pPr eaLnBrk="1" hangingPunct="1">
              <a:spcBef>
                <a:spcPct val="0"/>
              </a:spcBef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Ultrasound? Frequency higher than 20 000Hz (20kHz)</a:t>
            </a:r>
          </a:p>
          <a:p>
            <a:pPr eaLnBrk="1" hangingPunct="1">
              <a:spcBef>
                <a:spcPct val="0"/>
              </a:spcBef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Propagation of sound waves longitudinal, the mechanical displacement being in the same direction as propagation.</a:t>
            </a:r>
          </a:p>
          <a:p>
            <a:pPr eaLnBrk="1" hangingPunct="1">
              <a:spcBef>
                <a:spcPct val="0"/>
              </a:spcBef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 medium is needed for sound waves to go through, no medium = no soundwaves??? </a:t>
            </a:r>
          </a:p>
          <a:p>
            <a:pPr eaLnBrk="1" hangingPunct="1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6151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398463" y="696913"/>
            <a:ext cx="6188075" cy="34813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Placeholder 3"/>
          <p:cNvSpPr>
            <a:spLocks noGrp="1"/>
          </p:cNvSpPr>
          <p:nvPr>
            <p:ph type="body" idx="1"/>
          </p:nvPr>
        </p:nvSpPr>
        <p:spPr bwMode="auto">
          <a:xfrm>
            <a:off x="372470" y="4702011"/>
            <a:ext cx="6159092" cy="4455036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395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98463" y="696913"/>
            <a:ext cx="6188075" cy="34813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C067BB-0DC1-4F6B-95ED-13D31133B706}" type="slidenum">
              <a:rPr lang="en-US">
                <a:ea typeface="ＭＳ Ｐゴシック" pitchFamily="-72" charset="-128"/>
                <a:cs typeface="ＭＳ Ｐゴシック" pitchFamily="-72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dirty="0"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76083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42863" y="138113"/>
            <a:ext cx="6596062" cy="3711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Placeholder 3"/>
          <p:cNvSpPr>
            <a:spLocks noGrp="1"/>
          </p:cNvSpPr>
          <p:nvPr>
            <p:ph type="body" idx="1"/>
          </p:nvPr>
        </p:nvSpPr>
        <p:spPr bwMode="auto">
          <a:xfrm>
            <a:off x="157618" y="3944415"/>
            <a:ext cx="6445562" cy="5744922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spcBef>
                <a:spcPct val="0"/>
              </a:spcBef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Example: the water of Niagara Falls has a particle behavior during its fall and, once it has reached the river down below, the particles become "eddies", like waves</a:t>
            </a:r>
          </a:p>
          <a:p>
            <a:pPr eaLnBrk="1" hangingPunct="1">
              <a:spcBef>
                <a:spcPct val="0"/>
              </a:spcBef>
            </a:pP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368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82550" y="211138"/>
            <a:ext cx="6596063" cy="3711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300853" y="4088039"/>
            <a:ext cx="6230709" cy="506900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100000"/>
              </a:lnSpc>
            </a:pPr>
            <a:endParaRPr lang="en-US" sz="32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AAEB37-4073-4340-B698-A580455069B9}" type="slidenum">
              <a:rPr lang="en-US">
                <a:ea typeface="ＭＳ Ｐゴシック" pitchFamily="-72" charset="-128"/>
                <a:cs typeface="ＭＳ Ｐゴシック" pitchFamily="-72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dirty="0"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424995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Placeholder 2"/>
          <p:cNvSpPr>
            <a:spLocks noGrp="1" noRot="1" noChangeAspect="1"/>
          </p:cNvSpPr>
          <p:nvPr>
            <p:ph type="sldImg"/>
          </p:nvPr>
        </p:nvSpPr>
        <p:spPr bwMode="auto">
          <a:xfrm>
            <a:off x="187325" y="138113"/>
            <a:ext cx="6596063" cy="3711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Placeholder 3"/>
          <p:cNvSpPr>
            <a:spLocks noGrp="1"/>
          </p:cNvSpPr>
          <p:nvPr>
            <p:ph type="body" idx="1"/>
          </p:nvPr>
        </p:nvSpPr>
        <p:spPr bwMode="auto">
          <a:xfrm>
            <a:off x="157617" y="3944415"/>
            <a:ext cx="6373945" cy="5601299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Each frequency has a characteristic wavelength and energy.</a:t>
            </a:r>
          </a:p>
          <a:p>
            <a:pPr eaLnBrk="1" hangingPunct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Higher frequencies are associated with shorter wavelengths.</a:t>
            </a:r>
          </a:p>
          <a:p>
            <a:pPr eaLnBrk="1" hangingPunct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Wavelengths range from largest to smallest. </a:t>
            </a:r>
          </a:p>
          <a:p>
            <a:pPr eaLnBrk="1" hangingPunct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Frequencies and energy range from smallest to largest.</a:t>
            </a:r>
          </a:p>
          <a:p>
            <a:pPr eaLnBrk="1" hangingPunct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Lower frequencies and energy at lower end of the spectrum. </a:t>
            </a:r>
          </a:p>
          <a:p>
            <a:pPr eaLnBrk="1" hangingPunct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Higher frequencies and energy at the top of the spectrum. </a:t>
            </a:r>
          </a:p>
          <a:p>
            <a:pPr eaLnBrk="1" hangingPunct="1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6555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5888" y="211138"/>
            <a:ext cx="6596062" cy="3711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157618" y="4088038"/>
            <a:ext cx="6445562" cy="5601299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spcBef>
                <a:spcPct val="0"/>
              </a:spcBef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5170832" y="9358753"/>
            <a:ext cx="1581552" cy="495531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C83936-A88C-410D-9F8C-3DCB26FF41F4}" type="slidenum">
              <a:rPr lang="en-US">
                <a:ea typeface="ＭＳ Ｐゴシック" pitchFamily="-72" charset="-128"/>
                <a:cs typeface="ＭＳ Ｐゴシック" pitchFamily="-72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 dirty="0"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550511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5888" y="211138"/>
            <a:ext cx="6596062" cy="3711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300853" y="4016227"/>
            <a:ext cx="6230710" cy="567311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spcBef>
                <a:spcPct val="0"/>
              </a:spcBef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7D57BF-7638-4F4D-9F93-87069E880DFA}" type="slidenum">
              <a:rPr lang="en-US">
                <a:ea typeface="ＭＳ Ｐゴシック" pitchFamily="-72" charset="-128"/>
                <a:cs typeface="ＭＳ Ｐゴシック" pitchFamily="-72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dirty="0"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353459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98463" y="696913"/>
            <a:ext cx="6188075" cy="34813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spcBef>
                <a:spcPct val="0"/>
              </a:spcBef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002DC4-5E0E-4D4F-A53C-1529CDC96C32}" type="slidenum">
              <a:rPr lang="en-US">
                <a:ea typeface="ＭＳ Ｐゴシック" pitchFamily="-72" charset="-128"/>
                <a:cs typeface="ＭＳ Ｐゴシック" pitchFamily="-72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 dirty="0"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04604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87325" y="211138"/>
            <a:ext cx="6596063" cy="3711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157618" y="4088038"/>
            <a:ext cx="6445562" cy="567311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spcBef>
                <a:spcPct val="0"/>
              </a:spcBef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54A32-0FB7-4607-9ADA-51CBE7D0E4DE}" type="slidenum">
              <a:rPr lang="en-US">
                <a:ea typeface="ＭＳ Ｐゴシック" pitchFamily="-72" charset="-128"/>
                <a:cs typeface="ＭＳ Ｐゴシック" pitchFamily="-72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 dirty="0"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696608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87325" y="138113"/>
            <a:ext cx="6596063" cy="3711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86001" y="3944415"/>
            <a:ext cx="6517180" cy="5744922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spcBef>
                <a:spcPct val="0"/>
              </a:spcBef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91E3C1B-4CA2-4964-B68F-ACAE6A037A39}" type="slidenum">
              <a:rPr lang="en-US">
                <a:ea typeface="ＭＳ Ｐゴシック" pitchFamily="-72" charset="-128"/>
                <a:cs typeface="ＭＳ Ｐゴシック" pitchFamily="-72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 dirty="0"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546268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5888" y="138113"/>
            <a:ext cx="6596062" cy="3711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157618" y="3944415"/>
            <a:ext cx="6445562" cy="5816734"/>
          </a:xfrm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spcBef>
                <a:spcPct val="0"/>
              </a:spcBef>
            </a:pPr>
            <a:endParaRPr lang="en-US" sz="2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7A9872-075E-4B2A-8075-BD9C7AE504F9}" type="slidenum">
              <a:rPr lang="en-US">
                <a:ea typeface="ＭＳ Ｐゴシック" pitchFamily="-72" charset="-128"/>
                <a:cs typeface="ＭＳ Ｐゴシック" pitchFamily="-72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dirty="0">
              <a:ea typeface="ＭＳ Ｐゴシック" pitchFamily="-72" charset="-128"/>
              <a:cs typeface="ＭＳ Ｐゴシック" pitchFamily="-7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394674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2550" y="282575"/>
            <a:ext cx="6596063" cy="3711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7618" y="4159850"/>
            <a:ext cx="6373944" cy="5529487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Make “Game”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074836-C691-4A57-97C8-10C04064DC34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710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2550" y="211138"/>
            <a:ext cx="6596063" cy="3711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0852" y="4088039"/>
            <a:ext cx="6302327" cy="506900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074836-C691-4A57-97C8-10C04064DC34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532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Arial" panose="020B0604020202020204" pitchFamily="34" charset="0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Arial" panose="020B0604020202020204" pitchFamily="34" charset="0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28320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5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873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168D21-E921-4129-94A8-9EEA482780DC}" type="datetimeFigureOut">
              <a:rPr lang="en-US" smtClean="0"/>
              <a:pPr>
                <a:defRPr/>
              </a:pPr>
              <a:t>2/4/2025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4D626-746B-4853-9F63-FBBA998DA14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767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EE335D-BE75-4E23-8565-9F163518CC36}" type="datetimeFigureOut">
              <a:rPr lang="en-US" smtClean="0"/>
              <a:pPr>
                <a:defRPr/>
              </a:pPr>
              <a:t>2/4/2025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6B6821-84B9-4587-813E-A65B6EE56EE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838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7192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4501E2-F320-4702-B963-5E584B8DC40F}" type="datetimeFigureOut">
              <a:rPr lang="en-US" smtClean="0"/>
              <a:pPr>
                <a:defRPr/>
              </a:pPr>
              <a:t>2/4/2025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21C98-3C02-4601-AC2C-C3FE41C6C06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12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5387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4727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4607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8283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3522956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06CCD0C0-3013-D489-95AD-E111354C6B0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3912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91FFE2D-BCA0-8C12-EB0F-D0C7A17EF9B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8831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69A1190-4B34-183E-95AF-146309DCE42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2955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8D1654B4-5171-FE47-C26F-42DB3A96DA8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2259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C167FC8-8EDA-C2F3-D677-88D8D2D1D8A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6438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2AF936F8-F51D-C687-7FD0-2FFADDCC908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1355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60901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41473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40887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96112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859167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06684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842970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75943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85063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80648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0446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F1AA7735-6ABF-A706-8188-D896DAAB6F9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36173E5E-D6C9-D684-2A9F-7D403383ED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956D2311-3176-1690-D77B-39E3A492B9C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429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9C3C8D2C-1948-4B85-A0A3-8D17DBB6F9B6}" type="datetimeFigureOut">
              <a:rPr lang="en-CA" smtClean="0"/>
              <a:pPr/>
              <a:t>2025-02-04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B2C7C71A-6CF9-4DAD-BCEB-C087DE24FE69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64912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38500" y="1621127"/>
            <a:ext cx="6096001" cy="2387600"/>
          </a:xfrm>
        </p:spPr>
        <p:txBody>
          <a:bodyPr/>
          <a:lstStyle/>
          <a:p>
            <a:pPr algn="l"/>
            <a:r>
              <a:rPr lang="en-US" sz="4800" dirty="0">
                <a:latin typeface="+mj-lt"/>
              </a:rPr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38502" y="4100802"/>
            <a:ext cx="6096000" cy="1655762"/>
          </a:xfrm>
        </p:spPr>
        <p:txBody>
          <a:bodyPr/>
          <a:lstStyle/>
          <a:p>
            <a:pPr algn="l"/>
            <a:r>
              <a:rPr lang="en-US" dirty="0">
                <a:latin typeface="+mn-lt"/>
              </a:rPr>
              <a:t>Physical Properties of an X-ray Beam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What is Radiation?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Transfer of kinetic energy that passes from one location to another. </a:t>
            </a:r>
          </a:p>
          <a:p>
            <a:pPr marL="0" indent="0">
              <a:buNone/>
            </a:pPr>
            <a:endParaRPr lang="en-US" dirty="0">
              <a:latin typeface="+mn-lt"/>
            </a:endParaRPr>
          </a:p>
          <a:p>
            <a:pPr lvl="1"/>
            <a:r>
              <a:rPr lang="en-US" dirty="0">
                <a:latin typeface="+mn-lt"/>
              </a:rPr>
              <a:t>Varying types and sources</a:t>
            </a:r>
          </a:p>
          <a:p>
            <a:pPr marL="0" indent="0">
              <a:buNone/>
            </a:pPr>
            <a:endParaRPr lang="en-US" dirty="0">
              <a:latin typeface="+mn-lt"/>
            </a:endParaRPr>
          </a:p>
          <a:p>
            <a:pPr lvl="1"/>
            <a:r>
              <a:rPr lang="en-US" dirty="0">
                <a:latin typeface="+mn-lt"/>
              </a:rPr>
              <a:t>Matter that intercepts or absorbs radiation is said to be irradiated.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718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Wave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All waves have an associated</a:t>
            </a:r>
          </a:p>
          <a:p>
            <a:pPr marL="0" indent="0">
              <a:buNone/>
            </a:pPr>
            <a:endParaRPr lang="en-US" dirty="0">
              <a:latin typeface="+mn-lt"/>
            </a:endParaRPr>
          </a:p>
          <a:p>
            <a:pPr lvl="1"/>
            <a:r>
              <a:rPr lang="en-US" dirty="0">
                <a:latin typeface="+mn-lt"/>
              </a:rPr>
              <a:t>Wavelength</a:t>
            </a:r>
          </a:p>
          <a:p>
            <a:pPr lvl="1"/>
            <a:endParaRPr lang="en-US" dirty="0">
              <a:latin typeface="+mn-lt"/>
            </a:endParaRPr>
          </a:p>
          <a:p>
            <a:pPr lvl="1"/>
            <a:r>
              <a:rPr lang="en-US" dirty="0">
                <a:latin typeface="+mn-lt"/>
              </a:rPr>
              <a:t>Frequency</a:t>
            </a:r>
          </a:p>
          <a:p>
            <a:pPr lvl="1"/>
            <a:endParaRPr lang="en-US" dirty="0">
              <a:latin typeface="+mn-lt"/>
            </a:endParaRPr>
          </a:p>
          <a:p>
            <a:pPr lvl="1"/>
            <a:r>
              <a:rPr lang="en-US" dirty="0">
                <a:latin typeface="+mn-lt"/>
              </a:rPr>
              <a:t>Amplitude</a:t>
            </a:r>
          </a:p>
          <a:p>
            <a:pPr lvl="1"/>
            <a:endParaRPr lang="en-US" dirty="0">
              <a:latin typeface="+mn-lt"/>
            </a:endParaRPr>
          </a:p>
          <a:p>
            <a:pPr lvl="1"/>
            <a:r>
              <a:rPr lang="en-US" dirty="0">
                <a:latin typeface="+mn-lt"/>
              </a:rPr>
              <a:t>Period </a:t>
            </a:r>
          </a:p>
        </p:txBody>
      </p:sp>
    </p:spTree>
    <p:extLst>
      <p:ext uri="{BB962C8B-B14F-4D97-AF65-F5344CB8AC3E}">
        <p14:creationId xmlns:p14="http://schemas.microsoft.com/office/powerpoint/2010/main" val="266599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Wave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+mn-lt"/>
              </a:rPr>
              <a:t>Wavelength</a:t>
            </a:r>
          </a:p>
          <a:p>
            <a:pPr lvl="1"/>
            <a:r>
              <a:rPr lang="en-US" dirty="0">
                <a:latin typeface="+mn-lt"/>
              </a:rPr>
              <a:t>Distance between any two successive points on a wave</a:t>
            </a:r>
          </a:p>
          <a:p>
            <a:pPr lvl="1"/>
            <a:r>
              <a:rPr lang="en-US" dirty="0">
                <a:latin typeface="+mn-lt"/>
              </a:rPr>
              <a:t>Measured crest-crest or trough-trough</a:t>
            </a:r>
          </a:p>
          <a:p>
            <a:pPr lvl="1"/>
            <a:r>
              <a:rPr lang="en-US" dirty="0">
                <a:latin typeface="+mn-lt"/>
              </a:rPr>
              <a:t>Represented by Greek letter lambda (</a:t>
            </a:r>
            <a:r>
              <a:rPr lang="el-GR" dirty="0">
                <a:latin typeface="+mn-lt"/>
              </a:rPr>
              <a:t>λ</a:t>
            </a:r>
            <a:r>
              <a:rPr lang="en-US" dirty="0">
                <a:latin typeface="+mn-lt"/>
              </a:rPr>
              <a:t>)</a:t>
            </a:r>
          </a:p>
          <a:p>
            <a:r>
              <a:rPr lang="en-US" dirty="0">
                <a:latin typeface="+mn-lt"/>
              </a:rPr>
              <a:t>Frequency</a:t>
            </a:r>
          </a:p>
          <a:p>
            <a:pPr lvl="1"/>
            <a:r>
              <a:rPr lang="en-US" dirty="0">
                <a:latin typeface="+mn-lt"/>
              </a:rPr>
              <a:t>Number of wavelengths in a given time</a:t>
            </a:r>
          </a:p>
          <a:p>
            <a:pPr lvl="1"/>
            <a:r>
              <a:rPr lang="en-US" dirty="0">
                <a:latin typeface="+mn-lt"/>
              </a:rPr>
              <a:t>Unit is a Hertz (Hz)</a:t>
            </a:r>
          </a:p>
          <a:p>
            <a:pPr lvl="1"/>
            <a:r>
              <a:rPr lang="en-US" dirty="0">
                <a:latin typeface="+mn-lt"/>
              </a:rPr>
              <a:t>One Hz= 1 cycle/second</a:t>
            </a:r>
          </a:p>
          <a:p>
            <a:r>
              <a:rPr lang="en-US" dirty="0">
                <a:latin typeface="+mn-lt"/>
              </a:rPr>
              <a:t> Amplitude</a:t>
            </a:r>
          </a:p>
          <a:p>
            <a:pPr lvl="1"/>
            <a:r>
              <a:rPr lang="en-US" dirty="0">
                <a:latin typeface="+mn-lt"/>
              </a:rPr>
              <a:t>Intensity of wave defined by its maximum height</a:t>
            </a:r>
          </a:p>
          <a:p>
            <a:r>
              <a:rPr lang="en-US" dirty="0">
                <a:latin typeface="+mn-lt"/>
              </a:rPr>
              <a:t>Period</a:t>
            </a:r>
          </a:p>
          <a:p>
            <a:pPr lvl="1"/>
            <a:r>
              <a:rPr lang="en-US" dirty="0">
                <a:latin typeface="+mn-lt"/>
              </a:rPr>
              <a:t>Time required to complete one cycle</a:t>
            </a:r>
          </a:p>
        </p:txBody>
      </p:sp>
    </p:spTree>
    <p:extLst>
      <p:ext uri="{BB962C8B-B14F-4D97-AF65-F5344CB8AC3E}">
        <p14:creationId xmlns:p14="http://schemas.microsoft.com/office/powerpoint/2010/main" val="319709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Wave Equation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Relationship between the frequency, wavelength and velocity of a wave is expressed in a formula.</a:t>
            </a:r>
          </a:p>
          <a:p>
            <a:endParaRPr lang="en-US" dirty="0">
              <a:latin typeface="+mn-lt"/>
            </a:endParaRPr>
          </a:p>
          <a:p>
            <a:pPr marL="0" indent="0">
              <a:buNone/>
            </a:pPr>
            <a:r>
              <a:rPr lang="en-US" dirty="0">
                <a:latin typeface="+mn-lt"/>
              </a:rPr>
              <a:t>The Wave Equation</a:t>
            </a:r>
          </a:p>
          <a:p>
            <a:pPr marL="0" indent="0">
              <a:buNone/>
            </a:pPr>
            <a:endParaRPr lang="en-US" dirty="0">
              <a:latin typeface="+mn-lt"/>
            </a:endParaRPr>
          </a:p>
          <a:p>
            <a:pPr lvl="1"/>
            <a:r>
              <a:rPr lang="en-US" dirty="0">
                <a:latin typeface="+mn-lt"/>
              </a:rPr>
              <a:t>Velocity = frequency (f) x wavelength (</a:t>
            </a:r>
            <a:r>
              <a:rPr lang="el-GR" dirty="0">
                <a:latin typeface="+mn-lt"/>
              </a:rPr>
              <a:t>λ</a:t>
            </a:r>
            <a:r>
              <a:rPr lang="en-US" dirty="0">
                <a:latin typeface="+mn-lt"/>
              </a:rPr>
              <a:t>)</a:t>
            </a:r>
          </a:p>
          <a:p>
            <a:pPr lvl="1"/>
            <a:r>
              <a:rPr lang="en-US" b="1" dirty="0">
                <a:latin typeface="+mn-lt"/>
              </a:rPr>
              <a:t>v = f</a:t>
            </a:r>
            <a:r>
              <a:rPr lang="el-GR" b="1" dirty="0">
                <a:latin typeface="+mn-lt"/>
              </a:rPr>
              <a:t>λ</a:t>
            </a:r>
            <a:r>
              <a:rPr lang="en-US" dirty="0">
                <a:latin typeface="+mn-lt"/>
              </a:rPr>
              <a:t> </a:t>
            </a:r>
          </a:p>
          <a:p>
            <a:pPr marL="342900" lvl="1" indent="0">
              <a:buNone/>
            </a:pPr>
            <a:r>
              <a:rPr lang="en-US" dirty="0"/>
              <a:t>	                            </a:t>
            </a:r>
            <a:endParaRPr lang="en-US" b="1" dirty="0"/>
          </a:p>
          <a:p>
            <a:pPr marL="3657600" lvl="8" indent="0">
              <a:buNone/>
            </a:pPr>
            <a:r>
              <a:rPr lang="en-US" dirty="0">
                <a:latin typeface="Arial" panose="020B0604020202020204" pitchFamily="34" charset="0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3679915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Electromagnetic Waves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b="1" dirty="0">
                <a:latin typeface="+mn-lt"/>
              </a:rPr>
              <a:t>Electromagnetic waves </a:t>
            </a:r>
            <a:r>
              <a:rPr lang="en-US" dirty="0">
                <a:latin typeface="+mn-lt"/>
              </a:rPr>
              <a:t>travel at the speed of light in a vacuum and </a:t>
            </a:r>
            <a:r>
              <a:rPr lang="en-US" u="sng" dirty="0">
                <a:latin typeface="+mn-lt"/>
              </a:rPr>
              <a:t>do not </a:t>
            </a:r>
            <a:r>
              <a:rPr lang="en-US" dirty="0">
                <a:latin typeface="+mn-lt"/>
              </a:rPr>
              <a:t>require a medium</a:t>
            </a:r>
          </a:p>
          <a:p>
            <a:endParaRPr lang="en-US" dirty="0">
              <a:latin typeface="+mn-lt"/>
            </a:endParaRPr>
          </a:p>
          <a:p>
            <a:pPr marL="0" indent="0">
              <a:buNone/>
            </a:pPr>
            <a:r>
              <a:rPr lang="en-US" dirty="0">
                <a:latin typeface="+mn-lt"/>
              </a:rPr>
              <a:t>	Electromagnetic Wave Equation </a:t>
            </a:r>
          </a:p>
          <a:p>
            <a:pPr marL="0" indent="0">
              <a:buNone/>
            </a:pPr>
            <a:endParaRPr lang="en-US" dirty="0">
              <a:latin typeface="+mn-lt"/>
            </a:endParaRPr>
          </a:p>
          <a:p>
            <a:pPr marL="342900" lvl="1" indent="0">
              <a:buNone/>
            </a:pPr>
            <a:r>
              <a:rPr lang="en-US" dirty="0">
                <a:latin typeface="+mn-lt"/>
              </a:rPr>
              <a:t>			</a:t>
            </a:r>
            <a:r>
              <a:rPr lang="en-US" sz="4800" dirty="0">
                <a:latin typeface="+mn-lt"/>
              </a:rPr>
              <a:t>c = f</a:t>
            </a:r>
            <a:r>
              <a:rPr lang="el-GR" sz="4800" dirty="0">
                <a:latin typeface="+mn-lt"/>
              </a:rPr>
              <a:t>λ</a:t>
            </a:r>
            <a:r>
              <a:rPr lang="en-US" sz="4800" dirty="0">
                <a:latin typeface="+mn-lt"/>
              </a:rPr>
              <a:t> </a:t>
            </a:r>
          </a:p>
          <a:p>
            <a:pPr marL="342900" lvl="1" indent="0">
              <a:buNone/>
            </a:pPr>
            <a:r>
              <a:rPr lang="en-US" dirty="0">
                <a:latin typeface="+mn-lt"/>
              </a:rPr>
              <a:t>						</a:t>
            </a:r>
            <a:r>
              <a:rPr lang="en-US" sz="800" dirty="0">
                <a:solidFill>
                  <a:prstClr val="black"/>
                </a:solidFill>
                <a:latin typeface="+mn-lt"/>
              </a:rPr>
              <a:t>*reference from </a:t>
            </a:r>
            <a:r>
              <a:rPr lang="en-US" sz="800" dirty="0" err="1">
                <a:solidFill>
                  <a:prstClr val="black"/>
                </a:solidFill>
                <a:latin typeface="+mn-lt"/>
              </a:rPr>
              <a:t>BushonG</a:t>
            </a:r>
            <a:endParaRPr lang="en-US" dirty="0">
              <a:latin typeface="+mn-lt"/>
            </a:endParaRPr>
          </a:p>
          <a:p>
            <a:pPr lvl="2"/>
            <a:r>
              <a:rPr lang="en-US" dirty="0">
                <a:latin typeface="+mn-lt"/>
              </a:rPr>
              <a:t>C - constant (velocity or speed of light)</a:t>
            </a:r>
          </a:p>
          <a:p>
            <a:pPr lvl="2"/>
            <a:r>
              <a:rPr lang="en-US" dirty="0">
                <a:latin typeface="+mn-lt"/>
              </a:rPr>
              <a:t>*f - frequency</a:t>
            </a:r>
          </a:p>
          <a:p>
            <a:pPr lvl="2"/>
            <a:r>
              <a:rPr lang="el-GR" dirty="0">
                <a:latin typeface="+mn-lt"/>
              </a:rPr>
              <a:t>λ</a:t>
            </a:r>
            <a:r>
              <a:rPr lang="en-US" dirty="0">
                <a:latin typeface="+mn-lt"/>
              </a:rPr>
              <a:t> – wavelength</a:t>
            </a:r>
          </a:p>
          <a:p>
            <a:pPr marL="3657600" lvl="8" indent="0"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</a:rPr>
              <a:t>	</a:t>
            </a:r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985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Particle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High-frequency radiation interacts with matter more like a particle than a wave.</a:t>
            </a:r>
          </a:p>
          <a:p>
            <a:r>
              <a:rPr lang="en-US" dirty="0">
                <a:latin typeface="+mn-lt"/>
              </a:rPr>
              <a:t>Radiation acts like a discrete bundle of photon energy.</a:t>
            </a:r>
          </a:p>
          <a:p>
            <a:r>
              <a:rPr lang="en-US" dirty="0">
                <a:latin typeface="+mn-lt"/>
              </a:rPr>
              <a:t>Photons carry a specific amount of energy depending on frequency.</a:t>
            </a:r>
          </a:p>
          <a:p>
            <a:r>
              <a:rPr lang="en-US" dirty="0">
                <a:latin typeface="+mn-lt"/>
              </a:rPr>
              <a:t>Photon energy and frequency are directly proportional.</a:t>
            </a:r>
          </a:p>
          <a:p>
            <a:r>
              <a:rPr lang="en-US" dirty="0">
                <a:latin typeface="+mn-lt"/>
              </a:rPr>
              <a:t>Relationship was first described by a physicist named Max Planck.</a:t>
            </a:r>
          </a:p>
        </p:txBody>
      </p:sp>
    </p:spTree>
    <p:extLst>
      <p:ext uri="{BB962C8B-B14F-4D97-AF65-F5344CB8AC3E}">
        <p14:creationId xmlns:p14="http://schemas.microsoft.com/office/powerpoint/2010/main" val="15573387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Particle Theory - Formula </a:t>
            </a:r>
          </a:p>
        </p:txBody>
      </p:sp>
      <p:sp>
        <p:nvSpPr>
          <p:cNvPr id="4813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+mn-lt"/>
              </a:rPr>
              <a:t>The relationship between photon energy &amp; frequency is described in this formula:</a:t>
            </a:r>
          </a:p>
          <a:p>
            <a:endParaRPr lang="en-US" dirty="0">
              <a:latin typeface="+mn-lt"/>
            </a:endParaRPr>
          </a:p>
          <a:p>
            <a:pPr marL="0" indent="0">
              <a:buNone/>
            </a:pPr>
            <a:r>
              <a:rPr lang="en-US" dirty="0">
                <a:latin typeface="+mn-lt"/>
              </a:rPr>
              <a:t>	Planck’s Quantum Equation</a:t>
            </a:r>
          </a:p>
          <a:p>
            <a:pPr marL="342900" lvl="1" indent="0">
              <a:buNone/>
            </a:pPr>
            <a:r>
              <a:rPr lang="en-US" dirty="0">
                <a:latin typeface="+mn-lt"/>
              </a:rPr>
              <a:t>			</a:t>
            </a:r>
            <a:r>
              <a:rPr lang="en-US" sz="4000" dirty="0">
                <a:latin typeface="+mn-lt"/>
              </a:rPr>
              <a:t>E = </a:t>
            </a:r>
            <a:r>
              <a:rPr lang="en-US" sz="4000" dirty="0" err="1">
                <a:latin typeface="+mn-lt"/>
              </a:rPr>
              <a:t>hf</a:t>
            </a:r>
            <a:endParaRPr lang="en-US" sz="4000" dirty="0">
              <a:latin typeface="+mn-lt"/>
            </a:endParaRPr>
          </a:p>
          <a:p>
            <a:pPr marL="342900" lvl="1" indent="0">
              <a:buNone/>
            </a:pPr>
            <a:endParaRPr lang="en-US" dirty="0">
              <a:latin typeface="+mn-lt"/>
            </a:endParaRPr>
          </a:p>
          <a:p>
            <a:pPr lvl="2"/>
            <a:r>
              <a:rPr lang="en-US" dirty="0">
                <a:latin typeface="+mn-lt"/>
              </a:rPr>
              <a:t>E = photon energy (eV)</a:t>
            </a:r>
          </a:p>
          <a:p>
            <a:pPr lvl="2"/>
            <a:r>
              <a:rPr lang="en-US" dirty="0">
                <a:latin typeface="+mn-lt"/>
              </a:rPr>
              <a:t>h = Planck’s constant (4.15 x 10</a:t>
            </a:r>
            <a:r>
              <a:rPr lang="en-US" baseline="30000" dirty="0">
                <a:latin typeface="+mn-lt"/>
              </a:rPr>
              <a:t>-15</a:t>
            </a:r>
            <a:r>
              <a:rPr lang="en-US" dirty="0">
                <a:latin typeface="+mn-lt"/>
              </a:rPr>
              <a:t> eV-sec)</a:t>
            </a:r>
          </a:p>
          <a:p>
            <a:pPr lvl="2"/>
            <a:r>
              <a:rPr lang="en-US" dirty="0">
                <a:latin typeface="+mn-lt"/>
              </a:rPr>
              <a:t>f = photon frequency (Hz) </a:t>
            </a:r>
          </a:p>
          <a:p>
            <a:pPr marL="685800" lvl="2" indent="0">
              <a:buNone/>
            </a:pPr>
            <a:endParaRPr lang="en-US" dirty="0">
              <a:latin typeface="+mn-lt"/>
            </a:endParaRPr>
          </a:p>
          <a:p>
            <a:r>
              <a:rPr lang="en-US" dirty="0">
                <a:latin typeface="+mn-lt"/>
              </a:rPr>
              <a:t>This equation is used to calculate the frequency of an x-ray when given the x-ray photon’s energy.</a:t>
            </a:r>
          </a:p>
        </p:txBody>
      </p:sp>
    </p:spTree>
    <p:extLst>
      <p:ext uri="{BB962C8B-B14F-4D97-AF65-F5344CB8AC3E}">
        <p14:creationId xmlns:p14="http://schemas.microsoft.com/office/powerpoint/2010/main" val="480756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Wave-Particle Duality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0">
              <a:buNone/>
            </a:pPr>
            <a:r>
              <a:rPr lang="en-US" dirty="0">
                <a:latin typeface="+mn-lt"/>
              </a:rPr>
              <a:t>Wave-Particle Duality </a:t>
            </a:r>
          </a:p>
          <a:p>
            <a:pPr marL="342900" lvl="1" indent="0">
              <a:buNone/>
            </a:pPr>
            <a:endParaRPr lang="en-US" dirty="0">
              <a:latin typeface="+mn-lt"/>
            </a:endParaRPr>
          </a:p>
          <a:p>
            <a:pPr lvl="2"/>
            <a:r>
              <a:rPr lang="en-US" dirty="0">
                <a:latin typeface="+mn-lt"/>
              </a:rPr>
              <a:t>X-ray photons can be described as both waves or particles</a:t>
            </a:r>
          </a:p>
          <a:p>
            <a:pPr lvl="2"/>
            <a:r>
              <a:rPr lang="en-US" dirty="0">
                <a:latin typeface="+mn-lt"/>
              </a:rPr>
              <a:t>Can travel through space in form of a wave</a:t>
            </a:r>
          </a:p>
          <a:p>
            <a:pPr lvl="2"/>
            <a:r>
              <a:rPr lang="en-US" dirty="0">
                <a:latin typeface="+mn-lt"/>
              </a:rPr>
              <a:t>Can interact with matter as a particle of energy</a:t>
            </a:r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9130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Electromagnetic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Low frequencies, long wavelengths are at the bottom of the spectrum:</a:t>
            </a:r>
          </a:p>
          <a:p>
            <a:pPr lvl="1"/>
            <a:r>
              <a:rPr lang="en-US" dirty="0" err="1">
                <a:latin typeface="+mn-lt"/>
              </a:rPr>
              <a:t>Radiowaves</a:t>
            </a:r>
            <a:endParaRPr lang="en-US" dirty="0">
              <a:latin typeface="+mn-lt"/>
            </a:endParaRPr>
          </a:p>
          <a:p>
            <a:pPr lvl="1"/>
            <a:r>
              <a:rPr lang="en-US" dirty="0">
                <a:latin typeface="+mn-lt"/>
              </a:rPr>
              <a:t>Microwaves</a:t>
            </a:r>
          </a:p>
          <a:p>
            <a:pPr lvl="1"/>
            <a:r>
              <a:rPr lang="en-US" dirty="0">
                <a:latin typeface="+mn-lt"/>
              </a:rPr>
              <a:t>Light </a:t>
            </a:r>
          </a:p>
          <a:p>
            <a:pPr lvl="1"/>
            <a:r>
              <a:rPr lang="en-US" dirty="0">
                <a:latin typeface="+mn-lt"/>
              </a:rPr>
              <a:t>Ultraviolet</a:t>
            </a:r>
          </a:p>
          <a:p>
            <a:r>
              <a:rPr lang="en-US" dirty="0">
                <a:latin typeface="+mn-lt"/>
              </a:rPr>
              <a:t>High frequencies, short wavelengths are at the top of the spectrum:</a:t>
            </a:r>
          </a:p>
          <a:p>
            <a:pPr lvl="1"/>
            <a:r>
              <a:rPr lang="en-US" dirty="0">
                <a:latin typeface="+mn-lt"/>
              </a:rPr>
              <a:t>X-rays</a:t>
            </a:r>
          </a:p>
          <a:p>
            <a:pPr lvl="1"/>
            <a:r>
              <a:rPr lang="en-US" dirty="0">
                <a:latin typeface="+mn-lt"/>
              </a:rPr>
              <a:t>Gamma rays</a:t>
            </a:r>
          </a:p>
        </p:txBody>
      </p:sp>
    </p:spTree>
    <p:extLst>
      <p:ext uri="{BB962C8B-B14F-4D97-AF65-F5344CB8AC3E}">
        <p14:creationId xmlns:p14="http://schemas.microsoft.com/office/powerpoint/2010/main" val="912873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Electromagnetic Spectrum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Each frequency has a characteristic wavelength and energy.</a:t>
            </a:r>
          </a:p>
          <a:p>
            <a:pPr lvl="1"/>
            <a:r>
              <a:rPr lang="en-US" dirty="0">
                <a:latin typeface="+mn-lt"/>
              </a:rPr>
              <a:t>Higher frequencies are associated with shorter wavelengths.</a:t>
            </a:r>
          </a:p>
          <a:p>
            <a:r>
              <a:rPr lang="en-US" dirty="0">
                <a:latin typeface="+mn-lt"/>
              </a:rPr>
              <a:t>Wavelengths range from largest to smallest. </a:t>
            </a:r>
          </a:p>
          <a:p>
            <a:r>
              <a:rPr lang="en-US" dirty="0">
                <a:latin typeface="+mn-lt"/>
              </a:rPr>
              <a:t>Frequencies and energy range from smallest to largest.</a:t>
            </a:r>
          </a:p>
          <a:p>
            <a:r>
              <a:rPr lang="en-US" dirty="0">
                <a:latin typeface="+mn-lt"/>
              </a:rPr>
              <a:t>Lower frequencies and energy at lower end of the spectrum. </a:t>
            </a:r>
          </a:p>
          <a:p>
            <a:r>
              <a:rPr lang="en-US" dirty="0">
                <a:latin typeface="+mn-lt"/>
              </a:rPr>
              <a:t>Higher frequencies and energy at the top of the spectrum. </a:t>
            </a:r>
          </a:p>
        </p:txBody>
      </p:sp>
    </p:spTree>
    <p:extLst>
      <p:ext uri="{BB962C8B-B14F-4D97-AF65-F5344CB8AC3E}">
        <p14:creationId xmlns:p14="http://schemas.microsoft.com/office/powerpoint/2010/main" val="1516998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CFC80-8817-FCE4-970F-B8DE94840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Electromagnetic Spectrum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14AE5-CCC9-D8AC-F77A-1C3B58B07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Top of the spectrum</a:t>
            </a:r>
          </a:p>
          <a:p>
            <a:pPr lvl="1"/>
            <a:r>
              <a:rPr lang="en-US" sz="2800" dirty="0">
                <a:solidFill>
                  <a:schemeClr val="tx2"/>
                </a:solidFill>
                <a:latin typeface="+mn-lt"/>
              </a:rPr>
              <a:t>Higher energy</a:t>
            </a:r>
          </a:p>
          <a:p>
            <a:pPr lvl="1"/>
            <a:r>
              <a:rPr lang="en-US" sz="2800" dirty="0">
                <a:solidFill>
                  <a:schemeClr val="tx2"/>
                </a:solidFill>
                <a:latin typeface="+mn-lt"/>
              </a:rPr>
              <a:t>Higher frequency</a:t>
            </a:r>
          </a:p>
          <a:p>
            <a:pPr lvl="1"/>
            <a:r>
              <a:rPr lang="en-US" sz="2800" dirty="0">
                <a:solidFill>
                  <a:schemeClr val="tx2"/>
                </a:solidFill>
                <a:latin typeface="+mn-lt"/>
              </a:rPr>
              <a:t>Shorter wavelength</a:t>
            </a:r>
          </a:p>
          <a:p>
            <a:pPr marL="342900" lvl="1" indent="0">
              <a:buNone/>
            </a:pPr>
            <a:endParaRPr lang="en-US" sz="2800" dirty="0">
              <a:solidFill>
                <a:schemeClr val="tx2"/>
              </a:solidFill>
              <a:latin typeface="+mn-lt"/>
            </a:endParaRPr>
          </a:p>
          <a:p>
            <a:r>
              <a:rPr lang="en-US" dirty="0">
                <a:latin typeface="+mn-lt"/>
              </a:rPr>
              <a:t>Bottom of spectrum</a:t>
            </a:r>
          </a:p>
          <a:p>
            <a:pPr lvl="1"/>
            <a:r>
              <a:rPr lang="en-US" sz="2800" dirty="0">
                <a:solidFill>
                  <a:schemeClr val="tx2"/>
                </a:solidFill>
                <a:latin typeface="+mn-lt"/>
              </a:rPr>
              <a:t>Lower energy</a:t>
            </a:r>
          </a:p>
          <a:p>
            <a:pPr lvl="1"/>
            <a:r>
              <a:rPr lang="en-US" sz="2800" dirty="0">
                <a:solidFill>
                  <a:schemeClr val="tx2"/>
                </a:solidFill>
                <a:latin typeface="+mn-lt"/>
              </a:rPr>
              <a:t>Lower frequency</a:t>
            </a:r>
          </a:p>
          <a:p>
            <a:pPr lvl="1"/>
            <a:r>
              <a:rPr lang="en-US" sz="2800" dirty="0">
                <a:solidFill>
                  <a:schemeClr val="tx2"/>
                </a:solidFill>
                <a:latin typeface="+mn-lt"/>
              </a:rPr>
              <a:t>Longer wavelength </a:t>
            </a:r>
          </a:p>
          <a:p>
            <a:endParaRPr lang="en-CA" dirty="0"/>
          </a:p>
        </p:txBody>
      </p:sp>
      <p:pic>
        <p:nvPicPr>
          <p:cNvPr id="6" name="Picture 5" descr="Diagram, schematic&#10;&#10;Description automatically generate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23" y="1729013"/>
            <a:ext cx="5055000" cy="41071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6330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Atoms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Atoms in a normal state are electrically neutral.</a:t>
            </a:r>
          </a:p>
          <a:p>
            <a:pPr marL="0" indent="0">
              <a:buNone/>
            </a:pPr>
            <a:endParaRPr lang="en-US" dirty="0">
              <a:latin typeface="+mn-lt"/>
            </a:endParaRPr>
          </a:p>
          <a:p>
            <a:r>
              <a:rPr lang="en-US" dirty="0">
                <a:latin typeface="+mn-lt"/>
              </a:rPr>
              <a:t>Total number of electrons in orbital shell is equal to the number of protons in nucleus.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3109" y="3542742"/>
            <a:ext cx="4153737" cy="276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9282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Excitation of an Atom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Occurs with both ionizing and non-ionizing radiation. </a:t>
            </a:r>
          </a:p>
          <a:p>
            <a:pPr marL="0" indent="0">
              <a:buNone/>
            </a:pPr>
            <a:endParaRPr lang="en-US" dirty="0">
              <a:latin typeface="+mn-lt"/>
            </a:endParaRPr>
          </a:p>
          <a:p>
            <a:pPr lvl="1"/>
            <a:r>
              <a:rPr lang="en-US" dirty="0">
                <a:latin typeface="+mn-lt"/>
              </a:rPr>
              <a:t>Electrons are infused with energy</a:t>
            </a:r>
          </a:p>
          <a:p>
            <a:pPr lvl="1"/>
            <a:r>
              <a:rPr lang="en-US" dirty="0">
                <a:latin typeface="+mn-lt"/>
              </a:rPr>
              <a:t>Jump to a higher energy shell</a:t>
            </a:r>
          </a:p>
          <a:p>
            <a:pPr lvl="1"/>
            <a:r>
              <a:rPr lang="en-US" dirty="0">
                <a:latin typeface="+mn-lt"/>
              </a:rPr>
              <a:t>Electron will return to its original location</a:t>
            </a:r>
          </a:p>
          <a:p>
            <a:pPr lvl="1"/>
            <a:r>
              <a:rPr lang="en-US" dirty="0">
                <a:latin typeface="+mn-lt"/>
              </a:rPr>
              <a:t>Excess energy is released as non-ionizing radiation</a:t>
            </a:r>
          </a:p>
        </p:txBody>
      </p:sp>
    </p:spTree>
    <p:extLst>
      <p:ext uri="{BB962C8B-B14F-4D97-AF65-F5344CB8AC3E}">
        <p14:creationId xmlns:p14="http://schemas.microsoft.com/office/powerpoint/2010/main" val="2565143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Ionizing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Ionizing radiation causes ionization of atoms </a:t>
            </a:r>
          </a:p>
          <a:p>
            <a:pPr lvl="1"/>
            <a:r>
              <a:rPr lang="en-US" dirty="0">
                <a:latin typeface="+mn-lt"/>
              </a:rPr>
              <a:t>Causes electrons to be ejected from an atom</a:t>
            </a:r>
          </a:p>
          <a:p>
            <a:pPr lvl="1"/>
            <a:r>
              <a:rPr lang="en-US" dirty="0">
                <a:latin typeface="+mn-lt"/>
              </a:rPr>
              <a:t>This is the foundation of interactions in human tissue</a:t>
            </a:r>
          </a:p>
          <a:p>
            <a:pPr lvl="1"/>
            <a:r>
              <a:rPr lang="en-US" dirty="0">
                <a:latin typeface="+mn-lt"/>
              </a:rPr>
              <a:t>An atom that has an extra electron or loses one becomes ionized.</a:t>
            </a:r>
          </a:p>
          <a:p>
            <a:pPr lvl="1"/>
            <a:r>
              <a:rPr lang="en-US" dirty="0">
                <a:latin typeface="+mn-lt"/>
              </a:rPr>
              <a:t>Ionized atom will then carry a charge equal to the difference between number of protons and electrons.</a:t>
            </a:r>
          </a:p>
          <a:p>
            <a:r>
              <a:rPr lang="en-US" dirty="0">
                <a:latin typeface="+mn-lt"/>
              </a:rPr>
              <a:t>Ion</a:t>
            </a:r>
          </a:p>
          <a:p>
            <a:pPr lvl="1"/>
            <a:r>
              <a:rPr lang="en-US" dirty="0">
                <a:latin typeface="+mn-lt"/>
              </a:rPr>
              <a:t>Electrically charged atoms (positive or negative)</a:t>
            </a:r>
          </a:p>
          <a:p>
            <a:pPr lvl="1"/>
            <a:r>
              <a:rPr lang="en-US" dirty="0">
                <a:latin typeface="+mn-lt"/>
              </a:rPr>
              <a:t>Caused by loss or gain of one or more electrons</a:t>
            </a:r>
          </a:p>
          <a:p>
            <a:pPr lvl="0"/>
            <a:r>
              <a:rPr lang="en-US" dirty="0">
                <a:solidFill>
                  <a:srgbClr val="000000"/>
                </a:solidFill>
                <a:latin typeface="+mn-lt"/>
              </a:rPr>
              <a:t>Free electron and the atom are called an </a:t>
            </a:r>
            <a:r>
              <a:rPr lang="en-US" b="1" dirty="0">
                <a:solidFill>
                  <a:srgbClr val="000000"/>
                </a:solidFill>
                <a:latin typeface="+mn-lt"/>
              </a:rPr>
              <a:t>ion pair.</a:t>
            </a:r>
          </a:p>
          <a:p>
            <a:pPr lvl="1"/>
            <a:endParaRPr lang="en-US" dirty="0">
              <a:latin typeface="+mn-lt"/>
            </a:endParaRP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8996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Electromagnetic Radiation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6627610" y="1690688"/>
            <a:ext cx="4726190" cy="4351338"/>
          </a:xfrm>
        </p:spPr>
        <p:txBody>
          <a:bodyPr/>
          <a:lstStyle/>
          <a:p>
            <a:r>
              <a:rPr lang="en-US" b="1" dirty="0">
                <a:latin typeface="+mn-lt"/>
              </a:rPr>
              <a:t>Non-Ionizing Radiation</a:t>
            </a:r>
          </a:p>
          <a:p>
            <a:pPr lvl="1"/>
            <a:r>
              <a:rPr lang="en-US" dirty="0">
                <a:latin typeface="+mn-lt"/>
              </a:rPr>
              <a:t>Low-energy ultraviolet</a:t>
            </a:r>
          </a:p>
          <a:p>
            <a:pPr lvl="1"/>
            <a:r>
              <a:rPr lang="en-US" dirty="0">
                <a:latin typeface="+mn-lt"/>
              </a:rPr>
              <a:t>Visible light </a:t>
            </a:r>
          </a:p>
          <a:p>
            <a:pPr lvl="1"/>
            <a:r>
              <a:rPr lang="en-US" dirty="0">
                <a:latin typeface="+mn-lt"/>
              </a:rPr>
              <a:t>Infrared rays </a:t>
            </a:r>
          </a:p>
          <a:p>
            <a:pPr lvl="1"/>
            <a:r>
              <a:rPr lang="en-US" dirty="0">
                <a:latin typeface="+mn-lt"/>
              </a:rPr>
              <a:t>Microwaves</a:t>
            </a:r>
          </a:p>
          <a:p>
            <a:pPr lvl="1"/>
            <a:r>
              <a:rPr lang="en-US" dirty="0" err="1">
                <a:latin typeface="+mn-lt"/>
              </a:rPr>
              <a:t>Radiowaves</a:t>
            </a:r>
            <a:r>
              <a:rPr lang="en-US" dirty="0"/>
              <a:t>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0" y="1690688"/>
            <a:ext cx="5108575" cy="5086350"/>
          </a:xfrm>
          <a:prstGeom prst="rect">
            <a:avLst/>
          </a:prstGeom>
        </p:spPr>
        <p:txBody>
          <a:bodyPr/>
          <a:lstStyle/>
          <a:p>
            <a:r>
              <a:rPr lang="en-US" b="1" dirty="0">
                <a:latin typeface="+mn-lt"/>
              </a:rPr>
              <a:t>Ionizing Radiation</a:t>
            </a:r>
          </a:p>
          <a:p>
            <a:pPr lvl="1"/>
            <a:r>
              <a:rPr lang="en-US" dirty="0">
                <a:latin typeface="+mn-lt"/>
              </a:rPr>
              <a:t>X-rays </a:t>
            </a:r>
          </a:p>
          <a:p>
            <a:pPr lvl="1"/>
            <a:r>
              <a:rPr lang="en-US" dirty="0">
                <a:latin typeface="+mn-lt"/>
              </a:rPr>
              <a:t>Gamma rays </a:t>
            </a:r>
          </a:p>
          <a:p>
            <a:pPr lvl="1"/>
            <a:r>
              <a:rPr lang="en-US" dirty="0">
                <a:latin typeface="+mn-lt"/>
              </a:rPr>
              <a:t>High-energy ultraviolet radiation</a:t>
            </a:r>
          </a:p>
        </p:txBody>
      </p:sp>
    </p:spTree>
    <p:extLst>
      <p:ext uri="{BB962C8B-B14F-4D97-AF65-F5344CB8AC3E}">
        <p14:creationId xmlns:p14="http://schemas.microsoft.com/office/powerpoint/2010/main" val="120543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Particulate Radiation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+mn-lt"/>
              </a:rPr>
              <a:t>Alpha and Beta particles</a:t>
            </a:r>
          </a:p>
          <a:p>
            <a:pPr lvl="1"/>
            <a:r>
              <a:rPr lang="en-US" dirty="0">
                <a:latin typeface="+mn-lt"/>
              </a:rPr>
              <a:t>Associated with radioactive decay</a:t>
            </a:r>
          </a:p>
          <a:p>
            <a:pPr lvl="1"/>
            <a:endParaRPr lang="en-US" dirty="0">
              <a:latin typeface="+mn-lt"/>
            </a:endParaRPr>
          </a:p>
          <a:p>
            <a:pPr marL="342900" lvl="1" indent="0">
              <a:buNone/>
            </a:pPr>
            <a:r>
              <a:rPr lang="en-US" dirty="0">
                <a:latin typeface="+mn-lt"/>
              </a:rPr>
              <a:t>Alpha Rays</a:t>
            </a:r>
          </a:p>
          <a:p>
            <a:pPr lvl="1"/>
            <a:r>
              <a:rPr lang="en-US" dirty="0">
                <a:latin typeface="+mn-lt"/>
              </a:rPr>
              <a:t>Highly ionizing, short range in tissue</a:t>
            </a:r>
          </a:p>
          <a:p>
            <a:pPr lvl="1"/>
            <a:r>
              <a:rPr lang="en-US" dirty="0">
                <a:latin typeface="+mn-lt"/>
              </a:rPr>
              <a:t>Less penetrating than beta particles</a:t>
            </a:r>
          </a:p>
          <a:p>
            <a:pPr lvl="1"/>
            <a:r>
              <a:rPr lang="en-US" dirty="0">
                <a:latin typeface="+mn-lt"/>
              </a:rPr>
              <a:t>Emitted from nuclei of heavy elements during radioactive decay (uranium and radium)</a:t>
            </a:r>
          </a:p>
          <a:p>
            <a:pPr lvl="1"/>
            <a:r>
              <a:rPr lang="en-US" dirty="0">
                <a:latin typeface="+mn-lt"/>
              </a:rPr>
              <a:t>Contains </a:t>
            </a:r>
            <a:r>
              <a:rPr lang="en-US" b="1" dirty="0">
                <a:latin typeface="+mn-lt"/>
              </a:rPr>
              <a:t>two protons </a:t>
            </a:r>
            <a:r>
              <a:rPr lang="en-US" dirty="0">
                <a:latin typeface="+mn-lt"/>
              </a:rPr>
              <a:t>and </a:t>
            </a:r>
            <a:r>
              <a:rPr lang="en-US" b="1" dirty="0">
                <a:latin typeface="+mn-lt"/>
              </a:rPr>
              <a:t>two neutrons</a:t>
            </a:r>
          </a:p>
          <a:p>
            <a:pPr lvl="2"/>
            <a:r>
              <a:rPr lang="en-US" dirty="0">
                <a:latin typeface="+mn-lt"/>
              </a:rPr>
              <a:t>Helium atom without electrons</a:t>
            </a:r>
          </a:p>
          <a:p>
            <a:pPr lvl="1"/>
            <a:r>
              <a:rPr lang="en-US" dirty="0">
                <a:latin typeface="+mn-lt"/>
              </a:rPr>
              <a:t>Large mass and </a:t>
            </a:r>
            <a:r>
              <a:rPr lang="en-US" b="1" dirty="0">
                <a:latin typeface="+mn-lt"/>
              </a:rPr>
              <a:t>positive</a:t>
            </a:r>
            <a:r>
              <a:rPr lang="en-US" dirty="0">
                <a:latin typeface="+mn-lt"/>
              </a:rPr>
              <a:t> charge</a:t>
            </a:r>
          </a:p>
          <a:p>
            <a:pPr lvl="1"/>
            <a:r>
              <a:rPr lang="en-US" dirty="0">
                <a:latin typeface="+mn-lt"/>
              </a:rPr>
              <a:t>Could be absorbed by piece of paper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522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Particulate Radiation</a:t>
            </a:r>
          </a:p>
        </p:txBody>
      </p:sp>
      <p:sp>
        <p:nvSpPr>
          <p:cNvPr id="41987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Beta Rays</a:t>
            </a:r>
          </a:p>
          <a:p>
            <a:pPr lvl="1"/>
            <a:r>
              <a:rPr lang="en-US" dirty="0">
                <a:latin typeface="+mn-lt"/>
              </a:rPr>
              <a:t>Light particles emitted from nucleus of radioactive atom</a:t>
            </a:r>
          </a:p>
          <a:p>
            <a:pPr lvl="1"/>
            <a:r>
              <a:rPr lang="en-US" dirty="0">
                <a:latin typeface="+mn-lt"/>
              </a:rPr>
              <a:t>Very high energy ejected at high speed</a:t>
            </a:r>
          </a:p>
          <a:p>
            <a:pPr lvl="1"/>
            <a:r>
              <a:rPr lang="en-US" dirty="0">
                <a:latin typeface="+mn-lt"/>
              </a:rPr>
              <a:t>8000 times lighter than alpha particle</a:t>
            </a:r>
          </a:p>
          <a:p>
            <a:pPr lvl="1"/>
            <a:r>
              <a:rPr lang="en-US" dirty="0">
                <a:latin typeface="+mn-lt"/>
              </a:rPr>
              <a:t>Penetrates matter to a greater depth than alpha with less ionization (1-2 cm of soft tissue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29824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Sources of Radiation (natural)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Terrestrial </a:t>
            </a:r>
          </a:p>
          <a:p>
            <a:pPr lvl="1"/>
            <a:r>
              <a:rPr lang="en-US" dirty="0">
                <a:latin typeface="+mn-lt"/>
              </a:rPr>
              <a:t>Uranium and radium present in the earths crust</a:t>
            </a:r>
          </a:p>
          <a:p>
            <a:pPr lvl="1"/>
            <a:r>
              <a:rPr lang="en-US" dirty="0">
                <a:latin typeface="+mn-lt"/>
              </a:rPr>
              <a:t>Radon</a:t>
            </a:r>
          </a:p>
          <a:p>
            <a:pPr lvl="2"/>
            <a:r>
              <a:rPr lang="en-US" sz="2400" dirty="0">
                <a:latin typeface="+mn-lt"/>
              </a:rPr>
              <a:t>Largest contributor of background radiation</a:t>
            </a:r>
          </a:p>
          <a:p>
            <a:pPr lvl="2"/>
            <a:r>
              <a:rPr lang="en-US" sz="2400" dirty="0">
                <a:latin typeface="+mn-lt"/>
              </a:rPr>
              <a:t>Arises from the decay of uranium-238</a:t>
            </a:r>
          </a:p>
          <a:p>
            <a:pPr lvl="2"/>
            <a:r>
              <a:rPr lang="en-US" sz="2400" dirty="0" err="1">
                <a:latin typeface="+mn-lt"/>
              </a:rPr>
              <a:t>Colourless</a:t>
            </a:r>
            <a:r>
              <a:rPr lang="en-US" sz="2400" dirty="0">
                <a:latin typeface="+mn-lt"/>
              </a:rPr>
              <a:t>, </a:t>
            </a:r>
            <a:r>
              <a:rPr lang="en-US" sz="2400" dirty="0" err="1">
                <a:latin typeface="+mn-lt"/>
              </a:rPr>
              <a:t>odourless</a:t>
            </a:r>
            <a:r>
              <a:rPr lang="en-US" sz="2400" dirty="0">
                <a:latin typeface="+mn-lt"/>
              </a:rPr>
              <a:t> and chemically non-reactive</a:t>
            </a:r>
          </a:p>
          <a:p>
            <a:pPr lvl="2"/>
            <a:r>
              <a:rPr lang="en-US" sz="2400" dirty="0">
                <a:latin typeface="+mn-lt"/>
              </a:rPr>
              <a:t>Always present in the air </a:t>
            </a:r>
          </a:p>
          <a:p>
            <a:pPr lvl="2"/>
            <a:r>
              <a:rPr lang="en-US" sz="2400" dirty="0">
                <a:latin typeface="+mn-lt"/>
              </a:rPr>
              <a:t>Comes up through soil, permeates buildings</a:t>
            </a:r>
          </a:p>
          <a:p>
            <a:pPr lvl="2"/>
            <a:r>
              <a:rPr lang="en-US" sz="2400" dirty="0">
                <a:latin typeface="+mn-lt"/>
              </a:rPr>
              <a:t>Bricks, concrete, gypsum all contain radon</a:t>
            </a:r>
          </a:p>
          <a:p>
            <a:pPr lvl="2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54291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Sources of Radiation (cont’d)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Cosmic</a:t>
            </a:r>
          </a:p>
          <a:p>
            <a:pPr lvl="1"/>
            <a:r>
              <a:rPr lang="en-US" dirty="0">
                <a:latin typeface="+mn-lt"/>
              </a:rPr>
              <a:t>From nuclear interactions that have taken place in the sun and other stars</a:t>
            </a:r>
          </a:p>
          <a:p>
            <a:pPr lvl="1"/>
            <a:r>
              <a:rPr lang="en-US" dirty="0">
                <a:latin typeface="+mn-lt"/>
              </a:rPr>
              <a:t>Protected by the atmosphere and earth’s magnetic field</a:t>
            </a:r>
          </a:p>
          <a:p>
            <a:pPr lvl="1"/>
            <a:r>
              <a:rPr lang="en-US" dirty="0">
                <a:latin typeface="+mn-lt"/>
              </a:rPr>
              <a:t>Greatest intensity at high altitudes and lowest at sea level</a:t>
            </a:r>
          </a:p>
          <a:p>
            <a:pPr lvl="1"/>
            <a:r>
              <a:rPr lang="en-US" dirty="0">
                <a:latin typeface="+mn-lt"/>
              </a:rPr>
              <a:t>Air travel: 10 hours in the air = 1 chest x-ray</a:t>
            </a:r>
          </a:p>
          <a:p>
            <a:r>
              <a:rPr lang="en-US" dirty="0">
                <a:latin typeface="+mn-lt"/>
              </a:rPr>
              <a:t>Internal</a:t>
            </a:r>
          </a:p>
          <a:p>
            <a:pPr lvl="1"/>
            <a:r>
              <a:rPr lang="en-US" dirty="0">
                <a:latin typeface="+mn-lt"/>
              </a:rPr>
              <a:t>Human tissue has naturally existing radionuclides that are inhaled or ingested in tiny quantities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391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Sources of radiation (artificial)</a:t>
            </a:r>
          </a:p>
        </p:txBody>
      </p:sp>
      <p:sp>
        <p:nvSpPr>
          <p:cNvPr id="5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+mn-lt"/>
              </a:rPr>
              <a:t>Manmade</a:t>
            </a:r>
          </a:p>
          <a:p>
            <a:pPr marL="342900" lvl="1" indent="0">
              <a:buNone/>
            </a:pPr>
            <a:r>
              <a:rPr lang="en-US" dirty="0">
                <a:latin typeface="+mn-lt"/>
              </a:rPr>
              <a:t>Industrial</a:t>
            </a:r>
          </a:p>
          <a:p>
            <a:pPr lvl="2"/>
            <a:r>
              <a:rPr lang="en-US" dirty="0">
                <a:latin typeface="+mn-lt"/>
              </a:rPr>
              <a:t>Nuclear accidents</a:t>
            </a:r>
          </a:p>
          <a:p>
            <a:pPr lvl="2"/>
            <a:r>
              <a:rPr lang="en-US" dirty="0">
                <a:latin typeface="+mn-lt"/>
              </a:rPr>
              <a:t>Mining</a:t>
            </a:r>
          </a:p>
          <a:p>
            <a:pPr marL="342900" lvl="1" indent="0">
              <a:buNone/>
            </a:pPr>
            <a:r>
              <a:rPr lang="en-US" dirty="0">
                <a:latin typeface="+mn-lt"/>
              </a:rPr>
              <a:t>Research</a:t>
            </a:r>
          </a:p>
          <a:p>
            <a:pPr lvl="2"/>
            <a:r>
              <a:rPr lang="en-US" dirty="0">
                <a:latin typeface="+mn-lt"/>
              </a:rPr>
              <a:t>Electron microscopes</a:t>
            </a:r>
          </a:p>
          <a:p>
            <a:pPr lvl="2"/>
            <a:r>
              <a:rPr lang="en-US" dirty="0">
                <a:latin typeface="+mn-lt"/>
              </a:rPr>
              <a:t>Particle accelerators</a:t>
            </a:r>
          </a:p>
          <a:p>
            <a:pPr marL="342900" lvl="1" indent="0">
              <a:buNone/>
            </a:pPr>
            <a:r>
              <a:rPr lang="en-US" dirty="0">
                <a:latin typeface="+mn-lt"/>
              </a:rPr>
              <a:t>Consumer products</a:t>
            </a:r>
          </a:p>
          <a:p>
            <a:pPr lvl="2"/>
            <a:r>
              <a:rPr lang="en-US" dirty="0">
                <a:latin typeface="+mn-lt"/>
              </a:rPr>
              <a:t>Watches</a:t>
            </a:r>
          </a:p>
          <a:p>
            <a:pPr lvl="2"/>
            <a:r>
              <a:rPr lang="en-US" dirty="0">
                <a:latin typeface="+mn-lt"/>
              </a:rPr>
              <a:t>Smoke detectors</a:t>
            </a:r>
          </a:p>
          <a:p>
            <a:pPr lvl="2"/>
            <a:r>
              <a:rPr lang="en-US" dirty="0">
                <a:latin typeface="+mn-lt"/>
              </a:rPr>
              <a:t>Exit signs</a:t>
            </a:r>
          </a:p>
          <a:p>
            <a:pPr marL="342900" lvl="1" indent="0">
              <a:buNone/>
            </a:pPr>
            <a:r>
              <a:rPr lang="en-US" dirty="0">
                <a:solidFill>
                  <a:prstClr val="black"/>
                </a:solidFill>
                <a:latin typeface="+mn-lt"/>
              </a:rPr>
              <a:t>Medical Radiation</a:t>
            </a:r>
          </a:p>
          <a:p>
            <a:pPr lvl="2"/>
            <a:endParaRPr lang="en-US" dirty="0"/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6583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2ADE0C-199B-44B9-B93C-300CDCA595D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C02D8BA-CB5B-445C-929C-EEEDA5E922C6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CC4D8E21-C47D-4757-8517-865D28924F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5310</TotalTime>
  <Words>1078</Words>
  <Application>Microsoft Office PowerPoint</Application>
  <PresentationFormat>Widescreen</PresentationFormat>
  <Paragraphs>208</Paragraphs>
  <Slides>21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ＭＳ Ｐゴシック</vt:lpstr>
      <vt:lpstr>Arial</vt:lpstr>
      <vt:lpstr>Wingdings</vt:lpstr>
      <vt:lpstr>Anderson MRT</vt:lpstr>
      <vt:lpstr>Custom Design</vt:lpstr>
      <vt:lpstr>RADP 215: Radiation Protection</vt:lpstr>
      <vt:lpstr>What is Radiation?</vt:lpstr>
      <vt:lpstr>Wave Theory</vt:lpstr>
      <vt:lpstr>Wave Theory</vt:lpstr>
      <vt:lpstr>Wave Equation</vt:lpstr>
      <vt:lpstr>Electromagnetic Waves</vt:lpstr>
      <vt:lpstr>Particle Theory</vt:lpstr>
      <vt:lpstr>Particle Theory - Formula </vt:lpstr>
      <vt:lpstr>Wave-Particle Duality</vt:lpstr>
      <vt:lpstr>Electromagnetic Spectrum</vt:lpstr>
      <vt:lpstr>Electromagnetic Spectrum</vt:lpstr>
      <vt:lpstr>Electromagnetic Spectrum</vt:lpstr>
      <vt:lpstr>Atoms</vt:lpstr>
      <vt:lpstr>Excitation of an Atom </vt:lpstr>
      <vt:lpstr>Ionizing Radiation</vt:lpstr>
      <vt:lpstr>Electromagnetic Radiation</vt:lpstr>
      <vt:lpstr>Particulate Radiation</vt:lpstr>
      <vt:lpstr>Particulate Radiation</vt:lpstr>
      <vt:lpstr>Sources of Radiation (natural)</vt:lpstr>
      <vt:lpstr>Sources of Radiation (cont’d)</vt:lpstr>
      <vt:lpstr>Sources of radiation (artificial)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390</cp:revision>
  <cp:lastPrinted>2024-03-13T20:54:05Z</cp:lastPrinted>
  <dcterms:created xsi:type="dcterms:W3CDTF">2009-04-06T17:04:40Z</dcterms:created>
  <dcterms:modified xsi:type="dcterms:W3CDTF">2025-02-04T20:20:10Z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