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png" ContentType="image/pn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Default Extension="jpg" ContentType="image/jpg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</p:sldIdLst>
  <p:sldSz cx="12192000" cy="6858000"/>
  <p:notesSz cx="12192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807720"/>
            <a:ext cx="12192000" cy="32384"/>
          </a:xfrm>
          <a:custGeom>
            <a:avLst/>
            <a:gdLst/>
            <a:ahLst/>
            <a:cxnLst/>
            <a:rect l="l" t="t" r="r" b="b"/>
            <a:pathLst>
              <a:path w="12192000" h="32384">
                <a:moveTo>
                  <a:pt x="12192000" y="0"/>
                </a:moveTo>
                <a:lnTo>
                  <a:pt x="0" y="0"/>
                </a:lnTo>
                <a:lnTo>
                  <a:pt x="0" y="32003"/>
                </a:lnTo>
                <a:lnTo>
                  <a:pt x="12192000" y="32003"/>
                </a:lnTo>
                <a:lnTo>
                  <a:pt x="12192000" y="0"/>
                </a:lnTo>
                <a:close/>
              </a:path>
            </a:pathLst>
          </a:custGeom>
          <a:solidFill>
            <a:srgbClr val="005EB8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17" name="bg object 1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356" y="18260"/>
            <a:ext cx="727991" cy="776456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4754626" y="2519629"/>
            <a:ext cx="5500370" cy="13011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4665726" y="3967098"/>
            <a:ext cx="4511040" cy="8940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1313814" y="1730400"/>
            <a:ext cx="3081020" cy="43656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2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51575" y="1730400"/>
            <a:ext cx="3597275" cy="43656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2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807720"/>
            <a:ext cx="12192000" cy="32384"/>
          </a:xfrm>
          <a:custGeom>
            <a:avLst/>
            <a:gdLst/>
            <a:ahLst/>
            <a:cxnLst/>
            <a:rect l="l" t="t" r="r" b="b"/>
            <a:pathLst>
              <a:path w="12192000" h="32384">
                <a:moveTo>
                  <a:pt x="12192000" y="0"/>
                </a:moveTo>
                <a:lnTo>
                  <a:pt x="0" y="0"/>
                </a:lnTo>
                <a:lnTo>
                  <a:pt x="0" y="32003"/>
                </a:lnTo>
                <a:lnTo>
                  <a:pt x="12192000" y="32003"/>
                </a:lnTo>
                <a:lnTo>
                  <a:pt x="12192000" y="0"/>
                </a:lnTo>
                <a:close/>
              </a:path>
            </a:pathLst>
          </a:custGeom>
          <a:solidFill>
            <a:srgbClr val="005EB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16939" y="631012"/>
            <a:ext cx="10319385" cy="6972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16939" y="1814829"/>
            <a:ext cx="5385435" cy="16897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Relationship Id="rId3" Type="http://schemas.openxmlformats.org/officeDocument/2006/relationships/hyperlink" Target="https://orthoinfo.aaos.org/en/treatment/internal-fixation-for-fractures/" TargetMode="External"/><Relationship Id="rId4" Type="http://schemas.openxmlformats.org/officeDocument/2006/relationships/image" Target="../media/image3.jpg"/><Relationship Id="rId5" Type="http://schemas.openxmlformats.org/officeDocument/2006/relationships/hyperlink" Target="https://www.londonupperlimbsurgery.co.uk/clavicle-orif-open-reduction-and-internal-fixation/" TargetMode="External"/><Relationship Id="rId6" Type="http://schemas.openxmlformats.org/officeDocument/2006/relationships/image" Target="../media/image4.jpg"/><Relationship Id="rId7" Type="http://schemas.openxmlformats.org/officeDocument/2006/relationships/hyperlink" Target="https://www.verywellhealth.com/total-knee-replacement-what-you-need-to-know-2552264" TargetMode="External"/><Relationship Id="rId8" Type="http://schemas.openxmlformats.org/officeDocument/2006/relationships/image" Target="../media/image1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g"/><Relationship Id="rId3" Type="http://schemas.openxmlformats.org/officeDocument/2006/relationships/image" Target="../media/image1.png"/><Relationship Id="rId4" Type="http://schemas.openxmlformats.org/officeDocument/2006/relationships/image" Target="../media/image6.jpg"/><Relationship Id="rId5" Type="http://schemas.openxmlformats.org/officeDocument/2006/relationships/image" Target="../media/image7.jp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g"/><Relationship Id="rId3" Type="http://schemas.openxmlformats.org/officeDocument/2006/relationships/image" Target="../media/image1.pn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g"/><Relationship Id="rId3" Type="http://schemas.openxmlformats.org/officeDocument/2006/relationships/image" Target="../media/image10.jpg"/><Relationship Id="rId4" Type="http://schemas.openxmlformats.org/officeDocument/2006/relationships/hyperlink" Target="https://eorif.com/femoral-neck-fracture-cannulated-screws-27235" TargetMode="External"/><Relationship Id="rId5" Type="http://schemas.openxmlformats.org/officeDocument/2006/relationships/hyperlink" Target="https://www.researchgate.net/figure/ntraoperative-photo-demonstrating-patient-setup-following-prepping-and-draping-for-a_fig8_305725365" TargetMode="External"/><Relationship Id="rId6" Type="http://schemas.openxmlformats.org/officeDocument/2006/relationships/image" Target="../media/image1.pn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1.jpg"/><Relationship Id="rId3" Type="http://schemas.openxmlformats.org/officeDocument/2006/relationships/image" Target="../media/image12.jpg"/><Relationship Id="rId4" Type="http://schemas.openxmlformats.org/officeDocument/2006/relationships/image" Target="../media/image1.pn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jpg"/><Relationship Id="rId3" Type="http://schemas.openxmlformats.org/officeDocument/2006/relationships/image" Target="../media/image1.pn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jpg"/><Relationship Id="rId3" Type="http://schemas.openxmlformats.org/officeDocument/2006/relationships/hyperlink" Target="https://clinicasandalf.com/special-medical-treatment/trauma-surgery/" TargetMode="External"/><Relationship Id="rId4" Type="http://schemas.openxmlformats.org/officeDocument/2006/relationships/image" Target="../media/image15.jpg"/><Relationship Id="rId5" Type="http://schemas.openxmlformats.org/officeDocument/2006/relationships/hyperlink" Target="https://www.researchgate.net/figure/Entry-point-of-the-retrograde-intramedullary-nail-which-could-affect-the-posterior_fig2_324749970" TargetMode="External"/><Relationship Id="rId6" Type="http://schemas.openxmlformats.org/officeDocument/2006/relationships/image" Target="../media/image1.pn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jpg"/><Relationship Id="rId3" Type="http://schemas.openxmlformats.org/officeDocument/2006/relationships/hyperlink" Target="https://musculoskeletalkey.com/foot-external-fixation/" TargetMode="External"/><Relationship Id="rId4" Type="http://schemas.openxmlformats.org/officeDocument/2006/relationships/image" Target="../media/image1.pn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png"/><Relationship Id="rId3" Type="http://schemas.openxmlformats.org/officeDocument/2006/relationships/hyperlink" Target="https://www.raleighortho.com/blog/3391/" TargetMode="External"/><Relationship Id="rId4" Type="http://schemas.openxmlformats.org/officeDocument/2006/relationships/image" Target="../media/image18.png"/><Relationship Id="rId5" Type="http://schemas.openxmlformats.org/officeDocument/2006/relationships/image" Target="../media/image1.pn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jpg"/><Relationship Id="rId3" Type="http://schemas.openxmlformats.org/officeDocument/2006/relationships/hyperlink" Target="https://global.orthoscan.com/" TargetMode="External"/><Relationship Id="rId4" Type="http://schemas.openxmlformats.org/officeDocument/2006/relationships/image" Target="../media/image1.pn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0.jpg"/><Relationship Id="rId3" Type="http://schemas.openxmlformats.org/officeDocument/2006/relationships/image" Target="../media/image21.jpg"/><Relationship Id="rId4" Type="http://schemas.openxmlformats.org/officeDocument/2006/relationships/image" Target="../media/image1.png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2.jpg"/><Relationship Id="rId3" Type="http://schemas.openxmlformats.org/officeDocument/2006/relationships/image" Target="../media/image23.jpg"/><Relationship Id="rId4" Type="http://schemas.openxmlformats.org/officeDocument/2006/relationships/image" Target="../media/image1.png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.jpg"/><Relationship Id="rId3" Type="http://schemas.openxmlformats.org/officeDocument/2006/relationships/image" Target="../media/image1.png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5.png"/><Relationship Id="rId3" Type="http://schemas.openxmlformats.org/officeDocument/2006/relationships/hyperlink" Target="https://www.rentittoday.com/medical-equipment-rentals" TargetMode="External"/><Relationship Id="rId4" Type="http://schemas.openxmlformats.org/officeDocument/2006/relationships/image" Target="../media/image26.jpg"/><Relationship Id="rId5" Type="http://schemas.openxmlformats.org/officeDocument/2006/relationships/hyperlink" Target="http://www.spectrumxray.com/imaging-equipment/portable-mobile" TargetMode="External"/><Relationship Id="rId6" Type="http://schemas.openxmlformats.org/officeDocument/2006/relationships/image" Target="../media/image27.jpg"/><Relationship Id="rId7" Type="http://schemas.openxmlformats.org/officeDocument/2006/relationships/hyperlink" Target="https://www.elephantheadgraphics.com/portable-xray-machine-wraps-medical-equipment-vinyl-wraps/" TargetMode="External"/><Relationship Id="rId8" Type="http://schemas.openxmlformats.org/officeDocument/2006/relationships/image" Target="../media/image1.png"/></Relationships>
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8.jpg"/><Relationship Id="rId3" Type="http://schemas.openxmlformats.org/officeDocument/2006/relationships/image" Target="../media/image1.png"/></Relationships>
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9.jpg"/><Relationship Id="rId3" Type="http://schemas.openxmlformats.org/officeDocument/2006/relationships/image" Target="../media/image1.png"/><Relationship Id="rId4" Type="http://schemas.openxmlformats.org/officeDocument/2006/relationships/hyperlink" Target="https://radiologykey.com/surgical-radiography/" TargetMode="External"/><Relationship Id="rId5" Type="http://schemas.openxmlformats.org/officeDocument/2006/relationships/image" Target="../media/image30.jpg"/></Relationships>
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1.jpg"/><Relationship Id="rId3" Type="http://schemas.openxmlformats.org/officeDocument/2006/relationships/image" Target="../media/image1.png"/></Relationships>
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2.jpg"/><Relationship Id="rId3" Type="http://schemas.openxmlformats.org/officeDocument/2006/relationships/image" Target="../media/image1.png"/></Relationships>
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3.jpg"/><Relationship Id="rId3" Type="http://schemas.openxmlformats.org/officeDocument/2006/relationships/image" Target="../media/image1.png"/></Relationships>

</file>

<file path=ppt/slides/_rels/slide2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4.jpg"/><Relationship Id="rId3" Type="http://schemas.openxmlformats.org/officeDocument/2006/relationships/image" Target="../media/image1.png"/></Relationships>

</file>

<file path=ppt/slides/_rels/slide2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3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3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5.jpg"/><Relationship Id="rId3" Type="http://schemas.openxmlformats.org/officeDocument/2006/relationships/image" Target="../media/image1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ts val="5015"/>
              </a:lnSpc>
              <a:spcBef>
                <a:spcPts val="105"/>
              </a:spcBef>
            </a:pPr>
            <a:r>
              <a:rPr dirty="0"/>
              <a:t>MRAD</a:t>
            </a:r>
            <a:r>
              <a:rPr dirty="0" spc="-25"/>
              <a:t> </a:t>
            </a:r>
            <a:r>
              <a:rPr dirty="0" spc="-20"/>
              <a:t>240:</a:t>
            </a:r>
          </a:p>
          <a:p>
            <a:pPr marL="12700">
              <a:lnSpc>
                <a:spcPts val="5015"/>
              </a:lnSpc>
            </a:pPr>
            <a:r>
              <a:rPr dirty="0"/>
              <a:t>Specialized</a:t>
            </a:r>
            <a:r>
              <a:rPr dirty="0" spc="-80"/>
              <a:t> </a:t>
            </a:r>
            <a:r>
              <a:rPr dirty="0"/>
              <a:t>Imaging</a:t>
            </a:r>
            <a:r>
              <a:rPr dirty="0" spc="-45"/>
              <a:t> </a:t>
            </a:r>
            <a:r>
              <a:rPr dirty="0" spc="-50"/>
              <a:t>1</a:t>
            </a:r>
          </a:p>
        </p:txBody>
      </p:sp>
      <p:sp>
        <p:nvSpPr>
          <p:cNvPr id="3" name="object 3" descr=""/>
          <p:cNvSpPr txBox="1">
            <a:spLocks noGrp="1"/>
          </p:cNvSpPr>
          <p:nvPr>
            <p:ph type="subTitle" idx="4"/>
          </p:nvPr>
        </p:nvSpPr>
        <p:spPr>
          <a:prstGeom prst="rect"/>
        </p:spPr>
        <p:txBody>
          <a:bodyPr wrap="square" lIns="0" tIns="64135" rIns="0" bIns="0" rtlCol="0" vert="horz">
            <a:spAutoFit/>
          </a:bodyPr>
          <a:lstStyle/>
          <a:p>
            <a:pPr marL="12700" marR="5080">
              <a:lnSpc>
                <a:spcPts val="3240"/>
              </a:lnSpc>
              <a:spcBef>
                <a:spcPts val="505"/>
              </a:spcBef>
            </a:pPr>
            <a:r>
              <a:rPr dirty="0" sz="3000"/>
              <a:t>Operating</a:t>
            </a:r>
            <a:r>
              <a:rPr dirty="0" sz="3000" spc="-30"/>
              <a:t> </a:t>
            </a:r>
            <a:r>
              <a:rPr dirty="0" sz="3000"/>
              <a:t>Room-</a:t>
            </a:r>
            <a:r>
              <a:rPr dirty="0" sz="3000" spc="-35"/>
              <a:t> </a:t>
            </a:r>
            <a:r>
              <a:rPr dirty="0" sz="3000"/>
              <a:t>Types</a:t>
            </a:r>
            <a:r>
              <a:rPr dirty="0" sz="3000" spc="-15"/>
              <a:t> </a:t>
            </a:r>
            <a:r>
              <a:rPr dirty="0" sz="3000" spc="-25"/>
              <a:t>of </a:t>
            </a:r>
            <a:r>
              <a:rPr dirty="0" sz="3000" spc="-10"/>
              <a:t>Surgeries</a:t>
            </a:r>
            <a:endParaRPr sz="30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pc="-10"/>
              <a:t>Objectives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23157"/>
            <a:ext cx="9272270" cy="3602990"/>
          </a:xfrm>
          <a:prstGeom prst="rect">
            <a:avLst/>
          </a:prstGeom>
        </p:spPr>
        <p:txBody>
          <a:bodyPr wrap="square" lIns="0" tIns="95885" rIns="0" bIns="0" rtlCol="0" vert="horz">
            <a:spAutoFit/>
          </a:bodyPr>
          <a:lstStyle/>
          <a:p>
            <a:pPr marL="340360" indent="-327660">
              <a:lnSpc>
                <a:spcPct val="100000"/>
              </a:lnSpc>
              <a:spcBef>
                <a:spcPts val="755"/>
              </a:spcBef>
              <a:buChar char="•"/>
              <a:tabLst>
                <a:tab pos="340360" algn="l"/>
              </a:tabLst>
            </a:pPr>
            <a:r>
              <a:rPr dirty="0" sz="2800">
                <a:latin typeface="Arial MT"/>
                <a:cs typeface="Arial MT"/>
              </a:rPr>
              <a:t>Introduction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types</a:t>
            </a:r>
            <a:r>
              <a:rPr dirty="0" sz="2800" spc="-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surgeries</a:t>
            </a:r>
            <a:endParaRPr sz="2800">
              <a:latin typeface="Arial MT"/>
              <a:cs typeface="Arial MT"/>
            </a:endParaRPr>
          </a:p>
          <a:p>
            <a:pPr marL="340360" indent="-327660">
              <a:lnSpc>
                <a:spcPct val="100000"/>
              </a:lnSpc>
              <a:spcBef>
                <a:spcPts val="660"/>
              </a:spcBef>
              <a:buChar char="•"/>
              <a:tabLst>
                <a:tab pos="340360" algn="l"/>
              </a:tabLst>
            </a:pPr>
            <a:r>
              <a:rPr dirty="0" sz="2800">
                <a:latin typeface="Arial MT"/>
                <a:cs typeface="Arial MT"/>
              </a:rPr>
              <a:t>Hip</a:t>
            </a:r>
            <a:r>
              <a:rPr dirty="0" sz="2800" spc="-9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procedures</a:t>
            </a:r>
            <a:r>
              <a:rPr dirty="0" sz="2800" spc="-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and</a:t>
            </a:r>
            <a:r>
              <a:rPr dirty="0" sz="2800" spc="-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Intramedullary</a:t>
            </a:r>
            <a:r>
              <a:rPr dirty="0" sz="2800" spc="-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Nails</a:t>
            </a:r>
            <a:r>
              <a:rPr dirty="0" sz="2800" spc="-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(IM</a:t>
            </a:r>
            <a:r>
              <a:rPr dirty="0" sz="2800" spc="-9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Nails)</a:t>
            </a:r>
            <a:endParaRPr sz="2800">
              <a:latin typeface="Arial MT"/>
              <a:cs typeface="Arial MT"/>
            </a:endParaRPr>
          </a:p>
          <a:p>
            <a:pPr marL="340360" indent="-327660">
              <a:lnSpc>
                <a:spcPct val="100000"/>
              </a:lnSpc>
              <a:spcBef>
                <a:spcPts val="675"/>
              </a:spcBef>
              <a:buChar char="•"/>
              <a:tabLst>
                <a:tab pos="340360" algn="l"/>
              </a:tabLst>
            </a:pPr>
            <a:r>
              <a:rPr dirty="0" sz="2800">
                <a:latin typeface="Arial MT"/>
                <a:cs typeface="Arial MT"/>
              </a:rPr>
              <a:t>Distal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Limbs</a:t>
            </a:r>
            <a:r>
              <a:rPr dirty="0" sz="2800" spc="-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and</a:t>
            </a:r>
            <a:r>
              <a:rPr dirty="0" sz="2800" spc="-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Screws</a:t>
            </a:r>
            <a:endParaRPr sz="2800">
              <a:latin typeface="Arial MT"/>
              <a:cs typeface="Arial MT"/>
            </a:endParaRPr>
          </a:p>
          <a:p>
            <a:pPr marL="340360" indent="-327660">
              <a:lnSpc>
                <a:spcPct val="100000"/>
              </a:lnSpc>
              <a:spcBef>
                <a:spcPts val="660"/>
              </a:spcBef>
              <a:buChar char="•"/>
              <a:tabLst>
                <a:tab pos="340360" algn="l"/>
              </a:tabLst>
            </a:pPr>
            <a:r>
              <a:rPr dirty="0" sz="2800">
                <a:latin typeface="Arial MT"/>
                <a:cs typeface="Arial MT"/>
              </a:rPr>
              <a:t>Small</a:t>
            </a:r>
            <a:r>
              <a:rPr dirty="0" sz="2800" spc="-9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ORIF</a:t>
            </a:r>
            <a:r>
              <a:rPr dirty="0" sz="2800" spc="-10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(Open</a:t>
            </a:r>
            <a:r>
              <a:rPr dirty="0" sz="2800" spc="-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Reduction</a:t>
            </a:r>
            <a:r>
              <a:rPr dirty="0" sz="2800" spc="-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Internal</a:t>
            </a:r>
            <a:r>
              <a:rPr dirty="0" sz="2800" spc="-9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Fixations</a:t>
            </a: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665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Spinal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procedures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and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Pacemakers</a:t>
            </a:r>
            <a:endParaRPr sz="2800">
              <a:latin typeface="Arial MT"/>
              <a:cs typeface="Arial MT"/>
            </a:endParaRPr>
          </a:p>
          <a:p>
            <a:pPr marL="340360" indent="-327660">
              <a:lnSpc>
                <a:spcPct val="100000"/>
              </a:lnSpc>
              <a:spcBef>
                <a:spcPts val="670"/>
              </a:spcBef>
              <a:buChar char="•"/>
              <a:tabLst>
                <a:tab pos="340360" algn="l"/>
              </a:tabLst>
            </a:pPr>
            <a:r>
              <a:rPr dirty="0" sz="2800" spc="-10">
                <a:latin typeface="Arial MT"/>
                <a:cs typeface="Arial MT"/>
              </a:rPr>
              <a:t>Mobiles</a:t>
            </a: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660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Exposure</a:t>
            </a:r>
            <a:r>
              <a:rPr dirty="0" sz="2800" spc="-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patterns</a:t>
            </a:r>
            <a:r>
              <a:rPr dirty="0" sz="2800" spc="-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and</a:t>
            </a:r>
            <a:r>
              <a:rPr dirty="0" sz="2800" spc="-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other</a:t>
            </a:r>
            <a:r>
              <a:rPr dirty="0" sz="2800" spc="-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factors</a:t>
            </a:r>
            <a:r>
              <a:rPr dirty="0" sz="2800" spc="-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that</a:t>
            </a:r>
            <a:r>
              <a:rPr dirty="0" sz="2800" spc="-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reduce</a:t>
            </a:r>
            <a:r>
              <a:rPr dirty="0" sz="2800" spc="-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radiation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356" y="18260"/>
            <a:ext cx="727991" cy="77645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OR </a:t>
            </a:r>
            <a:r>
              <a:rPr dirty="0" spc="-10"/>
              <a:t>Procedures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814829"/>
            <a:ext cx="4930775" cy="1086485"/>
          </a:xfrm>
          <a:prstGeom prst="rect">
            <a:avLst/>
          </a:prstGeom>
        </p:spPr>
        <p:txBody>
          <a:bodyPr wrap="square" lIns="0" tIns="53975" rIns="0" bIns="0" rtlCol="0" vert="horz">
            <a:spAutoFit/>
          </a:bodyPr>
          <a:lstStyle/>
          <a:p>
            <a:pPr marL="240029" marR="5080" indent="-227329">
              <a:lnSpc>
                <a:spcPts val="2590"/>
              </a:lnSpc>
              <a:spcBef>
                <a:spcPts val="425"/>
              </a:spcBef>
              <a:buChar char="•"/>
              <a:tabLst>
                <a:tab pos="241300" algn="l"/>
              </a:tabLst>
            </a:pPr>
            <a:r>
              <a:rPr dirty="0" sz="2400">
                <a:latin typeface="Arial MT"/>
                <a:cs typeface="Arial MT"/>
              </a:rPr>
              <a:t>What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kind</a:t>
            </a:r>
            <a:r>
              <a:rPr dirty="0" sz="2400" spc="-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surgeries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most </a:t>
            </a:r>
            <a:r>
              <a:rPr dirty="0" sz="2400" spc="-20">
                <a:latin typeface="Arial MT"/>
                <a:cs typeface="Arial MT"/>
              </a:rPr>
              <a:t>	</a:t>
            </a:r>
            <a:r>
              <a:rPr dirty="0" sz="2400">
                <a:latin typeface="Arial MT"/>
                <a:cs typeface="Arial MT"/>
              </a:rPr>
              <a:t>commonly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require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x-</a:t>
            </a:r>
            <a:r>
              <a:rPr dirty="0" sz="2400">
                <a:latin typeface="Arial MT"/>
                <a:cs typeface="Arial MT"/>
              </a:rPr>
              <a:t>ray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guidance?</a:t>
            </a:r>
            <a:endParaRPr sz="24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204"/>
              </a:spcBef>
              <a:buChar char="•"/>
              <a:tabLst>
                <a:tab pos="698500" algn="l"/>
              </a:tabLst>
            </a:pPr>
            <a:r>
              <a:rPr dirty="0" sz="2200" spc="-10">
                <a:latin typeface="Arial MT"/>
                <a:cs typeface="Arial MT"/>
              </a:rPr>
              <a:t>Orthopedics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67355" y="3380232"/>
            <a:ext cx="1344168" cy="2918460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2546095" y="6423456"/>
            <a:ext cx="1297305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u="sng" sz="600" spc="-1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Arial MT"/>
                <a:cs typeface="Arial MT"/>
                <a:hlinkClick r:id="rId3"/>
              </a:rPr>
              <a:t>https://orthoinfo.aaos.org/en/treatmen</a:t>
            </a:r>
            <a:r>
              <a:rPr dirty="0" sz="600" spc="500">
                <a:solidFill>
                  <a:srgbClr val="467885"/>
                </a:solidFill>
                <a:latin typeface="Arial MT"/>
                <a:cs typeface="Arial MT"/>
                <a:hlinkClick r:id="rId3"/>
              </a:rPr>
              <a:t> </a:t>
            </a:r>
            <a:r>
              <a:rPr dirty="0" u="sng" sz="600" spc="-1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Arial MT"/>
                <a:cs typeface="Arial MT"/>
                <a:hlinkClick r:id="rId3"/>
              </a:rPr>
              <a:t>t/internal-fixation-for-fractures/</a:t>
            </a:r>
            <a:endParaRPr sz="600">
              <a:latin typeface="Arial MT"/>
              <a:cs typeface="Arial MT"/>
            </a:endParaRPr>
          </a:p>
        </p:txBody>
      </p:sp>
      <p:pic>
        <p:nvPicPr>
          <p:cNvPr id="6" name="object 6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551676" y="880872"/>
            <a:ext cx="3802379" cy="2776728"/>
          </a:xfrm>
          <a:prstGeom prst="rect">
            <a:avLst/>
          </a:prstGeom>
        </p:spPr>
      </p:pic>
      <p:sp>
        <p:nvSpPr>
          <p:cNvPr id="7" name="object 7" descr=""/>
          <p:cNvSpPr txBox="1"/>
          <p:nvPr/>
        </p:nvSpPr>
        <p:spPr>
          <a:xfrm>
            <a:off x="6848093" y="3624833"/>
            <a:ext cx="3137535" cy="11683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sng" sz="600" spc="-1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Arial MT"/>
                <a:cs typeface="Arial MT"/>
                <a:hlinkClick r:id="rId5"/>
              </a:rPr>
              <a:t>https://www.londonupperlimbsurgery.co.uk/clavicle-orif-open-reduction-and-internal-fixation</a:t>
            </a:r>
            <a:r>
              <a:rPr dirty="0" sz="600" spc="-10">
                <a:solidFill>
                  <a:srgbClr val="467885"/>
                </a:solidFill>
                <a:latin typeface="Arial MT"/>
                <a:cs typeface="Arial MT"/>
                <a:hlinkClick r:id="rId5"/>
              </a:rPr>
              <a:t>/</a:t>
            </a:r>
            <a:endParaRPr sz="600">
              <a:latin typeface="Arial MT"/>
              <a:cs typeface="Arial MT"/>
            </a:endParaRPr>
          </a:p>
        </p:txBody>
      </p:sp>
      <p:pic>
        <p:nvPicPr>
          <p:cNvPr id="8" name="object 8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738115" y="3796284"/>
            <a:ext cx="3628643" cy="2593848"/>
          </a:xfrm>
          <a:prstGeom prst="rect">
            <a:avLst/>
          </a:prstGeom>
        </p:spPr>
      </p:pic>
      <p:sp>
        <p:nvSpPr>
          <p:cNvPr id="9" name="object 9" descr=""/>
          <p:cNvSpPr txBox="1"/>
          <p:nvPr/>
        </p:nvSpPr>
        <p:spPr>
          <a:xfrm>
            <a:off x="5163058" y="6392671"/>
            <a:ext cx="3043555" cy="11683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sng" sz="600" spc="-1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Arial MT"/>
                <a:cs typeface="Arial MT"/>
                <a:hlinkClick r:id="rId7"/>
              </a:rPr>
              <a:t>https://www.verywellhealth.com/total-knee-replacement-what-you-need-to-know-2552264</a:t>
            </a:r>
            <a:endParaRPr sz="600">
              <a:latin typeface="Arial MT"/>
              <a:cs typeface="Arial MT"/>
            </a:endParaRPr>
          </a:p>
        </p:txBody>
      </p:sp>
      <p:pic>
        <p:nvPicPr>
          <p:cNvPr id="10" name="object 10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34356" y="18260"/>
            <a:ext cx="727991" cy="776456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Types</a:t>
            </a:r>
            <a:r>
              <a:rPr dirty="0" spc="5"/>
              <a:t> </a:t>
            </a:r>
            <a:r>
              <a:rPr dirty="0"/>
              <a:t>of</a:t>
            </a:r>
            <a:r>
              <a:rPr dirty="0" spc="-10"/>
              <a:t> </a:t>
            </a:r>
            <a:r>
              <a:rPr dirty="0"/>
              <a:t>Surgeries</a:t>
            </a:r>
            <a:r>
              <a:rPr dirty="0" spc="-30"/>
              <a:t> </a:t>
            </a:r>
            <a:r>
              <a:rPr dirty="0"/>
              <a:t>–</a:t>
            </a:r>
            <a:r>
              <a:rPr dirty="0" spc="5"/>
              <a:t> </a:t>
            </a:r>
            <a:r>
              <a:rPr dirty="0"/>
              <a:t>Pg 613 in </a:t>
            </a:r>
            <a:r>
              <a:rPr dirty="0" spc="-10"/>
              <a:t>Bontrager</a:t>
            </a:r>
          </a:p>
        </p:txBody>
      </p:sp>
      <p:sp>
        <p:nvSpPr>
          <p:cNvPr id="3" name="object 3" descr=""/>
          <p:cNvSpPr txBox="1">
            <a:spLocks noGrp="1"/>
          </p:cNvSpPr>
          <p:nvPr>
            <p:ph idx="2" sz="half"/>
          </p:nvPr>
        </p:nvSpPr>
        <p:spPr>
          <a:prstGeom prst="rect"/>
        </p:spPr>
        <p:txBody>
          <a:bodyPr wrap="square" lIns="0" tIns="38735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305"/>
              </a:spcBef>
              <a:buChar char="•"/>
              <a:tabLst>
                <a:tab pos="241300" algn="l"/>
              </a:tabLst>
            </a:pPr>
            <a:r>
              <a:rPr dirty="0"/>
              <a:t>Hip</a:t>
            </a:r>
            <a:r>
              <a:rPr dirty="0" spc="-45"/>
              <a:t> </a:t>
            </a:r>
            <a:r>
              <a:rPr dirty="0" spc="-10"/>
              <a:t>pinning</a:t>
            </a:r>
          </a:p>
          <a:p>
            <a:pPr marL="241300" indent="-228600">
              <a:lnSpc>
                <a:spcPct val="100000"/>
              </a:lnSpc>
              <a:spcBef>
                <a:spcPts val="200"/>
              </a:spcBef>
              <a:buChar char="•"/>
              <a:tabLst>
                <a:tab pos="241300" algn="l"/>
              </a:tabLst>
            </a:pPr>
            <a:r>
              <a:rPr dirty="0"/>
              <a:t>Kirschner</a:t>
            </a:r>
            <a:r>
              <a:rPr dirty="0" spc="-70"/>
              <a:t> </a:t>
            </a:r>
            <a:r>
              <a:rPr dirty="0"/>
              <a:t>wire</a:t>
            </a:r>
            <a:r>
              <a:rPr dirty="0" spc="-50"/>
              <a:t> </a:t>
            </a:r>
            <a:r>
              <a:rPr dirty="0" spc="-10"/>
              <a:t>(K-</a:t>
            </a:r>
            <a:r>
              <a:rPr dirty="0" spc="-20"/>
              <a:t>wire)</a:t>
            </a:r>
          </a:p>
          <a:p>
            <a:pPr marL="241300" indent="-228600">
              <a:lnSpc>
                <a:spcPct val="100000"/>
              </a:lnSpc>
              <a:spcBef>
                <a:spcPts val="210"/>
              </a:spcBef>
              <a:buChar char="•"/>
              <a:tabLst>
                <a:tab pos="241300" algn="l"/>
              </a:tabLst>
            </a:pPr>
            <a:r>
              <a:rPr dirty="0" spc="-10"/>
              <a:t>Laminectomy</a:t>
            </a:r>
          </a:p>
          <a:p>
            <a:pPr marL="241300" indent="-228600">
              <a:lnSpc>
                <a:spcPct val="100000"/>
              </a:lnSpc>
              <a:spcBef>
                <a:spcPts val="215"/>
              </a:spcBef>
              <a:buChar char="•"/>
              <a:tabLst>
                <a:tab pos="241300" algn="l"/>
              </a:tabLst>
            </a:pPr>
            <a:r>
              <a:rPr dirty="0" spc="-10"/>
              <a:t>Laparoscopic</a:t>
            </a:r>
          </a:p>
          <a:p>
            <a:pPr marL="241300" indent="-228600">
              <a:lnSpc>
                <a:spcPct val="100000"/>
              </a:lnSpc>
              <a:spcBef>
                <a:spcPts val="204"/>
              </a:spcBef>
              <a:buChar char="•"/>
              <a:tabLst>
                <a:tab pos="241300" algn="l"/>
              </a:tabLst>
            </a:pPr>
            <a:r>
              <a:rPr dirty="0" spc="-10"/>
              <a:t>Microdiscectomy</a:t>
            </a:r>
          </a:p>
          <a:p>
            <a:pPr marL="241300" indent="-228600">
              <a:lnSpc>
                <a:spcPct val="100000"/>
              </a:lnSpc>
              <a:spcBef>
                <a:spcPts val="204"/>
              </a:spcBef>
              <a:buChar char="•"/>
              <a:tabLst>
                <a:tab pos="241300" algn="l"/>
              </a:tabLst>
            </a:pPr>
            <a:r>
              <a:rPr dirty="0"/>
              <a:t>Spinal</a:t>
            </a:r>
            <a:r>
              <a:rPr dirty="0" spc="-90"/>
              <a:t> </a:t>
            </a:r>
            <a:r>
              <a:rPr dirty="0" spc="-10"/>
              <a:t>fusion</a:t>
            </a:r>
          </a:p>
          <a:p>
            <a:pPr marL="241300" indent="-228600">
              <a:lnSpc>
                <a:spcPct val="100000"/>
              </a:lnSpc>
              <a:spcBef>
                <a:spcPts val="215"/>
              </a:spcBef>
              <a:buChar char="•"/>
              <a:tabLst>
                <a:tab pos="241300" algn="l"/>
              </a:tabLst>
            </a:pPr>
            <a:r>
              <a:rPr dirty="0" spc="-10"/>
              <a:t>Strike-through</a:t>
            </a:r>
          </a:p>
          <a:p>
            <a:pPr marL="241300" indent="-228600">
              <a:lnSpc>
                <a:spcPct val="100000"/>
              </a:lnSpc>
              <a:spcBef>
                <a:spcPts val="204"/>
              </a:spcBef>
              <a:buChar char="•"/>
              <a:tabLst>
                <a:tab pos="241300" algn="l"/>
              </a:tabLst>
            </a:pPr>
            <a:r>
              <a:rPr dirty="0" spc="-25"/>
              <a:t>THR</a:t>
            </a:r>
          </a:p>
          <a:p>
            <a:pPr marL="241300" indent="-228600">
              <a:lnSpc>
                <a:spcPct val="100000"/>
              </a:lnSpc>
              <a:spcBef>
                <a:spcPts val="204"/>
              </a:spcBef>
              <a:buChar char="•"/>
              <a:tabLst>
                <a:tab pos="241300" algn="l"/>
              </a:tabLst>
            </a:pPr>
            <a:r>
              <a:rPr dirty="0" spc="-25"/>
              <a:t>TKR</a:t>
            </a:r>
          </a:p>
          <a:p>
            <a:pPr marL="241300" indent="-228600">
              <a:lnSpc>
                <a:spcPct val="100000"/>
              </a:lnSpc>
              <a:spcBef>
                <a:spcPts val="215"/>
              </a:spcBef>
              <a:buChar char="•"/>
              <a:tabLst>
                <a:tab pos="241300" algn="l"/>
              </a:tabLst>
            </a:pPr>
            <a:r>
              <a:rPr dirty="0" spc="-10"/>
              <a:t>Traction</a:t>
            </a:r>
          </a:p>
          <a:p>
            <a:pPr marL="241300" indent="-228600">
              <a:lnSpc>
                <a:spcPct val="100000"/>
              </a:lnSpc>
              <a:spcBef>
                <a:spcPts val="204"/>
              </a:spcBef>
              <a:buChar char="•"/>
              <a:tabLst>
                <a:tab pos="241300" algn="l"/>
              </a:tabLst>
            </a:pPr>
            <a:r>
              <a:rPr dirty="0" spc="-10"/>
              <a:t>Arthroplasty</a:t>
            </a:r>
          </a:p>
          <a:p>
            <a:pPr marL="241300" indent="-228600">
              <a:lnSpc>
                <a:spcPct val="100000"/>
              </a:lnSpc>
              <a:spcBef>
                <a:spcPts val="204"/>
              </a:spcBef>
              <a:buChar char="•"/>
              <a:tabLst>
                <a:tab pos="241300" algn="l"/>
              </a:tabLst>
            </a:pPr>
            <a:r>
              <a:rPr dirty="0" spc="-10"/>
              <a:t>Orthogonal</a:t>
            </a:r>
          </a:p>
        </p:txBody>
      </p:sp>
      <p:sp>
        <p:nvSpPr>
          <p:cNvPr id="4" name="object 4" descr=""/>
          <p:cNvSpPr txBox="1">
            <a:spLocks noGrp="1"/>
          </p:cNvSpPr>
          <p:nvPr>
            <p:ph idx="3" sz="half"/>
          </p:nvPr>
        </p:nvSpPr>
        <p:spPr>
          <a:prstGeom prst="rect"/>
        </p:spPr>
        <p:txBody>
          <a:bodyPr wrap="square" lIns="0" tIns="38735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305"/>
              </a:spcBef>
              <a:buChar char="•"/>
              <a:tabLst>
                <a:tab pos="241300" algn="l"/>
              </a:tabLst>
            </a:pPr>
            <a:r>
              <a:rPr dirty="0"/>
              <a:t>Cerclage</a:t>
            </a:r>
            <a:r>
              <a:rPr dirty="0" spc="-95"/>
              <a:t> </a:t>
            </a:r>
            <a:r>
              <a:rPr dirty="0" spc="-20"/>
              <a:t>wire</a:t>
            </a:r>
          </a:p>
          <a:p>
            <a:pPr marL="241300" indent="-228600">
              <a:lnSpc>
                <a:spcPct val="100000"/>
              </a:lnSpc>
              <a:spcBef>
                <a:spcPts val="200"/>
              </a:spcBef>
              <a:buChar char="•"/>
              <a:tabLst>
                <a:tab pos="241300" algn="l"/>
              </a:tabLst>
            </a:pPr>
            <a:r>
              <a:rPr dirty="0"/>
              <a:t>Closed</a:t>
            </a:r>
            <a:r>
              <a:rPr dirty="0" spc="-70"/>
              <a:t> </a:t>
            </a:r>
            <a:r>
              <a:rPr dirty="0" spc="-10"/>
              <a:t>reduction</a:t>
            </a:r>
          </a:p>
          <a:p>
            <a:pPr marL="241300" indent="-228600">
              <a:lnSpc>
                <a:spcPct val="100000"/>
              </a:lnSpc>
              <a:spcBef>
                <a:spcPts val="210"/>
              </a:spcBef>
              <a:buChar char="•"/>
              <a:tabLst>
                <a:tab pos="241300" algn="l"/>
              </a:tabLst>
            </a:pPr>
            <a:r>
              <a:rPr dirty="0"/>
              <a:t>Open</a:t>
            </a:r>
            <a:r>
              <a:rPr dirty="0" spc="-60"/>
              <a:t> </a:t>
            </a:r>
            <a:r>
              <a:rPr dirty="0" spc="-10"/>
              <a:t>reduction</a:t>
            </a:r>
          </a:p>
          <a:p>
            <a:pPr marL="241300" indent="-228600">
              <a:lnSpc>
                <a:spcPct val="100000"/>
              </a:lnSpc>
              <a:spcBef>
                <a:spcPts val="215"/>
              </a:spcBef>
              <a:buChar char="•"/>
              <a:tabLst>
                <a:tab pos="241300" algn="l"/>
              </a:tabLst>
            </a:pPr>
            <a:r>
              <a:rPr dirty="0"/>
              <a:t>Internal</a:t>
            </a:r>
            <a:r>
              <a:rPr dirty="0" spc="-80"/>
              <a:t> </a:t>
            </a:r>
            <a:r>
              <a:rPr dirty="0" spc="-10"/>
              <a:t>fixation</a:t>
            </a:r>
          </a:p>
          <a:p>
            <a:pPr marL="241300" indent="-228600">
              <a:lnSpc>
                <a:spcPct val="100000"/>
              </a:lnSpc>
              <a:spcBef>
                <a:spcPts val="204"/>
              </a:spcBef>
              <a:buChar char="•"/>
              <a:tabLst>
                <a:tab pos="241300" algn="l"/>
              </a:tabLst>
            </a:pPr>
            <a:r>
              <a:rPr dirty="0" spc="-20"/>
              <a:t>ORIF</a:t>
            </a:r>
          </a:p>
          <a:p>
            <a:pPr marL="241300" indent="-228600">
              <a:lnSpc>
                <a:spcPct val="100000"/>
              </a:lnSpc>
              <a:spcBef>
                <a:spcPts val="204"/>
              </a:spcBef>
              <a:buChar char="•"/>
              <a:tabLst>
                <a:tab pos="241300" algn="l"/>
              </a:tabLst>
            </a:pPr>
            <a:r>
              <a:rPr dirty="0"/>
              <a:t>External</a:t>
            </a:r>
            <a:r>
              <a:rPr dirty="0" spc="-80"/>
              <a:t> </a:t>
            </a:r>
            <a:r>
              <a:rPr dirty="0"/>
              <a:t>fixation</a:t>
            </a:r>
            <a:r>
              <a:rPr dirty="0" spc="-85"/>
              <a:t> </a:t>
            </a:r>
            <a:r>
              <a:rPr dirty="0" spc="-10"/>
              <a:t>(Ex-</a:t>
            </a:r>
            <a:r>
              <a:rPr dirty="0" spc="-20"/>
              <a:t>fix)</a:t>
            </a:r>
          </a:p>
          <a:p>
            <a:pPr marL="241300" indent="-228600">
              <a:lnSpc>
                <a:spcPct val="100000"/>
              </a:lnSpc>
              <a:spcBef>
                <a:spcPts val="215"/>
              </a:spcBef>
              <a:buChar char="•"/>
              <a:tabLst>
                <a:tab pos="241300" algn="l"/>
              </a:tabLst>
            </a:pPr>
            <a:r>
              <a:rPr dirty="0"/>
              <a:t>Intramedullary</a:t>
            </a:r>
            <a:r>
              <a:rPr dirty="0" spc="-50"/>
              <a:t> </a:t>
            </a:r>
            <a:r>
              <a:rPr dirty="0"/>
              <a:t>rod</a:t>
            </a:r>
            <a:r>
              <a:rPr dirty="0" spc="-70"/>
              <a:t> </a:t>
            </a:r>
            <a:r>
              <a:rPr dirty="0"/>
              <a:t>(IM</a:t>
            </a:r>
            <a:r>
              <a:rPr dirty="0" spc="-55"/>
              <a:t> </a:t>
            </a:r>
            <a:r>
              <a:rPr dirty="0" spc="-10"/>
              <a:t>nail)</a:t>
            </a:r>
          </a:p>
          <a:p>
            <a:pPr marL="241300" indent="-228600">
              <a:lnSpc>
                <a:spcPct val="100000"/>
              </a:lnSpc>
              <a:spcBef>
                <a:spcPts val="204"/>
              </a:spcBef>
              <a:buChar char="•"/>
              <a:tabLst>
                <a:tab pos="241300" algn="l"/>
              </a:tabLst>
            </a:pPr>
            <a:r>
              <a:rPr dirty="0"/>
              <a:t>Cancellous</a:t>
            </a:r>
            <a:r>
              <a:rPr dirty="0" spc="-125"/>
              <a:t> </a:t>
            </a:r>
            <a:r>
              <a:rPr dirty="0" spc="-10"/>
              <a:t>screw</a:t>
            </a:r>
          </a:p>
          <a:p>
            <a:pPr marL="241300" indent="-228600">
              <a:lnSpc>
                <a:spcPct val="100000"/>
              </a:lnSpc>
              <a:spcBef>
                <a:spcPts val="204"/>
              </a:spcBef>
              <a:buChar char="•"/>
              <a:tabLst>
                <a:tab pos="241300" algn="l"/>
              </a:tabLst>
            </a:pPr>
            <a:r>
              <a:rPr dirty="0"/>
              <a:t>Cannulated</a:t>
            </a:r>
            <a:r>
              <a:rPr dirty="0" spc="-135"/>
              <a:t> </a:t>
            </a:r>
            <a:r>
              <a:rPr dirty="0" spc="-10"/>
              <a:t>screw</a:t>
            </a:r>
          </a:p>
          <a:p>
            <a:pPr marL="241300" indent="-228600">
              <a:lnSpc>
                <a:spcPct val="100000"/>
              </a:lnSpc>
              <a:spcBef>
                <a:spcPts val="215"/>
              </a:spcBef>
              <a:buChar char="•"/>
              <a:tabLst>
                <a:tab pos="241300" algn="l"/>
              </a:tabLst>
            </a:pPr>
            <a:r>
              <a:rPr dirty="0"/>
              <a:t>Cortical</a:t>
            </a:r>
            <a:r>
              <a:rPr dirty="0" spc="-90"/>
              <a:t> </a:t>
            </a:r>
            <a:r>
              <a:rPr dirty="0" spc="-10"/>
              <a:t>screw</a:t>
            </a:r>
          </a:p>
          <a:p>
            <a:pPr marL="241300" indent="-228600">
              <a:lnSpc>
                <a:spcPct val="100000"/>
              </a:lnSpc>
              <a:spcBef>
                <a:spcPts val="204"/>
              </a:spcBef>
              <a:buChar char="•"/>
              <a:tabLst>
                <a:tab pos="241300" algn="l"/>
              </a:tabLst>
            </a:pPr>
            <a:r>
              <a:rPr dirty="0"/>
              <a:t>Dynamic</a:t>
            </a:r>
            <a:r>
              <a:rPr dirty="0" spc="-40"/>
              <a:t> </a:t>
            </a:r>
            <a:r>
              <a:rPr dirty="0"/>
              <a:t>hip</a:t>
            </a:r>
            <a:r>
              <a:rPr dirty="0" spc="-70"/>
              <a:t> </a:t>
            </a:r>
            <a:r>
              <a:rPr dirty="0"/>
              <a:t>screw</a:t>
            </a:r>
            <a:r>
              <a:rPr dirty="0" spc="-55"/>
              <a:t> </a:t>
            </a:r>
            <a:r>
              <a:rPr dirty="0" spc="-10"/>
              <a:t>(DHS)</a:t>
            </a:r>
          </a:p>
          <a:p>
            <a:pPr marL="241300" indent="-228600">
              <a:lnSpc>
                <a:spcPct val="100000"/>
              </a:lnSpc>
              <a:spcBef>
                <a:spcPts val="204"/>
              </a:spcBef>
              <a:buChar char="•"/>
              <a:tabLst>
                <a:tab pos="241300" algn="l"/>
              </a:tabLst>
            </a:pPr>
            <a:r>
              <a:rPr dirty="0"/>
              <a:t>Fracture</a:t>
            </a:r>
            <a:r>
              <a:rPr dirty="0" spc="-80"/>
              <a:t> </a:t>
            </a:r>
            <a:r>
              <a:rPr dirty="0" spc="-10"/>
              <a:t>table</a:t>
            </a: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356" y="18260"/>
            <a:ext cx="727991" cy="776456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Hip</a:t>
            </a:r>
            <a:r>
              <a:rPr dirty="0" spc="-20"/>
              <a:t> </a:t>
            </a:r>
            <a:r>
              <a:rPr dirty="0" spc="-10"/>
              <a:t>Procedures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814829"/>
            <a:ext cx="7114540" cy="42246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100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Can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be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total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hip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replacements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or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implanted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screws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535"/>
              </a:spcBef>
              <a:buFont typeface="Arial MT"/>
              <a:buChar char="•"/>
            </a:pP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5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Anterior,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posterior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or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lateral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approach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for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THR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545"/>
              </a:spcBef>
              <a:buFont typeface="Arial MT"/>
              <a:buChar char="•"/>
            </a:pP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Lateral</a:t>
            </a:r>
            <a:r>
              <a:rPr dirty="0" sz="2400" spc="-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is</a:t>
            </a:r>
            <a:r>
              <a:rPr dirty="0" sz="2400" spc="-2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traditional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550"/>
              </a:spcBef>
              <a:buFont typeface="Arial MT"/>
              <a:buChar char="•"/>
            </a:pP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Anterior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is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becoming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more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popular</a:t>
            </a:r>
            <a:endParaRPr sz="24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235"/>
              </a:spcBef>
              <a:buChar char="•"/>
              <a:tabLst>
                <a:tab pos="698500" algn="l"/>
              </a:tabLst>
            </a:pPr>
            <a:r>
              <a:rPr dirty="0" sz="2200">
                <a:latin typeface="Arial MT"/>
                <a:cs typeface="Arial MT"/>
              </a:rPr>
              <a:t>Minimally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invasive</a:t>
            </a:r>
            <a:endParaRPr sz="22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245"/>
              </a:spcBef>
              <a:buChar char="•"/>
              <a:tabLst>
                <a:tab pos="698500" algn="l"/>
              </a:tabLst>
            </a:pPr>
            <a:r>
              <a:rPr dirty="0" sz="2200" spc="-10">
                <a:latin typeface="Arial MT"/>
                <a:cs typeface="Arial MT"/>
              </a:rPr>
              <a:t>“Muscle-saving”</a:t>
            </a:r>
            <a:endParaRPr sz="22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229"/>
              </a:spcBef>
              <a:buChar char="•"/>
              <a:tabLst>
                <a:tab pos="698500" algn="l"/>
              </a:tabLst>
            </a:pPr>
            <a:r>
              <a:rPr dirty="0" sz="2200" spc="-20">
                <a:latin typeface="Arial MT"/>
                <a:cs typeface="Arial MT"/>
              </a:rPr>
              <a:t>10-</a:t>
            </a:r>
            <a:r>
              <a:rPr dirty="0" sz="2200">
                <a:latin typeface="Arial MT"/>
                <a:cs typeface="Arial MT"/>
              </a:rPr>
              <a:t>15%</a:t>
            </a:r>
            <a:r>
              <a:rPr dirty="0" sz="2200" spc="-1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2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all</a:t>
            </a:r>
            <a:r>
              <a:rPr dirty="0" sz="2200" spc="-2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replacements</a:t>
            </a:r>
            <a:endParaRPr sz="2200">
              <a:latin typeface="Arial MT"/>
              <a:cs typeface="Arial MT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34356" y="18260"/>
            <a:ext cx="10277475" cy="2466340"/>
            <a:chOff x="34356" y="18260"/>
            <a:chExt cx="10277475" cy="2466340"/>
          </a:xfrm>
        </p:grpSpPr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461247" y="681228"/>
              <a:ext cx="1850136" cy="1802892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4356" y="18260"/>
              <a:ext cx="727991" cy="776456"/>
            </a:xfrm>
            <a:prstGeom prst="rect">
              <a:avLst/>
            </a:prstGeom>
          </p:spPr>
        </p:pic>
      </p:grpSp>
      <p:pic>
        <p:nvPicPr>
          <p:cNvPr id="7" name="object 7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726719" y="2660770"/>
            <a:ext cx="1530606" cy="1783213"/>
          </a:xfrm>
          <a:prstGeom prst="rect">
            <a:avLst/>
          </a:prstGeom>
        </p:spPr>
      </p:pic>
      <p:pic>
        <p:nvPicPr>
          <p:cNvPr id="8" name="object 8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8890437" y="4558284"/>
            <a:ext cx="1401298" cy="1729739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Hip</a:t>
            </a:r>
            <a:r>
              <a:rPr dirty="0" spc="-5"/>
              <a:t> </a:t>
            </a:r>
            <a:r>
              <a:rPr dirty="0"/>
              <a:t>procedures</a:t>
            </a:r>
            <a:r>
              <a:rPr dirty="0" spc="-5"/>
              <a:t> </a:t>
            </a:r>
            <a:r>
              <a:rPr dirty="0" spc="-10"/>
              <a:t>cont.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814829"/>
            <a:ext cx="5984240" cy="3659504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100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ROI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is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always the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femoral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neck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864"/>
              </a:spcBef>
              <a:buFont typeface="Arial MT"/>
              <a:buChar char="•"/>
            </a:pPr>
            <a:endParaRPr sz="2400">
              <a:latin typeface="Arial MT"/>
              <a:cs typeface="Arial MT"/>
            </a:endParaRPr>
          </a:p>
          <a:p>
            <a:pPr marL="240029" marR="285115" indent="-227329">
              <a:lnSpc>
                <a:spcPts val="2590"/>
              </a:lnSpc>
              <a:buChar char="•"/>
              <a:tabLst>
                <a:tab pos="241300" algn="l"/>
              </a:tabLst>
            </a:pPr>
            <a:r>
              <a:rPr dirty="0" sz="2400">
                <a:latin typeface="Arial MT"/>
                <a:cs typeface="Arial MT"/>
              </a:rPr>
              <a:t>How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do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we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want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approach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patient </a:t>
            </a:r>
            <a:r>
              <a:rPr dirty="0" sz="2400" spc="-10">
                <a:latin typeface="Arial MT"/>
                <a:cs typeface="Arial MT"/>
              </a:rPr>
              <a:t>	</a:t>
            </a:r>
            <a:r>
              <a:rPr dirty="0" sz="2400">
                <a:latin typeface="Arial MT"/>
                <a:cs typeface="Arial MT"/>
              </a:rPr>
              <a:t>with</a:t>
            </a:r>
            <a:r>
              <a:rPr dirty="0" sz="2400" spc="-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20">
                <a:latin typeface="Arial MT"/>
                <a:cs typeface="Arial MT"/>
              </a:rPr>
              <a:t> </a:t>
            </a:r>
            <a:r>
              <a:rPr dirty="0" sz="2400" spc="-30">
                <a:latin typeface="Arial MT"/>
                <a:cs typeface="Arial MT"/>
              </a:rPr>
              <a:t>C-</a:t>
            </a:r>
            <a:r>
              <a:rPr dirty="0" sz="2400" spc="-20">
                <a:latin typeface="Arial MT"/>
                <a:cs typeface="Arial MT"/>
              </a:rPr>
              <a:t>arm?</a:t>
            </a:r>
            <a:endParaRPr sz="2400">
              <a:latin typeface="Arial MT"/>
              <a:cs typeface="Arial MT"/>
            </a:endParaRPr>
          </a:p>
          <a:p>
            <a:pPr lvl="1" marL="697230" indent="-227329">
              <a:lnSpc>
                <a:spcPct val="100000"/>
              </a:lnSpc>
              <a:spcBef>
                <a:spcPts val="180"/>
              </a:spcBef>
              <a:buChar char="•"/>
              <a:tabLst>
                <a:tab pos="697230" algn="l"/>
              </a:tabLst>
            </a:pPr>
            <a:r>
              <a:rPr dirty="0" sz="2400">
                <a:latin typeface="Arial MT"/>
                <a:cs typeface="Arial MT"/>
              </a:rPr>
              <a:t>Opposite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side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surgeon</a:t>
            </a:r>
            <a:endParaRPr sz="2400">
              <a:latin typeface="Arial MT"/>
              <a:cs typeface="Arial MT"/>
            </a:endParaRPr>
          </a:p>
          <a:p>
            <a:pPr lvl="1" marL="697230" indent="-227329">
              <a:lnSpc>
                <a:spcPct val="100000"/>
              </a:lnSpc>
              <a:spcBef>
                <a:spcPts val="220"/>
              </a:spcBef>
              <a:buChar char="•"/>
              <a:tabLst>
                <a:tab pos="697230" algn="l"/>
              </a:tabLst>
            </a:pPr>
            <a:r>
              <a:rPr dirty="0" sz="2400">
                <a:latin typeface="Arial MT"/>
                <a:cs typeface="Arial MT"/>
              </a:rPr>
              <a:t>Between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patient’s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legs</a:t>
            </a:r>
            <a:endParaRPr sz="24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1860"/>
              </a:spcBef>
              <a:buFont typeface="Arial MT"/>
              <a:buChar char="•"/>
            </a:pPr>
            <a:endParaRPr sz="2400">
              <a:latin typeface="Arial MT"/>
              <a:cs typeface="Arial MT"/>
            </a:endParaRPr>
          </a:p>
          <a:p>
            <a:pPr marL="240029" marR="5080" indent="-227329">
              <a:lnSpc>
                <a:spcPts val="2590"/>
              </a:lnSpc>
              <a:spcBef>
                <a:spcPts val="5"/>
              </a:spcBef>
              <a:buChar char="•"/>
              <a:tabLst>
                <a:tab pos="241300" algn="l"/>
              </a:tabLst>
            </a:pPr>
            <a:r>
              <a:rPr dirty="0" sz="2400">
                <a:latin typeface="Arial MT"/>
                <a:cs typeface="Arial MT"/>
              </a:rPr>
              <a:t>Sterile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draping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required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for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 spc="-45">
                <a:latin typeface="Arial MT"/>
                <a:cs typeface="Arial MT"/>
              </a:rPr>
              <a:t>C-</a:t>
            </a:r>
            <a:r>
              <a:rPr dirty="0" sz="2400">
                <a:latin typeface="Arial MT"/>
                <a:cs typeface="Arial MT"/>
              </a:rPr>
              <a:t>arm.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Type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of </a:t>
            </a:r>
            <a:r>
              <a:rPr dirty="0" sz="2400" spc="-25">
                <a:latin typeface="Arial MT"/>
                <a:cs typeface="Arial MT"/>
              </a:rPr>
              <a:t>	</a:t>
            </a:r>
            <a:r>
              <a:rPr dirty="0" sz="2400">
                <a:latin typeface="Arial MT"/>
                <a:cs typeface="Arial MT"/>
              </a:rPr>
              <a:t>draping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depends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on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Location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 spc="-50">
                <a:latin typeface="Arial MT"/>
                <a:cs typeface="Arial MT"/>
              </a:rPr>
              <a:t>C-</a:t>
            </a:r>
            <a:r>
              <a:rPr dirty="0" sz="2400" spc="-20">
                <a:latin typeface="Arial MT"/>
                <a:cs typeface="Arial MT"/>
              </a:rPr>
              <a:t>arm.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70419" y="2081783"/>
            <a:ext cx="4724400" cy="3827143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4356" y="18260"/>
            <a:ext cx="727991" cy="77645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Hip</a:t>
            </a:r>
            <a:r>
              <a:rPr dirty="0" spc="-5"/>
              <a:t> </a:t>
            </a:r>
            <a:r>
              <a:rPr dirty="0"/>
              <a:t>Procedures</a:t>
            </a:r>
            <a:r>
              <a:rPr dirty="0" spc="-5"/>
              <a:t> </a:t>
            </a:r>
            <a:r>
              <a:rPr dirty="0" spc="-25"/>
              <a:t>PA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89176" y="1690116"/>
            <a:ext cx="3355848" cy="4352544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096000" y="1690116"/>
            <a:ext cx="4066032" cy="4258056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6632829" y="5886399"/>
            <a:ext cx="2089150" cy="11683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sng" sz="600" spc="-1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  <a:hlinkClick r:id="rId4"/>
              </a:rPr>
              <a:t>https://eorif.com/femoral-neck-fracture-cannulated-screws-27235</a:t>
            </a:r>
            <a:endParaRPr sz="600">
              <a:latin typeface="Calibri"/>
              <a:cs typeface="Calibri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2450083" y="6232652"/>
            <a:ext cx="2347595" cy="2209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6700"/>
              </a:lnSpc>
              <a:spcBef>
                <a:spcPts val="100"/>
              </a:spcBef>
            </a:pPr>
            <a:r>
              <a:rPr dirty="0" u="sng" sz="600" spc="-1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  <a:hlinkClick r:id="rId5"/>
              </a:rPr>
              <a:t>https://www.researchgate.net/figure/ntraoperative-photo-demonstrating</a:t>
            </a:r>
            <a:r>
              <a:rPr dirty="0" sz="600" spc="-10">
                <a:solidFill>
                  <a:srgbClr val="467885"/>
                </a:solidFill>
                <a:latin typeface="Calibri"/>
                <a:cs typeface="Calibri"/>
                <a:hlinkClick r:id="rId5"/>
              </a:rPr>
              <a:t>-</a:t>
            </a:r>
            <a:r>
              <a:rPr dirty="0" sz="600" spc="500">
                <a:solidFill>
                  <a:srgbClr val="467885"/>
                </a:solidFill>
                <a:latin typeface="Calibri"/>
                <a:cs typeface="Calibri"/>
                <a:hlinkClick r:id="rId5"/>
              </a:rPr>
              <a:t> </a:t>
            </a:r>
            <a:r>
              <a:rPr dirty="0" u="sng" sz="600" spc="-1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  <a:hlinkClick r:id="rId5"/>
              </a:rPr>
              <a:t>patient-setup-following-prepping-and-draping-for-a_fig8_305725365</a:t>
            </a:r>
            <a:endParaRPr sz="600">
              <a:latin typeface="Calibri"/>
              <a:cs typeface="Calibri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4356" y="18260"/>
            <a:ext cx="727991" cy="77645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Hip</a:t>
            </a:r>
            <a:r>
              <a:rPr dirty="0" spc="-5"/>
              <a:t> </a:t>
            </a:r>
            <a:r>
              <a:rPr dirty="0"/>
              <a:t>Procedures</a:t>
            </a:r>
            <a:r>
              <a:rPr dirty="0" spc="-5"/>
              <a:t> </a:t>
            </a:r>
            <a:r>
              <a:rPr dirty="0" spc="-10"/>
              <a:t>Lateral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8200" y="2002535"/>
            <a:ext cx="5455920" cy="4352544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720840" y="2002535"/>
            <a:ext cx="3979163" cy="3259836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4356" y="18260"/>
            <a:ext cx="727991" cy="776456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Intramedullary</a:t>
            </a:r>
            <a:r>
              <a:rPr dirty="0" spc="-15"/>
              <a:t> </a:t>
            </a:r>
            <a:r>
              <a:rPr dirty="0" spc="-10"/>
              <a:t>Nails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814829"/>
            <a:ext cx="6568440" cy="37318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100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Stabilize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fractured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long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bones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535"/>
              </a:spcBef>
              <a:buFont typeface="Arial MT"/>
              <a:buChar char="•"/>
            </a:pP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5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Inserted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within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medullary</a:t>
            </a:r>
            <a:r>
              <a:rPr dirty="0" sz="2400" spc="-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canal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bone</a:t>
            </a:r>
            <a:endParaRPr sz="24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245"/>
              </a:spcBef>
              <a:buChar char="•"/>
              <a:tabLst>
                <a:tab pos="698500" algn="l"/>
              </a:tabLst>
            </a:pPr>
            <a:r>
              <a:rPr dirty="0" sz="2200">
                <a:latin typeface="Arial MT"/>
                <a:cs typeface="Arial MT"/>
              </a:rPr>
              <a:t>Strength</a:t>
            </a:r>
            <a:r>
              <a:rPr dirty="0" sz="2200" spc="-6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from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inside</a:t>
            </a:r>
            <a:r>
              <a:rPr dirty="0" sz="2200" spc="-7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7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bone</a:t>
            </a:r>
            <a:endParaRPr sz="22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2205"/>
              </a:spcBef>
              <a:buFont typeface="Arial MT"/>
              <a:buChar char="•"/>
            </a:pPr>
            <a:endParaRPr sz="22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Common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IM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nail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locations</a:t>
            </a:r>
            <a:endParaRPr sz="24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235"/>
              </a:spcBef>
              <a:buChar char="•"/>
              <a:tabLst>
                <a:tab pos="698500" algn="l"/>
              </a:tabLst>
            </a:pPr>
            <a:r>
              <a:rPr dirty="0" sz="2200" spc="-10">
                <a:latin typeface="Arial MT"/>
                <a:cs typeface="Arial MT"/>
              </a:rPr>
              <a:t>Tibia</a:t>
            </a:r>
            <a:endParaRPr sz="22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240"/>
              </a:spcBef>
              <a:buChar char="•"/>
              <a:tabLst>
                <a:tab pos="698500" algn="l"/>
              </a:tabLst>
            </a:pPr>
            <a:r>
              <a:rPr dirty="0" sz="2200" spc="-10">
                <a:latin typeface="Arial MT"/>
                <a:cs typeface="Arial MT"/>
              </a:rPr>
              <a:t>Femur</a:t>
            </a:r>
            <a:endParaRPr sz="22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229"/>
              </a:spcBef>
              <a:buChar char="•"/>
              <a:tabLst>
                <a:tab pos="698500" algn="l"/>
              </a:tabLst>
            </a:pPr>
            <a:r>
              <a:rPr dirty="0" sz="2200" spc="-10">
                <a:latin typeface="Arial MT"/>
                <a:cs typeface="Arial MT"/>
              </a:rPr>
              <a:t>Humerus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83780" y="3156204"/>
            <a:ext cx="4367783" cy="3145282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4356" y="18260"/>
            <a:ext cx="727991" cy="776456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IM Nails</a:t>
            </a:r>
            <a:r>
              <a:rPr dirty="0" spc="-15"/>
              <a:t> </a:t>
            </a:r>
            <a:r>
              <a:rPr dirty="0" spc="-10"/>
              <a:t>cont.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333473" y="1816966"/>
            <a:ext cx="3391255" cy="4122628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1876425" y="6213144"/>
            <a:ext cx="2216150" cy="11683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sng" sz="600" spc="-1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  <a:hlinkClick r:id="rId3"/>
              </a:rPr>
              <a:t>https://clinicasandalf.com/special-medical-treatment/trauma-surgery/</a:t>
            </a:r>
            <a:endParaRPr sz="600">
              <a:latin typeface="Calibri"/>
              <a:cs typeface="Calibri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042659" y="2872739"/>
            <a:ext cx="4582668" cy="2264663"/>
          </a:xfrm>
          <a:prstGeom prst="rect">
            <a:avLst/>
          </a:prstGeom>
        </p:spPr>
      </p:pic>
      <p:sp>
        <p:nvSpPr>
          <p:cNvPr id="6" name="object 6" descr=""/>
          <p:cNvSpPr txBox="1"/>
          <p:nvPr/>
        </p:nvSpPr>
        <p:spPr>
          <a:xfrm>
            <a:off x="6689852" y="5536183"/>
            <a:ext cx="40303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Arial MT"/>
                <a:cs typeface="Arial MT"/>
              </a:rPr>
              <a:t>Examples</a:t>
            </a:r>
            <a:r>
              <a:rPr dirty="0" sz="1800" spc="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of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AP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and</a:t>
            </a:r>
            <a:r>
              <a:rPr dirty="0" sz="1800" spc="-1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Lateral</a:t>
            </a:r>
            <a:r>
              <a:rPr dirty="0" sz="1800" spc="-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projections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6325361" y="5167706"/>
            <a:ext cx="4320540" cy="1174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sng" sz="600" spc="-1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  <a:hlinkClick r:id="rId5"/>
              </a:rPr>
              <a:t>https://www.researchgate.net/figure/Entry-point-of-the-retrograde-intramedullary-nail-which-could-affect-the-posterior_fig2_324749970</a:t>
            </a:r>
            <a:endParaRPr sz="600">
              <a:latin typeface="Calibri"/>
              <a:cs typeface="Calibri"/>
            </a:endParaRPr>
          </a:p>
        </p:txBody>
      </p:sp>
      <p:pic>
        <p:nvPicPr>
          <p:cNvPr id="8" name="object 8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4356" y="18260"/>
            <a:ext cx="727991" cy="776456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4000"/>
              <a:t>IM</a:t>
            </a:r>
            <a:r>
              <a:rPr dirty="0" sz="4000" spc="-20"/>
              <a:t> </a:t>
            </a:r>
            <a:r>
              <a:rPr dirty="0" sz="4000"/>
              <a:t>Nail</a:t>
            </a:r>
            <a:r>
              <a:rPr dirty="0" sz="4000" spc="-35"/>
              <a:t> </a:t>
            </a:r>
            <a:r>
              <a:rPr dirty="0" sz="4000" spc="-10"/>
              <a:t>Insertion</a:t>
            </a:r>
            <a:endParaRPr sz="4000"/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814829"/>
            <a:ext cx="5136515" cy="3612515"/>
          </a:xfrm>
          <a:prstGeom prst="rect">
            <a:avLst/>
          </a:prstGeom>
        </p:spPr>
        <p:txBody>
          <a:bodyPr wrap="square" lIns="0" tIns="53975" rIns="0" bIns="0" rtlCol="0" vert="horz">
            <a:spAutoFit/>
          </a:bodyPr>
          <a:lstStyle/>
          <a:p>
            <a:pPr marL="240029" marR="52069" indent="-227329">
              <a:lnSpc>
                <a:spcPts val="2590"/>
              </a:lnSpc>
              <a:spcBef>
                <a:spcPts val="425"/>
              </a:spcBef>
              <a:buChar char="•"/>
              <a:tabLst>
                <a:tab pos="241300" algn="l"/>
              </a:tabLst>
            </a:pPr>
            <a:r>
              <a:rPr dirty="0" sz="2400">
                <a:latin typeface="Arial MT"/>
                <a:cs typeface="Arial MT"/>
              </a:rPr>
              <a:t>Sometimes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it’s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difficult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obtain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two </a:t>
            </a:r>
            <a:r>
              <a:rPr dirty="0" sz="2400" spc="-25">
                <a:latin typeface="Arial MT"/>
                <a:cs typeface="Arial MT"/>
              </a:rPr>
              <a:t>	</a:t>
            </a:r>
            <a:r>
              <a:rPr dirty="0" sz="2400">
                <a:latin typeface="Arial MT"/>
                <a:cs typeface="Arial MT"/>
              </a:rPr>
              <a:t>perfect</a:t>
            </a:r>
            <a:r>
              <a:rPr dirty="0" sz="2400" spc="-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90º</a:t>
            </a:r>
            <a:r>
              <a:rPr dirty="0" sz="2400" spc="-1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projections.</a:t>
            </a:r>
            <a:endParaRPr sz="2400">
              <a:latin typeface="Arial MT"/>
              <a:cs typeface="Arial MT"/>
            </a:endParaRPr>
          </a:p>
          <a:p>
            <a:pPr lvl="1" marL="698500" marR="5080" indent="-228600">
              <a:lnSpc>
                <a:spcPts val="2270"/>
              </a:lnSpc>
              <a:spcBef>
                <a:spcPts val="505"/>
              </a:spcBef>
              <a:buChar char="•"/>
              <a:tabLst>
                <a:tab pos="698500" algn="l"/>
              </a:tabLst>
            </a:pPr>
            <a:r>
              <a:rPr dirty="0" sz="2100">
                <a:latin typeface="Arial MT"/>
                <a:cs typeface="Arial MT"/>
              </a:rPr>
              <a:t>Orthogonal</a:t>
            </a:r>
            <a:r>
              <a:rPr dirty="0" sz="2100" spc="-2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view</a:t>
            </a:r>
            <a:r>
              <a:rPr dirty="0" sz="2100" spc="-2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is</a:t>
            </a:r>
            <a:r>
              <a:rPr dirty="0" sz="2100" spc="-2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a</a:t>
            </a:r>
            <a:r>
              <a:rPr dirty="0" sz="2100" spc="-2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projection</a:t>
            </a:r>
            <a:r>
              <a:rPr dirty="0" sz="2100" spc="-3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that</a:t>
            </a:r>
            <a:r>
              <a:rPr dirty="0" sz="2100" spc="-20">
                <a:latin typeface="Arial MT"/>
                <a:cs typeface="Arial MT"/>
              </a:rPr>
              <a:t> </a:t>
            </a:r>
            <a:r>
              <a:rPr dirty="0" sz="2100" spc="-25">
                <a:latin typeface="Arial MT"/>
                <a:cs typeface="Arial MT"/>
              </a:rPr>
              <a:t>is </a:t>
            </a:r>
            <a:r>
              <a:rPr dirty="0" sz="2100">
                <a:latin typeface="Arial MT"/>
                <a:cs typeface="Arial MT"/>
              </a:rPr>
              <a:t>90</a:t>
            </a:r>
            <a:r>
              <a:rPr dirty="0" sz="2100" spc="-3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degrees</a:t>
            </a:r>
            <a:r>
              <a:rPr dirty="0" sz="2100" spc="-2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to</a:t>
            </a:r>
            <a:r>
              <a:rPr dirty="0" sz="2100" spc="-2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original</a:t>
            </a:r>
            <a:r>
              <a:rPr dirty="0" sz="2100" spc="-35">
                <a:latin typeface="Arial MT"/>
                <a:cs typeface="Arial MT"/>
              </a:rPr>
              <a:t> </a:t>
            </a:r>
            <a:r>
              <a:rPr dirty="0" sz="2100" spc="-10">
                <a:latin typeface="Arial MT"/>
                <a:cs typeface="Arial MT"/>
              </a:rPr>
              <a:t>view.</a:t>
            </a:r>
            <a:endParaRPr sz="21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1015"/>
              </a:spcBef>
              <a:buFont typeface="Arial MT"/>
              <a:buChar char="•"/>
            </a:pPr>
            <a:endParaRPr sz="2100">
              <a:latin typeface="Arial MT"/>
              <a:cs typeface="Arial MT"/>
            </a:endParaRPr>
          </a:p>
          <a:p>
            <a:pPr marL="240029" indent="-227329">
              <a:lnSpc>
                <a:spcPts val="2735"/>
              </a:lnSpc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May</a:t>
            </a:r>
            <a:r>
              <a:rPr dirty="0" sz="2400" spc="-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not</a:t>
            </a:r>
            <a:r>
              <a:rPr dirty="0" sz="2400" spc="-1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be</a:t>
            </a:r>
            <a:r>
              <a:rPr dirty="0" sz="2400" spc="-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</a:t>
            </a:r>
            <a:r>
              <a:rPr dirty="0" sz="2400" spc="-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straight</a:t>
            </a:r>
            <a:r>
              <a:rPr dirty="0" sz="2400" spc="-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PA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and</a:t>
            </a:r>
            <a:r>
              <a:rPr dirty="0" sz="2400" spc="-1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lateral</a:t>
            </a:r>
            <a:endParaRPr sz="2400">
              <a:latin typeface="Arial MT"/>
              <a:cs typeface="Arial MT"/>
            </a:endParaRPr>
          </a:p>
          <a:p>
            <a:pPr marL="241300">
              <a:lnSpc>
                <a:spcPts val="2735"/>
              </a:lnSpc>
            </a:pPr>
            <a:r>
              <a:rPr dirty="0" sz="2400" spc="-10">
                <a:latin typeface="Arial MT"/>
                <a:cs typeface="Arial MT"/>
              </a:rPr>
              <a:t>image</a:t>
            </a:r>
            <a:endParaRPr sz="2400">
              <a:latin typeface="Arial MT"/>
              <a:cs typeface="Arial MT"/>
            </a:endParaRPr>
          </a:p>
          <a:p>
            <a:pPr marL="240029" marR="96520" indent="-227329">
              <a:lnSpc>
                <a:spcPts val="2590"/>
              </a:lnSpc>
              <a:spcBef>
                <a:spcPts val="1050"/>
              </a:spcBef>
              <a:buChar char="•"/>
              <a:tabLst>
                <a:tab pos="241300" algn="l"/>
              </a:tabLst>
            </a:pPr>
            <a:r>
              <a:rPr dirty="0" sz="2400">
                <a:latin typeface="Arial MT"/>
                <a:cs typeface="Arial MT"/>
              </a:rPr>
              <a:t>A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radiographic</a:t>
            </a:r>
            <a:r>
              <a:rPr dirty="0" sz="2400" spc="-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series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images </a:t>
            </a:r>
            <a:r>
              <a:rPr dirty="0" sz="2400" spc="-10">
                <a:latin typeface="Arial MT"/>
                <a:cs typeface="Arial MT"/>
              </a:rPr>
              <a:t>	</a:t>
            </a:r>
            <a:r>
              <a:rPr dirty="0" sz="2400">
                <a:latin typeface="Arial MT"/>
                <a:cs typeface="Arial MT"/>
              </a:rPr>
              <a:t>requires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2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orthogonal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projections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of </a:t>
            </a:r>
            <a:r>
              <a:rPr dirty="0" sz="2400" spc="-25">
                <a:latin typeface="Arial MT"/>
                <a:cs typeface="Arial MT"/>
              </a:rPr>
              <a:t>	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region</a:t>
            </a:r>
            <a:r>
              <a:rPr dirty="0" sz="2400" spc="-1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interest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874764" y="1790700"/>
            <a:ext cx="4995671" cy="3575303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8590533" y="5615736"/>
            <a:ext cx="1741170" cy="11683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sng" sz="600" spc="-1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  <a:hlinkClick r:id="rId3"/>
              </a:rPr>
              <a:t>https://musculoskeletalkey.com/foot-external-fixation/</a:t>
            </a:r>
            <a:endParaRPr sz="600">
              <a:latin typeface="Calibri"/>
              <a:cs typeface="Calibri"/>
            </a:endParaRPr>
          </a:p>
        </p:txBody>
      </p:sp>
      <p:pic>
        <p:nvPicPr>
          <p:cNvPr id="6" name="object 6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4356" y="18260"/>
            <a:ext cx="727991" cy="776456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Distal</a:t>
            </a:r>
            <a:r>
              <a:rPr dirty="0" spc="-30"/>
              <a:t> </a:t>
            </a:r>
            <a:r>
              <a:rPr dirty="0"/>
              <a:t>Limb</a:t>
            </a:r>
            <a:r>
              <a:rPr dirty="0" spc="-5"/>
              <a:t> </a:t>
            </a:r>
            <a:r>
              <a:rPr dirty="0"/>
              <a:t>Plates and</a:t>
            </a:r>
            <a:r>
              <a:rPr dirty="0" spc="-5"/>
              <a:t> </a:t>
            </a:r>
            <a:r>
              <a:rPr dirty="0" spc="-10"/>
              <a:t>Screws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807210"/>
            <a:ext cx="4490720" cy="2626995"/>
          </a:xfrm>
          <a:prstGeom prst="rect">
            <a:avLst/>
          </a:prstGeom>
        </p:spPr>
        <p:txBody>
          <a:bodyPr wrap="square" lIns="0" tIns="60960" rIns="0" bIns="0" rtlCol="0" vert="horz">
            <a:spAutoFit/>
          </a:bodyPr>
          <a:lstStyle/>
          <a:p>
            <a:pPr marL="240029" marR="596900" indent="-227329">
              <a:lnSpc>
                <a:spcPts val="3020"/>
              </a:lnSpc>
              <a:spcBef>
                <a:spcPts val="480"/>
              </a:spcBef>
              <a:buChar char="•"/>
              <a:tabLst>
                <a:tab pos="241300" algn="l"/>
              </a:tabLst>
            </a:pPr>
            <a:r>
              <a:rPr dirty="0" sz="2800">
                <a:latin typeface="Arial MT"/>
                <a:cs typeface="Arial MT"/>
              </a:rPr>
              <a:t>Common</a:t>
            </a:r>
            <a:r>
              <a:rPr dirty="0" sz="2800" spc="-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on</a:t>
            </a:r>
            <a:r>
              <a:rPr dirty="0" sz="2800" spc="-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wrists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and </a:t>
            </a:r>
            <a:r>
              <a:rPr dirty="0" sz="2800" spc="-25">
                <a:latin typeface="Arial MT"/>
                <a:cs typeface="Arial MT"/>
              </a:rPr>
              <a:t>	</a:t>
            </a:r>
            <a:r>
              <a:rPr dirty="0" sz="2800" spc="-10">
                <a:latin typeface="Arial MT"/>
                <a:cs typeface="Arial MT"/>
              </a:rPr>
              <a:t>ankles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770"/>
              </a:spcBef>
              <a:buFont typeface="Arial MT"/>
              <a:buChar char="•"/>
            </a:pPr>
            <a:endParaRPr sz="2800">
              <a:latin typeface="Arial MT"/>
              <a:cs typeface="Arial MT"/>
            </a:endParaRPr>
          </a:p>
          <a:p>
            <a:pPr marL="240029" marR="5080" indent="-227329">
              <a:lnSpc>
                <a:spcPct val="90000"/>
              </a:lnSpc>
              <a:buChar char="•"/>
              <a:tabLst>
                <a:tab pos="241300" algn="l"/>
              </a:tabLst>
            </a:pPr>
            <a:r>
              <a:rPr dirty="0" sz="2800">
                <a:latin typeface="Arial MT"/>
                <a:cs typeface="Arial MT"/>
              </a:rPr>
              <a:t>Sometimes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temporary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pins </a:t>
            </a:r>
            <a:r>
              <a:rPr dirty="0" sz="2800" spc="-20">
                <a:latin typeface="Arial MT"/>
                <a:cs typeface="Arial MT"/>
              </a:rPr>
              <a:t>	</a:t>
            </a:r>
            <a:r>
              <a:rPr dirty="0" sz="2800">
                <a:latin typeface="Arial MT"/>
                <a:cs typeface="Arial MT"/>
              </a:rPr>
              <a:t>are</a:t>
            </a:r>
            <a:r>
              <a:rPr dirty="0" sz="2800" spc="-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used</a:t>
            </a:r>
            <a:r>
              <a:rPr dirty="0" sz="2800" spc="-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until</a:t>
            </a:r>
            <a:r>
              <a:rPr dirty="0" sz="2800" spc="-4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healing 	occurs</a:t>
            </a:r>
            <a:endParaRPr sz="2800">
              <a:latin typeface="Arial MT"/>
              <a:cs typeface="Arial MT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916939" y="5003368"/>
            <a:ext cx="4532630" cy="836294"/>
          </a:xfrm>
          <a:prstGeom prst="rect">
            <a:avLst/>
          </a:prstGeom>
        </p:spPr>
        <p:txBody>
          <a:bodyPr wrap="square" lIns="0" tIns="60325" rIns="0" bIns="0" rtlCol="0" vert="horz">
            <a:spAutoFit/>
          </a:bodyPr>
          <a:lstStyle/>
          <a:p>
            <a:pPr marL="240029" marR="5080" indent="-227329">
              <a:lnSpc>
                <a:spcPts val="3030"/>
              </a:lnSpc>
              <a:spcBef>
                <a:spcPts val="475"/>
              </a:spcBef>
              <a:buChar char="•"/>
              <a:tabLst>
                <a:tab pos="241300" algn="l"/>
              </a:tabLst>
            </a:pPr>
            <a:r>
              <a:rPr dirty="0" sz="2800">
                <a:latin typeface="Arial MT"/>
                <a:cs typeface="Arial MT"/>
              </a:rPr>
              <a:t>Sometimes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they</a:t>
            </a:r>
            <a:r>
              <a:rPr dirty="0" sz="2800" spc="-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use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plates </a:t>
            </a:r>
            <a:r>
              <a:rPr dirty="0" sz="2800" spc="-10">
                <a:latin typeface="Arial MT"/>
                <a:cs typeface="Arial MT"/>
              </a:rPr>
              <a:t>	</a:t>
            </a:r>
            <a:r>
              <a:rPr dirty="0" sz="2800">
                <a:latin typeface="Arial MT"/>
                <a:cs typeface="Arial MT"/>
              </a:rPr>
              <a:t>and</a:t>
            </a:r>
            <a:r>
              <a:rPr dirty="0" sz="2800" spc="-3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screws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59752" y="1402080"/>
            <a:ext cx="3368040" cy="2331720"/>
          </a:xfrm>
          <a:prstGeom prst="rect">
            <a:avLst/>
          </a:prstGeom>
        </p:spPr>
      </p:pic>
      <p:sp>
        <p:nvSpPr>
          <p:cNvPr id="6" name="object 6" descr=""/>
          <p:cNvSpPr txBox="1"/>
          <p:nvPr/>
        </p:nvSpPr>
        <p:spPr>
          <a:xfrm>
            <a:off x="6398767" y="3757041"/>
            <a:ext cx="1354455" cy="11683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sng" sz="600" spc="-1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  <a:hlinkClick r:id="rId3"/>
              </a:rPr>
              <a:t>https://www.raleighortho.com/blog/3391/</a:t>
            </a:r>
            <a:endParaRPr sz="600">
              <a:latin typeface="Calibri"/>
              <a:cs typeface="Calibri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405116" y="4085844"/>
            <a:ext cx="3015996" cy="2331720"/>
          </a:xfrm>
          <a:prstGeom prst="rect">
            <a:avLst/>
          </a:prstGeom>
        </p:spPr>
      </p:pic>
      <p:sp>
        <p:nvSpPr>
          <p:cNvPr id="8" name="object 8" descr=""/>
          <p:cNvSpPr txBox="1"/>
          <p:nvPr/>
        </p:nvSpPr>
        <p:spPr>
          <a:xfrm>
            <a:off x="6365875" y="6621881"/>
            <a:ext cx="1354455" cy="11683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sng" sz="600" spc="-1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  <a:hlinkClick r:id="rId3"/>
              </a:rPr>
              <a:t>https://www.raleighortho.com/blog/3391/</a:t>
            </a:r>
            <a:endParaRPr sz="600">
              <a:latin typeface="Calibri"/>
              <a:cs typeface="Calibri"/>
            </a:endParaRPr>
          </a:p>
        </p:txBody>
      </p:sp>
      <p:pic>
        <p:nvPicPr>
          <p:cNvPr id="9" name="object 9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4356" y="18260"/>
            <a:ext cx="727991" cy="776456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371602"/>
            <a:ext cx="9459595" cy="6350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4000"/>
              <a:t>Small</a:t>
            </a:r>
            <a:r>
              <a:rPr dirty="0" sz="4000" spc="-114"/>
              <a:t> </a:t>
            </a:r>
            <a:r>
              <a:rPr dirty="0" sz="4000"/>
              <a:t>ORIF</a:t>
            </a:r>
            <a:r>
              <a:rPr dirty="0" sz="4000" spc="-110"/>
              <a:t> </a:t>
            </a:r>
            <a:r>
              <a:rPr dirty="0" sz="4000"/>
              <a:t>(Open</a:t>
            </a:r>
            <a:r>
              <a:rPr dirty="0" sz="4000" spc="-110"/>
              <a:t> </a:t>
            </a:r>
            <a:r>
              <a:rPr dirty="0" sz="4000"/>
              <a:t>Reduction</a:t>
            </a:r>
            <a:r>
              <a:rPr dirty="0" sz="4000" spc="-100"/>
              <a:t> </a:t>
            </a:r>
            <a:r>
              <a:rPr dirty="0" sz="4000"/>
              <a:t>and</a:t>
            </a:r>
            <a:r>
              <a:rPr dirty="0" sz="4000" spc="-110"/>
              <a:t> </a:t>
            </a:r>
            <a:r>
              <a:rPr dirty="0" sz="4000" spc="-10"/>
              <a:t>Internal</a:t>
            </a:r>
            <a:endParaRPr sz="4000"/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613485"/>
            <a:ext cx="4514850" cy="5183505"/>
          </a:xfrm>
          <a:prstGeom prst="rect">
            <a:avLst/>
          </a:prstGeom>
        </p:spPr>
        <p:txBody>
          <a:bodyPr wrap="square" lIns="0" tIns="31242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2460"/>
              </a:spcBef>
            </a:pPr>
            <a:r>
              <a:rPr dirty="0" sz="4000">
                <a:latin typeface="Arial MT"/>
                <a:cs typeface="Arial MT"/>
              </a:rPr>
              <a:t>Fixation)</a:t>
            </a:r>
            <a:r>
              <a:rPr dirty="0" sz="4000" spc="-160">
                <a:latin typeface="Arial MT"/>
                <a:cs typeface="Arial MT"/>
              </a:rPr>
              <a:t> </a:t>
            </a:r>
            <a:r>
              <a:rPr dirty="0" sz="4000" spc="-10">
                <a:latin typeface="Arial MT"/>
                <a:cs typeface="Arial MT"/>
              </a:rPr>
              <a:t>insertion</a:t>
            </a:r>
            <a:r>
              <a:rPr dirty="0" sz="4300" spc="-10">
                <a:latin typeface="Arial MT"/>
                <a:cs typeface="Arial MT"/>
              </a:rPr>
              <a:t>s</a:t>
            </a:r>
            <a:endParaRPr sz="4300">
              <a:latin typeface="Arial MT"/>
              <a:cs typeface="Arial MT"/>
            </a:endParaRPr>
          </a:p>
          <a:p>
            <a:pPr algn="just" marL="240029" marR="5080" indent="-227329">
              <a:lnSpc>
                <a:spcPts val="2690"/>
              </a:lnSpc>
              <a:spcBef>
                <a:spcPts val="2185"/>
              </a:spcBef>
              <a:buChar char="•"/>
              <a:tabLst>
                <a:tab pos="241300" algn="l"/>
              </a:tabLst>
            </a:pPr>
            <a:r>
              <a:rPr dirty="0" sz="2800">
                <a:latin typeface="Arial MT"/>
                <a:cs typeface="Arial MT"/>
              </a:rPr>
              <a:t>Can</a:t>
            </a:r>
            <a:r>
              <a:rPr dirty="0" sz="2800" spc="-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be</a:t>
            </a:r>
            <a:r>
              <a:rPr dirty="0" sz="2800" spc="-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done</a:t>
            </a:r>
            <a:r>
              <a:rPr dirty="0" sz="2800" spc="-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with</a:t>
            </a:r>
            <a:r>
              <a:rPr dirty="0" sz="2800" spc="-4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the </a:t>
            </a:r>
            <a:r>
              <a:rPr dirty="0" sz="2800" spc="-25">
                <a:latin typeface="Arial MT"/>
                <a:cs typeface="Arial MT"/>
              </a:rPr>
              <a:t>	</a:t>
            </a:r>
            <a:r>
              <a:rPr dirty="0" sz="2800">
                <a:latin typeface="Arial MT"/>
                <a:cs typeface="Arial MT"/>
              </a:rPr>
              <a:t>same</a:t>
            </a:r>
            <a:r>
              <a:rPr dirty="0" sz="2800" spc="-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approach</a:t>
            </a:r>
            <a:r>
              <a:rPr dirty="0" sz="2800" spc="-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as</a:t>
            </a:r>
            <a:r>
              <a:rPr dirty="0" sz="2800" spc="-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IM</a:t>
            </a:r>
            <a:r>
              <a:rPr dirty="0" sz="2800" spc="-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nails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470"/>
              </a:spcBef>
              <a:buFont typeface="Arial MT"/>
              <a:buChar char="•"/>
            </a:pPr>
            <a:endParaRPr sz="2800">
              <a:latin typeface="Arial MT"/>
              <a:cs typeface="Arial MT"/>
            </a:endParaRPr>
          </a:p>
          <a:p>
            <a:pPr algn="just" marL="240029" marR="186055" indent="-227329">
              <a:lnSpc>
                <a:spcPts val="2690"/>
              </a:lnSpc>
              <a:buChar char="•"/>
              <a:tabLst>
                <a:tab pos="241300" algn="l"/>
              </a:tabLst>
            </a:pPr>
            <a:r>
              <a:rPr dirty="0" sz="2800">
                <a:latin typeface="Arial MT"/>
                <a:cs typeface="Arial MT"/>
              </a:rPr>
              <a:t>Some</a:t>
            </a:r>
            <a:r>
              <a:rPr dirty="0" sz="2800" spc="-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surgeons</a:t>
            </a:r>
            <a:r>
              <a:rPr dirty="0" sz="2800" spc="-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like</a:t>
            </a:r>
            <a:r>
              <a:rPr dirty="0" sz="2800" spc="-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5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flip </a:t>
            </a:r>
            <a:r>
              <a:rPr dirty="0" sz="2800" spc="-20">
                <a:latin typeface="Arial MT"/>
                <a:cs typeface="Arial MT"/>
              </a:rPr>
              <a:t>	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3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C-</a:t>
            </a:r>
            <a:r>
              <a:rPr dirty="0" sz="2800">
                <a:latin typeface="Arial MT"/>
                <a:cs typeface="Arial MT"/>
              </a:rPr>
              <a:t>arm</a:t>
            </a:r>
            <a:r>
              <a:rPr dirty="0" sz="2800" spc="-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and</a:t>
            </a:r>
            <a:r>
              <a:rPr dirty="0" sz="2800" spc="-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use</a:t>
            </a:r>
            <a:r>
              <a:rPr dirty="0" sz="2800" spc="-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4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I.I. </a:t>
            </a:r>
            <a:r>
              <a:rPr dirty="0" sz="2800" spc="-20">
                <a:latin typeface="Arial MT"/>
                <a:cs typeface="Arial MT"/>
              </a:rPr>
              <a:t>	</a:t>
            </a:r>
            <a:r>
              <a:rPr dirty="0" sz="2800">
                <a:latin typeface="Arial MT"/>
                <a:cs typeface="Arial MT"/>
              </a:rPr>
              <a:t>as</a:t>
            </a:r>
            <a:r>
              <a:rPr dirty="0" sz="2800" spc="-1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3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table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480"/>
              </a:spcBef>
              <a:buFont typeface="Arial MT"/>
              <a:buChar char="•"/>
            </a:pPr>
            <a:endParaRPr sz="2800">
              <a:latin typeface="Arial MT"/>
              <a:cs typeface="Arial MT"/>
            </a:endParaRPr>
          </a:p>
          <a:p>
            <a:pPr marL="240029" marR="150495" indent="-227329">
              <a:lnSpc>
                <a:spcPct val="80000"/>
              </a:lnSpc>
              <a:buChar char="•"/>
              <a:tabLst>
                <a:tab pos="241300" algn="l"/>
              </a:tabLst>
            </a:pPr>
            <a:r>
              <a:rPr dirty="0" sz="2800">
                <a:latin typeface="Arial MT"/>
                <a:cs typeface="Arial MT"/>
              </a:rPr>
              <a:t>Some</a:t>
            </a:r>
            <a:r>
              <a:rPr dirty="0" sz="2800" spc="-4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C-</a:t>
            </a:r>
            <a:r>
              <a:rPr dirty="0" sz="2800">
                <a:latin typeface="Arial MT"/>
                <a:cs typeface="Arial MT"/>
              </a:rPr>
              <a:t>arms</a:t>
            </a:r>
            <a:r>
              <a:rPr dirty="0" sz="2800" spc="-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are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actually </a:t>
            </a:r>
            <a:r>
              <a:rPr dirty="0" sz="2800" spc="-10">
                <a:latin typeface="Arial MT"/>
                <a:cs typeface="Arial MT"/>
              </a:rPr>
              <a:t>	</a:t>
            </a:r>
            <a:r>
              <a:rPr dirty="0" sz="2800">
                <a:latin typeface="Arial MT"/>
                <a:cs typeface="Arial MT"/>
              </a:rPr>
              <a:t>designed</a:t>
            </a:r>
            <a:r>
              <a:rPr dirty="0" sz="2800" spc="-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be</a:t>
            </a:r>
            <a:r>
              <a:rPr dirty="0" sz="2800" spc="-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used</a:t>
            </a:r>
            <a:r>
              <a:rPr dirty="0" sz="2800" spc="-4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like 	this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655307" y="2763011"/>
            <a:ext cx="4698492" cy="2642616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8518652" y="5436870"/>
            <a:ext cx="961390" cy="11683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sng" sz="600" spc="-1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  <a:hlinkClick r:id="rId3"/>
              </a:rPr>
              <a:t>https://global.orthoscan.com/</a:t>
            </a:r>
            <a:endParaRPr sz="600">
              <a:latin typeface="Calibri"/>
              <a:cs typeface="Calibri"/>
            </a:endParaRPr>
          </a:p>
        </p:txBody>
      </p:sp>
      <p:pic>
        <p:nvPicPr>
          <p:cNvPr id="6" name="object 6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4356" y="18260"/>
            <a:ext cx="727991" cy="776456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Spine</a:t>
            </a:r>
            <a:r>
              <a:rPr dirty="0" spc="-20"/>
              <a:t> </a:t>
            </a:r>
            <a:r>
              <a:rPr dirty="0" spc="-10"/>
              <a:t>Procedures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814829"/>
            <a:ext cx="9394825" cy="372808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100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Counting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vertebral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levels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as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well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as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placement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hardware.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535"/>
              </a:spcBef>
              <a:buFont typeface="Arial MT"/>
              <a:buChar char="•"/>
            </a:pP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5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Fusion,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laminectomy,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or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microdiscectomy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545"/>
              </a:spcBef>
              <a:buFont typeface="Arial MT"/>
              <a:buChar char="•"/>
            </a:pP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Char char="•"/>
              <a:tabLst>
                <a:tab pos="240029" algn="l"/>
              </a:tabLst>
            </a:pPr>
            <a:r>
              <a:rPr dirty="0" sz="2400" spc="-10">
                <a:latin typeface="Arial MT"/>
                <a:cs typeface="Arial MT"/>
              </a:rPr>
              <a:t>Lumbar</a:t>
            </a:r>
            <a:endParaRPr sz="24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254"/>
              </a:spcBef>
              <a:buChar char="•"/>
              <a:tabLst>
                <a:tab pos="698500" algn="l"/>
              </a:tabLst>
            </a:pPr>
            <a:r>
              <a:rPr dirty="0" sz="2100">
                <a:latin typeface="Arial MT"/>
                <a:cs typeface="Arial MT"/>
              </a:rPr>
              <a:t>Posterior</a:t>
            </a:r>
            <a:r>
              <a:rPr dirty="0" sz="2100" spc="-5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approach</a:t>
            </a:r>
            <a:r>
              <a:rPr dirty="0" sz="2100" spc="-2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to</a:t>
            </a:r>
            <a:r>
              <a:rPr dirty="0" sz="2100" spc="-2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avoid</a:t>
            </a:r>
            <a:r>
              <a:rPr dirty="0" sz="2100" spc="-4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internal</a:t>
            </a:r>
            <a:r>
              <a:rPr dirty="0" sz="2100" spc="-35">
                <a:latin typeface="Arial MT"/>
                <a:cs typeface="Arial MT"/>
              </a:rPr>
              <a:t> </a:t>
            </a:r>
            <a:r>
              <a:rPr dirty="0" sz="2100" spc="-10">
                <a:latin typeface="Arial MT"/>
                <a:cs typeface="Arial MT"/>
              </a:rPr>
              <a:t>organs</a:t>
            </a:r>
            <a:endParaRPr sz="21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1065"/>
              </a:spcBef>
              <a:buFont typeface="Arial MT"/>
              <a:buChar char="•"/>
            </a:pPr>
            <a:endParaRPr sz="21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Char char="•"/>
              <a:tabLst>
                <a:tab pos="240029" algn="l"/>
              </a:tabLst>
            </a:pPr>
            <a:r>
              <a:rPr dirty="0" sz="2400" spc="-10">
                <a:latin typeface="Arial MT"/>
                <a:cs typeface="Arial MT"/>
              </a:rPr>
              <a:t>Cervical</a:t>
            </a:r>
            <a:endParaRPr sz="24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250"/>
              </a:spcBef>
              <a:buChar char="•"/>
              <a:tabLst>
                <a:tab pos="698500" algn="l"/>
              </a:tabLst>
            </a:pPr>
            <a:r>
              <a:rPr dirty="0" sz="2100">
                <a:latin typeface="Arial MT"/>
                <a:cs typeface="Arial MT"/>
              </a:rPr>
              <a:t>Anterior</a:t>
            </a:r>
            <a:r>
              <a:rPr dirty="0" sz="2100" spc="-5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or</a:t>
            </a:r>
            <a:r>
              <a:rPr dirty="0" sz="2100" spc="-2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posterior</a:t>
            </a:r>
            <a:r>
              <a:rPr dirty="0" sz="2100" spc="-4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approach</a:t>
            </a:r>
            <a:r>
              <a:rPr dirty="0" sz="2100" spc="-4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depending</a:t>
            </a:r>
            <a:r>
              <a:rPr dirty="0" sz="2100" spc="-5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on</a:t>
            </a:r>
            <a:r>
              <a:rPr dirty="0" sz="2100" spc="-4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what</a:t>
            </a:r>
            <a:r>
              <a:rPr dirty="0" sz="2100" spc="-3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hardware</a:t>
            </a:r>
            <a:r>
              <a:rPr dirty="0" sz="2100" spc="-3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is</a:t>
            </a:r>
            <a:r>
              <a:rPr dirty="0" sz="2100" spc="-3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being</a:t>
            </a:r>
            <a:r>
              <a:rPr dirty="0" sz="2100" spc="-50">
                <a:latin typeface="Arial MT"/>
                <a:cs typeface="Arial MT"/>
              </a:rPr>
              <a:t> </a:t>
            </a:r>
            <a:r>
              <a:rPr dirty="0" sz="2100" spc="-20">
                <a:latin typeface="Arial MT"/>
                <a:cs typeface="Arial MT"/>
              </a:rPr>
              <a:t>used</a:t>
            </a:r>
            <a:endParaRPr sz="21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356" y="18260"/>
            <a:ext cx="727991" cy="776456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Spinal</a:t>
            </a:r>
            <a:r>
              <a:rPr dirty="0" spc="-10"/>
              <a:t> Fusion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841730" y="1554480"/>
            <a:ext cx="1845076" cy="4351020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220467" y="1755648"/>
            <a:ext cx="5372100" cy="3948683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4356" y="18260"/>
            <a:ext cx="727991" cy="776456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Spinal</a:t>
            </a:r>
            <a:r>
              <a:rPr dirty="0" spc="-10"/>
              <a:t> Fusion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199028" y="1621536"/>
            <a:ext cx="2039294" cy="4351020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141220" y="1970532"/>
            <a:ext cx="5338572" cy="3781044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4356" y="18260"/>
            <a:ext cx="727991" cy="776456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Pacemaker</a:t>
            </a:r>
            <a:r>
              <a:rPr dirty="0" spc="-15"/>
              <a:t> </a:t>
            </a:r>
            <a:r>
              <a:rPr dirty="0" spc="-10"/>
              <a:t>Placement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807210"/>
            <a:ext cx="8538210" cy="289115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95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What</a:t>
            </a:r>
            <a:r>
              <a:rPr dirty="0" sz="2800" spc="-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is</a:t>
            </a:r>
            <a:r>
              <a:rPr dirty="0" sz="2800" spc="-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2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pacemaker?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475"/>
              </a:spcBef>
              <a:buFont typeface="Arial MT"/>
              <a:buChar char="•"/>
            </a:pP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Pacemaker</a:t>
            </a:r>
            <a:r>
              <a:rPr dirty="0" sz="2800" spc="-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leads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are</a:t>
            </a:r>
            <a:r>
              <a:rPr dirty="0" sz="2800" spc="-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radiopaque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460"/>
              </a:spcBef>
              <a:buFont typeface="Arial MT"/>
              <a:buChar char="•"/>
            </a:pP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Fluoro</a:t>
            </a:r>
            <a:r>
              <a:rPr dirty="0" sz="2800" spc="-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used</a:t>
            </a:r>
            <a:r>
              <a:rPr dirty="0" sz="2800" spc="-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guide</a:t>
            </a:r>
            <a:r>
              <a:rPr dirty="0" sz="2800" spc="-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leads</a:t>
            </a:r>
            <a:r>
              <a:rPr dirty="0" sz="2800" spc="-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into</a:t>
            </a:r>
            <a:r>
              <a:rPr dirty="0" sz="2800" spc="-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right</a:t>
            </a:r>
            <a:r>
              <a:rPr dirty="0" sz="2800" spc="-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ventricle</a:t>
            </a:r>
            <a:endParaRPr sz="2800">
              <a:latin typeface="Arial MT"/>
              <a:cs typeface="Arial MT"/>
            </a:endParaRPr>
          </a:p>
          <a:p>
            <a:pPr lvl="1" marL="697230" indent="-227329">
              <a:lnSpc>
                <a:spcPct val="100000"/>
              </a:lnSpc>
              <a:spcBef>
                <a:spcPts val="235"/>
              </a:spcBef>
              <a:buChar char="•"/>
              <a:tabLst>
                <a:tab pos="697230" algn="l"/>
              </a:tabLst>
            </a:pPr>
            <a:r>
              <a:rPr dirty="0" sz="2400">
                <a:latin typeface="Arial MT"/>
                <a:cs typeface="Arial MT"/>
              </a:rPr>
              <a:t>Begins</a:t>
            </a:r>
            <a:r>
              <a:rPr dirty="0" sz="2400" spc="-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at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veins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arm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or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chest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and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into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right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atrium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356" y="18260"/>
            <a:ext cx="727991" cy="776456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Mobile</a:t>
            </a:r>
            <a:r>
              <a:rPr dirty="0" spc="-35"/>
              <a:t> </a:t>
            </a:r>
            <a:r>
              <a:rPr dirty="0" spc="-10"/>
              <a:t>X-</a:t>
            </a:r>
            <a:r>
              <a:rPr dirty="0"/>
              <a:t>ray</a:t>
            </a:r>
            <a:r>
              <a:rPr dirty="0" spc="-15"/>
              <a:t> </a:t>
            </a:r>
            <a:r>
              <a:rPr dirty="0" spc="-10"/>
              <a:t>Exams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98066"/>
            <a:ext cx="10352405" cy="3869054"/>
          </a:xfrm>
          <a:prstGeom prst="rect">
            <a:avLst/>
          </a:prstGeom>
        </p:spPr>
        <p:txBody>
          <a:bodyPr wrap="square" lIns="0" tIns="67945" rIns="0" bIns="0" rtlCol="0" vert="horz">
            <a:spAutoFit/>
          </a:bodyPr>
          <a:lstStyle/>
          <a:p>
            <a:pPr marL="240029" marR="945515" indent="-227329">
              <a:lnSpc>
                <a:spcPts val="3460"/>
              </a:lnSpc>
              <a:spcBef>
                <a:spcPts val="535"/>
              </a:spcBef>
              <a:buChar char="•"/>
              <a:tabLst>
                <a:tab pos="241300" algn="l"/>
              </a:tabLst>
            </a:pPr>
            <a:r>
              <a:rPr dirty="0" sz="3200">
                <a:latin typeface="Arial MT"/>
                <a:cs typeface="Arial MT"/>
              </a:rPr>
              <a:t>Like</a:t>
            </a:r>
            <a:r>
              <a:rPr dirty="0" sz="3200" spc="-3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</a:t>
            </a:r>
            <a:r>
              <a:rPr dirty="0" sz="3200" spc="-1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regular</a:t>
            </a:r>
            <a:r>
              <a:rPr dirty="0" sz="3200" spc="-35">
                <a:latin typeface="Arial MT"/>
                <a:cs typeface="Arial MT"/>
              </a:rPr>
              <a:t> X-</a:t>
            </a:r>
            <a:r>
              <a:rPr dirty="0" sz="3200">
                <a:latin typeface="Arial MT"/>
                <a:cs typeface="Arial MT"/>
              </a:rPr>
              <a:t>ray</a:t>
            </a:r>
            <a:r>
              <a:rPr dirty="0" sz="3200" spc="-3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tube</a:t>
            </a:r>
            <a:r>
              <a:rPr dirty="0" sz="3200" spc="-3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–</a:t>
            </a:r>
            <a:r>
              <a:rPr dirty="0" sz="3200" spc="-3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but</a:t>
            </a:r>
            <a:r>
              <a:rPr dirty="0" sz="3200" spc="-1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mobile.</a:t>
            </a:r>
            <a:r>
              <a:rPr dirty="0" sz="3200" spc="-2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Can</a:t>
            </a:r>
            <a:r>
              <a:rPr dirty="0" sz="3200" spc="-3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also</a:t>
            </a:r>
            <a:r>
              <a:rPr dirty="0" sz="3200" spc="-35">
                <a:latin typeface="Arial MT"/>
                <a:cs typeface="Arial MT"/>
              </a:rPr>
              <a:t> </a:t>
            </a:r>
            <a:r>
              <a:rPr dirty="0" sz="3200" spc="-25">
                <a:latin typeface="Arial MT"/>
                <a:cs typeface="Arial MT"/>
              </a:rPr>
              <a:t>be </a:t>
            </a:r>
            <a:r>
              <a:rPr dirty="0" sz="3200" spc="-25">
                <a:latin typeface="Arial MT"/>
                <a:cs typeface="Arial MT"/>
              </a:rPr>
              <a:t>	</a:t>
            </a:r>
            <a:r>
              <a:rPr dirty="0" sz="3200">
                <a:latin typeface="Arial MT"/>
                <a:cs typeface="Arial MT"/>
              </a:rPr>
              <a:t>called</a:t>
            </a:r>
            <a:r>
              <a:rPr dirty="0" sz="3200" spc="-4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</a:t>
            </a:r>
            <a:r>
              <a:rPr dirty="0" sz="3200" spc="-2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“portable”</a:t>
            </a:r>
            <a:r>
              <a:rPr dirty="0" sz="3200" spc="-4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at</a:t>
            </a:r>
            <a:r>
              <a:rPr dirty="0" sz="3200" spc="-2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some</a:t>
            </a:r>
            <a:r>
              <a:rPr dirty="0" sz="3200" spc="-45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locations</a:t>
            </a:r>
            <a:endParaRPr sz="3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775"/>
              </a:spcBef>
              <a:buFont typeface="Arial MT"/>
              <a:buChar char="•"/>
            </a:pPr>
            <a:endParaRPr sz="3200">
              <a:latin typeface="Arial MT"/>
              <a:cs typeface="Arial MT"/>
            </a:endParaRPr>
          </a:p>
          <a:p>
            <a:pPr marL="241300" marR="5080" indent="-228600">
              <a:lnSpc>
                <a:spcPts val="3460"/>
              </a:lnSpc>
              <a:buChar char="•"/>
              <a:tabLst>
                <a:tab pos="241300" algn="l"/>
              </a:tabLst>
            </a:pPr>
            <a:r>
              <a:rPr dirty="0" sz="3200">
                <a:latin typeface="Arial MT"/>
                <a:cs typeface="Arial MT"/>
              </a:rPr>
              <a:t>Used</a:t>
            </a:r>
            <a:r>
              <a:rPr dirty="0" sz="3200" spc="-5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in</a:t>
            </a:r>
            <a:r>
              <a:rPr dirty="0" sz="3200" spc="-2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many</a:t>
            </a:r>
            <a:r>
              <a:rPr dirty="0" sz="3200" spc="-3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departments,</a:t>
            </a:r>
            <a:r>
              <a:rPr dirty="0" sz="3200" spc="-4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including</a:t>
            </a:r>
            <a:r>
              <a:rPr dirty="0" sz="3200" spc="-3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the</a:t>
            </a:r>
            <a:r>
              <a:rPr dirty="0" sz="3200" spc="-3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OR.</a:t>
            </a:r>
            <a:r>
              <a:rPr dirty="0" sz="3200" spc="-20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Examples </a:t>
            </a:r>
            <a:r>
              <a:rPr dirty="0" sz="3200">
                <a:latin typeface="Arial MT"/>
                <a:cs typeface="Arial MT"/>
              </a:rPr>
              <a:t>of OR </a:t>
            </a:r>
            <a:r>
              <a:rPr dirty="0" sz="3200" spc="-10">
                <a:latin typeface="Arial MT"/>
                <a:cs typeface="Arial MT"/>
              </a:rPr>
              <a:t>include:</a:t>
            </a:r>
            <a:endParaRPr sz="3200">
              <a:latin typeface="Arial MT"/>
              <a:cs typeface="Arial MT"/>
            </a:endParaRPr>
          </a:p>
          <a:p>
            <a:pPr lvl="1" marL="697230" indent="-227329">
              <a:lnSpc>
                <a:spcPct val="100000"/>
              </a:lnSpc>
              <a:spcBef>
                <a:spcPts val="120"/>
              </a:spcBef>
              <a:buChar char="•"/>
              <a:tabLst>
                <a:tab pos="697230" algn="l"/>
              </a:tabLst>
            </a:pPr>
            <a:r>
              <a:rPr dirty="0" sz="2800">
                <a:latin typeface="Arial MT"/>
                <a:cs typeface="Arial MT"/>
              </a:rPr>
              <a:t>Incorrect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sponge</a:t>
            </a:r>
            <a:r>
              <a:rPr dirty="0" sz="2800" spc="-9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count</a:t>
            </a:r>
            <a:endParaRPr sz="2800">
              <a:latin typeface="Arial MT"/>
              <a:cs typeface="Arial MT"/>
            </a:endParaRPr>
          </a:p>
          <a:p>
            <a:pPr lvl="1" marL="697230" indent="-227329">
              <a:lnSpc>
                <a:spcPct val="100000"/>
              </a:lnSpc>
              <a:spcBef>
                <a:spcPts val="165"/>
              </a:spcBef>
              <a:buChar char="•"/>
              <a:tabLst>
                <a:tab pos="697230" algn="l"/>
              </a:tabLst>
            </a:pPr>
            <a:r>
              <a:rPr dirty="0" sz="2800">
                <a:latin typeface="Arial MT"/>
                <a:cs typeface="Arial MT"/>
              </a:rPr>
              <a:t>No</a:t>
            </a:r>
            <a:r>
              <a:rPr dirty="0" sz="2800" spc="-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time</a:t>
            </a:r>
            <a:r>
              <a:rPr dirty="0" sz="2800" spc="-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for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sponge</a:t>
            </a:r>
            <a:r>
              <a:rPr dirty="0" sz="2800" spc="-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count</a:t>
            </a:r>
            <a:endParaRPr sz="2800">
              <a:latin typeface="Arial MT"/>
              <a:cs typeface="Arial MT"/>
            </a:endParaRPr>
          </a:p>
          <a:p>
            <a:pPr lvl="1" marL="697230" indent="-227329">
              <a:lnSpc>
                <a:spcPct val="100000"/>
              </a:lnSpc>
              <a:spcBef>
                <a:spcPts val="170"/>
              </a:spcBef>
              <a:buChar char="•"/>
              <a:tabLst>
                <a:tab pos="697230" algn="l"/>
              </a:tabLst>
            </a:pPr>
            <a:r>
              <a:rPr dirty="0" sz="2800">
                <a:latin typeface="Arial MT"/>
                <a:cs typeface="Arial MT"/>
              </a:rPr>
              <a:t>Confirm</a:t>
            </a:r>
            <a:r>
              <a:rPr dirty="0" sz="2800" spc="-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spine</a:t>
            </a:r>
            <a:r>
              <a:rPr dirty="0" sz="2800" spc="-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level</a:t>
            </a:r>
            <a:r>
              <a:rPr dirty="0" sz="2800" spc="-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before</a:t>
            </a:r>
            <a:r>
              <a:rPr dirty="0" sz="2800" spc="-8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fusion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356" y="18260"/>
            <a:ext cx="727991" cy="776456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Mobile</a:t>
            </a:r>
            <a:r>
              <a:rPr dirty="0" spc="-35"/>
              <a:t> </a:t>
            </a:r>
            <a:r>
              <a:rPr dirty="0" spc="-10"/>
              <a:t>X-</a:t>
            </a:r>
            <a:r>
              <a:rPr dirty="0"/>
              <a:t>ray</a:t>
            </a:r>
            <a:r>
              <a:rPr dirty="0" spc="-15"/>
              <a:t> </a:t>
            </a:r>
            <a:r>
              <a:rPr dirty="0" spc="-10"/>
              <a:t>Tubes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78253"/>
            <a:ext cx="6567805" cy="4080510"/>
          </a:xfrm>
          <a:prstGeom prst="rect">
            <a:avLst/>
          </a:prstGeom>
        </p:spPr>
        <p:txBody>
          <a:bodyPr wrap="square" lIns="0" tIns="83820" rIns="0" bIns="0" rtlCol="0" vert="horz">
            <a:spAutoFit/>
          </a:bodyPr>
          <a:lstStyle/>
          <a:p>
            <a:pPr marL="240029" marR="5080" indent="-227329">
              <a:lnSpc>
                <a:spcPts val="2300"/>
              </a:lnSpc>
              <a:spcBef>
                <a:spcPts val="660"/>
              </a:spcBef>
              <a:buChar char="•"/>
              <a:tabLst>
                <a:tab pos="241300" algn="l"/>
              </a:tabLst>
            </a:pPr>
            <a:r>
              <a:rPr dirty="0" sz="2400">
                <a:latin typeface="Arial MT"/>
                <a:cs typeface="Arial MT"/>
              </a:rPr>
              <a:t>Battery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powered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or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have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capacitor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discharge 	system</a:t>
            </a:r>
            <a:endParaRPr sz="24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25"/>
              </a:spcBef>
              <a:buChar char="•"/>
              <a:tabLst>
                <a:tab pos="698500" algn="l"/>
              </a:tabLst>
            </a:pPr>
            <a:r>
              <a:rPr dirty="0" sz="2100">
                <a:latin typeface="Arial MT"/>
                <a:cs typeface="Arial MT"/>
              </a:rPr>
              <a:t>Must</a:t>
            </a:r>
            <a:r>
              <a:rPr dirty="0" sz="2100" spc="-3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be</a:t>
            </a:r>
            <a:r>
              <a:rPr dirty="0" sz="2100" spc="-2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plugged</a:t>
            </a:r>
            <a:r>
              <a:rPr dirty="0" sz="2100" spc="-2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in</a:t>
            </a:r>
            <a:r>
              <a:rPr dirty="0" sz="2100" spc="-3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when</a:t>
            </a:r>
            <a:r>
              <a:rPr dirty="0" sz="2100" spc="-2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not</a:t>
            </a:r>
            <a:r>
              <a:rPr dirty="0" sz="2100" spc="-2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being</a:t>
            </a:r>
            <a:r>
              <a:rPr dirty="0" sz="2100" spc="-25">
                <a:latin typeface="Arial MT"/>
                <a:cs typeface="Arial MT"/>
              </a:rPr>
              <a:t> </a:t>
            </a:r>
            <a:r>
              <a:rPr dirty="0" sz="2100" spc="-20">
                <a:latin typeface="Arial MT"/>
                <a:cs typeface="Arial MT"/>
              </a:rPr>
              <a:t>used</a:t>
            </a:r>
            <a:endParaRPr sz="21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515"/>
              </a:spcBef>
              <a:buFont typeface="Arial MT"/>
              <a:buChar char="•"/>
            </a:pPr>
            <a:endParaRPr sz="21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Char char="•"/>
              <a:tabLst>
                <a:tab pos="240029" algn="l"/>
              </a:tabLst>
            </a:pPr>
            <a:r>
              <a:rPr dirty="0" sz="2400" spc="-10">
                <a:latin typeface="Arial MT"/>
                <a:cs typeface="Arial MT"/>
              </a:rPr>
              <a:t>Locks</a:t>
            </a:r>
            <a:endParaRPr sz="2400">
              <a:latin typeface="Arial MT"/>
              <a:cs typeface="Arial MT"/>
            </a:endParaRPr>
          </a:p>
          <a:p>
            <a:pPr lvl="1" marL="698500" indent="-228600">
              <a:lnSpc>
                <a:spcPts val="2515"/>
              </a:lnSpc>
              <a:spcBef>
                <a:spcPts val="10"/>
              </a:spcBef>
              <a:buChar char="•"/>
              <a:tabLst>
                <a:tab pos="698500" algn="l"/>
              </a:tabLst>
            </a:pPr>
            <a:r>
              <a:rPr dirty="0" sz="2100">
                <a:latin typeface="Arial MT"/>
                <a:cs typeface="Arial MT"/>
              </a:rPr>
              <a:t>Look</a:t>
            </a:r>
            <a:r>
              <a:rPr dirty="0" sz="2100" spc="-2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for</a:t>
            </a:r>
            <a:r>
              <a:rPr dirty="0" sz="2100" spc="-3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indicators.</a:t>
            </a:r>
            <a:r>
              <a:rPr dirty="0" sz="2100" spc="-3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Example-</a:t>
            </a:r>
            <a:r>
              <a:rPr dirty="0" sz="2100" spc="-3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field</a:t>
            </a:r>
            <a:r>
              <a:rPr dirty="0" sz="2100" spc="-30">
                <a:latin typeface="Arial MT"/>
                <a:cs typeface="Arial MT"/>
              </a:rPr>
              <a:t> </a:t>
            </a:r>
            <a:r>
              <a:rPr dirty="0" sz="2100" spc="-20">
                <a:latin typeface="Arial MT"/>
                <a:cs typeface="Arial MT"/>
              </a:rPr>
              <a:t>size</a:t>
            </a:r>
            <a:endParaRPr sz="2100">
              <a:latin typeface="Arial MT"/>
              <a:cs typeface="Arial MT"/>
            </a:endParaRPr>
          </a:p>
          <a:p>
            <a:pPr lvl="1" marL="698500" indent="-228600">
              <a:lnSpc>
                <a:spcPts val="2515"/>
              </a:lnSpc>
              <a:buChar char="•"/>
              <a:tabLst>
                <a:tab pos="698500" algn="l"/>
              </a:tabLst>
            </a:pPr>
            <a:r>
              <a:rPr dirty="0" sz="2100">
                <a:latin typeface="Arial MT"/>
                <a:cs typeface="Arial MT"/>
              </a:rPr>
              <a:t>Manual</a:t>
            </a:r>
            <a:r>
              <a:rPr dirty="0" sz="2100" spc="-4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vs.</a:t>
            </a:r>
            <a:r>
              <a:rPr dirty="0" sz="2100" spc="-2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Hydraulic-</a:t>
            </a:r>
            <a:r>
              <a:rPr dirty="0" sz="2100" spc="-4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know</a:t>
            </a:r>
            <a:r>
              <a:rPr dirty="0" sz="2100" spc="-5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your</a:t>
            </a:r>
            <a:r>
              <a:rPr dirty="0" sz="2100" spc="-25">
                <a:latin typeface="Arial MT"/>
                <a:cs typeface="Arial MT"/>
              </a:rPr>
              <a:t> </a:t>
            </a:r>
            <a:r>
              <a:rPr dirty="0" sz="2100" spc="-10">
                <a:latin typeface="Arial MT"/>
                <a:cs typeface="Arial MT"/>
              </a:rPr>
              <a:t>mobile</a:t>
            </a:r>
            <a:endParaRPr sz="21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5"/>
              </a:spcBef>
              <a:buChar char="•"/>
              <a:tabLst>
                <a:tab pos="698500" algn="l"/>
              </a:tabLst>
            </a:pPr>
            <a:r>
              <a:rPr dirty="0" sz="2100">
                <a:latin typeface="Arial MT"/>
                <a:cs typeface="Arial MT"/>
              </a:rPr>
              <a:t>Use</a:t>
            </a:r>
            <a:r>
              <a:rPr dirty="0" sz="2100" spc="-3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handles</a:t>
            </a:r>
            <a:r>
              <a:rPr dirty="0" sz="2100" spc="-1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and</a:t>
            </a:r>
            <a:r>
              <a:rPr dirty="0" sz="2100" spc="-3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grips</a:t>
            </a:r>
            <a:r>
              <a:rPr dirty="0" sz="2100" spc="-15">
                <a:latin typeface="Arial MT"/>
                <a:cs typeface="Arial MT"/>
              </a:rPr>
              <a:t> </a:t>
            </a:r>
            <a:r>
              <a:rPr dirty="0" sz="2100" spc="-10">
                <a:latin typeface="Arial MT"/>
                <a:cs typeface="Arial MT"/>
              </a:rPr>
              <a:t>provided</a:t>
            </a:r>
            <a:endParaRPr sz="21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509"/>
              </a:spcBef>
              <a:buFont typeface="Arial MT"/>
              <a:buChar char="•"/>
            </a:pPr>
            <a:endParaRPr sz="21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Very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heavy</a:t>
            </a:r>
            <a:endParaRPr sz="2400">
              <a:latin typeface="Arial MT"/>
              <a:cs typeface="Arial MT"/>
            </a:endParaRPr>
          </a:p>
          <a:p>
            <a:pPr lvl="1" marL="698500" indent="-228600">
              <a:lnSpc>
                <a:spcPts val="2515"/>
              </a:lnSpc>
              <a:spcBef>
                <a:spcPts val="15"/>
              </a:spcBef>
              <a:buChar char="•"/>
              <a:tabLst>
                <a:tab pos="698500" algn="l"/>
              </a:tabLst>
            </a:pPr>
            <a:r>
              <a:rPr dirty="0" sz="2100">
                <a:latin typeface="Arial MT"/>
                <a:cs typeface="Arial MT"/>
              </a:rPr>
              <a:t>Self</a:t>
            </a:r>
            <a:r>
              <a:rPr dirty="0" sz="2100" spc="-3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propelled.</a:t>
            </a:r>
            <a:r>
              <a:rPr dirty="0" sz="2100" spc="-2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Often</a:t>
            </a:r>
            <a:r>
              <a:rPr dirty="0" sz="2100" spc="-3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have</a:t>
            </a:r>
            <a:r>
              <a:rPr dirty="0" sz="2100" spc="-2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2</a:t>
            </a:r>
            <a:r>
              <a:rPr dirty="0" sz="2100" spc="-25">
                <a:latin typeface="Arial MT"/>
                <a:cs typeface="Arial MT"/>
              </a:rPr>
              <a:t> </a:t>
            </a:r>
            <a:r>
              <a:rPr dirty="0" sz="2100" spc="-10">
                <a:latin typeface="Arial MT"/>
                <a:cs typeface="Arial MT"/>
              </a:rPr>
              <a:t>“speeds”</a:t>
            </a:r>
            <a:endParaRPr sz="2100">
              <a:latin typeface="Arial MT"/>
              <a:cs typeface="Arial MT"/>
            </a:endParaRPr>
          </a:p>
          <a:p>
            <a:pPr lvl="1" marL="698500" indent="-228600">
              <a:lnSpc>
                <a:spcPts val="2515"/>
              </a:lnSpc>
              <a:buChar char="•"/>
              <a:tabLst>
                <a:tab pos="698500" algn="l"/>
              </a:tabLst>
            </a:pPr>
            <a:r>
              <a:rPr dirty="0" sz="2100">
                <a:latin typeface="Arial MT"/>
                <a:cs typeface="Arial MT"/>
              </a:rPr>
              <a:t>Deadman</a:t>
            </a:r>
            <a:r>
              <a:rPr dirty="0" sz="2100" spc="-65">
                <a:latin typeface="Arial MT"/>
                <a:cs typeface="Arial MT"/>
              </a:rPr>
              <a:t> </a:t>
            </a:r>
            <a:r>
              <a:rPr dirty="0" sz="2100" spc="-10">
                <a:latin typeface="Arial MT"/>
                <a:cs typeface="Arial MT"/>
              </a:rPr>
              <a:t>switch</a:t>
            </a:r>
            <a:endParaRPr sz="21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423404" y="856488"/>
            <a:ext cx="2980944" cy="5145024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4356" y="18260"/>
            <a:ext cx="727991" cy="776456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Various</a:t>
            </a:r>
            <a:r>
              <a:rPr dirty="0" spc="10"/>
              <a:t> </a:t>
            </a:r>
            <a:r>
              <a:rPr dirty="0"/>
              <a:t>designs of </a:t>
            </a:r>
            <a:r>
              <a:rPr dirty="0" spc="-10"/>
              <a:t>Mobiles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46115" y="2154173"/>
            <a:ext cx="2361848" cy="3419475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3647694" y="6196076"/>
            <a:ext cx="1884680" cy="11683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sng" sz="600" spc="-1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Arial MT"/>
                <a:cs typeface="Arial MT"/>
                <a:hlinkClick r:id="rId3"/>
              </a:rPr>
              <a:t>https://www.rentittoday.com/medical-equipment-rentals</a:t>
            </a:r>
            <a:endParaRPr sz="600">
              <a:latin typeface="Arial MT"/>
              <a:cs typeface="Arial MT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33983" y="1944246"/>
            <a:ext cx="2206752" cy="3467477"/>
          </a:xfrm>
          <a:prstGeom prst="rect">
            <a:avLst/>
          </a:prstGeom>
        </p:spPr>
      </p:pic>
      <p:sp>
        <p:nvSpPr>
          <p:cNvPr id="6" name="object 6" descr=""/>
          <p:cNvSpPr txBox="1"/>
          <p:nvPr/>
        </p:nvSpPr>
        <p:spPr>
          <a:xfrm>
            <a:off x="592937" y="6341161"/>
            <a:ext cx="2244090" cy="11683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sng" sz="600" spc="-1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Arial MT"/>
                <a:cs typeface="Arial MT"/>
                <a:hlinkClick r:id="rId5"/>
              </a:rPr>
              <a:t>http://www.spectrumxray.com/imaging-equipment/portable-mobile</a:t>
            </a:r>
            <a:endParaRPr sz="600">
              <a:latin typeface="Arial MT"/>
              <a:cs typeface="Arial MT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271004" y="1781555"/>
            <a:ext cx="2435351" cy="3840479"/>
          </a:xfrm>
          <a:prstGeom prst="rect">
            <a:avLst/>
          </a:prstGeom>
        </p:spPr>
      </p:pic>
      <p:sp>
        <p:nvSpPr>
          <p:cNvPr id="8" name="object 8" descr=""/>
          <p:cNvSpPr txBox="1"/>
          <p:nvPr/>
        </p:nvSpPr>
        <p:spPr>
          <a:xfrm>
            <a:off x="6748018" y="5821781"/>
            <a:ext cx="3475990" cy="5816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141605">
              <a:lnSpc>
                <a:spcPct val="100000"/>
              </a:lnSpc>
              <a:spcBef>
                <a:spcPts val="100"/>
              </a:spcBef>
            </a:pPr>
            <a:r>
              <a:rPr dirty="0" sz="1800" spc="-10">
                <a:latin typeface="Arial MT"/>
                <a:cs typeface="Arial MT"/>
              </a:rPr>
              <a:t>Pediatric</a:t>
            </a:r>
            <a:endParaRPr sz="1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495"/>
              </a:spcBef>
            </a:pPr>
            <a:r>
              <a:rPr dirty="0" u="sng" sz="600" spc="-1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Arial MT"/>
                <a:cs typeface="Arial MT"/>
                <a:hlinkClick r:id="rId7"/>
              </a:rPr>
              <a:t>https://www.elephantheadgraphics.com/portable-xray-machine-wraps-medical-equipment-vinyl-wraps/</a:t>
            </a:r>
            <a:endParaRPr sz="600">
              <a:latin typeface="Arial MT"/>
              <a:cs typeface="Arial MT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1005027" y="5565140"/>
            <a:ext cx="144399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Arial MT"/>
                <a:cs typeface="Arial MT"/>
              </a:rPr>
              <a:t>New</a:t>
            </a:r>
            <a:r>
              <a:rPr dirty="0" sz="1800" spc="-1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&amp;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Fancy!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3839971" y="5634329"/>
            <a:ext cx="17018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Arial MT"/>
                <a:cs typeface="Arial MT"/>
              </a:rPr>
              <a:t>Old</a:t>
            </a:r>
            <a:r>
              <a:rPr dirty="0" sz="1800" spc="-1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&amp;</a:t>
            </a:r>
            <a:r>
              <a:rPr dirty="0" sz="1800" spc="-1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Not </a:t>
            </a:r>
            <a:r>
              <a:rPr dirty="0" sz="1800" spc="-10">
                <a:latin typeface="Arial MT"/>
                <a:cs typeface="Arial MT"/>
              </a:rPr>
              <a:t>Fancy</a:t>
            </a:r>
            <a:endParaRPr sz="1800">
              <a:latin typeface="Arial MT"/>
              <a:cs typeface="Arial MT"/>
            </a:endParaRPr>
          </a:p>
        </p:txBody>
      </p:sp>
      <p:pic>
        <p:nvPicPr>
          <p:cNvPr id="11" name="object 11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34356" y="18260"/>
            <a:ext cx="727991" cy="776456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Mobile</a:t>
            </a:r>
            <a:r>
              <a:rPr dirty="0" spc="-40"/>
              <a:t> </a:t>
            </a:r>
            <a:r>
              <a:rPr dirty="0"/>
              <a:t>Image</a:t>
            </a:r>
            <a:r>
              <a:rPr dirty="0" spc="-15"/>
              <a:t> </a:t>
            </a:r>
            <a:r>
              <a:rPr dirty="0" spc="-10"/>
              <a:t>Receptors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25308"/>
            <a:ext cx="7401559" cy="3008630"/>
          </a:xfrm>
          <a:prstGeom prst="rect">
            <a:avLst/>
          </a:prstGeom>
        </p:spPr>
        <p:txBody>
          <a:bodyPr wrap="square" lIns="0" tIns="102235" rIns="0" bIns="0" rtlCol="0" vert="horz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805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Modern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machines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have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detectors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and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digital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screens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705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Some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older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mobiles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use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CR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cassettes</a:t>
            </a:r>
            <a:endParaRPr sz="24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254"/>
              </a:spcBef>
              <a:buChar char="•"/>
              <a:tabLst>
                <a:tab pos="698500" algn="l"/>
              </a:tabLst>
            </a:pPr>
            <a:r>
              <a:rPr dirty="0" sz="2100">
                <a:latin typeface="Arial MT"/>
                <a:cs typeface="Arial MT"/>
              </a:rPr>
              <a:t>Time</a:t>
            </a:r>
            <a:r>
              <a:rPr dirty="0" sz="2100" spc="-3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consuming</a:t>
            </a:r>
            <a:r>
              <a:rPr dirty="0" sz="2100" spc="-55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and</a:t>
            </a:r>
            <a:r>
              <a:rPr dirty="0" sz="2100" spc="-20">
                <a:latin typeface="Arial MT"/>
                <a:cs typeface="Arial MT"/>
              </a:rPr>
              <a:t> </a:t>
            </a:r>
            <a:r>
              <a:rPr dirty="0" sz="2100" spc="-10">
                <a:latin typeface="Arial MT"/>
                <a:cs typeface="Arial MT"/>
              </a:rPr>
              <a:t>inconvenient</a:t>
            </a:r>
            <a:endParaRPr sz="21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1065"/>
              </a:spcBef>
              <a:buFont typeface="Arial MT"/>
              <a:buChar char="•"/>
            </a:pPr>
            <a:endParaRPr sz="21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Cover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with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sterile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drapes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OR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540"/>
              </a:spcBef>
              <a:buFont typeface="Arial MT"/>
              <a:buChar char="•"/>
            </a:pP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Grids,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markers,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tape,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sponges,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etc.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443471" y="2895600"/>
            <a:ext cx="4573524" cy="3156204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4356" y="18260"/>
            <a:ext cx="727991" cy="776456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Mobiles</a:t>
            </a:r>
            <a:r>
              <a:rPr dirty="0" spc="-30"/>
              <a:t> </a:t>
            </a:r>
            <a:r>
              <a:rPr dirty="0"/>
              <a:t>in</a:t>
            </a:r>
            <a:r>
              <a:rPr dirty="0" spc="-10"/>
              <a:t> </a:t>
            </a:r>
            <a:r>
              <a:rPr dirty="0"/>
              <a:t>the</a:t>
            </a:r>
            <a:r>
              <a:rPr dirty="0" spc="-5"/>
              <a:t> </a:t>
            </a:r>
            <a:r>
              <a:rPr dirty="0" spc="-25"/>
              <a:t>OR</a:t>
            </a:r>
          </a:p>
        </p:txBody>
      </p:sp>
      <p:sp>
        <p:nvSpPr>
          <p:cNvPr id="3" name="object 3" descr="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53975" rIns="0" bIns="0" rtlCol="0" vert="horz">
            <a:spAutoFit/>
          </a:bodyPr>
          <a:lstStyle/>
          <a:p>
            <a:pPr marL="240029" marR="7620" indent="-227329">
              <a:lnSpc>
                <a:spcPts val="2590"/>
              </a:lnSpc>
              <a:spcBef>
                <a:spcPts val="425"/>
              </a:spcBef>
              <a:buChar char="•"/>
              <a:tabLst>
                <a:tab pos="241300" algn="l"/>
              </a:tabLst>
            </a:pPr>
            <a:r>
              <a:rPr dirty="0"/>
              <a:t>Don’t</a:t>
            </a:r>
            <a:r>
              <a:rPr dirty="0" spc="-60"/>
              <a:t> </a:t>
            </a:r>
            <a:r>
              <a:rPr dirty="0"/>
              <a:t>want</a:t>
            </a:r>
            <a:r>
              <a:rPr dirty="0" spc="-70"/>
              <a:t> </a:t>
            </a:r>
            <a:r>
              <a:rPr dirty="0"/>
              <a:t>the</a:t>
            </a:r>
            <a:r>
              <a:rPr dirty="0" spc="-75"/>
              <a:t> </a:t>
            </a:r>
            <a:r>
              <a:rPr dirty="0"/>
              <a:t>uncovered</a:t>
            </a:r>
            <a:r>
              <a:rPr dirty="0" spc="-45"/>
              <a:t> </a:t>
            </a:r>
            <a:r>
              <a:rPr dirty="0"/>
              <a:t>mobile</a:t>
            </a:r>
            <a:r>
              <a:rPr dirty="0" spc="-55"/>
              <a:t> </a:t>
            </a:r>
            <a:r>
              <a:rPr dirty="0" spc="-20"/>
              <a:t>tube </a:t>
            </a:r>
            <a:r>
              <a:rPr dirty="0" spc="-20"/>
              <a:t>	</a:t>
            </a:r>
            <a:r>
              <a:rPr dirty="0"/>
              <a:t>directly</a:t>
            </a:r>
            <a:r>
              <a:rPr dirty="0" spc="-45"/>
              <a:t> </a:t>
            </a:r>
            <a:r>
              <a:rPr dirty="0"/>
              <a:t>over</a:t>
            </a:r>
            <a:r>
              <a:rPr dirty="0" spc="-65"/>
              <a:t> </a:t>
            </a:r>
            <a:r>
              <a:rPr dirty="0"/>
              <a:t>open</a:t>
            </a:r>
            <a:r>
              <a:rPr dirty="0" spc="-55"/>
              <a:t> </a:t>
            </a:r>
            <a:r>
              <a:rPr dirty="0" spc="-10"/>
              <a:t>incisions.</a:t>
            </a:r>
          </a:p>
          <a:p>
            <a:pPr lvl="1" marL="698500" marR="5080" indent="-228600">
              <a:lnSpc>
                <a:spcPts val="2380"/>
              </a:lnSpc>
              <a:spcBef>
                <a:spcPts val="500"/>
              </a:spcBef>
              <a:buChar char="•"/>
              <a:tabLst>
                <a:tab pos="698500" algn="l"/>
              </a:tabLst>
            </a:pPr>
            <a:r>
              <a:rPr dirty="0" sz="2200">
                <a:latin typeface="Arial MT"/>
                <a:cs typeface="Arial MT"/>
              </a:rPr>
              <a:t>Surgeon</a:t>
            </a:r>
            <a:r>
              <a:rPr dirty="0" sz="2200" spc="-7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will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temporarily</a:t>
            </a:r>
            <a:r>
              <a:rPr dirty="0" sz="2200" spc="-7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drape </a:t>
            </a:r>
            <a:r>
              <a:rPr dirty="0" sz="2200">
                <a:latin typeface="Arial MT"/>
                <a:cs typeface="Arial MT"/>
              </a:rPr>
              <a:t>surgical</a:t>
            </a:r>
            <a:r>
              <a:rPr dirty="0" sz="2200" spc="-7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site</a:t>
            </a:r>
            <a:r>
              <a:rPr dirty="0" sz="2200" spc="-6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and</a:t>
            </a:r>
            <a:r>
              <a:rPr dirty="0" sz="2200" spc="-7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indicate</a:t>
            </a:r>
            <a:r>
              <a:rPr dirty="0" sz="2200" spc="-7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location</a:t>
            </a:r>
            <a:r>
              <a:rPr dirty="0" sz="2200" spc="-65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with </a:t>
            </a:r>
            <a:r>
              <a:rPr dirty="0" sz="2200">
                <a:latin typeface="Arial MT"/>
                <a:cs typeface="Arial MT"/>
              </a:rPr>
              <a:t>radiopaque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object</a:t>
            </a:r>
            <a:endParaRPr sz="2200">
              <a:latin typeface="Arial MT"/>
              <a:cs typeface="Arial MT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916939" y="3926280"/>
            <a:ext cx="5386705" cy="2302510"/>
          </a:xfrm>
          <a:prstGeom prst="rect">
            <a:avLst/>
          </a:prstGeom>
        </p:spPr>
        <p:txBody>
          <a:bodyPr wrap="square" lIns="0" tIns="47625" rIns="0" bIns="0" rtlCol="0" vert="horz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375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Often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used</a:t>
            </a:r>
            <a:r>
              <a:rPr dirty="0" sz="2400" spc="-25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cross-</a:t>
            </a:r>
            <a:r>
              <a:rPr dirty="0" sz="2400">
                <a:latin typeface="Arial MT"/>
                <a:cs typeface="Arial MT"/>
              </a:rPr>
              <a:t>table</a:t>
            </a:r>
            <a:r>
              <a:rPr dirty="0" sz="2400" spc="-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for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spines</a:t>
            </a:r>
            <a:endParaRPr sz="2400">
              <a:latin typeface="Arial MT"/>
              <a:cs typeface="Arial MT"/>
            </a:endParaRPr>
          </a:p>
          <a:p>
            <a:pPr lvl="1" marL="698500" marR="5080" indent="-228600">
              <a:lnSpc>
                <a:spcPct val="90000"/>
              </a:lnSpc>
              <a:spcBef>
                <a:spcPts val="509"/>
              </a:spcBef>
              <a:buChar char="•"/>
              <a:tabLst>
                <a:tab pos="698500" algn="l"/>
              </a:tabLst>
            </a:pPr>
            <a:r>
              <a:rPr dirty="0" sz="2200">
                <a:latin typeface="Arial MT"/>
                <a:cs typeface="Arial MT"/>
              </a:rPr>
              <a:t>Only</a:t>
            </a:r>
            <a:r>
              <a:rPr dirty="0" sz="2200" spc="-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</a:t>
            </a:r>
            <a:r>
              <a:rPr dirty="0" sz="2200" spc="-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large</a:t>
            </a:r>
            <a:r>
              <a:rPr dirty="0" sz="2200" spc="-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FOV</a:t>
            </a:r>
            <a:r>
              <a:rPr dirty="0" sz="2200" spc="-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is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used</a:t>
            </a:r>
            <a:r>
              <a:rPr dirty="0" sz="2200" spc="-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length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wise. </a:t>
            </a:r>
            <a:r>
              <a:rPr dirty="0" sz="2200">
                <a:latin typeface="Arial MT"/>
                <a:cs typeface="Arial MT"/>
              </a:rPr>
              <a:t>This</a:t>
            </a:r>
            <a:r>
              <a:rPr dirty="0" sz="2200" spc="-6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is</a:t>
            </a:r>
            <a:r>
              <a:rPr dirty="0" sz="2200" spc="-6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for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counting</a:t>
            </a:r>
            <a:r>
              <a:rPr dirty="0" sz="2200" spc="-6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vertebral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levels. </a:t>
            </a:r>
            <a:r>
              <a:rPr dirty="0" sz="2200">
                <a:latin typeface="Arial MT"/>
                <a:cs typeface="Arial MT"/>
              </a:rPr>
              <a:t>But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FOV</a:t>
            </a:r>
            <a:r>
              <a:rPr dirty="0" sz="2200" spc="-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width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is</a:t>
            </a:r>
            <a:r>
              <a:rPr dirty="0" sz="2200" spc="-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similar</a:t>
            </a:r>
            <a:r>
              <a:rPr dirty="0" sz="2200" spc="-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to</a:t>
            </a:r>
            <a:r>
              <a:rPr dirty="0" sz="2200" spc="-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size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used </a:t>
            </a:r>
            <a:r>
              <a:rPr dirty="0" sz="2200">
                <a:latin typeface="Arial MT"/>
                <a:cs typeface="Arial MT"/>
              </a:rPr>
              <a:t>in</a:t>
            </a:r>
            <a:r>
              <a:rPr dirty="0" sz="2200" spc="-4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x-</a:t>
            </a:r>
            <a:r>
              <a:rPr dirty="0" sz="2200">
                <a:latin typeface="Arial MT"/>
                <a:cs typeface="Arial MT"/>
              </a:rPr>
              <a:t>ray</a:t>
            </a:r>
            <a:r>
              <a:rPr dirty="0" sz="2200" spc="-1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dept)</a:t>
            </a:r>
            <a:r>
              <a:rPr dirty="0" sz="2200" spc="-2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This</a:t>
            </a:r>
            <a:r>
              <a:rPr dirty="0" sz="2200" spc="-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is</a:t>
            </a:r>
            <a:r>
              <a:rPr dirty="0" sz="2200" spc="-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because</a:t>
            </a:r>
            <a:r>
              <a:rPr dirty="0" sz="2200" spc="-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3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high </a:t>
            </a:r>
            <a:r>
              <a:rPr dirty="0" sz="2200">
                <a:latin typeface="Arial MT"/>
                <a:cs typeface="Arial MT"/>
              </a:rPr>
              <a:t>dose</a:t>
            </a:r>
            <a:r>
              <a:rPr dirty="0" sz="2200" spc="-7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required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to</a:t>
            </a:r>
            <a:r>
              <a:rPr dirty="0" sz="2200" spc="-7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penetrate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lumbar spines.</a:t>
            </a:r>
            <a:endParaRPr sz="2200">
              <a:latin typeface="Arial MT"/>
              <a:cs typeface="Arial MT"/>
            </a:endParaRPr>
          </a:p>
        </p:txBody>
      </p:sp>
      <p:grpSp>
        <p:nvGrpSpPr>
          <p:cNvPr id="5" name="object 5" descr=""/>
          <p:cNvGrpSpPr/>
          <p:nvPr/>
        </p:nvGrpSpPr>
        <p:grpSpPr>
          <a:xfrm>
            <a:off x="34356" y="18260"/>
            <a:ext cx="10471150" cy="3313429"/>
            <a:chOff x="34356" y="18260"/>
            <a:chExt cx="10471150" cy="3313429"/>
          </a:xfrm>
        </p:grpSpPr>
        <p:pic>
          <p:nvPicPr>
            <p:cNvPr id="6" name="object 6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007352" y="806196"/>
              <a:ext cx="3497579" cy="2525267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4356" y="18260"/>
              <a:ext cx="727991" cy="776456"/>
            </a:xfrm>
            <a:prstGeom prst="rect">
              <a:avLst/>
            </a:prstGeom>
          </p:spPr>
        </p:pic>
      </p:grpSp>
      <p:sp>
        <p:nvSpPr>
          <p:cNvPr id="8" name="object 8" descr=""/>
          <p:cNvSpPr txBox="1"/>
          <p:nvPr/>
        </p:nvSpPr>
        <p:spPr>
          <a:xfrm>
            <a:off x="8270875" y="3388867"/>
            <a:ext cx="1591310" cy="11683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sng" sz="600" spc="-1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Arial MT"/>
                <a:cs typeface="Arial MT"/>
                <a:hlinkClick r:id="rId4"/>
              </a:rPr>
              <a:t>https://radiologykey.com/surgical-radiography/</a:t>
            </a:r>
            <a:endParaRPr sz="600">
              <a:latin typeface="Arial MT"/>
              <a:cs typeface="Arial MT"/>
            </a:endParaRPr>
          </a:p>
        </p:txBody>
      </p:sp>
      <p:pic>
        <p:nvPicPr>
          <p:cNvPr id="9" name="object 9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007352" y="3771900"/>
            <a:ext cx="3497579" cy="2249424"/>
          </a:xfrm>
          <a:prstGeom prst="rect">
            <a:avLst/>
          </a:prstGeom>
        </p:spPr>
      </p:pic>
      <p:sp>
        <p:nvSpPr>
          <p:cNvPr id="10" name="object 10" descr=""/>
          <p:cNvSpPr txBox="1"/>
          <p:nvPr/>
        </p:nvSpPr>
        <p:spPr>
          <a:xfrm>
            <a:off x="8191245" y="6117437"/>
            <a:ext cx="1591945" cy="11683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sng" sz="600" spc="-1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Arial MT"/>
                <a:cs typeface="Arial MT"/>
                <a:hlinkClick r:id="rId4"/>
              </a:rPr>
              <a:t>https://radiologykey.com/surgical-radiography/</a:t>
            </a:r>
            <a:endParaRPr sz="6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Exposure</a:t>
            </a:r>
            <a:r>
              <a:rPr dirty="0" spc="-20"/>
              <a:t> </a:t>
            </a:r>
            <a:r>
              <a:rPr dirty="0" spc="-10"/>
              <a:t>Patterns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814829"/>
            <a:ext cx="9538970" cy="3496310"/>
          </a:xfrm>
          <a:prstGeom prst="rect">
            <a:avLst/>
          </a:prstGeom>
        </p:spPr>
        <p:txBody>
          <a:bodyPr wrap="square" lIns="0" tIns="53975" rIns="0" bIns="0" rtlCol="0" vert="horz">
            <a:spAutoFit/>
          </a:bodyPr>
          <a:lstStyle/>
          <a:p>
            <a:pPr marL="240029" marR="5080" indent="-227329">
              <a:lnSpc>
                <a:spcPts val="2590"/>
              </a:lnSpc>
              <a:spcBef>
                <a:spcPts val="425"/>
              </a:spcBef>
              <a:buChar char="•"/>
              <a:tabLst>
                <a:tab pos="241300" algn="l"/>
              </a:tabLst>
            </a:pPr>
            <a:r>
              <a:rPr dirty="0" sz="2400">
                <a:latin typeface="Arial MT"/>
                <a:cs typeface="Arial MT"/>
              </a:rPr>
              <a:t>What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is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most</a:t>
            </a:r>
            <a:r>
              <a:rPr dirty="0" sz="2400" spc="-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effective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way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reduce</a:t>
            </a:r>
            <a:r>
              <a:rPr dirty="0" sz="2400" spc="-1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dose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when</a:t>
            </a:r>
            <a:r>
              <a:rPr dirty="0" sz="2400" spc="-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using</a:t>
            </a:r>
            <a:r>
              <a:rPr dirty="0" sz="2400" spc="-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 spc="-80">
                <a:latin typeface="Arial MT"/>
                <a:cs typeface="Arial MT"/>
              </a:rPr>
              <a:t>C-</a:t>
            </a:r>
            <a:r>
              <a:rPr dirty="0" sz="2400" spc="-25">
                <a:latin typeface="Arial MT"/>
                <a:cs typeface="Arial MT"/>
              </a:rPr>
              <a:t>arm </a:t>
            </a:r>
            <a:r>
              <a:rPr dirty="0" sz="2400" spc="-25">
                <a:latin typeface="Arial MT"/>
                <a:cs typeface="Arial MT"/>
              </a:rPr>
              <a:t>	</a:t>
            </a:r>
            <a:r>
              <a:rPr dirty="0" sz="2400" spc="-10">
                <a:latin typeface="Arial MT"/>
                <a:cs typeface="Arial MT"/>
              </a:rPr>
              <a:t>(fluoroscopy)</a:t>
            </a:r>
            <a:endParaRPr sz="24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220"/>
              </a:spcBef>
              <a:buChar char="•"/>
              <a:tabLst>
                <a:tab pos="698500" algn="l"/>
              </a:tabLst>
            </a:pPr>
            <a:r>
              <a:rPr dirty="0" sz="2100" spc="-10">
                <a:latin typeface="Arial MT"/>
                <a:cs typeface="Arial MT"/>
              </a:rPr>
              <a:t>Distance</a:t>
            </a:r>
            <a:endParaRPr sz="21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1055"/>
              </a:spcBef>
              <a:buFont typeface="Arial MT"/>
              <a:buChar char="•"/>
            </a:pPr>
            <a:endParaRPr sz="21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Who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has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most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dose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during</a:t>
            </a:r>
            <a:r>
              <a:rPr dirty="0" sz="2400" spc="-2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surgery?</a:t>
            </a:r>
            <a:endParaRPr sz="24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265"/>
              </a:spcBef>
              <a:buChar char="•"/>
              <a:tabLst>
                <a:tab pos="698500" algn="l"/>
              </a:tabLst>
            </a:pPr>
            <a:r>
              <a:rPr dirty="0" sz="2100">
                <a:latin typeface="Arial MT"/>
                <a:cs typeface="Arial MT"/>
              </a:rPr>
              <a:t>Surgeon</a:t>
            </a:r>
            <a:r>
              <a:rPr dirty="0" sz="2100" spc="-50">
                <a:latin typeface="Arial MT"/>
                <a:cs typeface="Arial MT"/>
              </a:rPr>
              <a:t> </a:t>
            </a:r>
            <a:r>
              <a:rPr dirty="0" sz="2100">
                <a:latin typeface="Arial MT"/>
                <a:cs typeface="Arial MT"/>
              </a:rPr>
              <a:t>and</a:t>
            </a:r>
            <a:r>
              <a:rPr dirty="0" sz="2100" spc="-25">
                <a:latin typeface="Arial MT"/>
                <a:cs typeface="Arial MT"/>
              </a:rPr>
              <a:t> </a:t>
            </a:r>
            <a:r>
              <a:rPr dirty="0" sz="2100" spc="-10">
                <a:latin typeface="Arial MT"/>
                <a:cs typeface="Arial MT"/>
              </a:rPr>
              <a:t>assistants</a:t>
            </a:r>
            <a:endParaRPr sz="21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1880"/>
              </a:spcBef>
              <a:buFont typeface="Arial MT"/>
              <a:buChar char="•"/>
            </a:pPr>
            <a:endParaRPr sz="21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Can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this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person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move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away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from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beam?</a:t>
            </a:r>
            <a:endParaRPr sz="24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254"/>
              </a:spcBef>
              <a:buChar char="•"/>
              <a:tabLst>
                <a:tab pos="698500" algn="l"/>
              </a:tabLst>
            </a:pPr>
            <a:r>
              <a:rPr dirty="0" sz="2100" spc="-25">
                <a:latin typeface="Arial MT"/>
                <a:cs typeface="Arial MT"/>
              </a:rPr>
              <a:t>No</a:t>
            </a:r>
            <a:endParaRPr sz="21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356" y="18260"/>
            <a:ext cx="727991" cy="776456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I.I.</a:t>
            </a:r>
            <a:r>
              <a:rPr dirty="0" spc="-45"/>
              <a:t> </a:t>
            </a:r>
            <a:r>
              <a:rPr dirty="0"/>
              <a:t>on</a:t>
            </a:r>
            <a:r>
              <a:rPr dirty="0" spc="-25"/>
              <a:t> top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48000" y="1825751"/>
            <a:ext cx="6096000" cy="4351020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4356" y="18260"/>
            <a:ext cx="727991" cy="776456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I.I.</a:t>
            </a:r>
            <a:r>
              <a:rPr dirty="0" spc="-45"/>
              <a:t> </a:t>
            </a:r>
            <a:r>
              <a:rPr dirty="0"/>
              <a:t>on</a:t>
            </a:r>
            <a:r>
              <a:rPr dirty="0" spc="-25"/>
              <a:t> </a:t>
            </a:r>
            <a:r>
              <a:rPr dirty="0" spc="-10"/>
              <a:t>Bottom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45535" y="1825751"/>
            <a:ext cx="5900927" cy="4351020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4356" y="18260"/>
            <a:ext cx="727991" cy="776456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30º</a:t>
            </a:r>
            <a:r>
              <a:rPr dirty="0" spc="-45"/>
              <a:t> </a:t>
            </a:r>
            <a:r>
              <a:rPr dirty="0"/>
              <a:t>Tube</a:t>
            </a:r>
            <a:r>
              <a:rPr dirty="0" spc="-40"/>
              <a:t> </a:t>
            </a:r>
            <a:r>
              <a:rPr dirty="0" spc="-10"/>
              <a:t>Angle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40964" y="1825751"/>
            <a:ext cx="5910072" cy="4351020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4356" y="18260"/>
            <a:ext cx="727991" cy="776456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Lateral</a:t>
            </a:r>
            <a:r>
              <a:rPr dirty="0" spc="-35"/>
              <a:t> </a:t>
            </a:r>
            <a:r>
              <a:rPr dirty="0"/>
              <a:t>Tube</a:t>
            </a:r>
            <a:r>
              <a:rPr dirty="0" spc="-20"/>
              <a:t> </a:t>
            </a:r>
            <a:r>
              <a:rPr dirty="0" spc="-10"/>
              <a:t>Angle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74035" y="1557527"/>
            <a:ext cx="6690359" cy="4934712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4356" y="18260"/>
            <a:ext cx="727991" cy="776456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329564"/>
            <a:ext cx="9138285" cy="6965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Other</a:t>
            </a:r>
            <a:r>
              <a:rPr dirty="0" spc="-25"/>
              <a:t> </a:t>
            </a:r>
            <a:r>
              <a:rPr dirty="0"/>
              <a:t>Factors</a:t>
            </a:r>
            <a:r>
              <a:rPr dirty="0" spc="-20"/>
              <a:t> </a:t>
            </a:r>
            <a:r>
              <a:rPr dirty="0"/>
              <a:t>that</a:t>
            </a:r>
            <a:r>
              <a:rPr dirty="0" spc="-20"/>
              <a:t> </a:t>
            </a:r>
            <a:r>
              <a:rPr dirty="0"/>
              <a:t>Reduce</a:t>
            </a:r>
            <a:r>
              <a:rPr dirty="0" spc="-20"/>
              <a:t> </a:t>
            </a:r>
            <a:r>
              <a:rPr dirty="0" spc="-10"/>
              <a:t>Radiation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708033"/>
            <a:ext cx="10342880" cy="5593080"/>
          </a:xfrm>
          <a:prstGeom prst="rect">
            <a:avLst/>
          </a:prstGeom>
        </p:spPr>
        <p:txBody>
          <a:bodyPr wrap="square" lIns="0" tIns="23812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875"/>
              </a:spcBef>
            </a:pPr>
            <a:r>
              <a:rPr dirty="0" sz="4400">
                <a:latin typeface="Arial MT"/>
                <a:cs typeface="Arial MT"/>
              </a:rPr>
              <a:t>Dose</a:t>
            </a:r>
            <a:r>
              <a:rPr dirty="0" sz="4400" spc="-25">
                <a:latin typeface="Arial MT"/>
                <a:cs typeface="Arial MT"/>
              </a:rPr>
              <a:t> </a:t>
            </a:r>
            <a:r>
              <a:rPr dirty="0" sz="4400" spc="-20">
                <a:latin typeface="Arial MT"/>
                <a:cs typeface="Arial MT"/>
              </a:rPr>
              <a:t>Are:</a:t>
            </a:r>
            <a:endParaRPr sz="44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1050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Ongoing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inspection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and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proper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use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OR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lead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aprons</a:t>
            </a:r>
            <a:endParaRPr sz="2600">
              <a:latin typeface="Arial MT"/>
              <a:cs typeface="Arial MT"/>
            </a:endParaRPr>
          </a:p>
          <a:p>
            <a:pPr marL="241300" indent="-228600">
              <a:lnSpc>
                <a:spcPts val="2655"/>
              </a:lnSpc>
              <a:spcBef>
                <a:spcPts val="660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technologist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ensuring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all</a:t>
            </a:r>
            <a:r>
              <a:rPr dirty="0" sz="2600" spc="-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OR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staff</a:t>
            </a:r>
            <a:r>
              <a:rPr dirty="0" sz="2600" spc="-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are</a:t>
            </a:r>
            <a:r>
              <a:rPr dirty="0" sz="2600" spc="-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wearing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lead</a:t>
            </a:r>
            <a:r>
              <a:rPr dirty="0" sz="2600" spc="-2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shielding</a:t>
            </a:r>
            <a:endParaRPr sz="2600">
              <a:latin typeface="Arial MT"/>
              <a:cs typeface="Arial MT"/>
            </a:endParaRPr>
          </a:p>
          <a:p>
            <a:pPr marL="241300">
              <a:lnSpc>
                <a:spcPts val="2185"/>
              </a:lnSpc>
            </a:pPr>
            <a:r>
              <a:rPr dirty="0" sz="2600">
                <a:latin typeface="Arial MT"/>
                <a:cs typeface="Arial MT"/>
              </a:rPr>
              <a:t>prior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to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any</a:t>
            </a:r>
            <a:r>
              <a:rPr dirty="0" sz="2600" spc="-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exposure.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This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rule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especially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pertains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to</a:t>
            </a:r>
            <a:r>
              <a:rPr dirty="0" sz="2600" spc="-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2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circulating</a:t>
            </a:r>
            <a:endParaRPr sz="2600">
              <a:latin typeface="Arial MT"/>
              <a:cs typeface="Arial MT"/>
            </a:endParaRPr>
          </a:p>
          <a:p>
            <a:pPr marL="241300" marR="5080">
              <a:lnSpc>
                <a:spcPct val="70000"/>
              </a:lnSpc>
              <a:spcBef>
                <a:spcPts val="470"/>
              </a:spcBef>
            </a:pPr>
            <a:r>
              <a:rPr dirty="0" sz="2600">
                <a:latin typeface="Arial MT"/>
                <a:cs typeface="Arial MT"/>
              </a:rPr>
              <a:t>nurse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and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anesthetist.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Remind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staff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wearing1/2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aprons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to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watch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their backs.</a:t>
            </a:r>
            <a:endParaRPr sz="2600">
              <a:latin typeface="Arial MT"/>
              <a:cs typeface="Arial MT"/>
            </a:endParaRPr>
          </a:p>
          <a:p>
            <a:pPr marL="241300" indent="-228600">
              <a:lnSpc>
                <a:spcPts val="2650"/>
              </a:lnSpc>
              <a:spcBef>
                <a:spcPts val="660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Monitoring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and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informing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surgeons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amount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fluoro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time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used.</a:t>
            </a:r>
            <a:endParaRPr sz="2600">
              <a:latin typeface="Arial MT"/>
              <a:cs typeface="Arial MT"/>
            </a:endParaRPr>
          </a:p>
          <a:p>
            <a:pPr marL="241300">
              <a:lnSpc>
                <a:spcPts val="2185"/>
              </a:lnSpc>
            </a:pPr>
            <a:r>
              <a:rPr dirty="0" sz="2600">
                <a:latin typeface="Arial MT"/>
                <a:cs typeface="Arial MT"/>
              </a:rPr>
              <a:t>Let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1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5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min</a:t>
            </a:r>
            <a:r>
              <a:rPr dirty="0" sz="2600" spc="-1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fluoro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alarm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sound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for</a:t>
            </a:r>
            <a:r>
              <a:rPr dirty="0" sz="2600" spc="-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</a:t>
            </a:r>
            <a:r>
              <a:rPr dirty="0" sz="2600" spc="-1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few</a:t>
            </a:r>
            <a:r>
              <a:rPr dirty="0" sz="2600" spc="-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moments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and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 spc="-20">
                <a:latin typeface="Arial MT"/>
                <a:cs typeface="Arial MT"/>
              </a:rPr>
              <a:t>then</a:t>
            </a:r>
            <a:endParaRPr sz="2600">
              <a:latin typeface="Arial MT"/>
              <a:cs typeface="Arial MT"/>
            </a:endParaRPr>
          </a:p>
          <a:p>
            <a:pPr marL="241300" marR="103505">
              <a:lnSpc>
                <a:spcPct val="70000"/>
              </a:lnSpc>
              <a:spcBef>
                <a:spcPts val="465"/>
              </a:spcBef>
            </a:pPr>
            <a:r>
              <a:rPr dirty="0" sz="2600">
                <a:latin typeface="Arial MT"/>
                <a:cs typeface="Arial MT"/>
              </a:rPr>
              <a:t>announce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how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much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exposure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time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has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occurred.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Sometimes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fluoro </a:t>
            </a:r>
            <a:r>
              <a:rPr dirty="0" sz="2600">
                <a:latin typeface="Arial MT"/>
                <a:cs typeface="Arial MT"/>
              </a:rPr>
              <a:t>times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can</a:t>
            </a:r>
            <a:r>
              <a:rPr dirty="0" sz="2600" spc="-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range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between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10-</a:t>
            </a:r>
            <a:r>
              <a:rPr dirty="0" sz="2600">
                <a:latin typeface="Arial MT"/>
                <a:cs typeface="Arial MT"/>
              </a:rPr>
              <a:t>20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minutes.</a:t>
            </a:r>
            <a:endParaRPr sz="26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67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Record/document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amount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fluoro</a:t>
            </a:r>
            <a:r>
              <a:rPr dirty="0" sz="2600" spc="-1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time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 spc="-20">
                <a:latin typeface="Arial MT"/>
                <a:cs typeface="Arial MT"/>
              </a:rPr>
              <a:t>used</a:t>
            </a:r>
            <a:endParaRPr sz="2600">
              <a:latin typeface="Arial MT"/>
              <a:cs typeface="Arial MT"/>
            </a:endParaRPr>
          </a:p>
          <a:p>
            <a:pPr marL="241300" indent="-228600">
              <a:lnSpc>
                <a:spcPts val="2650"/>
              </a:lnSpc>
              <a:spcBef>
                <a:spcPts val="660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Inform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surgeon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about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“pulsing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feature”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available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on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 spc="-20">
                <a:latin typeface="Arial MT"/>
                <a:cs typeface="Arial MT"/>
              </a:rPr>
              <a:t>foot</a:t>
            </a:r>
            <a:endParaRPr sz="2600">
              <a:latin typeface="Arial MT"/>
              <a:cs typeface="Arial MT"/>
            </a:endParaRPr>
          </a:p>
          <a:p>
            <a:pPr marL="241300" marR="362585">
              <a:lnSpc>
                <a:spcPct val="70000"/>
              </a:lnSpc>
              <a:spcBef>
                <a:spcPts val="470"/>
              </a:spcBef>
            </a:pPr>
            <a:r>
              <a:rPr dirty="0" sz="2600">
                <a:latin typeface="Arial MT"/>
                <a:cs typeface="Arial MT"/>
              </a:rPr>
              <a:t>pedal.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This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will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minimize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accidental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exposure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by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1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surgeon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while </a:t>
            </a:r>
            <a:r>
              <a:rPr dirty="0" sz="2600">
                <a:latin typeface="Arial MT"/>
                <a:cs typeface="Arial MT"/>
              </a:rPr>
              <a:t>they</a:t>
            </a:r>
            <a:r>
              <a:rPr dirty="0" sz="2600" spc="-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are</a:t>
            </a:r>
            <a:r>
              <a:rPr dirty="0" sz="2600" spc="-1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working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at</a:t>
            </a:r>
            <a:r>
              <a:rPr dirty="0" sz="2600" spc="-1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1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surgical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site.</a:t>
            </a:r>
            <a:endParaRPr sz="26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356" y="18260"/>
            <a:ext cx="727991" cy="776456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Language</a:t>
            </a:r>
            <a:r>
              <a:rPr dirty="0" spc="-30"/>
              <a:t> </a:t>
            </a:r>
            <a:r>
              <a:rPr dirty="0"/>
              <a:t>and Culture</a:t>
            </a:r>
            <a:r>
              <a:rPr dirty="0" spc="-15"/>
              <a:t> </a:t>
            </a:r>
            <a:r>
              <a:rPr dirty="0"/>
              <a:t>in</a:t>
            </a:r>
            <a:r>
              <a:rPr dirty="0" spc="-20"/>
              <a:t> </a:t>
            </a:r>
            <a:r>
              <a:rPr dirty="0"/>
              <a:t>the</a:t>
            </a:r>
            <a:r>
              <a:rPr dirty="0" spc="-15"/>
              <a:t> </a:t>
            </a:r>
            <a:r>
              <a:rPr dirty="0" spc="-25"/>
              <a:t>OR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820926"/>
            <a:ext cx="10306050" cy="3582670"/>
          </a:xfrm>
          <a:prstGeom prst="rect">
            <a:avLst/>
          </a:prstGeom>
        </p:spPr>
        <p:txBody>
          <a:bodyPr wrap="square" lIns="0" tIns="43180" rIns="0" bIns="0" rtlCol="0" vert="horz">
            <a:spAutoFit/>
          </a:bodyPr>
          <a:lstStyle/>
          <a:p>
            <a:pPr marL="241300" marR="5080" indent="-228600">
              <a:lnSpc>
                <a:spcPct val="90000"/>
              </a:lnSpc>
              <a:spcBef>
                <a:spcPts val="340"/>
              </a:spcBef>
              <a:buChar char="•"/>
              <a:tabLst>
                <a:tab pos="241300" algn="l"/>
              </a:tabLst>
            </a:pPr>
            <a:r>
              <a:rPr dirty="0" sz="2000">
                <a:latin typeface="Arial MT"/>
                <a:cs typeface="Arial MT"/>
              </a:rPr>
              <a:t>Surgeons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will</a:t>
            </a:r>
            <a:r>
              <a:rPr dirty="0" sz="2000" spc="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use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various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words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or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non-</a:t>
            </a:r>
            <a:r>
              <a:rPr dirty="0" sz="2000">
                <a:latin typeface="Arial MT"/>
                <a:cs typeface="Arial MT"/>
              </a:rPr>
              <a:t>verbal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cues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indicate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what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they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want.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 spc="-20">
                <a:latin typeface="Arial MT"/>
                <a:cs typeface="Arial MT"/>
              </a:rPr>
              <a:t>When</a:t>
            </a:r>
            <a:r>
              <a:rPr dirty="0" sz="2000" spc="50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they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want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you</a:t>
            </a:r>
            <a:r>
              <a:rPr dirty="0" sz="2000" spc="-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exposure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or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fluoro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,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They</a:t>
            </a:r>
            <a:r>
              <a:rPr dirty="0" sz="2000" spc="-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might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say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 word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“picture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or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fluoro”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Perhaps </a:t>
            </a:r>
            <a:r>
              <a:rPr dirty="0" sz="2000">
                <a:latin typeface="Arial MT"/>
                <a:cs typeface="Arial MT"/>
              </a:rPr>
              <a:t>they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will</a:t>
            </a:r>
            <a:r>
              <a:rPr dirty="0" sz="2000" spc="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just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make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eye</a:t>
            </a:r>
            <a:r>
              <a:rPr dirty="0" sz="2000" spc="-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contact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and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they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move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their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hands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out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way.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Pay</a:t>
            </a:r>
            <a:r>
              <a:rPr dirty="0" sz="2000" spc="-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attention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 spc="-25">
                <a:latin typeface="Arial MT"/>
                <a:cs typeface="Arial MT"/>
              </a:rPr>
              <a:t>to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subtle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 spc="-50">
                <a:latin typeface="Arial MT"/>
                <a:cs typeface="Arial MT"/>
              </a:rPr>
              <a:t>…</a:t>
            </a:r>
            <a:endParaRPr sz="20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625"/>
              </a:spcBef>
              <a:buFont typeface="Arial MT"/>
              <a:buChar char="•"/>
            </a:pPr>
            <a:endParaRPr sz="2000">
              <a:latin typeface="Arial MT"/>
              <a:cs typeface="Arial MT"/>
            </a:endParaRPr>
          </a:p>
          <a:p>
            <a:pPr marL="240665" indent="-227965">
              <a:lnSpc>
                <a:spcPts val="2280"/>
              </a:lnSpc>
              <a:buChar char="•"/>
              <a:tabLst>
                <a:tab pos="240665" algn="l"/>
              </a:tabLst>
            </a:pPr>
            <a:r>
              <a:rPr dirty="0" sz="2000">
                <a:latin typeface="Arial MT"/>
                <a:cs typeface="Arial MT"/>
              </a:rPr>
              <a:t>Know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your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equipment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and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use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it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efficiently.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Nothing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worse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then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appearing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incompetent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 spc="-25">
                <a:latin typeface="Arial MT"/>
                <a:cs typeface="Arial MT"/>
              </a:rPr>
              <a:t>in</a:t>
            </a:r>
            <a:endParaRPr sz="2000">
              <a:latin typeface="Arial MT"/>
              <a:cs typeface="Arial MT"/>
            </a:endParaRPr>
          </a:p>
          <a:p>
            <a:pPr marL="241300">
              <a:lnSpc>
                <a:spcPts val="2280"/>
              </a:lnSpc>
            </a:pPr>
            <a:r>
              <a:rPr dirty="0" sz="2000">
                <a:latin typeface="Arial MT"/>
                <a:cs typeface="Arial MT"/>
              </a:rPr>
              <a:t>your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abilities.</a:t>
            </a:r>
            <a:r>
              <a:rPr dirty="0" sz="2000" spc="-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Surgeons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want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results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not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excuses.</a:t>
            </a:r>
            <a:endParaRPr sz="20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885"/>
              </a:spcBef>
            </a:pPr>
            <a:endParaRPr sz="2000">
              <a:latin typeface="Arial MT"/>
              <a:cs typeface="Arial MT"/>
            </a:endParaRPr>
          </a:p>
          <a:p>
            <a:pPr algn="just" marL="239395" marR="24765" indent="-226695">
              <a:lnSpc>
                <a:spcPts val="2160"/>
              </a:lnSpc>
              <a:spcBef>
                <a:spcPts val="5"/>
              </a:spcBef>
              <a:buChar char="•"/>
              <a:tabLst>
                <a:tab pos="241300" algn="l"/>
              </a:tabLst>
            </a:pPr>
            <a:r>
              <a:rPr dirty="0" sz="2000">
                <a:latin typeface="Arial MT"/>
                <a:cs typeface="Arial MT"/>
              </a:rPr>
              <a:t>It’s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your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responsibility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understand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what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surgeon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requires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and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seek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clarification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 spc="-25">
                <a:latin typeface="Arial MT"/>
                <a:cs typeface="Arial MT"/>
              </a:rPr>
              <a:t>if </a:t>
            </a:r>
            <a:r>
              <a:rPr dirty="0" sz="2000" spc="-25">
                <a:latin typeface="Arial MT"/>
                <a:cs typeface="Arial MT"/>
              </a:rPr>
              <a:t>	</a:t>
            </a:r>
            <a:r>
              <a:rPr dirty="0" sz="2000">
                <a:latin typeface="Arial MT"/>
                <a:cs typeface="Arial MT"/>
              </a:rPr>
              <a:t>necessary.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Better</a:t>
            </a:r>
            <a:r>
              <a:rPr dirty="0" sz="2000" spc="-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ask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them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repeat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themselves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than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</a:t>
            </a:r>
            <a:r>
              <a:rPr dirty="0" sz="2000" spc="-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do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something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incorrectly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after </a:t>
            </a:r>
            <a:r>
              <a:rPr dirty="0" sz="2000" spc="-10">
                <a:latin typeface="Arial MT"/>
                <a:cs typeface="Arial MT"/>
              </a:rPr>
              <a:t>	</a:t>
            </a:r>
            <a:r>
              <a:rPr dirty="0" sz="2000">
                <a:latin typeface="Arial MT"/>
                <a:cs typeface="Arial MT"/>
              </a:rPr>
              <a:t>being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asked.</a:t>
            </a:r>
            <a:endParaRPr sz="20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356" y="18260"/>
            <a:ext cx="727991" cy="776456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Language</a:t>
            </a:r>
            <a:r>
              <a:rPr dirty="0" spc="-30"/>
              <a:t> </a:t>
            </a:r>
            <a:r>
              <a:rPr dirty="0"/>
              <a:t>and Culture</a:t>
            </a:r>
            <a:r>
              <a:rPr dirty="0" spc="-20"/>
              <a:t> </a:t>
            </a:r>
            <a:r>
              <a:rPr dirty="0"/>
              <a:t>in</a:t>
            </a:r>
            <a:r>
              <a:rPr dirty="0" spc="-15"/>
              <a:t> </a:t>
            </a:r>
            <a:r>
              <a:rPr dirty="0"/>
              <a:t>the</a:t>
            </a:r>
            <a:r>
              <a:rPr dirty="0" spc="-20"/>
              <a:t> </a:t>
            </a:r>
            <a:r>
              <a:rPr dirty="0"/>
              <a:t>OR</a:t>
            </a:r>
            <a:r>
              <a:rPr dirty="0" spc="-15"/>
              <a:t> </a:t>
            </a:r>
            <a:r>
              <a:rPr dirty="0" spc="-10"/>
              <a:t>cont.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820926"/>
            <a:ext cx="9994265" cy="4111625"/>
          </a:xfrm>
          <a:prstGeom prst="rect">
            <a:avLst/>
          </a:prstGeom>
        </p:spPr>
        <p:txBody>
          <a:bodyPr wrap="square" lIns="0" tIns="47625" rIns="0" bIns="0" rtlCol="0" vert="horz">
            <a:spAutoFit/>
          </a:bodyPr>
          <a:lstStyle/>
          <a:p>
            <a:pPr algn="just" marL="239395" marR="5080" indent="-226695">
              <a:lnSpc>
                <a:spcPts val="2160"/>
              </a:lnSpc>
              <a:spcBef>
                <a:spcPts val="375"/>
              </a:spcBef>
              <a:buChar char="•"/>
              <a:tabLst>
                <a:tab pos="241300" algn="l"/>
              </a:tabLst>
            </a:pPr>
            <a:r>
              <a:rPr dirty="0" sz="2000">
                <a:latin typeface="Arial MT"/>
                <a:cs typeface="Arial MT"/>
              </a:rPr>
              <a:t>When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in</a:t>
            </a:r>
            <a:r>
              <a:rPr dirty="0" sz="2000" spc="-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OR,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consider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“mood”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environment.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There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is</a:t>
            </a:r>
            <a:r>
              <a:rPr dirty="0" sz="2000" spc="-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also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etiquette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which </a:t>
            </a:r>
            <a:r>
              <a:rPr dirty="0" sz="2000" spc="-10">
                <a:latin typeface="Arial MT"/>
                <a:cs typeface="Arial MT"/>
              </a:rPr>
              <a:t>	</a:t>
            </a:r>
            <a:r>
              <a:rPr dirty="0" sz="2000">
                <a:latin typeface="Arial MT"/>
                <a:cs typeface="Arial MT"/>
              </a:rPr>
              <a:t>can’t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be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over</a:t>
            </a:r>
            <a:r>
              <a:rPr dirty="0" sz="2000" spc="-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emphasized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such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as</a:t>
            </a:r>
            <a:r>
              <a:rPr dirty="0" sz="2000" spc="-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being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professional,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courteous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and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respectful.</a:t>
            </a:r>
            <a:endParaRPr sz="20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864"/>
              </a:spcBef>
              <a:buFont typeface="Arial MT"/>
              <a:buChar char="•"/>
            </a:pPr>
            <a:endParaRPr sz="2000">
              <a:latin typeface="Arial MT"/>
              <a:cs typeface="Arial MT"/>
            </a:endParaRPr>
          </a:p>
          <a:p>
            <a:pPr algn="just" marL="239395" marR="62230" indent="-226695">
              <a:lnSpc>
                <a:spcPts val="2160"/>
              </a:lnSpc>
              <a:buChar char="•"/>
              <a:tabLst>
                <a:tab pos="241300" algn="l"/>
              </a:tabLst>
            </a:pPr>
            <a:r>
              <a:rPr dirty="0" sz="2000">
                <a:latin typeface="Arial MT"/>
                <a:cs typeface="Arial MT"/>
              </a:rPr>
              <a:t>Basic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manners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goes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long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way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in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establishing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networks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and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building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resource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banks. </a:t>
            </a:r>
            <a:r>
              <a:rPr dirty="0" sz="2000" spc="-10">
                <a:latin typeface="Arial MT"/>
                <a:cs typeface="Arial MT"/>
              </a:rPr>
              <a:t>	</a:t>
            </a:r>
            <a:r>
              <a:rPr dirty="0" sz="2000">
                <a:latin typeface="Arial MT"/>
                <a:cs typeface="Arial MT"/>
              </a:rPr>
              <a:t>Example-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By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using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circulating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nurse’s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name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when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asking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question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demonstrates </a:t>
            </a:r>
            <a:r>
              <a:rPr dirty="0" sz="2000" spc="-10">
                <a:latin typeface="Arial MT"/>
                <a:cs typeface="Arial MT"/>
              </a:rPr>
              <a:t>	</a:t>
            </a:r>
            <a:r>
              <a:rPr dirty="0" sz="2000">
                <a:latin typeface="Arial MT"/>
                <a:cs typeface="Arial MT"/>
              </a:rPr>
              <a:t>their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value</a:t>
            </a:r>
            <a:r>
              <a:rPr dirty="0" sz="2000" spc="-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and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they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will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be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much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more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willing to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assist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 spc="-20">
                <a:latin typeface="Arial MT"/>
                <a:cs typeface="Arial MT"/>
              </a:rPr>
              <a:t>you.</a:t>
            </a:r>
            <a:endParaRPr sz="20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855"/>
              </a:spcBef>
              <a:buFont typeface="Arial MT"/>
              <a:buChar char="•"/>
            </a:pPr>
            <a:endParaRPr sz="2000">
              <a:latin typeface="Arial MT"/>
              <a:cs typeface="Arial MT"/>
            </a:endParaRPr>
          </a:p>
          <a:p>
            <a:pPr algn="just" marL="239395" marR="76200" indent="-226695">
              <a:lnSpc>
                <a:spcPts val="2160"/>
              </a:lnSpc>
              <a:buChar char="•"/>
              <a:tabLst>
                <a:tab pos="241300" algn="l"/>
              </a:tabLst>
            </a:pPr>
            <a:r>
              <a:rPr dirty="0" sz="2000">
                <a:latin typeface="Arial MT"/>
                <a:cs typeface="Arial MT"/>
              </a:rPr>
              <a:t>It’s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useful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create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your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own</a:t>
            </a:r>
            <a:r>
              <a:rPr dirty="0" sz="2000" spc="-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OR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cheat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sheet/procedure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manual.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This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cheat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sheet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 spc="-25">
                <a:latin typeface="Arial MT"/>
                <a:cs typeface="Arial MT"/>
              </a:rPr>
              <a:t>can </a:t>
            </a:r>
            <a:r>
              <a:rPr dirty="0" sz="2000" spc="-25">
                <a:latin typeface="Arial MT"/>
                <a:cs typeface="Arial MT"/>
              </a:rPr>
              <a:t>	</a:t>
            </a:r>
            <a:r>
              <a:rPr dirty="0" sz="2000">
                <a:latin typeface="Arial MT"/>
                <a:cs typeface="Arial MT"/>
              </a:rPr>
              <a:t>include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surgeon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preferences,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terminology,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room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set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up,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equipment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features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 spc="-20">
                <a:latin typeface="Arial MT"/>
                <a:cs typeface="Arial MT"/>
              </a:rPr>
              <a:t>etc.</a:t>
            </a:r>
            <a:endParaRPr sz="20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590"/>
              </a:spcBef>
              <a:buFont typeface="Arial MT"/>
              <a:buChar char="•"/>
            </a:pPr>
            <a:endParaRPr sz="2000">
              <a:latin typeface="Arial MT"/>
              <a:cs typeface="Arial MT"/>
            </a:endParaRPr>
          </a:p>
          <a:p>
            <a:pPr marL="240665" indent="-227965">
              <a:lnSpc>
                <a:spcPts val="2280"/>
              </a:lnSpc>
              <a:spcBef>
                <a:spcPts val="5"/>
              </a:spcBef>
              <a:buChar char="•"/>
              <a:tabLst>
                <a:tab pos="240665" algn="l"/>
              </a:tabLst>
            </a:pPr>
            <a:r>
              <a:rPr dirty="0" sz="2000">
                <a:latin typeface="Arial MT"/>
                <a:cs typeface="Arial MT"/>
              </a:rPr>
              <a:t>Meet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expectations.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Surgeon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needs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results,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not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excuses.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Don’t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take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things</a:t>
            </a:r>
            <a:r>
              <a:rPr dirty="0" sz="2000" spc="-10">
                <a:latin typeface="Arial MT"/>
                <a:cs typeface="Arial MT"/>
              </a:rPr>
              <a:t> personally.</a:t>
            </a:r>
            <a:endParaRPr sz="2000">
              <a:latin typeface="Arial MT"/>
              <a:cs typeface="Arial MT"/>
            </a:endParaRPr>
          </a:p>
          <a:p>
            <a:pPr marL="241300">
              <a:lnSpc>
                <a:spcPts val="2280"/>
              </a:lnSpc>
            </a:pPr>
            <a:r>
              <a:rPr dirty="0" sz="2000">
                <a:latin typeface="Arial MT"/>
                <a:cs typeface="Arial MT"/>
              </a:rPr>
              <a:t>Advocate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your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needs.</a:t>
            </a:r>
            <a:endParaRPr sz="20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356" y="18260"/>
            <a:ext cx="727991" cy="776456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18260"/>
            <a:ext cx="12192000" cy="6172835"/>
            <a:chOff x="0" y="18260"/>
            <a:chExt cx="12192000" cy="617283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420111" y="667511"/>
              <a:ext cx="7351776" cy="5522976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4356" y="18260"/>
              <a:ext cx="727991" cy="776456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467885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2025-07-02T20:28:13Z</dcterms:created>
  <dcterms:modified xsi:type="dcterms:W3CDTF">2025-07-02T20:28:13Z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2025-07-03T00:00:00Z</vt:filetime>
  </property>
  <property fmtid="{D5CDD505-2E9C-101B-9397-08002B2CF9AE}" pid="3" name="LastSaved">
    <vt:filetime>2025-07-02T00:00:00Z</vt:filetime>
  </property>
  <property fmtid="{D5CDD505-2E9C-101B-9397-08002B2CF9AE}" pid="4" name="Producer">
    <vt:lpwstr>Foxit PDF Editor Printer Version 11.2.2.4537</vt:lpwstr>
  </property>
</Properties>
</file>