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8" d="100"/>
          <a:sy n="78" d="100"/>
        </p:scale>
        <p:origin x="835"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46169E-161D-4E53-B659-3B03E5247562}" type="doc">
      <dgm:prSet loTypeId="urn:microsoft.com/office/officeart/2018/2/layout/IconCircle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980686B5-2940-4753-873B-145AA43871E4}">
      <dgm:prSet/>
      <dgm:spPr/>
      <dgm:t>
        <a:bodyPr/>
        <a:lstStyle/>
        <a:p>
          <a:r>
            <a:rPr lang="en-US" b="1" i="0"/>
            <a:t>Year 1:</a:t>
          </a:r>
          <a:r>
            <a:rPr lang="en-US" b="0" i="0"/>
            <a:t> It could take a year or more to determine and complete all of the aspects of starting the business.</a:t>
          </a:r>
          <a:endParaRPr lang="en-US"/>
        </a:p>
      </dgm:t>
    </dgm:pt>
    <dgm:pt modelId="{DDFDC15C-0D2B-437E-BB53-6C2A2A777614}" type="parTrans" cxnId="{13819E78-8DAB-49AE-A788-791D2450B201}">
      <dgm:prSet/>
      <dgm:spPr/>
      <dgm:t>
        <a:bodyPr/>
        <a:lstStyle/>
        <a:p>
          <a:endParaRPr lang="en-US"/>
        </a:p>
      </dgm:t>
    </dgm:pt>
    <dgm:pt modelId="{F3BE25C6-707D-4680-B132-972204B161BB}" type="sibTrans" cxnId="{13819E78-8DAB-49AE-A788-791D2450B201}">
      <dgm:prSet/>
      <dgm:spPr/>
      <dgm:t>
        <a:bodyPr/>
        <a:lstStyle/>
        <a:p>
          <a:endParaRPr lang="en-US"/>
        </a:p>
      </dgm:t>
    </dgm:pt>
    <dgm:pt modelId="{0537F739-29AC-4FFE-A912-724398FDDD27}">
      <dgm:prSet/>
      <dgm:spPr/>
      <dgm:t>
        <a:bodyPr/>
        <a:lstStyle/>
        <a:p>
          <a:r>
            <a:rPr lang="en-US" b="1" i="0" dirty="0"/>
            <a:t>Years 2 to 5:</a:t>
          </a:r>
          <a:r>
            <a:rPr lang="en-US" b="0" i="0" dirty="0"/>
            <a:t> This time period is for tending to the business, its clientele, and its employees and for growing and expanding the business so that it is profitable.</a:t>
          </a:r>
          <a:endParaRPr lang="en-US" dirty="0"/>
        </a:p>
      </dgm:t>
    </dgm:pt>
    <dgm:pt modelId="{D8220140-F6E4-4CDB-9024-56EA17378ED5}" type="parTrans" cxnId="{79061F26-5C27-4DC9-8D56-B1DE4A92830D}">
      <dgm:prSet/>
      <dgm:spPr/>
      <dgm:t>
        <a:bodyPr/>
        <a:lstStyle/>
        <a:p>
          <a:endParaRPr lang="en-US"/>
        </a:p>
      </dgm:t>
    </dgm:pt>
    <dgm:pt modelId="{BF749DE6-121F-469C-AC29-85996E07715D}" type="sibTrans" cxnId="{79061F26-5C27-4DC9-8D56-B1DE4A92830D}">
      <dgm:prSet/>
      <dgm:spPr/>
      <dgm:t>
        <a:bodyPr/>
        <a:lstStyle/>
        <a:p>
          <a:endParaRPr lang="en-US"/>
        </a:p>
      </dgm:t>
    </dgm:pt>
    <dgm:pt modelId="{E3B3ABD3-43F7-4352-A753-53EF086B9188}">
      <dgm:prSet/>
      <dgm:spPr/>
      <dgm:t>
        <a:bodyPr/>
        <a:lstStyle/>
        <a:p>
          <a:r>
            <a:rPr lang="en-US" b="1" i="0"/>
            <a:t>Years 5 to 10:</a:t>
          </a:r>
          <a:r>
            <a:rPr lang="en-US" b="0" i="0"/>
            <a:t> This time period, if successfully achieved, can be for adding more locations, expanding the scope of the business, constructing a larger space, or including anything else you or your clients need and want.</a:t>
          </a:r>
          <a:endParaRPr lang="en-US"/>
        </a:p>
      </dgm:t>
    </dgm:pt>
    <dgm:pt modelId="{40578185-D661-464D-86D4-5EABFA8D1FD7}" type="parTrans" cxnId="{17D56E1D-0AAB-47F8-9978-6376493CB8A5}">
      <dgm:prSet/>
      <dgm:spPr/>
      <dgm:t>
        <a:bodyPr/>
        <a:lstStyle/>
        <a:p>
          <a:endParaRPr lang="en-US"/>
        </a:p>
      </dgm:t>
    </dgm:pt>
    <dgm:pt modelId="{605E4C37-0DB0-4066-8C77-58BE8F03BDA7}" type="sibTrans" cxnId="{17D56E1D-0AAB-47F8-9978-6376493CB8A5}">
      <dgm:prSet/>
      <dgm:spPr/>
      <dgm:t>
        <a:bodyPr/>
        <a:lstStyle/>
        <a:p>
          <a:endParaRPr lang="en-US"/>
        </a:p>
      </dgm:t>
    </dgm:pt>
    <dgm:pt modelId="{040BBCA5-5791-4DFA-9290-33C4AB3882D9}">
      <dgm:prSet/>
      <dgm:spPr/>
      <dgm:t>
        <a:bodyPr/>
        <a:lstStyle/>
        <a:p>
          <a:r>
            <a:rPr lang="en-US" b="1" i="0"/>
            <a:t>Years 11 to 20:</a:t>
          </a:r>
          <a:r>
            <a:rPr lang="en-US" b="0" i="0"/>
            <a:t> In this time period, you may want to move from being a working beauty professional into a full-time manager of the overall business and begin planning for your eventual retirement.</a:t>
          </a:r>
          <a:endParaRPr lang="en-US"/>
        </a:p>
      </dgm:t>
    </dgm:pt>
    <dgm:pt modelId="{0BBDE563-FD59-4C41-A991-532D380E7402}" type="parTrans" cxnId="{E63A514D-05E4-434E-9F45-0163B9E89C66}">
      <dgm:prSet/>
      <dgm:spPr/>
      <dgm:t>
        <a:bodyPr/>
        <a:lstStyle/>
        <a:p>
          <a:endParaRPr lang="en-US"/>
        </a:p>
      </dgm:t>
    </dgm:pt>
    <dgm:pt modelId="{18CC92F7-23D2-46E4-A43F-67284DCD713F}" type="sibTrans" cxnId="{E63A514D-05E4-434E-9F45-0163B9E89C66}">
      <dgm:prSet/>
      <dgm:spPr/>
      <dgm:t>
        <a:bodyPr/>
        <a:lstStyle/>
        <a:p>
          <a:endParaRPr lang="en-US"/>
        </a:p>
      </dgm:t>
    </dgm:pt>
    <dgm:pt modelId="{E4A0C11A-AB8E-4B2A-8BC9-4900BC1B7C6F}">
      <dgm:prSet/>
      <dgm:spPr/>
      <dgm:t>
        <a:bodyPr/>
        <a:lstStyle/>
        <a:p>
          <a:r>
            <a:rPr lang="en-US" b="1" i="0"/>
            <a:t>Year 20 and onward:</a:t>
          </a:r>
          <a:r>
            <a:rPr lang="en-US" b="0" i="0"/>
            <a:t> This may be the perfect time to consider selling your successful business or changing it in some way, such as taking on a junior partner and training them to take over the day-to-day operations of the business so you can have time away to explore interests or hobbies.</a:t>
          </a:r>
          <a:endParaRPr lang="en-US"/>
        </a:p>
      </dgm:t>
    </dgm:pt>
    <dgm:pt modelId="{9D2AA9FB-889D-4801-81AF-AE6510FFC558}" type="parTrans" cxnId="{03FB5E59-0560-4208-9194-4F7F798DBEBC}">
      <dgm:prSet/>
      <dgm:spPr/>
      <dgm:t>
        <a:bodyPr/>
        <a:lstStyle/>
        <a:p>
          <a:endParaRPr lang="en-US"/>
        </a:p>
      </dgm:t>
    </dgm:pt>
    <dgm:pt modelId="{D238AF79-578F-43B6-BEF3-01851BB592D3}" type="sibTrans" cxnId="{03FB5E59-0560-4208-9194-4F7F798DBEBC}">
      <dgm:prSet/>
      <dgm:spPr/>
      <dgm:t>
        <a:bodyPr/>
        <a:lstStyle/>
        <a:p>
          <a:endParaRPr lang="en-US"/>
        </a:p>
      </dgm:t>
    </dgm:pt>
    <dgm:pt modelId="{A042F8C5-E879-451E-A779-731156CCAD29}" type="pres">
      <dgm:prSet presAssocID="{0C46169E-161D-4E53-B659-3B03E5247562}" presName="root" presStyleCnt="0">
        <dgm:presLayoutVars>
          <dgm:dir/>
          <dgm:resizeHandles val="exact"/>
        </dgm:presLayoutVars>
      </dgm:prSet>
      <dgm:spPr/>
    </dgm:pt>
    <dgm:pt modelId="{063F362B-85C3-4433-BDD4-A09BE2BFC2BC}" type="pres">
      <dgm:prSet presAssocID="{0C46169E-161D-4E53-B659-3B03E5247562}" presName="container" presStyleCnt="0">
        <dgm:presLayoutVars>
          <dgm:dir/>
          <dgm:resizeHandles val="exact"/>
        </dgm:presLayoutVars>
      </dgm:prSet>
      <dgm:spPr/>
    </dgm:pt>
    <dgm:pt modelId="{45E3801B-E307-48E9-8E97-6F0D546F18D0}" type="pres">
      <dgm:prSet presAssocID="{980686B5-2940-4753-873B-145AA43871E4}" presName="compNode" presStyleCnt="0"/>
      <dgm:spPr/>
    </dgm:pt>
    <dgm:pt modelId="{76CBEBDF-46BA-4B54-93F0-1A6DDC93FF22}" type="pres">
      <dgm:prSet presAssocID="{980686B5-2940-4753-873B-145AA43871E4}" presName="iconBgRect" presStyleLbl="bgShp" presStyleIdx="0" presStyleCnt="5"/>
      <dgm:spPr/>
    </dgm:pt>
    <dgm:pt modelId="{EE83CB09-6668-42B4-B6A9-27AD0534ABAF}" type="pres">
      <dgm:prSet presAssocID="{980686B5-2940-4753-873B-145AA43871E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E6E88D8D-FCA7-495A-9C4E-DE3E2DDD8548}" type="pres">
      <dgm:prSet presAssocID="{980686B5-2940-4753-873B-145AA43871E4}" presName="spaceRect" presStyleCnt="0"/>
      <dgm:spPr/>
    </dgm:pt>
    <dgm:pt modelId="{3E5173AA-D6D2-4289-9D75-D5E5646CAD14}" type="pres">
      <dgm:prSet presAssocID="{980686B5-2940-4753-873B-145AA43871E4}" presName="textRect" presStyleLbl="revTx" presStyleIdx="0" presStyleCnt="5">
        <dgm:presLayoutVars>
          <dgm:chMax val="1"/>
          <dgm:chPref val="1"/>
        </dgm:presLayoutVars>
      </dgm:prSet>
      <dgm:spPr/>
    </dgm:pt>
    <dgm:pt modelId="{B48B0F42-5C18-4CB9-98DA-F82390C4630F}" type="pres">
      <dgm:prSet presAssocID="{F3BE25C6-707D-4680-B132-972204B161BB}" presName="sibTrans" presStyleLbl="sibTrans2D1" presStyleIdx="0" presStyleCnt="0"/>
      <dgm:spPr/>
    </dgm:pt>
    <dgm:pt modelId="{82D72BA4-F1E5-4843-B3AF-ED2297144FC0}" type="pres">
      <dgm:prSet presAssocID="{0537F739-29AC-4FFE-A912-724398FDDD27}" presName="compNode" presStyleCnt="0"/>
      <dgm:spPr/>
    </dgm:pt>
    <dgm:pt modelId="{629AA48E-7164-4DCF-A8D7-5B78B31E84A9}" type="pres">
      <dgm:prSet presAssocID="{0537F739-29AC-4FFE-A912-724398FDDD27}" presName="iconBgRect" presStyleLbl="bgShp" presStyleIdx="1" presStyleCnt="5"/>
      <dgm:spPr/>
    </dgm:pt>
    <dgm:pt modelId="{2F0F5E7A-968E-42E2-8DD0-CA0A53697486}" type="pres">
      <dgm:prSet presAssocID="{0537F739-29AC-4FFE-A912-724398FDDD2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31935BBA-A026-4912-8CD0-4B2131107D29}" type="pres">
      <dgm:prSet presAssocID="{0537F739-29AC-4FFE-A912-724398FDDD27}" presName="spaceRect" presStyleCnt="0"/>
      <dgm:spPr/>
    </dgm:pt>
    <dgm:pt modelId="{FE17EFCC-A01D-4497-8020-8FABD501C2B6}" type="pres">
      <dgm:prSet presAssocID="{0537F739-29AC-4FFE-A912-724398FDDD27}" presName="textRect" presStyleLbl="revTx" presStyleIdx="1" presStyleCnt="5">
        <dgm:presLayoutVars>
          <dgm:chMax val="1"/>
          <dgm:chPref val="1"/>
        </dgm:presLayoutVars>
      </dgm:prSet>
      <dgm:spPr/>
    </dgm:pt>
    <dgm:pt modelId="{2B9CFFDC-DDC6-4CB5-87C8-0DC1DD339D14}" type="pres">
      <dgm:prSet presAssocID="{BF749DE6-121F-469C-AC29-85996E07715D}" presName="sibTrans" presStyleLbl="sibTrans2D1" presStyleIdx="0" presStyleCnt="0"/>
      <dgm:spPr/>
    </dgm:pt>
    <dgm:pt modelId="{56EBF5EC-89D7-4BE2-A843-FEE5663519C7}" type="pres">
      <dgm:prSet presAssocID="{E3B3ABD3-43F7-4352-A753-53EF086B9188}" presName="compNode" presStyleCnt="0"/>
      <dgm:spPr/>
    </dgm:pt>
    <dgm:pt modelId="{F54ED85D-B907-4257-8816-8B1149D14BC8}" type="pres">
      <dgm:prSet presAssocID="{E3B3ABD3-43F7-4352-A753-53EF086B9188}" presName="iconBgRect" presStyleLbl="bgShp" presStyleIdx="2" presStyleCnt="5"/>
      <dgm:spPr/>
    </dgm:pt>
    <dgm:pt modelId="{A0189F03-BE89-4C35-A0ED-FB948EDB0B11}" type="pres">
      <dgm:prSet presAssocID="{E3B3ABD3-43F7-4352-A753-53EF086B918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ximize"/>
        </a:ext>
      </dgm:extLst>
    </dgm:pt>
    <dgm:pt modelId="{4D7FB9B8-4258-4D5C-A98B-A221B1001395}" type="pres">
      <dgm:prSet presAssocID="{E3B3ABD3-43F7-4352-A753-53EF086B9188}" presName="spaceRect" presStyleCnt="0"/>
      <dgm:spPr/>
    </dgm:pt>
    <dgm:pt modelId="{F2AD5D3E-02C9-4522-907F-03F4518636AE}" type="pres">
      <dgm:prSet presAssocID="{E3B3ABD3-43F7-4352-A753-53EF086B9188}" presName="textRect" presStyleLbl="revTx" presStyleIdx="2" presStyleCnt="5">
        <dgm:presLayoutVars>
          <dgm:chMax val="1"/>
          <dgm:chPref val="1"/>
        </dgm:presLayoutVars>
      </dgm:prSet>
      <dgm:spPr/>
    </dgm:pt>
    <dgm:pt modelId="{47A6A11F-1398-46AC-8EB9-695C6357DD8F}" type="pres">
      <dgm:prSet presAssocID="{605E4C37-0DB0-4066-8C77-58BE8F03BDA7}" presName="sibTrans" presStyleLbl="sibTrans2D1" presStyleIdx="0" presStyleCnt="0"/>
      <dgm:spPr/>
    </dgm:pt>
    <dgm:pt modelId="{1AF6A0DD-C6D8-402F-B80E-E66A0D149A7D}" type="pres">
      <dgm:prSet presAssocID="{040BBCA5-5791-4DFA-9290-33C4AB3882D9}" presName="compNode" presStyleCnt="0"/>
      <dgm:spPr/>
    </dgm:pt>
    <dgm:pt modelId="{676E0343-0553-4689-9996-91B3367A5BB2}" type="pres">
      <dgm:prSet presAssocID="{040BBCA5-5791-4DFA-9290-33C4AB3882D9}" presName="iconBgRect" presStyleLbl="bgShp" presStyleIdx="3" presStyleCnt="5"/>
      <dgm:spPr/>
    </dgm:pt>
    <dgm:pt modelId="{FAD541E1-113B-4984-9F3E-401C4F2931D4}" type="pres">
      <dgm:prSet presAssocID="{040BBCA5-5791-4DFA-9290-33C4AB3882D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ploma Roll"/>
        </a:ext>
      </dgm:extLst>
    </dgm:pt>
    <dgm:pt modelId="{D1194E19-88C6-4396-BD23-749543374C08}" type="pres">
      <dgm:prSet presAssocID="{040BBCA5-5791-4DFA-9290-33C4AB3882D9}" presName="spaceRect" presStyleCnt="0"/>
      <dgm:spPr/>
    </dgm:pt>
    <dgm:pt modelId="{AE72B711-B9E9-4F4C-A277-5D60EF89CE97}" type="pres">
      <dgm:prSet presAssocID="{040BBCA5-5791-4DFA-9290-33C4AB3882D9}" presName="textRect" presStyleLbl="revTx" presStyleIdx="3" presStyleCnt="5">
        <dgm:presLayoutVars>
          <dgm:chMax val="1"/>
          <dgm:chPref val="1"/>
        </dgm:presLayoutVars>
      </dgm:prSet>
      <dgm:spPr/>
    </dgm:pt>
    <dgm:pt modelId="{5D60DFEC-35AE-47DC-B0B7-5BE198901A8F}" type="pres">
      <dgm:prSet presAssocID="{18CC92F7-23D2-46E4-A43F-67284DCD713F}" presName="sibTrans" presStyleLbl="sibTrans2D1" presStyleIdx="0" presStyleCnt="0"/>
      <dgm:spPr/>
    </dgm:pt>
    <dgm:pt modelId="{BBAFAD2C-0262-42EE-823A-0752279AE540}" type="pres">
      <dgm:prSet presAssocID="{E4A0C11A-AB8E-4B2A-8BC9-4900BC1B7C6F}" presName="compNode" presStyleCnt="0"/>
      <dgm:spPr/>
    </dgm:pt>
    <dgm:pt modelId="{FBA007F7-1384-4FD6-8803-B6A95257B1FC}" type="pres">
      <dgm:prSet presAssocID="{E4A0C11A-AB8E-4B2A-8BC9-4900BC1B7C6F}" presName="iconBgRect" presStyleLbl="bgShp" presStyleIdx="4" presStyleCnt="5"/>
      <dgm:spPr/>
    </dgm:pt>
    <dgm:pt modelId="{EC36DB59-8F29-4B0D-A91B-3FE2C73790B0}" type="pres">
      <dgm:prSet presAssocID="{E4A0C11A-AB8E-4B2A-8BC9-4900BC1B7C6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Kiosk"/>
        </a:ext>
      </dgm:extLst>
    </dgm:pt>
    <dgm:pt modelId="{A7A1D1A5-B6ED-46C2-B0DB-E4DB7DE18598}" type="pres">
      <dgm:prSet presAssocID="{E4A0C11A-AB8E-4B2A-8BC9-4900BC1B7C6F}" presName="spaceRect" presStyleCnt="0"/>
      <dgm:spPr/>
    </dgm:pt>
    <dgm:pt modelId="{2D4E6701-71DD-45EC-A4EA-79C45E9CCDF7}" type="pres">
      <dgm:prSet presAssocID="{E4A0C11A-AB8E-4B2A-8BC9-4900BC1B7C6F}" presName="textRect" presStyleLbl="revTx" presStyleIdx="4" presStyleCnt="5">
        <dgm:presLayoutVars>
          <dgm:chMax val="1"/>
          <dgm:chPref val="1"/>
        </dgm:presLayoutVars>
      </dgm:prSet>
      <dgm:spPr/>
    </dgm:pt>
  </dgm:ptLst>
  <dgm:cxnLst>
    <dgm:cxn modelId="{17D56E1D-0AAB-47F8-9978-6376493CB8A5}" srcId="{0C46169E-161D-4E53-B659-3B03E5247562}" destId="{E3B3ABD3-43F7-4352-A753-53EF086B9188}" srcOrd="2" destOrd="0" parTransId="{40578185-D661-464D-86D4-5EABFA8D1FD7}" sibTransId="{605E4C37-0DB0-4066-8C77-58BE8F03BDA7}"/>
    <dgm:cxn modelId="{90BD8A24-D558-4100-B270-80706335E86E}" type="presOf" srcId="{F3BE25C6-707D-4680-B132-972204B161BB}" destId="{B48B0F42-5C18-4CB9-98DA-F82390C4630F}" srcOrd="0" destOrd="0" presId="urn:microsoft.com/office/officeart/2018/2/layout/IconCircleList"/>
    <dgm:cxn modelId="{B8C2B324-11E0-4556-BAC1-FE336472B4E0}" type="presOf" srcId="{0C46169E-161D-4E53-B659-3B03E5247562}" destId="{A042F8C5-E879-451E-A779-731156CCAD29}" srcOrd="0" destOrd="0" presId="urn:microsoft.com/office/officeart/2018/2/layout/IconCircleList"/>
    <dgm:cxn modelId="{79061F26-5C27-4DC9-8D56-B1DE4A92830D}" srcId="{0C46169E-161D-4E53-B659-3B03E5247562}" destId="{0537F739-29AC-4FFE-A912-724398FDDD27}" srcOrd="1" destOrd="0" parTransId="{D8220140-F6E4-4CDB-9024-56EA17378ED5}" sibTransId="{BF749DE6-121F-469C-AC29-85996E07715D}"/>
    <dgm:cxn modelId="{711E8337-0240-4975-890D-3EB2576137C2}" type="presOf" srcId="{18CC92F7-23D2-46E4-A43F-67284DCD713F}" destId="{5D60DFEC-35AE-47DC-B0B7-5BE198901A8F}" srcOrd="0" destOrd="0" presId="urn:microsoft.com/office/officeart/2018/2/layout/IconCircleList"/>
    <dgm:cxn modelId="{0640F348-2180-4244-951B-4D849F4DF809}" type="presOf" srcId="{BF749DE6-121F-469C-AC29-85996E07715D}" destId="{2B9CFFDC-DDC6-4CB5-87C8-0DC1DD339D14}" srcOrd="0" destOrd="0" presId="urn:microsoft.com/office/officeart/2018/2/layout/IconCircleList"/>
    <dgm:cxn modelId="{E63A514D-05E4-434E-9F45-0163B9E89C66}" srcId="{0C46169E-161D-4E53-B659-3B03E5247562}" destId="{040BBCA5-5791-4DFA-9290-33C4AB3882D9}" srcOrd="3" destOrd="0" parTransId="{0BBDE563-FD59-4C41-A991-532D380E7402}" sibTransId="{18CC92F7-23D2-46E4-A43F-67284DCD713F}"/>
    <dgm:cxn modelId="{A4FFE36F-FB3F-4524-BB5B-F90277E06101}" type="presOf" srcId="{0537F739-29AC-4FFE-A912-724398FDDD27}" destId="{FE17EFCC-A01D-4497-8020-8FABD501C2B6}" srcOrd="0" destOrd="0" presId="urn:microsoft.com/office/officeart/2018/2/layout/IconCircleList"/>
    <dgm:cxn modelId="{EBD18451-81A2-4BA7-AA04-D1A4AA712B2C}" type="presOf" srcId="{605E4C37-0DB0-4066-8C77-58BE8F03BDA7}" destId="{47A6A11F-1398-46AC-8EB9-695C6357DD8F}" srcOrd="0" destOrd="0" presId="urn:microsoft.com/office/officeart/2018/2/layout/IconCircleList"/>
    <dgm:cxn modelId="{13819E78-8DAB-49AE-A788-791D2450B201}" srcId="{0C46169E-161D-4E53-B659-3B03E5247562}" destId="{980686B5-2940-4753-873B-145AA43871E4}" srcOrd="0" destOrd="0" parTransId="{DDFDC15C-0D2B-437E-BB53-6C2A2A777614}" sibTransId="{F3BE25C6-707D-4680-B132-972204B161BB}"/>
    <dgm:cxn modelId="{03FB5E59-0560-4208-9194-4F7F798DBEBC}" srcId="{0C46169E-161D-4E53-B659-3B03E5247562}" destId="{E4A0C11A-AB8E-4B2A-8BC9-4900BC1B7C6F}" srcOrd="4" destOrd="0" parTransId="{9D2AA9FB-889D-4801-81AF-AE6510FFC558}" sibTransId="{D238AF79-578F-43B6-BEF3-01851BB592D3}"/>
    <dgm:cxn modelId="{AC82F786-6A44-4655-B114-28381207E566}" type="presOf" srcId="{E3B3ABD3-43F7-4352-A753-53EF086B9188}" destId="{F2AD5D3E-02C9-4522-907F-03F4518636AE}" srcOrd="0" destOrd="0" presId="urn:microsoft.com/office/officeart/2018/2/layout/IconCircleList"/>
    <dgm:cxn modelId="{011DA8C9-07F9-4F59-9BE0-ADE66D0EEB9C}" type="presOf" srcId="{040BBCA5-5791-4DFA-9290-33C4AB3882D9}" destId="{AE72B711-B9E9-4F4C-A277-5D60EF89CE97}" srcOrd="0" destOrd="0" presId="urn:microsoft.com/office/officeart/2018/2/layout/IconCircleList"/>
    <dgm:cxn modelId="{4654CFD1-911E-4EE5-8A2E-B39F972BF0E0}" type="presOf" srcId="{E4A0C11A-AB8E-4B2A-8BC9-4900BC1B7C6F}" destId="{2D4E6701-71DD-45EC-A4EA-79C45E9CCDF7}" srcOrd="0" destOrd="0" presId="urn:microsoft.com/office/officeart/2018/2/layout/IconCircleList"/>
    <dgm:cxn modelId="{DC1695FB-8439-4D4A-A0BE-59B87F00B72E}" type="presOf" srcId="{980686B5-2940-4753-873B-145AA43871E4}" destId="{3E5173AA-D6D2-4289-9D75-D5E5646CAD14}" srcOrd="0" destOrd="0" presId="urn:microsoft.com/office/officeart/2018/2/layout/IconCircleList"/>
    <dgm:cxn modelId="{38B37FEC-9B21-43B6-95AE-980F21691044}" type="presParOf" srcId="{A042F8C5-E879-451E-A779-731156CCAD29}" destId="{063F362B-85C3-4433-BDD4-A09BE2BFC2BC}" srcOrd="0" destOrd="0" presId="urn:microsoft.com/office/officeart/2018/2/layout/IconCircleList"/>
    <dgm:cxn modelId="{0C7BA9D4-BD07-46A4-BFB4-F62586B2C949}" type="presParOf" srcId="{063F362B-85C3-4433-BDD4-A09BE2BFC2BC}" destId="{45E3801B-E307-48E9-8E97-6F0D546F18D0}" srcOrd="0" destOrd="0" presId="urn:microsoft.com/office/officeart/2018/2/layout/IconCircleList"/>
    <dgm:cxn modelId="{3CD23607-E831-4A58-AF78-01B9F8E0B581}" type="presParOf" srcId="{45E3801B-E307-48E9-8E97-6F0D546F18D0}" destId="{76CBEBDF-46BA-4B54-93F0-1A6DDC93FF22}" srcOrd="0" destOrd="0" presId="urn:microsoft.com/office/officeart/2018/2/layout/IconCircleList"/>
    <dgm:cxn modelId="{055EE163-9C68-4C41-8627-6E08D4C174D4}" type="presParOf" srcId="{45E3801B-E307-48E9-8E97-6F0D546F18D0}" destId="{EE83CB09-6668-42B4-B6A9-27AD0534ABAF}" srcOrd="1" destOrd="0" presId="urn:microsoft.com/office/officeart/2018/2/layout/IconCircleList"/>
    <dgm:cxn modelId="{8A881390-B278-42AB-AEBA-A47F91A886C4}" type="presParOf" srcId="{45E3801B-E307-48E9-8E97-6F0D546F18D0}" destId="{E6E88D8D-FCA7-495A-9C4E-DE3E2DDD8548}" srcOrd="2" destOrd="0" presId="urn:microsoft.com/office/officeart/2018/2/layout/IconCircleList"/>
    <dgm:cxn modelId="{81EEC80D-30EF-4D3B-95D1-FDEF91DA6F03}" type="presParOf" srcId="{45E3801B-E307-48E9-8E97-6F0D546F18D0}" destId="{3E5173AA-D6D2-4289-9D75-D5E5646CAD14}" srcOrd="3" destOrd="0" presId="urn:microsoft.com/office/officeart/2018/2/layout/IconCircleList"/>
    <dgm:cxn modelId="{B98480AE-CE4E-4C28-85B7-5836A132BA6B}" type="presParOf" srcId="{063F362B-85C3-4433-BDD4-A09BE2BFC2BC}" destId="{B48B0F42-5C18-4CB9-98DA-F82390C4630F}" srcOrd="1" destOrd="0" presId="urn:microsoft.com/office/officeart/2018/2/layout/IconCircleList"/>
    <dgm:cxn modelId="{7E236FD9-9566-42DB-8145-21267BC7B931}" type="presParOf" srcId="{063F362B-85C3-4433-BDD4-A09BE2BFC2BC}" destId="{82D72BA4-F1E5-4843-B3AF-ED2297144FC0}" srcOrd="2" destOrd="0" presId="urn:microsoft.com/office/officeart/2018/2/layout/IconCircleList"/>
    <dgm:cxn modelId="{0B4FF42F-4F24-4850-A1F4-FFE4E331DBFB}" type="presParOf" srcId="{82D72BA4-F1E5-4843-B3AF-ED2297144FC0}" destId="{629AA48E-7164-4DCF-A8D7-5B78B31E84A9}" srcOrd="0" destOrd="0" presId="urn:microsoft.com/office/officeart/2018/2/layout/IconCircleList"/>
    <dgm:cxn modelId="{81B3F727-3F1C-48DF-8A57-7E5D12BD87E5}" type="presParOf" srcId="{82D72BA4-F1E5-4843-B3AF-ED2297144FC0}" destId="{2F0F5E7A-968E-42E2-8DD0-CA0A53697486}" srcOrd="1" destOrd="0" presId="urn:microsoft.com/office/officeart/2018/2/layout/IconCircleList"/>
    <dgm:cxn modelId="{C179F2CA-6588-45CD-AAD8-F24D7467D1B6}" type="presParOf" srcId="{82D72BA4-F1E5-4843-B3AF-ED2297144FC0}" destId="{31935BBA-A026-4912-8CD0-4B2131107D29}" srcOrd="2" destOrd="0" presId="urn:microsoft.com/office/officeart/2018/2/layout/IconCircleList"/>
    <dgm:cxn modelId="{C1C1E230-0DB3-4BC6-BFD6-C57C2C2F9457}" type="presParOf" srcId="{82D72BA4-F1E5-4843-B3AF-ED2297144FC0}" destId="{FE17EFCC-A01D-4497-8020-8FABD501C2B6}" srcOrd="3" destOrd="0" presId="urn:microsoft.com/office/officeart/2018/2/layout/IconCircleList"/>
    <dgm:cxn modelId="{82C1590E-1655-49E0-8C64-7F0FFB718AB6}" type="presParOf" srcId="{063F362B-85C3-4433-BDD4-A09BE2BFC2BC}" destId="{2B9CFFDC-DDC6-4CB5-87C8-0DC1DD339D14}" srcOrd="3" destOrd="0" presId="urn:microsoft.com/office/officeart/2018/2/layout/IconCircleList"/>
    <dgm:cxn modelId="{D1B96B59-8DFE-46D4-B2DE-D0AAD0264559}" type="presParOf" srcId="{063F362B-85C3-4433-BDD4-A09BE2BFC2BC}" destId="{56EBF5EC-89D7-4BE2-A843-FEE5663519C7}" srcOrd="4" destOrd="0" presId="urn:microsoft.com/office/officeart/2018/2/layout/IconCircleList"/>
    <dgm:cxn modelId="{F11F2F55-152E-4A5F-B26D-CED83F415941}" type="presParOf" srcId="{56EBF5EC-89D7-4BE2-A843-FEE5663519C7}" destId="{F54ED85D-B907-4257-8816-8B1149D14BC8}" srcOrd="0" destOrd="0" presId="urn:microsoft.com/office/officeart/2018/2/layout/IconCircleList"/>
    <dgm:cxn modelId="{94609110-9459-4D3A-8620-31816E0DB519}" type="presParOf" srcId="{56EBF5EC-89D7-4BE2-A843-FEE5663519C7}" destId="{A0189F03-BE89-4C35-A0ED-FB948EDB0B11}" srcOrd="1" destOrd="0" presId="urn:microsoft.com/office/officeart/2018/2/layout/IconCircleList"/>
    <dgm:cxn modelId="{831D5FF4-E1A6-4EBE-916D-5EE97E013B6E}" type="presParOf" srcId="{56EBF5EC-89D7-4BE2-A843-FEE5663519C7}" destId="{4D7FB9B8-4258-4D5C-A98B-A221B1001395}" srcOrd="2" destOrd="0" presId="urn:microsoft.com/office/officeart/2018/2/layout/IconCircleList"/>
    <dgm:cxn modelId="{0F2CCF4E-0D0F-4FDA-9480-7E5EC05412E4}" type="presParOf" srcId="{56EBF5EC-89D7-4BE2-A843-FEE5663519C7}" destId="{F2AD5D3E-02C9-4522-907F-03F4518636AE}" srcOrd="3" destOrd="0" presId="urn:microsoft.com/office/officeart/2018/2/layout/IconCircleList"/>
    <dgm:cxn modelId="{88597E24-9F17-49C8-A1DB-D54540CCBA76}" type="presParOf" srcId="{063F362B-85C3-4433-BDD4-A09BE2BFC2BC}" destId="{47A6A11F-1398-46AC-8EB9-695C6357DD8F}" srcOrd="5" destOrd="0" presId="urn:microsoft.com/office/officeart/2018/2/layout/IconCircleList"/>
    <dgm:cxn modelId="{86F20E7B-3B50-483C-9414-73CDF33DD2CA}" type="presParOf" srcId="{063F362B-85C3-4433-BDD4-A09BE2BFC2BC}" destId="{1AF6A0DD-C6D8-402F-B80E-E66A0D149A7D}" srcOrd="6" destOrd="0" presId="urn:microsoft.com/office/officeart/2018/2/layout/IconCircleList"/>
    <dgm:cxn modelId="{3488AD7D-86D7-4E16-881F-F72E4E5F2960}" type="presParOf" srcId="{1AF6A0DD-C6D8-402F-B80E-E66A0D149A7D}" destId="{676E0343-0553-4689-9996-91B3367A5BB2}" srcOrd="0" destOrd="0" presId="urn:microsoft.com/office/officeart/2018/2/layout/IconCircleList"/>
    <dgm:cxn modelId="{D8E000D6-3B6D-4187-93E9-937AF9D945FB}" type="presParOf" srcId="{1AF6A0DD-C6D8-402F-B80E-E66A0D149A7D}" destId="{FAD541E1-113B-4984-9F3E-401C4F2931D4}" srcOrd="1" destOrd="0" presId="urn:microsoft.com/office/officeart/2018/2/layout/IconCircleList"/>
    <dgm:cxn modelId="{2126F8BE-2801-4C1C-A93E-7606A3487BDC}" type="presParOf" srcId="{1AF6A0DD-C6D8-402F-B80E-E66A0D149A7D}" destId="{D1194E19-88C6-4396-BD23-749543374C08}" srcOrd="2" destOrd="0" presId="urn:microsoft.com/office/officeart/2018/2/layout/IconCircleList"/>
    <dgm:cxn modelId="{FD423F26-2E5D-4470-ACA3-21AEEEE23B44}" type="presParOf" srcId="{1AF6A0DD-C6D8-402F-B80E-E66A0D149A7D}" destId="{AE72B711-B9E9-4F4C-A277-5D60EF89CE97}" srcOrd="3" destOrd="0" presId="urn:microsoft.com/office/officeart/2018/2/layout/IconCircleList"/>
    <dgm:cxn modelId="{3D9D0698-58E8-4D12-B98A-10116CD3015A}" type="presParOf" srcId="{063F362B-85C3-4433-BDD4-A09BE2BFC2BC}" destId="{5D60DFEC-35AE-47DC-B0B7-5BE198901A8F}" srcOrd="7" destOrd="0" presId="urn:microsoft.com/office/officeart/2018/2/layout/IconCircleList"/>
    <dgm:cxn modelId="{C4242C74-18E8-403A-955F-7EED67553B8E}" type="presParOf" srcId="{063F362B-85C3-4433-BDD4-A09BE2BFC2BC}" destId="{BBAFAD2C-0262-42EE-823A-0752279AE540}" srcOrd="8" destOrd="0" presId="urn:microsoft.com/office/officeart/2018/2/layout/IconCircleList"/>
    <dgm:cxn modelId="{BE3A0180-B875-4371-B2D0-B02DB58857FA}" type="presParOf" srcId="{BBAFAD2C-0262-42EE-823A-0752279AE540}" destId="{FBA007F7-1384-4FD6-8803-B6A95257B1FC}" srcOrd="0" destOrd="0" presId="urn:microsoft.com/office/officeart/2018/2/layout/IconCircleList"/>
    <dgm:cxn modelId="{8E3DD4EF-F3B3-41E1-8654-0BFF61876DA7}" type="presParOf" srcId="{BBAFAD2C-0262-42EE-823A-0752279AE540}" destId="{EC36DB59-8F29-4B0D-A91B-3FE2C73790B0}" srcOrd="1" destOrd="0" presId="urn:microsoft.com/office/officeart/2018/2/layout/IconCircleList"/>
    <dgm:cxn modelId="{674C613C-4141-432F-AE9A-10442DAB43D4}" type="presParOf" srcId="{BBAFAD2C-0262-42EE-823A-0752279AE540}" destId="{A7A1D1A5-B6ED-46C2-B0DB-E4DB7DE18598}" srcOrd="2" destOrd="0" presId="urn:microsoft.com/office/officeart/2018/2/layout/IconCircleList"/>
    <dgm:cxn modelId="{5DE4CF0B-5ACC-4C40-AF95-DEB6FDBF0C43}" type="presParOf" srcId="{BBAFAD2C-0262-42EE-823A-0752279AE540}" destId="{2D4E6701-71DD-45EC-A4EA-79C45E9CCDF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5D64FE-43B2-490E-A330-48E2A970D97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4E360E3-CDAD-4292-9BE9-1FE259A0114B}">
      <dgm:prSet/>
      <dgm:spPr/>
      <dgm:t>
        <a:bodyPr/>
        <a:lstStyle/>
        <a:p>
          <a:r>
            <a:rPr lang="en-US" b="1" i="0" dirty="0"/>
            <a:t>Business regulations and laws</a:t>
          </a:r>
          <a:r>
            <a:rPr lang="en-US" b="0" i="0" dirty="0"/>
            <a:t>, are any and all local, state, and federal regulations and laws that you must comply with when you decide to open your business or rent a booth. Since the laws change from year to year and vary from state to state and from city to city, it is important that you contact your local authorities regarding business licenses.</a:t>
          </a:r>
          <a:endParaRPr lang="en-US" dirty="0"/>
        </a:p>
      </dgm:t>
    </dgm:pt>
    <dgm:pt modelId="{CED4698F-07B1-4EAF-A1B5-B121F1D007F7}" type="parTrans" cxnId="{A77B5437-E36E-4826-990B-49AFF71A74D6}">
      <dgm:prSet/>
      <dgm:spPr/>
      <dgm:t>
        <a:bodyPr/>
        <a:lstStyle/>
        <a:p>
          <a:endParaRPr lang="en-US"/>
        </a:p>
      </dgm:t>
    </dgm:pt>
    <dgm:pt modelId="{63154D4A-2E03-4DE5-9B5C-9D972A66D5BC}" type="sibTrans" cxnId="{A77B5437-E36E-4826-990B-49AFF71A74D6}">
      <dgm:prSet/>
      <dgm:spPr/>
      <dgm:t>
        <a:bodyPr/>
        <a:lstStyle/>
        <a:p>
          <a:endParaRPr lang="en-US"/>
        </a:p>
      </dgm:t>
    </dgm:pt>
    <dgm:pt modelId="{5576686D-FEB2-4780-AC6F-2F8185FD5A1E}">
      <dgm:prSet/>
      <dgm:spPr/>
      <dgm:t>
        <a:bodyPr/>
        <a:lstStyle/>
        <a:p>
          <a:r>
            <a:rPr lang="en-US" b="0" i="0"/>
            <a:t>Additionally, you must know and comply with all Public Health, Fire Department guidelines and permits, and other regulations, such as zoning and inspections. </a:t>
          </a:r>
          <a:endParaRPr lang="en-US"/>
        </a:p>
      </dgm:t>
    </dgm:pt>
    <dgm:pt modelId="{EC63360B-F366-4C1E-92D1-42533F0ECB50}" type="parTrans" cxnId="{15754CFA-8300-4086-99D4-35A85025E5FA}">
      <dgm:prSet/>
      <dgm:spPr/>
      <dgm:t>
        <a:bodyPr/>
        <a:lstStyle/>
        <a:p>
          <a:endParaRPr lang="en-US"/>
        </a:p>
      </dgm:t>
    </dgm:pt>
    <dgm:pt modelId="{A946E315-D285-4BCC-8CE4-675E13798318}" type="sibTrans" cxnId="{15754CFA-8300-4086-99D4-35A85025E5FA}">
      <dgm:prSet/>
      <dgm:spPr/>
      <dgm:t>
        <a:bodyPr/>
        <a:lstStyle/>
        <a:p>
          <a:endParaRPr lang="en-US"/>
        </a:p>
      </dgm:t>
    </dgm:pt>
    <dgm:pt modelId="{E9731E4D-C184-4811-A02E-E4BDBB93A2F0}" type="pres">
      <dgm:prSet presAssocID="{A35D64FE-43B2-490E-A330-48E2A970D97F}" presName="linear" presStyleCnt="0">
        <dgm:presLayoutVars>
          <dgm:animLvl val="lvl"/>
          <dgm:resizeHandles val="exact"/>
        </dgm:presLayoutVars>
      </dgm:prSet>
      <dgm:spPr/>
    </dgm:pt>
    <dgm:pt modelId="{D75C946E-197E-4FAA-B1AC-487905E36268}" type="pres">
      <dgm:prSet presAssocID="{44E360E3-CDAD-4292-9BE9-1FE259A0114B}" presName="parentText" presStyleLbl="node1" presStyleIdx="0" presStyleCnt="2">
        <dgm:presLayoutVars>
          <dgm:chMax val="0"/>
          <dgm:bulletEnabled val="1"/>
        </dgm:presLayoutVars>
      </dgm:prSet>
      <dgm:spPr/>
    </dgm:pt>
    <dgm:pt modelId="{C5E32C1B-C1D8-466E-BD57-BA2895F95C3D}" type="pres">
      <dgm:prSet presAssocID="{63154D4A-2E03-4DE5-9B5C-9D972A66D5BC}" presName="spacer" presStyleCnt="0"/>
      <dgm:spPr/>
    </dgm:pt>
    <dgm:pt modelId="{E2C34683-AE56-4E85-A12A-EC4D33DEC5E6}" type="pres">
      <dgm:prSet presAssocID="{5576686D-FEB2-4780-AC6F-2F8185FD5A1E}" presName="parentText" presStyleLbl="node1" presStyleIdx="1" presStyleCnt="2">
        <dgm:presLayoutVars>
          <dgm:chMax val="0"/>
          <dgm:bulletEnabled val="1"/>
        </dgm:presLayoutVars>
      </dgm:prSet>
      <dgm:spPr/>
    </dgm:pt>
  </dgm:ptLst>
  <dgm:cxnLst>
    <dgm:cxn modelId="{03E0692B-D04A-4935-80C2-9234D8C96C09}" type="presOf" srcId="{44E360E3-CDAD-4292-9BE9-1FE259A0114B}" destId="{D75C946E-197E-4FAA-B1AC-487905E36268}" srcOrd="0" destOrd="0" presId="urn:microsoft.com/office/officeart/2005/8/layout/vList2"/>
    <dgm:cxn modelId="{A77B5437-E36E-4826-990B-49AFF71A74D6}" srcId="{A35D64FE-43B2-490E-A330-48E2A970D97F}" destId="{44E360E3-CDAD-4292-9BE9-1FE259A0114B}" srcOrd="0" destOrd="0" parTransId="{CED4698F-07B1-4EAF-A1B5-B121F1D007F7}" sibTransId="{63154D4A-2E03-4DE5-9B5C-9D972A66D5BC}"/>
    <dgm:cxn modelId="{B2061441-BD91-4625-9E2B-B6FC5DE10A26}" type="presOf" srcId="{A35D64FE-43B2-490E-A330-48E2A970D97F}" destId="{E9731E4D-C184-4811-A02E-E4BDBB93A2F0}" srcOrd="0" destOrd="0" presId="urn:microsoft.com/office/officeart/2005/8/layout/vList2"/>
    <dgm:cxn modelId="{12A867B3-FADF-46C8-B88F-D09B187F2C50}" type="presOf" srcId="{5576686D-FEB2-4780-AC6F-2F8185FD5A1E}" destId="{E2C34683-AE56-4E85-A12A-EC4D33DEC5E6}" srcOrd="0" destOrd="0" presId="urn:microsoft.com/office/officeart/2005/8/layout/vList2"/>
    <dgm:cxn modelId="{15754CFA-8300-4086-99D4-35A85025E5FA}" srcId="{A35D64FE-43B2-490E-A330-48E2A970D97F}" destId="{5576686D-FEB2-4780-AC6F-2F8185FD5A1E}" srcOrd="1" destOrd="0" parTransId="{EC63360B-F366-4C1E-92D1-42533F0ECB50}" sibTransId="{A946E315-D285-4BCC-8CE4-675E13798318}"/>
    <dgm:cxn modelId="{D4C3983D-54FC-4402-93B0-40F348716589}" type="presParOf" srcId="{E9731E4D-C184-4811-A02E-E4BDBB93A2F0}" destId="{D75C946E-197E-4FAA-B1AC-487905E36268}" srcOrd="0" destOrd="0" presId="urn:microsoft.com/office/officeart/2005/8/layout/vList2"/>
    <dgm:cxn modelId="{E0996302-3BC6-4EED-A4ED-36DA0EC5D3F1}" type="presParOf" srcId="{E9731E4D-C184-4811-A02E-E4BDBB93A2F0}" destId="{C5E32C1B-C1D8-466E-BD57-BA2895F95C3D}" srcOrd="1" destOrd="0" presId="urn:microsoft.com/office/officeart/2005/8/layout/vList2"/>
    <dgm:cxn modelId="{6B29431A-5F44-4D68-95D3-0E377E93B98A}" type="presParOf" srcId="{E9731E4D-C184-4811-A02E-E4BDBB93A2F0}" destId="{E2C34683-AE56-4E85-A12A-EC4D33DEC5E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BEBDF-46BA-4B54-93F0-1A6DDC93FF22}">
      <dsp:nvSpPr>
        <dsp:cNvPr id="0" name=""/>
        <dsp:cNvSpPr/>
      </dsp:nvSpPr>
      <dsp:spPr>
        <a:xfrm>
          <a:off x="1254125" y="60901"/>
          <a:ext cx="926074" cy="92607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3CB09-6668-42B4-B6A9-27AD0534ABAF}">
      <dsp:nvSpPr>
        <dsp:cNvPr id="0" name=""/>
        <dsp:cNvSpPr/>
      </dsp:nvSpPr>
      <dsp:spPr>
        <a:xfrm>
          <a:off x="1448601" y="255377"/>
          <a:ext cx="537123" cy="5371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5173AA-D6D2-4289-9D75-D5E5646CAD14}">
      <dsp:nvSpPr>
        <dsp:cNvPr id="0" name=""/>
        <dsp:cNvSpPr/>
      </dsp:nvSpPr>
      <dsp:spPr>
        <a:xfrm>
          <a:off x="2378644" y="60901"/>
          <a:ext cx="2182890" cy="92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i="0" kern="1200"/>
            <a:t>Year 1:</a:t>
          </a:r>
          <a:r>
            <a:rPr lang="en-US" sz="1100" b="0" i="0" kern="1200"/>
            <a:t> It could take a year or more to determine and complete all of the aspects of starting the business.</a:t>
          </a:r>
          <a:endParaRPr lang="en-US" sz="1100" kern="1200"/>
        </a:p>
      </dsp:txBody>
      <dsp:txXfrm>
        <a:off x="2378644" y="60901"/>
        <a:ext cx="2182890" cy="926074"/>
      </dsp:txXfrm>
    </dsp:sp>
    <dsp:sp modelId="{629AA48E-7164-4DCF-A8D7-5B78B31E84A9}">
      <dsp:nvSpPr>
        <dsp:cNvPr id="0" name=""/>
        <dsp:cNvSpPr/>
      </dsp:nvSpPr>
      <dsp:spPr>
        <a:xfrm>
          <a:off x="4941887" y="60901"/>
          <a:ext cx="926074" cy="92607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0F5E7A-968E-42E2-8DD0-CA0A53697486}">
      <dsp:nvSpPr>
        <dsp:cNvPr id="0" name=""/>
        <dsp:cNvSpPr/>
      </dsp:nvSpPr>
      <dsp:spPr>
        <a:xfrm>
          <a:off x="5136363" y="255377"/>
          <a:ext cx="537123" cy="5371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17EFCC-A01D-4497-8020-8FABD501C2B6}">
      <dsp:nvSpPr>
        <dsp:cNvPr id="0" name=""/>
        <dsp:cNvSpPr/>
      </dsp:nvSpPr>
      <dsp:spPr>
        <a:xfrm>
          <a:off x="6066406" y="60901"/>
          <a:ext cx="2182890" cy="92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i="0" kern="1200" dirty="0"/>
            <a:t>Years 2 to 5:</a:t>
          </a:r>
          <a:r>
            <a:rPr lang="en-US" sz="1100" b="0" i="0" kern="1200" dirty="0"/>
            <a:t> This time period is for tending to the business, its clientele, and its employees and for growing and expanding the business so that it is profitable.</a:t>
          </a:r>
          <a:endParaRPr lang="en-US" sz="1100" kern="1200" dirty="0"/>
        </a:p>
      </dsp:txBody>
      <dsp:txXfrm>
        <a:off x="6066406" y="60901"/>
        <a:ext cx="2182890" cy="926074"/>
      </dsp:txXfrm>
    </dsp:sp>
    <dsp:sp modelId="{F54ED85D-B907-4257-8816-8B1149D14BC8}">
      <dsp:nvSpPr>
        <dsp:cNvPr id="0" name=""/>
        <dsp:cNvSpPr/>
      </dsp:nvSpPr>
      <dsp:spPr>
        <a:xfrm>
          <a:off x="1254125" y="1733953"/>
          <a:ext cx="926074" cy="92607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189F03-BE89-4C35-A0ED-FB948EDB0B11}">
      <dsp:nvSpPr>
        <dsp:cNvPr id="0" name=""/>
        <dsp:cNvSpPr/>
      </dsp:nvSpPr>
      <dsp:spPr>
        <a:xfrm>
          <a:off x="1448601" y="1928429"/>
          <a:ext cx="537123" cy="5371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AD5D3E-02C9-4522-907F-03F4518636AE}">
      <dsp:nvSpPr>
        <dsp:cNvPr id="0" name=""/>
        <dsp:cNvSpPr/>
      </dsp:nvSpPr>
      <dsp:spPr>
        <a:xfrm>
          <a:off x="2378644" y="1733953"/>
          <a:ext cx="2182890" cy="92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i="0" kern="1200"/>
            <a:t>Years 5 to 10:</a:t>
          </a:r>
          <a:r>
            <a:rPr lang="en-US" sz="1100" b="0" i="0" kern="1200"/>
            <a:t> This time period, if successfully achieved, can be for adding more locations, expanding the scope of the business, constructing a larger space, or including anything else you or your clients need and want.</a:t>
          </a:r>
          <a:endParaRPr lang="en-US" sz="1100" kern="1200"/>
        </a:p>
      </dsp:txBody>
      <dsp:txXfrm>
        <a:off x="2378644" y="1733953"/>
        <a:ext cx="2182890" cy="926074"/>
      </dsp:txXfrm>
    </dsp:sp>
    <dsp:sp modelId="{676E0343-0553-4689-9996-91B3367A5BB2}">
      <dsp:nvSpPr>
        <dsp:cNvPr id="0" name=""/>
        <dsp:cNvSpPr/>
      </dsp:nvSpPr>
      <dsp:spPr>
        <a:xfrm>
          <a:off x="4941887" y="1733953"/>
          <a:ext cx="926074" cy="92607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D541E1-113B-4984-9F3E-401C4F2931D4}">
      <dsp:nvSpPr>
        <dsp:cNvPr id="0" name=""/>
        <dsp:cNvSpPr/>
      </dsp:nvSpPr>
      <dsp:spPr>
        <a:xfrm>
          <a:off x="5136363" y="1928429"/>
          <a:ext cx="537123" cy="5371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72B711-B9E9-4F4C-A277-5D60EF89CE97}">
      <dsp:nvSpPr>
        <dsp:cNvPr id="0" name=""/>
        <dsp:cNvSpPr/>
      </dsp:nvSpPr>
      <dsp:spPr>
        <a:xfrm>
          <a:off x="6066406" y="1733953"/>
          <a:ext cx="2182890" cy="92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i="0" kern="1200"/>
            <a:t>Years 11 to 20:</a:t>
          </a:r>
          <a:r>
            <a:rPr lang="en-US" sz="1100" b="0" i="0" kern="1200"/>
            <a:t> In this time period, you may want to move from being a working beauty professional into a full-time manager of the overall business and begin planning for your eventual retirement.</a:t>
          </a:r>
          <a:endParaRPr lang="en-US" sz="1100" kern="1200"/>
        </a:p>
      </dsp:txBody>
      <dsp:txXfrm>
        <a:off x="6066406" y="1733953"/>
        <a:ext cx="2182890" cy="926074"/>
      </dsp:txXfrm>
    </dsp:sp>
    <dsp:sp modelId="{FBA007F7-1384-4FD6-8803-B6A95257B1FC}">
      <dsp:nvSpPr>
        <dsp:cNvPr id="0" name=""/>
        <dsp:cNvSpPr/>
      </dsp:nvSpPr>
      <dsp:spPr>
        <a:xfrm>
          <a:off x="1254125" y="3407005"/>
          <a:ext cx="926074" cy="926074"/>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36DB59-8F29-4B0D-A91B-3FE2C73790B0}">
      <dsp:nvSpPr>
        <dsp:cNvPr id="0" name=""/>
        <dsp:cNvSpPr/>
      </dsp:nvSpPr>
      <dsp:spPr>
        <a:xfrm>
          <a:off x="1448601" y="3601481"/>
          <a:ext cx="537123" cy="53712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4E6701-71DD-45EC-A4EA-79C45E9CCDF7}">
      <dsp:nvSpPr>
        <dsp:cNvPr id="0" name=""/>
        <dsp:cNvSpPr/>
      </dsp:nvSpPr>
      <dsp:spPr>
        <a:xfrm>
          <a:off x="2378644" y="3407005"/>
          <a:ext cx="2182890" cy="926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i="0" kern="1200"/>
            <a:t>Year 20 and onward:</a:t>
          </a:r>
          <a:r>
            <a:rPr lang="en-US" sz="1100" b="0" i="0" kern="1200"/>
            <a:t> This may be the perfect time to consider selling your successful business or changing it in some way, such as taking on a junior partner and training them to take over the day-to-day operations of the business so you can have time away to explore interests or hobbies.</a:t>
          </a:r>
          <a:endParaRPr lang="en-US" sz="1100" kern="1200"/>
        </a:p>
      </dsp:txBody>
      <dsp:txXfrm>
        <a:off x="2378644" y="3407005"/>
        <a:ext cx="2182890" cy="9260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5C946E-197E-4FAA-B1AC-487905E36268}">
      <dsp:nvSpPr>
        <dsp:cNvPr id="0" name=""/>
        <dsp:cNvSpPr/>
      </dsp:nvSpPr>
      <dsp:spPr>
        <a:xfrm>
          <a:off x="0" y="316809"/>
          <a:ext cx="6586489" cy="15514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i="0" kern="1200" dirty="0"/>
            <a:t>Business regulations and laws</a:t>
          </a:r>
          <a:r>
            <a:rPr lang="en-US" sz="1700" b="0" i="0" kern="1200" dirty="0"/>
            <a:t>, are any and all local, state, and federal regulations and laws that you must comply with when you decide to open your business or rent a booth. Since the laws change from year to year and vary from state to state and from city to city, it is important that you contact your local authorities regarding business licenses.</a:t>
          </a:r>
          <a:endParaRPr lang="en-US" sz="1700" kern="1200" dirty="0"/>
        </a:p>
      </dsp:txBody>
      <dsp:txXfrm>
        <a:off x="75734" y="392543"/>
        <a:ext cx="6435021" cy="1399952"/>
      </dsp:txXfrm>
    </dsp:sp>
    <dsp:sp modelId="{E2C34683-AE56-4E85-A12A-EC4D33DEC5E6}">
      <dsp:nvSpPr>
        <dsp:cNvPr id="0" name=""/>
        <dsp:cNvSpPr/>
      </dsp:nvSpPr>
      <dsp:spPr>
        <a:xfrm>
          <a:off x="0" y="1917189"/>
          <a:ext cx="6586489" cy="155142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Additionally, you must know and comply with all Public Health, Fire Department guidelines and permits, and other regulations, such as zoning and inspections. </a:t>
          </a:r>
          <a:endParaRPr lang="en-US" sz="1700" kern="1200"/>
        </a:p>
      </dsp:txBody>
      <dsp:txXfrm>
        <a:off x="75734" y="1992923"/>
        <a:ext cx="6435021" cy="1399952"/>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2780587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normAutofit/>
          </a:bodyPr>
          <a:lstStyle>
            <a:lvl1pPr>
              <a:defRPr sz="3600"/>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7C8856F7-1F5F-430B-BFB6-1703ABFCE8A6}"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895055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1005453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1784382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1304212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2765552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7C8856F7-1F5F-430B-BFB6-1703ABFCE8A6}"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989850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599726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346836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2527270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7C8856F7-1F5F-430B-BFB6-1703ABFCE8A6}" type="slidenum">
              <a:rPr lang="en-US" smtClean="0"/>
              <a:t>‹#›</a:t>
            </a:fld>
            <a:endParaRPr lang="en-US"/>
          </a:p>
        </p:txBody>
      </p:sp>
    </p:spTree>
    <p:extLst>
      <p:ext uri="{BB962C8B-B14F-4D97-AF65-F5344CB8AC3E}">
        <p14:creationId xmlns:p14="http://schemas.microsoft.com/office/powerpoint/2010/main" val="2729679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28927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31253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4274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28691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328326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46964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999259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635783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137450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7765259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0347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1C43B-2A9C-4140-8D91-0B8441A1A691}" type="datetimeFigureOut">
              <a:rPr lang="en-US" smtClean="0"/>
              <a:t>1/24/2023</a:t>
            </a:fld>
            <a:endParaRPr lang="en-US"/>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8856F7-1F5F-430B-BFB6-1703ABFCE8A6}" type="slidenum">
              <a:rPr lang="en-US" smtClean="0"/>
              <a:t>‹#›</a:t>
            </a:fld>
            <a:endParaRPr lang="en-US"/>
          </a:p>
        </p:txBody>
      </p:sp>
    </p:spTree>
    <p:extLst>
      <p:ext uri="{BB962C8B-B14F-4D97-AF65-F5344CB8AC3E}">
        <p14:creationId xmlns:p14="http://schemas.microsoft.com/office/powerpoint/2010/main" val="19247929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4828359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innaturale.com/10-maschere-viso-fai-da-te-naturali-e-bio-per-una-pelle-idratata/"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5.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355643" y="3905336"/>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Business Operations</a:t>
            </a:r>
          </a:p>
          <a:p>
            <a:r>
              <a:rPr lang="en-CA" b="0" dirty="0">
                <a:solidFill>
                  <a:srgbClr val="C00000"/>
                </a:solidFill>
                <a:latin typeface="Futura PT Demi" panose="020B0702020204020303" pitchFamily="34" charset="0"/>
              </a:rPr>
              <a:t>Unit 1</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person, indoor, baby, underpants&#10;&#10;Description automatically generated">
            <a:extLst>
              <a:ext uri="{FF2B5EF4-FFF2-40B4-BE49-F238E27FC236}">
                <a16:creationId xmlns:a16="http://schemas.microsoft.com/office/drawing/2014/main" id="{2E0A57F3-D1CF-832D-D34B-E859D9ECFB9A}"/>
              </a:ext>
            </a:extLst>
          </p:cNvPr>
          <p:cNvPicPr>
            <a:picLocks noChangeAspect="1"/>
          </p:cNvPicPr>
          <p:nvPr/>
        </p:nvPicPr>
        <p:blipFill rotWithShape="1">
          <a:blip r:embed="rId2">
            <a:extLst>
              <a:ext uri="{28A0092B-C50C-407E-A947-70E740481C1C}">
                <a14:useLocalDpi xmlns:a14="http://schemas.microsoft.com/office/drawing/2010/main" val="0"/>
              </a:ext>
            </a:extLst>
          </a:blip>
          <a:srcRect t="15370" r="-1" b="5303"/>
          <a:stretch/>
        </p:blipFill>
        <p:spPr>
          <a:xfrm>
            <a:off x="611903" y="354563"/>
            <a:ext cx="5484097" cy="6148873"/>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TextBox 3">
            <a:extLst>
              <a:ext uri="{FF2B5EF4-FFF2-40B4-BE49-F238E27FC236}">
                <a16:creationId xmlns:a16="http://schemas.microsoft.com/office/drawing/2014/main" id="{1C3D1C4C-4725-B564-011C-4D93FD54C4C4}"/>
              </a:ext>
            </a:extLst>
          </p:cNvPr>
          <p:cNvSpPr txBox="1"/>
          <p:nvPr/>
        </p:nvSpPr>
        <p:spPr>
          <a:xfrm>
            <a:off x="6459793" y="1802974"/>
            <a:ext cx="4689988" cy="3416320"/>
          </a:xfrm>
          <a:prstGeom prst="rect">
            <a:avLst/>
          </a:prstGeom>
          <a:noFill/>
        </p:spPr>
        <p:txBody>
          <a:bodyPr wrap="square">
            <a:spAutoFit/>
          </a:bodyPr>
          <a:lstStyle/>
          <a:p>
            <a:pPr marL="0" indent="0">
              <a:buNone/>
            </a:pPr>
            <a:r>
              <a:rPr lang="en-US" sz="2400" b="0" i="0" dirty="0">
                <a:solidFill>
                  <a:schemeClr val="tx1">
                    <a:alpha val="80000"/>
                  </a:schemeClr>
                </a:solidFill>
                <a:effectLst/>
                <a:latin typeface="Futura PT Book" panose="020B0502020204020303" pitchFamily="34" charset="0"/>
              </a:rPr>
              <a:t>Business owners have a very different job than beauty professionals. Typically, owners continue to service clients while they manage the business. This is extremely time-consuming, and there is no guarantee of profits, which is why the adventure of owning your own </a:t>
            </a:r>
            <a:r>
              <a:rPr lang="en-US" sz="2400" dirty="0">
                <a:solidFill>
                  <a:schemeClr val="tx1">
                    <a:alpha val="80000"/>
                  </a:schemeClr>
                </a:solidFill>
                <a:latin typeface="Futura PT Book" panose="020B0502020204020303" pitchFamily="34" charset="0"/>
              </a:rPr>
              <a:t>salon, clinic or</a:t>
            </a:r>
            <a:r>
              <a:rPr lang="en-US" sz="2400" b="0" i="0" dirty="0">
                <a:solidFill>
                  <a:schemeClr val="tx1">
                    <a:alpha val="80000"/>
                  </a:schemeClr>
                </a:solidFill>
                <a:effectLst/>
                <a:latin typeface="Futura PT Book" panose="020B0502020204020303" pitchFamily="34" charset="0"/>
              </a:rPr>
              <a:t> spa, is not for everyone.</a:t>
            </a:r>
            <a:endParaRPr lang="en-US" sz="2400" dirty="0">
              <a:solidFill>
                <a:schemeClr val="tx1">
                  <a:alpha val="80000"/>
                </a:schemeClr>
              </a:solidFill>
              <a:latin typeface="Futura PT Book" panose="020B0502020204020303" pitchFamily="34" charset="0"/>
            </a:endParaRPr>
          </a:p>
        </p:txBody>
      </p:sp>
    </p:spTree>
    <p:extLst>
      <p:ext uri="{BB962C8B-B14F-4D97-AF65-F5344CB8AC3E}">
        <p14:creationId xmlns:p14="http://schemas.microsoft.com/office/powerpoint/2010/main" val="3933688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992AE-3288-2E69-270E-63EF69374C9E}"/>
              </a:ext>
            </a:extLst>
          </p:cNvPr>
          <p:cNvSpPr>
            <a:spLocks noGrp="1"/>
          </p:cNvSpPr>
          <p:nvPr>
            <p:ph type="title"/>
          </p:nvPr>
        </p:nvSpPr>
        <p:spPr>
          <a:xfrm>
            <a:off x="527120" y="365125"/>
            <a:ext cx="9440332" cy="1325563"/>
          </a:xfrm>
        </p:spPr>
        <p:txBody>
          <a:bodyPr>
            <a:normAutofit/>
          </a:bodyPr>
          <a:lstStyle/>
          <a:p>
            <a:r>
              <a:rPr lang="en-US" i="0" dirty="0">
                <a:effectLst/>
              </a:rPr>
              <a:t>The Business Plan</a:t>
            </a:r>
            <a:endParaRPr lang="en-US" dirty="0"/>
          </a:p>
        </p:txBody>
      </p:sp>
      <p:sp>
        <p:nvSpPr>
          <p:cNvPr id="3" name="Content Placeholder 2">
            <a:extLst>
              <a:ext uri="{FF2B5EF4-FFF2-40B4-BE49-F238E27FC236}">
                <a16:creationId xmlns:a16="http://schemas.microsoft.com/office/drawing/2014/main" id="{BB8B6B04-70BA-7F3D-0E3C-042AF717D5ED}"/>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en-US" sz="2200" i="0" dirty="0">
                <a:effectLst/>
              </a:rPr>
              <a:t>Executive Summary. A summary of your plan and list of your objectives</a:t>
            </a:r>
          </a:p>
          <a:p>
            <a:pPr>
              <a:buFont typeface="Arial" panose="020B0604020202020204" pitchFamily="34" charset="0"/>
              <a:buChar char="•"/>
            </a:pPr>
            <a:r>
              <a:rPr lang="en-US" sz="2200" i="0" dirty="0">
                <a:effectLst/>
              </a:rPr>
              <a:t>Vision Statement. A long-term picture of what the business is to become and what it will look like when it gets there</a:t>
            </a:r>
          </a:p>
          <a:p>
            <a:pPr>
              <a:buFont typeface="Arial" panose="020B0604020202020204" pitchFamily="34" charset="0"/>
              <a:buChar char="•"/>
            </a:pPr>
            <a:r>
              <a:rPr lang="en-US" sz="2200" i="0" dirty="0">
                <a:effectLst/>
              </a:rPr>
              <a:t>Mission Statement. A description of the key strategic influences of the business, such as the market it will serve, the kinds of services it will offer, and the quality of those services</a:t>
            </a:r>
          </a:p>
          <a:p>
            <a:pPr>
              <a:buFont typeface="Arial" panose="020B0604020202020204" pitchFamily="34" charset="0"/>
              <a:buChar char="•"/>
            </a:pPr>
            <a:r>
              <a:rPr lang="en-US" sz="2200" i="0" dirty="0">
                <a:effectLst/>
              </a:rPr>
              <a:t>Organizational Plan. An outline of employee and management levels and a description of how the business will run administratively</a:t>
            </a:r>
          </a:p>
          <a:p>
            <a:pPr>
              <a:buFont typeface="Arial" panose="020B0604020202020204" pitchFamily="34" charset="0"/>
              <a:buChar char="•"/>
            </a:pPr>
            <a:r>
              <a:rPr lang="en-US" sz="2200" i="0" dirty="0">
                <a:effectLst/>
              </a:rPr>
              <a:t>Marketing Plan. An outline of all of the research obtained regarding the clients your business will target and their needs, wants, and habits</a:t>
            </a:r>
          </a:p>
          <a:p>
            <a:pPr>
              <a:buFont typeface="Arial" panose="020B0604020202020204" pitchFamily="34" charset="0"/>
              <a:buChar char="•"/>
            </a:pPr>
            <a:r>
              <a:rPr lang="en-US" sz="2200" i="0" dirty="0">
                <a:effectLst/>
              </a:rPr>
              <a:t>Financial Documents. Projected financial statements, actual (historical) statements, and financial statement analysis</a:t>
            </a:r>
          </a:p>
          <a:p>
            <a:pPr>
              <a:buFont typeface="Arial" panose="020B0604020202020204" pitchFamily="34" charset="0"/>
              <a:buChar char="•"/>
            </a:pPr>
            <a:r>
              <a:rPr lang="en-US" sz="2200" i="0" dirty="0">
                <a:effectLst/>
              </a:rPr>
              <a:t>Supporting Documents. The owner’s resume, personal financial information, legal contracts, and any other agreements</a:t>
            </a:r>
          </a:p>
          <a:p>
            <a:pPr>
              <a:buFont typeface="Arial" panose="020B0604020202020204" pitchFamily="34" charset="0"/>
              <a:buChar char="•"/>
            </a:pPr>
            <a:r>
              <a:rPr lang="en-US" sz="2200" i="0" dirty="0">
                <a:effectLst/>
              </a:rPr>
              <a:t>Business Policies. Policies that even small shops and booth renters should adhere to and that ensure that all clients and employees are treated fairly and consistently</a:t>
            </a:r>
          </a:p>
          <a:p>
            <a:endParaRPr lang="en-US" sz="1500" dirty="0"/>
          </a:p>
        </p:txBody>
      </p:sp>
      <p:pic>
        <p:nvPicPr>
          <p:cNvPr id="7" name="Graphic 6" descr="Bullseye">
            <a:extLst>
              <a:ext uri="{FF2B5EF4-FFF2-40B4-BE49-F238E27FC236}">
                <a16:creationId xmlns:a16="http://schemas.microsoft.com/office/drawing/2014/main" id="{BCD36F2E-D412-2478-4AA4-3CE8645737E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3516" y="570706"/>
            <a:ext cx="914400" cy="914400"/>
          </a:xfrm>
          <a:prstGeom prst="rect">
            <a:avLst/>
          </a:prstGeom>
        </p:spPr>
      </p:pic>
    </p:spTree>
    <p:extLst>
      <p:ext uri="{BB962C8B-B14F-4D97-AF65-F5344CB8AC3E}">
        <p14:creationId xmlns:p14="http://schemas.microsoft.com/office/powerpoint/2010/main" val="1684425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F42C2-4786-F60B-68CC-414960EEA842}"/>
              </a:ext>
            </a:extLst>
          </p:cNvPr>
          <p:cNvSpPr>
            <a:spLocks noGrp="1"/>
          </p:cNvSpPr>
          <p:nvPr>
            <p:ph type="title"/>
          </p:nvPr>
        </p:nvSpPr>
        <p:spPr>
          <a:xfrm>
            <a:off x="453922" y="-959047"/>
            <a:ext cx="9138343" cy="3714496"/>
          </a:xfrm>
        </p:spPr>
        <p:txBody>
          <a:bodyPr anchor="ctr">
            <a:normAutofit/>
          </a:bodyPr>
          <a:lstStyle/>
          <a:p>
            <a:br>
              <a:rPr lang="en-US" i="0" dirty="0">
                <a:effectLst/>
                <a:latin typeface="Futura PT Demi" panose="020B0702020204020303" pitchFamily="34" charset="0"/>
              </a:rPr>
            </a:br>
            <a:r>
              <a:rPr lang="en-US" i="0" dirty="0">
                <a:effectLst/>
                <a:latin typeface="Futura PT Demi" panose="020B0702020204020303" pitchFamily="34" charset="0"/>
              </a:rPr>
              <a:t>Opening Your Own Business</a:t>
            </a:r>
            <a:br>
              <a:rPr lang="en-US" sz="4000" b="1" i="0" dirty="0">
                <a:effectLst/>
                <a:latin typeface="Futura PT Demi" panose="020B0702020204020303" pitchFamily="34" charset="0"/>
              </a:rPr>
            </a:br>
            <a:endParaRPr lang="en-US" sz="40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0F956081-D720-77CF-659D-6280ADD4B505}"/>
              </a:ext>
            </a:extLst>
          </p:cNvPr>
          <p:cNvSpPr>
            <a:spLocks noGrp="1"/>
          </p:cNvSpPr>
          <p:nvPr>
            <p:ph idx="1"/>
          </p:nvPr>
        </p:nvSpPr>
        <p:spPr>
          <a:xfrm>
            <a:off x="453922" y="1444694"/>
            <a:ext cx="9649621" cy="2657858"/>
          </a:xfrm>
        </p:spPr>
        <p:txBody>
          <a:bodyPr anchor="ctr">
            <a:normAutofit/>
          </a:bodyPr>
          <a:lstStyle/>
          <a:p>
            <a:r>
              <a:rPr lang="en-US" sz="2400" b="0" i="0" dirty="0">
                <a:effectLst/>
                <a:latin typeface="Futura PT Book" panose="020B0502020204020303" pitchFamily="34" charset="0"/>
              </a:rPr>
              <a:t>You must carefully consider some basic issues and perform fundamental tasks as outlined in the following section.</a:t>
            </a:r>
            <a:endParaRPr lang="en-US" sz="2400" dirty="0">
              <a:latin typeface="Futura PT Book" panose="020B0502020204020303" pitchFamily="34" charset="0"/>
            </a:endParaRPr>
          </a:p>
        </p:txBody>
      </p:sp>
    </p:spTree>
    <p:extLst>
      <p:ext uri="{BB962C8B-B14F-4D97-AF65-F5344CB8AC3E}">
        <p14:creationId xmlns:p14="http://schemas.microsoft.com/office/powerpoint/2010/main" val="1928495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30507-7134-4334-A1F6-0ABACAA5367D}"/>
              </a:ext>
            </a:extLst>
          </p:cNvPr>
          <p:cNvSpPr>
            <a:spLocks noGrp="1"/>
          </p:cNvSpPr>
          <p:nvPr>
            <p:ph type="title"/>
          </p:nvPr>
        </p:nvSpPr>
        <p:spPr>
          <a:xfrm>
            <a:off x="471949" y="344132"/>
            <a:ext cx="10745676" cy="1286160"/>
          </a:xfrm>
        </p:spPr>
        <p:txBody>
          <a:bodyPr anchor="b">
            <a:normAutofit fontScale="90000"/>
          </a:bodyPr>
          <a:lstStyle/>
          <a:p>
            <a:r>
              <a:rPr lang="en-US" i="0" dirty="0">
                <a:effectLst/>
                <a:latin typeface="Futura PT Demi" panose="020B0702020204020303" pitchFamily="34" charset="0"/>
              </a:rPr>
              <a:t>Create a Vision and Mission Statement for the Business</a:t>
            </a:r>
            <a:br>
              <a:rPr lang="en-US" sz="2800" b="1" i="0" dirty="0">
                <a:effectLst/>
                <a:latin typeface="Futura PT Demi" panose="020B0702020204020303" pitchFamily="34" charset="0"/>
              </a:rPr>
            </a:br>
            <a:endParaRPr lang="en-US" sz="28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FE49CB2A-4CD0-EDF5-EDC1-2692CF97DCD4}"/>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rPr>
              <a:t>A </a:t>
            </a:r>
            <a:r>
              <a:rPr lang="en-US" sz="2000" b="1" i="0" u="none" strike="noStrike" dirty="0">
                <a:effectLst/>
              </a:rPr>
              <a:t>vision statement</a:t>
            </a:r>
            <a:r>
              <a:rPr lang="en-US" sz="2000" u="none" strike="noStrike" dirty="0"/>
              <a:t> </a:t>
            </a:r>
            <a:r>
              <a:rPr lang="en-US" sz="2000" b="0" i="0" dirty="0">
                <a:effectLst/>
              </a:rPr>
              <a:t>is a sweeping picture of the long-term goals for the business: what it is to become and what it will look like when it gets there. A mission statement is a guide to the actions of the organization: it spells out the overall goals, provides a path, and contains the core values to help guide decision making. The mission statement lays the foundation for how your company’s strategies are created. </a:t>
            </a:r>
            <a:r>
              <a:rPr lang="en-US" sz="2000" b="1" i="0" u="none" strike="noStrike" dirty="0">
                <a:effectLst/>
              </a:rPr>
              <a:t>Goals</a:t>
            </a:r>
            <a:r>
              <a:rPr lang="en-US" sz="2000" b="0" i="0" dirty="0">
                <a:effectLst/>
              </a:rPr>
              <a:t>  are an essential set of benchmarks that, once achieved, help you to realize your mission and your vision. It is important to set realistic goals for both the short term and long term.</a:t>
            </a:r>
            <a:endParaRPr lang="en-US" sz="2000" dirty="0"/>
          </a:p>
        </p:txBody>
      </p:sp>
      <p:pic>
        <p:nvPicPr>
          <p:cNvPr id="5" name="Picture 4" descr="White arrows going to the red target">
            <a:extLst>
              <a:ext uri="{FF2B5EF4-FFF2-40B4-BE49-F238E27FC236}">
                <a16:creationId xmlns:a16="http://schemas.microsoft.com/office/drawing/2014/main" id="{011874E1-62A1-3A98-B200-722BF70A8B68}"/>
              </a:ext>
            </a:extLst>
          </p:cNvPr>
          <p:cNvPicPr>
            <a:picLocks noChangeAspect="1"/>
          </p:cNvPicPr>
          <p:nvPr/>
        </p:nvPicPr>
        <p:blipFill rotWithShape="1">
          <a:blip r:embed="rId2"/>
          <a:srcRect l="45198" r="9683" b="-1"/>
          <a:stretch/>
        </p:blipFill>
        <p:spPr>
          <a:xfrm>
            <a:off x="640079" y="2074605"/>
            <a:ext cx="2804608" cy="4149213"/>
          </a:xfrm>
          <a:prstGeom prst="rect">
            <a:avLst/>
          </a:prstGeom>
          <a:effectLst/>
        </p:spPr>
      </p:pic>
    </p:spTree>
    <p:extLst>
      <p:ext uri="{BB962C8B-B14F-4D97-AF65-F5344CB8AC3E}">
        <p14:creationId xmlns:p14="http://schemas.microsoft.com/office/powerpoint/2010/main" val="236118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person, indoor&#10;&#10;Description automatically generated">
            <a:extLst>
              <a:ext uri="{FF2B5EF4-FFF2-40B4-BE49-F238E27FC236}">
                <a16:creationId xmlns:a16="http://schemas.microsoft.com/office/drawing/2014/main" id="{F1C50D33-B13E-7757-4402-9CB02DC2E25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5152" b="9091"/>
          <a:stretch/>
        </p:blipFill>
        <p:spPr>
          <a:xfrm>
            <a:off x="7476930" y="2388636"/>
            <a:ext cx="4379167" cy="2463282"/>
          </a:xfrm>
          <a:prstGeom prst="rect">
            <a:avLst/>
          </a:prstGeom>
        </p:spPr>
      </p:pic>
      <p:sp>
        <p:nvSpPr>
          <p:cNvPr id="2" name="Title 1">
            <a:extLst>
              <a:ext uri="{FF2B5EF4-FFF2-40B4-BE49-F238E27FC236}">
                <a16:creationId xmlns:a16="http://schemas.microsoft.com/office/drawing/2014/main" id="{3DF7D4D8-ACA7-4FE4-732B-F61977D46DF0}"/>
              </a:ext>
            </a:extLst>
          </p:cNvPr>
          <p:cNvSpPr>
            <a:spLocks noGrp="1"/>
          </p:cNvSpPr>
          <p:nvPr>
            <p:ph type="title"/>
          </p:nvPr>
        </p:nvSpPr>
        <p:spPr>
          <a:xfrm>
            <a:off x="594804" y="640263"/>
            <a:ext cx="6619811" cy="1344975"/>
          </a:xfrm>
        </p:spPr>
        <p:txBody>
          <a:bodyPr>
            <a:normAutofit/>
          </a:bodyPr>
          <a:lstStyle/>
          <a:p>
            <a:r>
              <a:rPr lang="en-US" i="0" dirty="0">
                <a:effectLst/>
              </a:rPr>
              <a:t>Create Your Brand Identity</a:t>
            </a:r>
            <a:br>
              <a:rPr lang="en-US" sz="4000" b="1" i="0" dirty="0">
                <a:effectLst/>
                <a:latin typeface="open-sans"/>
              </a:rPr>
            </a:br>
            <a:endParaRPr lang="en-US" sz="4000" dirty="0"/>
          </a:p>
        </p:txBody>
      </p:sp>
      <p:sp>
        <p:nvSpPr>
          <p:cNvPr id="3" name="Content Placeholder 2">
            <a:extLst>
              <a:ext uri="{FF2B5EF4-FFF2-40B4-BE49-F238E27FC236}">
                <a16:creationId xmlns:a16="http://schemas.microsoft.com/office/drawing/2014/main" id="{FD8CB756-7D52-8556-1FA9-810D1ED480E3}"/>
              </a:ext>
            </a:extLst>
          </p:cNvPr>
          <p:cNvSpPr>
            <a:spLocks noGrp="1"/>
          </p:cNvSpPr>
          <p:nvPr>
            <p:ph idx="1"/>
          </p:nvPr>
        </p:nvSpPr>
        <p:spPr>
          <a:xfrm>
            <a:off x="594110" y="1985238"/>
            <a:ext cx="6620505" cy="4338031"/>
          </a:xfrm>
        </p:spPr>
        <p:txBody>
          <a:bodyPr>
            <a:normAutofit fontScale="70000" lnSpcReduction="20000"/>
          </a:bodyPr>
          <a:lstStyle/>
          <a:p>
            <a:r>
              <a:rPr lang="en-US" sz="2900" b="0" i="0" dirty="0">
                <a:effectLst/>
              </a:rPr>
              <a:t>Creating your brand identity at the start is essential to building a unique, successful business. To create your brand, start by identifying a few simple concepts to use as building blocks for your brand identity.</a:t>
            </a:r>
          </a:p>
          <a:p>
            <a:pPr>
              <a:buFont typeface="Arial" panose="020B0604020202020204" pitchFamily="34" charset="0"/>
              <a:buChar char="•"/>
            </a:pPr>
            <a:r>
              <a:rPr lang="en-US" sz="2900" b="0" i="0" dirty="0">
                <a:effectLst/>
              </a:rPr>
              <a:t>What is your point of difference? What is going to make a client want to visit your business versus the one across the street?</a:t>
            </a:r>
          </a:p>
          <a:p>
            <a:pPr>
              <a:buFont typeface="Arial" panose="020B0604020202020204" pitchFamily="34" charset="0"/>
              <a:buChar char="•"/>
            </a:pPr>
            <a:r>
              <a:rPr lang="en-US" sz="2900" b="0" i="0" dirty="0">
                <a:effectLst/>
              </a:rPr>
              <a:t>What are you selling? Every salon, spa, or barbershop sells beauty services; think beyond the obvious. Are you selling a luxury experience, a family-friendly environment, or a cost-conscious express service?</a:t>
            </a:r>
          </a:p>
          <a:p>
            <a:pPr>
              <a:buFont typeface="Arial" panose="020B0604020202020204" pitchFamily="34" charset="0"/>
              <a:buChar char="•"/>
            </a:pPr>
            <a:r>
              <a:rPr lang="en-US" sz="2900" b="0" i="0" dirty="0">
                <a:effectLst/>
              </a:rPr>
              <a:t>What is your aesthetic? Will there be a consistent color, theme, or uniform for your staff?</a:t>
            </a:r>
          </a:p>
          <a:p>
            <a:r>
              <a:rPr lang="en-US" sz="2900" b="0" i="0" dirty="0">
                <a:effectLst/>
              </a:rPr>
              <a:t>Identifying the answers to the three main questions above will solidify your concepts and serve as reference. Refer to them frequently for inspiration, guidance, and a reminder of what your business is built upon.</a:t>
            </a:r>
          </a:p>
          <a:p>
            <a:pPr marL="0" indent="0">
              <a:buNone/>
            </a:pPr>
            <a:endParaRPr lang="en-US" sz="1500" dirty="0"/>
          </a:p>
        </p:txBody>
      </p:sp>
    </p:spTree>
    <p:extLst>
      <p:ext uri="{BB962C8B-B14F-4D97-AF65-F5344CB8AC3E}">
        <p14:creationId xmlns:p14="http://schemas.microsoft.com/office/powerpoint/2010/main" val="3534902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1C4D3-B712-30AF-BCFA-715E200057DF}"/>
              </a:ext>
            </a:extLst>
          </p:cNvPr>
          <p:cNvSpPr>
            <a:spLocks noGrp="1"/>
          </p:cNvSpPr>
          <p:nvPr>
            <p:ph type="title"/>
          </p:nvPr>
        </p:nvSpPr>
        <p:spPr>
          <a:xfrm>
            <a:off x="545144" y="543384"/>
            <a:ext cx="6891186" cy="1135737"/>
          </a:xfrm>
        </p:spPr>
        <p:txBody>
          <a:bodyPr>
            <a:normAutofit/>
          </a:bodyPr>
          <a:lstStyle/>
          <a:p>
            <a:r>
              <a:rPr lang="en-US" sz="3600" i="0" dirty="0">
                <a:effectLst/>
              </a:rPr>
              <a:t>Create a Business Timeline</a:t>
            </a:r>
            <a:br>
              <a:rPr lang="en-US" sz="3600" i="0" dirty="0">
                <a:effectLst/>
              </a:rPr>
            </a:br>
            <a:endParaRPr lang="en-US" sz="3600" dirty="0"/>
          </a:p>
        </p:txBody>
      </p:sp>
      <p:graphicFrame>
        <p:nvGraphicFramePr>
          <p:cNvPr id="13" name="Content Placeholder 2">
            <a:extLst>
              <a:ext uri="{FF2B5EF4-FFF2-40B4-BE49-F238E27FC236}">
                <a16:creationId xmlns:a16="http://schemas.microsoft.com/office/drawing/2014/main" id="{C748769D-3B85-BCE1-5D75-0BD9748DF340}"/>
              </a:ext>
            </a:extLst>
          </p:cNvPr>
          <p:cNvGraphicFramePr>
            <a:graphicFrameLocks noGrp="1"/>
          </p:cNvGraphicFramePr>
          <p:nvPr>
            <p:ph idx="1"/>
            <p:extLst>
              <p:ext uri="{D42A27DB-BD31-4B8C-83A1-F6EECF244321}">
                <p14:modId xmlns:p14="http://schemas.microsoft.com/office/powerpoint/2010/main" val="3665214361"/>
              </p:ext>
            </p:extLst>
          </p:nvPr>
        </p:nvGraphicFramePr>
        <p:xfrm>
          <a:off x="977764" y="1763317"/>
          <a:ext cx="9503423" cy="4393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29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3F302-7065-C5A4-2ADB-27F7D10703DA}"/>
              </a:ext>
            </a:extLst>
          </p:cNvPr>
          <p:cNvSpPr>
            <a:spLocks noGrp="1"/>
          </p:cNvSpPr>
          <p:nvPr>
            <p:ph type="title"/>
          </p:nvPr>
        </p:nvSpPr>
        <p:spPr>
          <a:xfrm>
            <a:off x="554976" y="643469"/>
            <a:ext cx="7635294" cy="4516360"/>
          </a:xfrm>
        </p:spPr>
        <p:txBody>
          <a:bodyPr anchor="t">
            <a:normAutofit/>
          </a:bodyPr>
          <a:lstStyle/>
          <a:p>
            <a:r>
              <a:rPr lang="en-US" sz="3600" i="0" dirty="0">
                <a:effectLst/>
              </a:rPr>
              <a:t>Determine Business Feasibility</a:t>
            </a:r>
            <a:br>
              <a:rPr lang="en-US" sz="3600" b="1" i="0" dirty="0">
                <a:effectLst/>
                <a:latin typeface="open-sans"/>
              </a:rPr>
            </a:br>
            <a:endParaRPr lang="en-US" sz="3600" dirty="0"/>
          </a:p>
        </p:txBody>
      </p:sp>
      <p:sp>
        <p:nvSpPr>
          <p:cNvPr id="3" name="Content Placeholder 2">
            <a:extLst>
              <a:ext uri="{FF2B5EF4-FFF2-40B4-BE49-F238E27FC236}">
                <a16:creationId xmlns:a16="http://schemas.microsoft.com/office/drawing/2014/main" id="{FAA66805-79B3-9088-5672-685746D37D4D}"/>
              </a:ext>
            </a:extLst>
          </p:cNvPr>
          <p:cNvSpPr>
            <a:spLocks noGrp="1"/>
          </p:cNvSpPr>
          <p:nvPr>
            <p:ph idx="1"/>
          </p:nvPr>
        </p:nvSpPr>
        <p:spPr>
          <a:xfrm>
            <a:off x="572456" y="2084439"/>
            <a:ext cx="11047088" cy="3156699"/>
          </a:xfrm>
        </p:spPr>
        <p:txBody>
          <a:bodyPr>
            <a:normAutofit lnSpcReduction="10000"/>
          </a:bodyPr>
          <a:lstStyle/>
          <a:p>
            <a:pPr marL="0" indent="0">
              <a:buNone/>
            </a:pPr>
            <a:r>
              <a:rPr lang="en-US" b="0" i="0" dirty="0">
                <a:solidFill>
                  <a:schemeClr val="tx1">
                    <a:lumMod val="95000"/>
                    <a:lumOff val="5000"/>
                  </a:schemeClr>
                </a:solidFill>
                <a:effectLst/>
                <a:latin typeface="Futura PT Book" panose="020B0502020204020303" pitchFamily="34" charset="0"/>
              </a:rPr>
              <a:t>Determining whether the business you envision is feasible means addressing certain practical issues. For example, do you have a special skill or talent that can help you set your business apart from other salons, spas, or barbershops in your area? Does the town or area in which you are planning to locate the business offer you the appropriate type of clientele for the products and services you want to offer? Based on what you envision for the business, how much money will you need to open the business? Is this funding available to you?</a:t>
            </a:r>
            <a:endParaRPr lang="en-US" dirty="0">
              <a:solidFill>
                <a:schemeClr val="tx1">
                  <a:lumMod val="95000"/>
                  <a:lumOff val="5000"/>
                </a:schemeClr>
              </a:solidFill>
              <a:latin typeface="Futura PT Book" panose="020B0502020204020303" pitchFamily="34" charset="0"/>
            </a:endParaRPr>
          </a:p>
        </p:txBody>
      </p:sp>
    </p:spTree>
    <p:extLst>
      <p:ext uri="{BB962C8B-B14F-4D97-AF65-F5344CB8AC3E}">
        <p14:creationId xmlns:p14="http://schemas.microsoft.com/office/powerpoint/2010/main" val="2502172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9A54D-2B50-EB62-E922-D53EAFA84CB9}"/>
              </a:ext>
            </a:extLst>
          </p:cNvPr>
          <p:cNvSpPr>
            <a:spLocks noGrp="1"/>
          </p:cNvSpPr>
          <p:nvPr>
            <p:ph type="title"/>
          </p:nvPr>
        </p:nvSpPr>
        <p:spPr>
          <a:xfrm>
            <a:off x="506391" y="425556"/>
            <a:ext cx="6586491" cy="1286160"/>
          </a:xfrm>
        </p:spPr>
        <p:txBody>
          <a:bodyPr anchor="b">
            <a:normAutofit/>
          </a:bodyPr>
          <a:lstStyle/>
          <a:p>
            <a:r>
              <a:rPr lang="en-US" i="0" dirty="0">
                <a:effectLst/>
                <a:latin typeface="Futura PT Demi" panose="020B0702020204020303" pitchFamily="34" charset="0"/>
              </a:rPr>
              <a:t>Choose a Business Name</a:t>
            </a:r>
            <a:br>
              <a:rPr lang="en-US" i="0" dirty="0">
                <a:effectLst/>
                <a:latin typeface="Futura PT Demi" panose="020B0702020204020303" pitchFamily="34" charset="0"/>
              </a:rPr>
            </a:br>
            <a:endParaRPr lang="en-US"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386C31DB-5BDB-9E4A-893E-FAAC807B45FD}"/>
              </a:ext>
            </a:extLst>
          </p:cNvPr>
          <p:cNvSpPr>
            <a:spLocks noGrp="1"/>
          </p:cNvSpPr>
          <p:nvPr>
            <p:ph idx="1"/>
          </p:nvPr>
        </p:nvSpPr>
        <p:spPr>
          <a:xfrm>
            <a:off x="4139381" y="2438400"/>
            <a:ext cx="7412539" cy="3785419"/>
          </a:xfrm>
        </p:spPr>
        <p:txBody>
          <a:bodyPr>
            <a:normAutofit/>
          </a:bodyPr>
          <a:lstStyle/>
          <a:p>
            <a:pPr marL="0" indent="0">
              <a:buNone/>
            </a:pPr>
            <a:r>
              <a:rPr lang="en-US" sz="2000" b="0" i="0" dirty="0">
                <a:effectLst/>
                <a:latin typeface="Futura PT Book" panose="020B0502020204020303" pitchFamily="34" charset="0"/>
              </a:rPr>
              <a:t>The name you select for your business explains what it is and can also identify characteristics that set your business apart from competitors in the marketplace. The name you select for your business will also influence how clients and potential clients perceive the business. The name will create a picture of your business in clients’ minds. Note that once that picture exists, it can be very difficult to change it if you are not satisfied. In addition, once your business is named, it is complicated to make all of the legal, banking, and tax updates if you later want to change the name.</a:t>
            </a:r>
            <a:endParaRPr lang="en-US" sz="2000" dirty="0">
              <a:latin typeface="Futura PT Book" panose="020B0502020204020303" pitchFamily="34" charset="0"/>
            </a:endParaRPr>
          </a:p>
        </p:txBody>
      </p:sp>
      <p:pic>
        <p:nvPicPr>
          <p:cNvPr id="11" name="Picture 4">
            <a:extLst>
              <a:ext uri="{FF2B5EF4-FFF2-40B4-BE49-F238E27FC236}">
                <a16:creationId xmlns:a16="http://schemas.microsoft.com/office/drawing/2014/main" id="{E3CC30FB-E92F-714E-FD99-C6AF05B89494}"/>
              </a:ext>
            </a:extLst>
          </p:cNvPr>
          <p:cNvPicPr>
            <a:picLocks noChangeAspect="1"/>
          </p:cNvPicPr>
          <p:nvPr/>
        </p:nvPicPr>
        <p:blipFill rotWithShape="1">
          <a:blip r:embed="rId2"/>
          <a:srcRect l="33289" r="28689"/>
          <a:stretch/>
        </p:blipFill>
        <p:spPr>
          <a:xfrm>
            <a:off x="640079" y="1651819"/>
            <a:ext cx="3159558" cy="4674336"/>
          </a:xfrm>
          <a:prstGeom prst="rect">
            <a:avLst/>
          </a:prstGeom>
          <a:effectLst/>
        </p:spPr>
      </p:pic>
    </p:spTree>
    <p:extLst>
      <p:ext uri="{BB962C8B-B14F-4D97-AF65-F5344CB8AC3E}">
        <p14:creationId xmlns:p14="http://schemas.microsoft.com/office/powerpoint/2010/main" val="594976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8133A7-FCFD-E96A-8E1C-AB85C5AE8988}"/>
              </a:ext>
            </a:extLst>
          </p:cNvPr>
          <p:cNvPicPr>
            <a:picLocks noChangeAspect="1"/>
          </p:cNvPicPr>
          <p:nvPr/>
        </p:nvPicPr>
        <p:blipFill rotWithShape="1">
          <a:blip r:embed="rId2"/>
          <a:srcRect t="6250"/>
          <a:stretch/>
        </p:blipFill>
        <p:spPr>
          <a:xfrm>
            <a:off x="5290456" y="1952311"/>
            <a:ext cx="6302343" cy="3545063"/>
          </a:xfrm>
          <a:prstGeom prst="rect">
            <a:avLst/>
          </a:prstGeom>
        </p:spPr>
      </p:pic>
      <p:sp>
        <p:nvSpPr>
          <p:cNvPr id="2" name="Title 1">
            <a:extLst>
              <a:ext uri="{FF2B5EF4-FFF2-40B4-BE49-F238E27FC236}">
                <a16:creationId xmlns:a16="http://schemas.microsoft.com/office/drawing/2014/main" id="{D4AB4163-6640-0636-4B54-3AB7E23BFEA7}"/>
              </a:ext>
            </a:extLst>
          </p:cNvPr>
          <p:cNvSpPr>
            <a:spLocks noGrp="1"/>
          </p:cNvSpPr>
          <p:nvPr>
            <p:ph type="title"/>
          </p:nvPr>
        </p:nvSpPr>
        <p:spPr>
          <a:xfrm>
            <a:off x="213936" y="473324"/>
            <a:ext cx="4204137" cy="1342754"/>
          </a:xfrm>
        </p:spPr>
        <p:txBody>
          <a:bodyPr>
            <a:normAutofit/>
          </a:bodyPr>
          <a:lstStyle/>
          <a:p>
            <a:pPr algn="ctr"/>
            <a:r>
              <a:rPr lang="en-US" sz="3600" i="0" dirty="0">
                <a:effectLst/>
              </a:rPr>
              <a:t>Choose a Location</a:t>
            </a:r>
            <a:br>
              <a:rPr lang="en-US" sz="3600" b="1" i="0" dirty="0">
                <a:effectLst/>
                <a:latin typeface="open-sans"/>
              </a:rPr>
            </a:br>
            <a:endParaRPr lang="en-US" sz="3600" dirty="0"/>
          </a:p>
        </p:txBody>
      </p:sp>
      <p:sp>
        <p:nvSpPr>
          <p:cNvPr id="3" name="Content Placeholder 2">
            <a:extLst>
              <a:ext uri="{FF2B5EF4-FFF2-40B4-BE49-F238E27FC236}">
                <a16:creationId xmlns:a16="http://schemas.microsoft.com/office/drawing/2014/main" id="{1F37F10F-136D-3ACE-AE2E-B89EF24B40C9}"/>
              </a:ext>
            </a:extLst>
          </p:cNvPr>
          <p:cNvSpPr>
            <a:spLocks noGrp="1"/>
          </p:cNvSpPr>
          <p:nvPr>
            <p:ph idx="1"/>
          </p:nvPr>
        </p:nvSpPr>
        <p:spPr>
          <a:xfrm>
            <a:off x="380407" y="2877535"/>
            <a:ext cx="4593021" cy="2619839"/>
          </a:xfrm>
        </p:spPr>
        <p:txBody>
          <a:bodyPr anchor="ctr">
            <a:noAutofit/>
          </a:bodyPr>
          <a:lstStyle/>
          <a:p>
            <a:pPr marL="0" indent="0">
              <a:buNone/>
            </a:pPr>
            <a:r>
              <a:rPr lang="en-US" b="0" i="0" dirty="0">
                <a:effectLst/>
              </a:rPr>
              <a:t>You will want to base your business location on your primary clientele and their needs. Select a location that has good visibility, high traffic, easy access, sufficient parking, and handicap access</a:t>
            </a:r>
            <a:endParaRPr lang="en-US" dirty="0"/>
          </a:p>
        </p:txBody>
      </p:sp>
    </p:spTree>
    <p:extLst>
      <p:ext uri="{BB962C8B-B14F-4D97-AF65-F5344CB8AC3E}">
        <p14:creationId xmlns:p14="http://schemas.microsoft.com/office/powerpoint/2010/main" val="1281006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9413D-E2E1-26DA-6EFB-A0955361E17B}"/>
              </a:ext>
            </a:extLst>
          </p:cNvPr>
          <p:cNvSpPr>
            <a:spLocks noGrp="1"/>
          </p:cNvSpPr>
          <p:nvPr>
            <p:ph type="title"/>
          </p:nvPr>
        </p:nvSpPr>
        <p:spPr>
          <a:xfrm>
            <a:off x="522243" y="501449"/>
            <a:ext cx="6586491" cy="1286160"/>
          </a:xfrm>
        </p:spPr>
        <p:txBody>
          <a:bodyPr anchor="b">
            <a:normAutofit/>
          </a:bodyPr>
          <a:lstStyle/>
          <a:p>
            <a:r>
              <a:rPr lang="en-US" i="0" dirty="0">
                <a:effectLst/>
                <a:latin typeface="Futura PT Demi" panose="020B0702020204020303" pitchFamily="34" charset="0"/>
              </a:rPr>
              <a:t>Written Agreements</a:t>
            </a:r>
            <a:br>
              <a:rPr lang="en-US" sz="4100" i="0" dirty="0">
                <a:effectLst/>
                <a:latin typeface="Futura PT Demi" panose="020B0702020204020303" pitchFamily="34" charset="0"/>
              </a:rPr>
            </a:br>
            <a:endParaRPr lang="en-US" sz="41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2F71F3C4-C7F1-4513-D49C-CC0FED879E4D}"/>
              </a:ext>
            </a:extLst>
          </p:cNvPr>
          <p:cNvSpPr>
            <a:spLocks noGrp="1"/>
          </p:cNvSpPr>
          <p:nvPr>
            <p:ph idx="1"/>
          </p:nvPr>
        </p:nvSpPr>
        <p:spPr>
          <a:xfrm>
            <a:off x="4635591" y="2220687"/>
            <a:ext cx="7428891" cy="4376051"/>
          </a:xfrm>
        </p:spPr>
        <p:txBody>
          <a:bodyPr>
            <a:noAutofit/>
          </a:bodyPr>
          <a:lstStyle/>
          <a:p>
            <a:pPr marL="0" indent="0">
              <a:buNone/>
            </a:pPr>
            <a:r>
              <a:rPr lang="en-US" b="0" i="0" dirty="0">
                <a:effectLst/>
                <a:latin typeface="Futura PT Book" panose="020B0502020204020303" pitchFamily="34" charset="0"/>
                <a:ea typeface="PMingLiU" panose="020B0604030504040204" pitchFamily="18" charset="-120"/>
              </a:rPr>
              <a:t>Many </a:t>
            </a:r>
            <a:r>
              <a:rPr lang="en-US" b="1" i="0" u="none" strike="noStrike" dirty="0">
                <a:effectLst/>
                <a:latin typeface="Futura PT Book" panose="020B0502020204020303" pitchFamily="34" charset="0"/>
                <a:ea typeface="PMingLiU" panose="020B0604030504040204" pitchFamily="18" charset="-120"/>
              </a:rPr>
              <a:t>written agreements</a:t>
            </a:r>
            <a:r>
              <a:rPr lang="en-US" b="0" i="0" dirty="0">
                <a:effectLst/>
                <a:latin typeface="Futura PT Book" panose="020B0502020204020303" pitchFamily="34" charset="0"/>
                <a:ea typeface="PMingLiU" panose="020B0604030504040204" pitchFamily="18" charset="-120"/>
              </a:rPr>
              <a:t> and documents govern the opening of a business, including leases, vendor contracts, employee contracts, and more. These agreements detail, usually for legal purposes, who does what and what is given in return. You must be able to read and understand them. Your business plan, although not legally binding, falls under this category; it will follow your business throughout the entire process from start-up through many years in the future.</a:t>
            </a:r>
            <a:endParaRPr lang="en-US" dirty="0">
              <a:latin typeface="Futura PT Book" panose="020B0502020204020303" pitchFamily="34" charset="0"/>
              <a:ea typeface="PMingLiU" panose="020B0604030504040204" pitchFamily="18" charset="-120"/>
            </a:endParaRPr>
          </a:p>
        </p:txBody>
      </p:sp>
      <p:pic>
        <p:nvPicPr>
          <p:cNvPr id="5" name="Picture 4" descr="Pen placed on top of a signature line">
            <a:extLst>
              <a:ext uri="{FF2B5EF4-FFF2-40B4-BE49-F238E27FC236}">
                <a16:creationId xmlns:a16="http://schemas.microsoft.com/office/drawing/2014/main" id="{C0D67C06-4381-B857-3DEB-870F231754EF}"/>
              </a:ext>
            </a:extLst>
          </p:cNvPr>
          <p:cNvPicPr>
            <a:picLocks noChangeAspect="1"/>
          </p:cNvPicPr>
          <p:nvPr/>
        </p:nvPicPr>
        <p:blipFill rotWithShape="1">
          <a:blip r:embed="rId2"/>
          <a:srcRect l="52388" r="2493" b="-1"/>
          <a:stretch/>
        </p:blipFill>
        <p:spPr>
          <a:xfrm>
            <a:off x="744228" y="1651818"/>
            <a:ext cx="3071261" cy="4543707"/>
          </a:xfrm>
          <a:prstGeom prst="rect">
            <a:avLst/>
          </a:prstGeom>
          <a:effectLst/>
        </p:spPr>
      </p:pic>
    </p:spTree>
    <p:extLst>
      <p:ext uri="{BB962C8B-B14F-4D97-AF65-F5344CB8AC3E}">
        <p14:creationId xmlns:p14="http://schemas.microsoft.com/office/powerpoint/2010/main" val="3741412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9A25D-6701-A0D4-FA1E-9A20080318E7}"/>
              </a:ext>
            </a:extLst>
          </p:cNvPr>
          <p:cNvSpPr>
            <a:spLocks noGrp="1"/>
          </p:cNvSpPr>
          <p:nvPr>
            <p:ph type="title"/>
          </p:nvPr>
        </p:nvSpPr>
        <p:spPr>
          <a:xfrm>
            <a:off x="643467" y="626455"/>
            <a:ext cx="3962061" cy="4516360"/>
          </a:xfrm>
        </p:spPr>
        <p:txBody>
          <a:bodyPr anchor="t">
            <a:normAutofit/>
          </a:bodyPr>
          <a:lstStyle/>
          <a:p>
            <a:r>
              <a:rPr lang="en-US" sz="3600" dirty="0">
                <a:latin typeface="Futura PT Demi" panose="020B0702020204020303" pitchFamily="34" charset="0"/>
              </a:rPr>
              <a:t>A Plan</a:t>
            </a:r>
          </a:p>
        </p:txBody>
      </p:sp>
      <p:sp>
        <p:nvSpPr>
          <p:cNvPr id="3" name="Content Placeholder 2">
            <a:extLst>
              <a:ext uri="{FF2B5EF4-FFF2-40B4-BE49-F238E27FC236}">
                <a16:creationId xmlns:a16="http://schemas.microsoft.com/office/drawing/2014/main" id="{6CEB8257-5242-06BD-550B-BB29CF942E14}"/>
              </a:ext>
            </a:extLst>
          </p:cNvPr>
          <p:cNvSpPr>
            <a:spLocks noGrp="1"/>
          </p:cNvSpPr>
          <p:nvPr>
            <p:ph idx="1"/>
          </p:nvPr>
        </p:nvSpPr>
        <p:spPr>
          <a:xfrm>
            <a:off x="643467" y="1825990"/>
            <a:ext cx="10250675" cy="4516361"/>
          </a:xfrm>
        </p:spPr>
        <p:txBody>
          <a:bodyPr>
            <a:normAutofit/>
          </a:bodyPr>
          <a:lstStyle/>
          <a:p>
            <a:r>
              <a:rPr lang="en-US" sz="2000" b="0" i="0" dirty="0">
                <a:effectLst/>
                <a:latin typeface="Futura PT Book" panose="020B0502020204020303" pitchFamily="34" charset="0"/>
              </a:rPr>
              <a:t>The plan should include a general description of the business and the services that it will provide; area </a:t>
            </a:r>
            <a:r>
              <a:rPr lang="en-US" sz="2000" b="1" i="0" u="none" strike="noStrike" dirty="0">
                <a:effectLst/>
                <a:latin typeface="Futura PT Book" panose="020B0502020204020303" pitchFamily="34" charset="0"/>
              </a:rPr>
              <a:t>demographics</a:t>
            </a:r>
            <a:r>
              <a:rPr lang="en-US" sz="2000" b="0" i="0" dirty="0">
                <a:effectLst/>
                <a:latin typeface="Futura PT Book" panose="020B0502020204020303" pitchFamily="34" charset="0"/>
              </a:rPr>
              <a:t>, which consist of information about a specific population, including data on race, age, income, and educational attainment; expected salaries and cost of related benefits; an operations plan that includes pricing structure and expenses, such as equipment, supplies, repairs, advertising, taxes, and insurance; and projected income and overhead expenses for up to five years. A certified public accountant (CPA) can be invaluable in helping you gather accurate financial information. The chamber of commerce in your proposed area typically has information on area demographics.</a:t>
            </a:r>
            <a:endParaRPr lang="en-US" sz="2000" dirty="0">
              <a:latin typeface="Futura PT Book" panose="020B0502020204020303" pitchFamily="34" charset="0"/>
            </a:endParaRPr>
          </a:p>
        </p:txBody>
      </p:sp>
    </p:spTree>
    <p:extLst>
      <p:ext uri="{BB962C8B-B14F-4D97-AF65-F5344CB8AC3E}">
        <p14:creationId xmlns:p14="http://schemas.microsoft.com/office/powerpoint/2010/main" val="25599053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7ADD6-5A65-6972-E4EB-594D3A3E6CBF}"/>
              </a:ext>
            </a:extLst>
          </p:cNvPr>
          <p:cNvSpPr>
            <a:spLocks noGrp="1"/>
          </p:cNvSpPr>
          <p:nvPr>
            <p:ph type="title"/>
          </p:nvPr>
        </p:nvSpPr>
        <p:spPr>
          <a:xfrm>
            <a:off x="460894" y="444560"/>
            <a:ext cx="6586491" cy="1286160"/>
          </a:xfrm>
        </p:spPr>
        <p:txBody>
          <a:bodyPr anchor="b">
            <a:normAutofit/>
          </a:bodyPr>
          <a:lstStyle/>
          <a:p>
            <a:r>
              <a:rPr lang="en-US" i="0" dirty="0">
                <a:effectLst/>
              </a:rPr>
              <a:t>Business Regulations and Laws</a:t>
            </a:r>
            <a:br>
              <a:rPr lang="en-US" i="0" dirty="0">
                <a:effectLst/>
              </a:rPr>
            </a:br>
            <a:endParaRPr lang="en-US" dirty="0"/>
          </a:p>
        </p:txBody>
      </p:sp>
      <p:graphicFrame>
        <p:nvGraphicFramePr>
          <p:cNvPr id="5" name="Content Placeholder 2">
            <a:extLst>
              <a:ext uri="{FF2B5EF4-FFF2-40B4-BE49-F238E27FC236}">
                <a16:creationId xmlns:a16="http://schemas.microsoft.com/office/drawing/2014/main" id="{6AF1974B-34E5-6823-0FFE-951C9C0C5F7A}"/>
              </a:ext>
            </a:extLst>
          </p:cNvPr>
          <p:cNvGraphicFramePr>
            <a:graphicFrameLocks noGrp="1"/>
          </p:cNvGraphicFramePr>
          <p:nvPr>
            <p:ph idx="1"/>
            <p:extLst>
              <p:ext uri="{D42A27DB-BD31-4B8C-83A1-F6EECF244321}">
                <p14:modId xmlns:p14="http://schemas.microsoft.com/office/powerpoint/2010/main" val="878324839"/>
              </p:ext>
            </p:extLst>
          </p:nvPr>
        </p:nvGraphicFramePr>
        <p:xfrm>
          <a:off x="4760157" y="2438400"/>
          <a:ext cx="6586489" cy="3785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2C460A5A-6713-29FC-B399-A9330A2C6ADF}"/>
              </a:ext>
            </a:extLst>
          </p:cNvPr>
          <p:cNvPicPr>
            <a:picLocks noChangeAspect="1"/>
          </p:cNvPicPr>
          <p:nvPr/>
        </p:nvPicPr>
        <p:blipFill rotWithShape="1">
          <a:blip r:embed="rId7"/>
          <a:srcRect l="14517" r="40364" b="-1"/>
          <a:stretch/>
        </p:blipFill>
        <p:spPr>
          <a:xfrm>
            <a:off x="640080" y="1641987"/>
            <a:ext cx="3225203" cy="4771453"/>
          </a:xfrm>
          <a:prstGeom prst="rect">
            <a:avLst/>
          </a:prstGeom>
          <a:effectLst/>
        </p:spPr>
      </p:pic>
    </p:spTree>
    <p:extLst>
      <p:ext uri="{BB962C8B-B14F-4D97-AF65-F5344CB8AC3E}">
        <p14:creationId xmlns:p14="http://schemas.microsoft.com/office/powerpoint/2010/main" val="343670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EB716-9155-92BD-DC92-A8EABEEEA4EF}"/>
              </a:ext>
            </a:extLst>
          </p:cNvPr>
          <p:cNvSpPr>
            <a:spLocks noGrp="1"/>
          </p:cNvSpPr>
          <p:nvPr>
            <p:ph type="title"/>
          </p:nvPr>
        </p:nvSpPr>
        <p:spPr>
          <a:xfrm>
            <a:off x="574642" y="353960"/>
            <a:ext cx="4804064" cy="1160751"/>
          </a:xfrm>
        </p:spPr>
        <p:txBody>
          <a:bodyPr>
            <a:normAutofit/>
          </a:bodyPr>
          <a:lstStyle/>
          <a:p>
            <a:r>
              <a:rPr lang="en-US" sz="3600" dirty="0">
                <a:latin typeface="Futura PT Demi" panose="020B0702020204020303" pitchFamily="34" charset="0"/>
              </a:rPr>
              <a:t>Insurance </a:t>
            </a:r>
          </a:p>
        </p:txBody>
      </p:sp>
      <p:sp>
        <p:nvSpPr>
          <p:cNvPr id="3" name="Content Placeholder 2">
            <a:extLst>
              <a:ext uri="{FF2B5EF4-FFF2-40B4-BE49-F238E27FC236}">
                <a16:creationId xmlns:a16="http://schemas.microsoft.com/office/drawing/2014/main" id="{16FAE724-818D-7CE4-0A74-0290F20300F5}"/>
              </a:ext>
            </a:extLst>
          </p:cNvPr>
          <p:cNvSpPr>
            <a:spLocks noGrp="1"/>
          </p:cNvSpPr>
          <p:nvPr>
            <p:ph idx="1"/>
          </p:nvPr>
        </p:nvSpPr>
        <p:spPr>
          <a:xfrm>
            <a:off x="574642" y="466285"/>
            <a:ext cx="10952677" cy="5571065"/>
          </a:xfrm>
        </p:spPr>
        <p:txBody>
          <a:bodyPr anchor="ctr">
            <a:normAutofit/>
          </a:bodyPr>
          <a:lstStyle/>
          <a:p>
            <a:pPr marL="0" indent="0">
              <a:buNone/>
            </a:pPr>
            <a:r>
              <a:rPr lang="en-US" b="0" i="0" dirty="0">
                <a:effectLst/>
                <a:latin typeface="Futura PT Book" panose="020B0502020204020303" pitchFamily="34" charset="0"/>
              </a:rPr>
              <a:t>When you do open your business, you will need to purchase </a:t>
            </a:r>
            <a:r>
              <a:rPr lang="en-US" b="1" i="0" u="none" strike="noStrike" dirty="0">
                <a:effectLst/>
                <a:latin typeface="Futura PT Book" panose="020B0502020204020303" pitchFamily="34" charset="0"/>
              </a:rPr>
              <a:t>insurance</a:t>
            </a:r>
            <a:r>
              <a:rPr lang="en-US" b="0" i="0" dirty="0">
                <a:effectLst/>
                <a:latin typeface="Futura PT Book" panose="020B0502020204020303" pitchFamily="34" charset="0"/>
              </a:rPr>
              <a:t> that guarantees protection against financial loss from malpractice, property liability, fire, burglary and theft, and business interruption. You will need to have disability policies as well. Make sure that your policies cover you for all the monetary demands you will have to meet on your lease.</a:t>
            </a:r>
            <a:endParaRPr lang="en-US" dirty="0">
              <a:latin typeface="Futura PT Book" panose="020B0502020204020303" pitchFamily="34" charset="0"/>
            </a:endParaRPr>
          </a:p>
        </p:txBody>
      </p:sp>
    </p:spTree>
    <p:extLst>
      <p:ext uri="{BB962C8B-B14F-4D97-AF65-F5344CB8AC3E}">
        <p14:creationId xmlns:p14="http://schemas.microsoft.com/office/powerpoint/2010/main" val="2059424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A7CF9-CA56-391D-F481-B04F381A2E41}"/>
              </a:ext>
            </a:extLst>
          </p:cNvPr>
          <p:cNvSpPr>
            <a:spLocks noGrp="1"/>
          </p:cNvSpPr>
          <p:nvPr>
            <p:ph type="title"/>
          </p:nvPr>
        </p:nvSpPr>
        <p:spPr>
          <a:xfrm>
            <a:off x="597873" y="448994"/>
            <a:ext cx="4977976" cy="1454051"/>
          </a:xfrm>
        </p:spPr>
        <p:txBody>
          <a:bodyPr>
            <a:normAutofit/>
          </a:bodyPr>
          <a:lstStyle/>
          <a:p>
            <a:r>
              <a:rPr lang="en-US" sz="3600" b="1" i="0" dirty="0">
                <a:effectLst/>
                <a:latin typeface="Futura PT Demi" panose="020B0702020204020303" pitchFamily="34" charset="0"/>
              </a:rPr>
              <a:t>Daily Operation</a:t>
            </a:r>
            <a:br>
              <a:rPr lang="en-US" sz="3600" b="1" i="0" dirty="0">
                <a:effectLst/>
                <a:latin typeface="Futura PT Demi" panose="020B0702020204020303" pitchFamily="34" charset="0"/>
              </a:rPr>
            </a:br>
            <a:endParaRPr lang="en-US" sz="36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CB0CEFE1-3F1D-E9D7-F4D1-4282BE2818AD}"/>
              </a:ext>
            </a:extLst>
          </p:cNvPr>
          <p:cNvSpPr>
            <a:spLocks noGrp="1"/>
          </p:cNvSpPr>
          <p:nvPr>
            <p:ph idx="1"/>
          </p:nvPr>
        </p:nvSpPr>
        <p:spPr>
          <a:xfrm>
            <a:off x="6090574" y="2421682"/>
            <a:ext cx="4977578" cy="3639289"/>
          </a:xfrm>
        </p:spPr>
        <p:txBody>
          <a:bodyPr anchor="ctr">
            <a:normAutofit/>
          </a:bodyPr>
          <a:lstStyle/>
          <a:p>
            <a:pPr marL="0" indent="0">
              <a:buNone/>
            </a:pPr>
            <a:r>
              <a:rPr lang="en-US" sz="2000" b="0" i="0" dirty="0">
                <a:effectLst/>
                <a:latin typeface="Futura PT Book" panose="020B0502020204020303" pitchFamily="34" charset="0"/>
              </a:rPr>
              <a:t>As you can see, a new business has numerous requirements, documents, and considerations that must be sorted out before opening</a:t>
            </a:r>
            <a:endParaRPr lang="en-US" sz="2000" dirty="0">
              <a:latin typeface="Futura PT Book" panose="020B0502020204020303" pitchFamily="34" charset="0"/>
            </a:endParaRPr>
          </a:p>
        </p:txBody>
      </p:sp>
      <p:pic>
        <p:nvPicPr>
          <p:cNvPr id="7" name="Graphic 6" descr="Box trolley">
            <a:extLst>
              <a:ext uri="{FF2B5EF4-FFF2-40B4-BE49-F238E27FC236}">
                <a16:creationId xmlns:a16="http://schemas.microsoft.com/office/drawing/2014/main" id="{7C360584-9AB8-4AFC-7701-3AFF950C414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Tree>
    <p:extLst>
      <p:ext uri="{BB962C8B-B14F-4D97-AF65-F5344CB8AC3E}">
        <p14:creationId xmlns:p14="http://schemas.microsoft.com/office/powerpoint/2010/main" val="885390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3E3B0-44DB-93E0-B848-161526015579}"/>
              </a:ext>
            </a:extLst>
          </p:cNvPr>
          <p:cNvSpPr>
            <a:spLocks noGrp="1"/>
          </p:cNvSpPr>
          <p:nvPr>
            <p:ph type="title"/>
          </p:nvPr>
        </p:nvSpPr>
        <p:spPr>
          <a:xfrm>
            <a:off x="601436" y="0"/>
            <a:ext cx="6586491" cy="1286160"/>
          </a:xfrm>
        </p:spPr>
        <p:txBody>
          <a:bodyPr anchor="b">
            <a:normAutofit/>
          </a:bodyPr>
          <a:lstStyle/>
          <a:p>
            <a:r>
              <a:rPr lang="en-US" dirty="0">
                <a:latin typeface="Futura PT Demi" panose="020B0702020204020303" pitchFamily="34" charset="0"/>
              </a:rPr>
              <a:t>Business Operation </a:t>
            </a:r>
          </a:p>
        </p:txBody>
      </p:sp>
      <p:sp>
        <p:nvSpPr>
          <p:cNvPr id="3" name="Content Placeholder 2">
            <a:extLst>
              <a:ext uri="{FF2B5EF4-FFF2-40B4-BE49-F238E27FC236}">
                <a16:creationId xmlns:a16="http://schemas.microsoft.com/office/drawing/2014/main" id="{4406FECB-95B3-9F6A-57A3-360E18461F81}"/>
              </a:ext>
            </a:extLst>
          </p:cNvPr>
          <p:cNvSpPr>
            <a:spLocks noGrp="1"/>
          </p:cNvSpPr>
          <p:nvPr>
            <p:ph idx="1"/>
          </p:nvPr>
        </p:nvSpPr>
        <p:spPr>
          <a:xfrm>
            <a:off x="4965431" y="2438400"/>
            <a:ext cx="6586489" cy="3785419"/>
          </a:xfrm>
        </p:spPr>
        <p:txBody>
          <a:bodyPr>
            <a:normAutofit/>
          </a:bodyPr>
          <a:lstStyle/>
          <a:p>
            <a:pPr marL="0" indent="0">
              <a:buNone/>
            </a:pPr>
            <a:r>
              <a:rPr lang="en-US" sz="2000" dirty="0">
                <a:latin typeface="rooney-web"/>
              </a:rPr>
              <a:t>R</a:t>
            </a:r>
            <a:r>
              <a:rPr lang="en-US" sz="2000" b="0" i="0" dirty="0">
                <a:effectLst/>
                <a:latin typeface="rooney-web"/>
              </a:rPr>
              <a:t>efers to these recurring processes or activities involved in the running of a business for the purpose of producing income and value.</a:t>
            </a:r>
            <a:endParaRPr lang="en-US" sz="2000" dirty="0"/>
          </a:p>
        </p:txBody>
      </p:sp>
      <p:pic>
        <p:nvPicPr>
          <p:cNvPr id="20" name="Picture 19" descr="Calculator, pen, compass, money and a paper with graphs printed on it">
            <a:extLst>
              <a:ext uri="{FF2B5EF4-FFF2-40B4-BE49-F238E27FC236}">
                <a16:creationId xmlns:a16="http://schemas.microsoft.com/office/drawing/2014/main" id="{30FF7EC4-C00F-8526-0369-F0A5E25C2E67}"/>
              </a:ext>
            </a:extLst>
          </p:cNvPr>
          <p:cNvPicPr>
            <a:picLocks noChangeAspect="1"/>
          </p:cNvPicPr>
          <p:nvPr/>
        </p:nvPicPr>
        <p:blipFill rotWithShape="1">
          <a:blip r:embed="rId2"/>
          <a:srcRect l="31749" r="27526" b="-1"/>
          <a:stretch/>
        </p:blipFill>
        <p:spPr>
          <a:xfrm>
            <a:off x="1072699" y="1700980"/>
            <a:ext cx="2959635" cy="4378565"/>
          </a:xfrm>
          <a:prstGeom prst="rect">
            <a:avLst/>
          </a:prstGeom>
          <a:effectLst/>
        </p:spPr>
      </p:pic>
    </p:spTree>
    <p:extLst>
      <p:ext uri="{BB962C8B-B14F-4D97-AF65-F5344CB8AC3E}">
        <p14:creationId xmlns:p14="http://schemas.microsoft.com/office/powerpoint/2010/main" val="3307806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16D2-34F0-8C98-1C70-B53890010A55}"/>
              </a:ext>
            </a:extLst>
          </p:cNvPr>
          <p:cNvSpPr>
            <a:spLocks noGrp="1"/>
          </p:cNvSpPr>
          <p:nvPr>
            <p:ph type="title"/>
          </p:nvPr>
        </p:nvSpPr>
        <p:spPr>
          <a:xfrm>
            <a:off x="501444" y="-722431"/>
            <a:ext cx="6458370" cy="2052522"/>
          </a:xfrm>
        </p:spPr>
        <p:txBody>
          <a:bodyPr anchor="b">
            <a:normAutofit/>
          </a:bodyPr>
          <a:lstStyle/>
          <a:p>
            <a:r>
              <a:rPr lang="en-US" dirty="0">
                <a:latin typeface="Futura PT Demi" panose="020B0702020204020303" pitchFamily="34" charset="0"/>
              </a:rPr>
              <a:t>Business Policies</a:t>
            </a:r>
          </a:p>
        </p:txBody>
      </p:sp>
      <p:sp>
        <p:nvSpPr>
          <p:cNvPr id="3" name="Content Placeholder 2">
            <a:extLst>
              <a:ext uri="{FF2B5EF4-FFF2-40B4-BE49-F238E27FC236}">
                <a16:creationId xmlns:a16="http://schemas.microsoft.com/office/drawing/2014/main" id="{F971022C-7B6F-D0A0-CF63-90439B041676}"/>
              </a:ext>
            </a:extLst>
          </p:cNvPr>
          <p:cNvSpPr>
            <a:spLocks noGrp="1"/>
          </p:cNvSpPr>
          <p:nvPr>
            <p:ph idx="1"/>
          </p:nvPr>
        </p:nvSpPr>
        <p:spPr>
          <a:xfrm>
            <a:off x="5260258" y="2400883"/>
            <a:ext cx="6546859" cy="2913872"/>
          </a:xfrm>
        </p:spPr>
        <p:txBody>
          <a:bodyPr anchor="t">
            <a:normAutofit/>
          </a:bodyPr>
          <a:lstStyle/>
          <a:p>
            <a:pPr marL="0" indent="0">
              <a:buNone/>
            </a:pPr>
            <a:r>
              <a:rPr lang="en-US" sz="2000" dirty="0">
                <a:solidFill>
                  <a:schemeClr val="tx1">
                    <a:alpha val="80000"/>
                  </a:schemeClr>
                </a:solidFill>
                <a:latin typeface="Futura PT Book" panose="020B0502020204020303" pitchFamily="34" charset="0"/>
              </a:rPr>
              <a:t>I</a:t>
            </a:r>
            <a:r>
              <a:rPr lang="en-US" sz="2000" b="0" i="0" dirty="0">
                <a:solidFill>
                  <a:schemeClr val="tx1">
                    <a:alpha val="80000"/>
                  </a:schemeClr>
                </a:solidFill>
                <a:effectLst/>
                <a:latin typeface="Futura PT Book" panose="020B0502020204020303" pitchFamily="34" charset="0"/>
              </a:rPr>
              <a:t>s the term for the rules and regulations adopted by a business to ensure that all clients and associates are being treated fairly and consistently. Even small shops and booth renters should have such policies in place</a:t>
            </a:r>
            <a:endParaRPr lang="en-US" sz="2000" dirty="0">
              <a:solidFill>
                <a:schemeClr val="tx1">
                  <a:alpha val="80000"/>
                </a:schemeClr>
              </a:solidFill>
              <a:latin typeface="Futura PT Book" panose="020B0502020204020303" pitchFamily="34" charset="0"/>
            </a:endParaRPr>
          </a:p>
        </p:txBody>
      </p:sp>
      <p:pic>
        <p:nvPicPr>
          <p:cNvPr id="5" name="Picture 4" descr="Pen placed on top of a signature line">
            <a:extLst>
              <a:ext uri="{FF2B5EF4-FFF2-40B4-BE49-F238E27FC236}">
                <a16:creationId xmlns:a16="http://schemas.microsoft.com/office/drawing/2014/main" id="{D22953F4-6F6C-1A99-7DDB-2697D3441850}"/>
              </a:ext>
            </a:extLst>
          </p:cNvPr>
          <p:cNvPicPr>
            <a:picLocks noChangeAspect="1"/>
          </p:cNvPicPr>
          <p:nvPr/>
        </p:nvPicPr>
        <p:blipFill rotWithShape="1">
          <a:blip r:embed="rId2"/>
          <a:srcRect l="33250" r="-2" b="-2"/>
          <a:stretch/>
        </p:blipFill>
        <p:spPr>
          <a:xfrm>
            <a:off x="1192867" y="2128143"/>
            <a:ext cx="3776547" cy="3776547"/>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Tree>
    <p:extLst>
      <p:ext uri="{BB962C8B-B14F-4D97-AF65-F5344CB8AC3E}">
        <p14:creationId xmlns:p14="http://schemas.microsoft.com/office/powerpoint/2010/main" val="3271243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B1A3C-6673-D3BB-F298-F5D7F77B0B4E}"/>
              </a:ext>
            </a:extLst>
          </p:cNvPr>
          <p:cNvSpPr>
            <a:spLocks noGrp="1"/>
          </p:cNvSpPr>
          <p:nvPr>
            <p:ph type="title"/>
          </p:nvPr>
        </p:nvSpPr>
        <p:spPr>
          <a:xfrm>
            <a:off x="509179" y="-52210"/>
            <a:ext cx="6586491" cy="1286160"/>
          </a:xfrm>
        </p:spPr>
        <p:txBody>
          <a:bodyPr anchor="b">
            <a:normAutofit/>
          </a:bodyPr>
          <a:lstStyle/>
          <a:p>
            <a:r>
              <a:rPr lang="en-US" dirty="0">
                <a:latin typeface="Futura PT Demi" panose="020B0702020204020303" pitchFamily="34" charset="0"/>
              </a:rPr>
              <a:t>Record Keeping </a:t>
            </a:r>
          </a:p>
        </p:txBody>
      </p:sp>
      <p:sp>
        <p:nvSpPr>
          <p:cNvPr id="3" name="Content Placeholder 2">
            <a:extLst>
              <a:ext uri="{FF2B5EF4-FFF2-40B4-BE49-F238E27FC236}">
                <a16:creationId xmlns:a16="http://schemas.microsoft.com/office/drawing/2014/main" id="{5B05E0C9-1B53-F1B2-AA8A-D138318840CE}"/>
              </a:ext>
            </a:extLst>
          </p:cNvPr>
          <p:cNvSpPr>
            <a:spLocks noGrp="1"/>
          </p:cNvSpPr>
          <p:nvPr>
            <p:ph idx="1"/>
          </p:nvPr>
        </p:nvSpPr>
        <p:spPr>
          <a:xfrm>
            <a:off x="4316502" y="1838631"/>
            <a:ext cx="6586489" cy="3785419"/>
          </a:xfrm>
        </p:spPr>
        <p:txBody>
          <a:bodyPr>
            <a:normAutofit/>
          </a:bodyPr>
          <a:lstStyle/>
          <a:p>
            <a:pPr marL="0" indent="0">
              <a:buNone/>
            </a:pPr>
            <a:r>
              <a:rPr lang="en-US" sz="3200" dirty="0">
                <a:latin typeface="Futura PT Book" panose="020B0502020204020303" pitchFamily="34" charset="0"/>
              </a:rPr>
              <a:t>T</a:t>
            </a:r>
            <a:r>
              <a:rPr lang="en-US" sz="3200" b="0" i="0" dirty="0">
                <a:effectLst/>
                <a:latin typeface="Futura PT Book" panose="020B0502020204020303" pitchFamily="34" charset="0"/>
              </a:rPr>
              <a:t>he act of maintaining accurate and complete records of all financial activities in your business. A strong accounting and record-keeping system will serve you well in a number of ways, especially around tax time.</a:t>
            </a:r>
            <a:endParaRPr lang="en-US" sz="3200" dirty="0">
              <a:latin typeface="Futura PT Book" panose="020B0502020204020303" pitchFamily="34" charset="0"/>
            </a:endParaRPr>
          </a:p>
        </p:txBody>
      </p:sp>
      <p:pic>
        <p:nvPicPr>
          <p:cNvPr id="5" name="Picture 4" descr="Codes on papers">
            <a:extLst>
              <a:ext uri="{FF2B5EF4-FFF2-40B4-BE49-F238E27FC236}">
                <a16:creationId xmlns:a16="http://schemas.microsoft.com/office/drawing/2014/main" id="{AF4A19B5-F7D9-C9A8-0A58-4C8F9C5DB2A1}"/>
              </a:ext>
            </a:extLst>
          </p:cNvPr>
          <p:cNvPicPr>
            <a:picLocks noChangeAspect="1"/>
          </p:cNvPicPr>
          <p:nvPr/>
        </p:nvPicPr>
        <p:blipFill rotWithShape="1">
          <a:blip r:embed="rId2"/>
          <a:srcRect l="28414" r="26466" b="-1"/>
          <a:stretch/>
        </p:blipFill>
        <p:spPr>
          <a:xfrm>
            <a:off x="838314" y="1838631"/>
            <a:ext cx="2964111" cy="4385187"/>
          </a:xfrm>
          <a:prstGeom prst="rect">
            <a:avLst/>
          </a:prstGeom>
          <a:effectLst/>
        </p:spPr>
      </p:pic>
    </p:spTree>
    <p:extLst>
      <p:ext uri="{BB962C8B-B14F-4D97-AF65-F5344CB8AC3E}">
        <p14:creationId xmlns:p14="http://schemas.microsoft.com/office/powerpoint/2010/main" val="2746488017"/>
      </p:ext>
    </p:extLst>
  </p:cSld>
  <p:clrMapOvr>
    <a:masterClrMapping/>
  </p:clrMapOvr>
</p:sld>
</file>

<file path=ppt/theme/theme1.xml><?xml version="1.0" encoding="utf-8"?>
<a:theme xmlns:a="http://schemas.openxmlformats.org/drawingml/2006/main" name="Anderson ppt templat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Template>
  <TotalTime>55</TotalTime>
  <Words>1535</Words>
  <Application>Microsoft Office PowerPoint</Application>
  <PresentationFormat>Widescreen</PresentationFormat>
  <Paragraphs>51</Paragraphs>
  <Slides>18</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18</vt:i4>
      </vt:variant>
    </vt:vector>
  </HeadingPairs>
  <TitlesOfParts>
    <vt:vector size="27" baseType="lpstr">
      <vt:lpstr>Arial</vt:lpstr>
      <vt:lpstr>Calibri</vt:lpstr>
      <vt:lpstr>Calibri Light</vt:lpstr>
      <vt:lpstr>Futura PT Book</vt:lpstr>
      <vt:lpstr>Futura PT Demi</vt:lpstr>
      <vt:lpstr>open-sans</vt:lpstr>
      <vt:lpstr>rooney-web</vt:lpstr>
      <vt:lpstr>Anderson ppt template (1)</vt:lpstr>
      <vt:lpstr>Custom Design</vt:lpstr>
      <vt:lpstr>PowerPoint Presentation</vt:lpstr>
      <vt:lpstr>PowerPoint Presentation</vt:lpstr>
      <vt:lpstr>The Business Plan</vt:lpstr>
      <vt:lpstr> Opening Your Own Business </vt:lpstr>
      <vt:lpstr>Create a Vision and Mission Statement for the Business </vt:lpstr>
      <vt:lpstr>Create Your Brand Identity </vt:lpstr>
      <vt:lpstr>Create a Business Timeline </vt:lpstr>
      <vt:lpstr>Determine Business Feasibility </vt:lpstr>
      <vt:lpstr>Choose a Business Name </vt:lpstr>
      <vt:lpstr>Choose a Location </vt:lpstr>
      <vt:lpstr>Written Agreements </vt:lpstr>
      <vt:lpstr>A Plan</vt:lpstr>
      <vt:lpstr>Business Regulations and Laws </vt:lpstr>
      <vt:lpstr>Insurance </vt:lpstr>
      <vt:lpstr>Daily Operation </vt:lpstr>
      <vt:lpstr>Business Operation </vt:lpstr>
      <vt:lpstr>Business Policies</vt:lpstr>
      <vt:lpstr>Record Keeping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Outline Requirements</dc:title>
  <dc:creator>Marina Calo | Anderson College | Downtown</dc:creator>
  <cp:lastModifiedBy>Gabrielle Heard | Anderson College | Head Office</cp:lastModifiedBy>
  <cp:revision>8</cp:revision>
  <dcterms:created xsi:type="dcterms:W3CDTF">2022-11-08T19:14:26Z</dcterms:created>
  <dcterms:modified xsi:type="dcterms:W3CDTF">2023-01-24T20:34:35Z</dcterms:modified>
</cp:coreProperties>
</file>