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8"/>
  </p:notesMasterIdLst>
  <p:sldIdLst>
    <p:sldId id="256" r:id="rId5"/>
    <p:sldId id="266" r:id="rId6"/>
    <p:sldId id="440" r:id="rId7"/>
    <p:sldId id="437" r:id="rId8"/>
    <p:sldId id="444" r:id="rId9"/>
    <p:sldId id="445" r:id="rId10"/>
    <p:sldId id="446" r:id="rId11"/>
    <p:sldId id="447" r:id="rId12"/>
    <p:sldId id="448" r:id="rId13"/>
    <p:sldId id="449" r:id="rId14"/>
    <p:sldId id="450" r:id="rId15"/>
    <p:sldId id="451" r:id="rId16"/>
    <p:sldId id="43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dirty="0">
                <a:solidFill>
                  <a:schemeClr val="bg1"/>
                </a:solidFill>
                <a:latin typeface="Futura PT Demi" panose="020B0702020204020303" pitchFamily="34" charset="0"/>
              </a:rPr>
              <a:t>Choosing the Correct Peel for the Appropriate Patient</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CA9AE2-AAA8-DD19-AF95-3A055AF65D2B}"/>
              </a:ext>
            </a:extLst>
          </p:cNvPr>
          <p:cNvSpPr txBox="1"/>
          <p:nvPr/>
        </p:nvSpPr>
        <p:spPr>
          <a:xfrm>
            <a:off x="3048000" y="2170975"/>
            <a:ext cx="6096000" cy="2585323"/>
          </a:xfrm>
          <a:prstGeom prst="rect">
            <a:avLst/>
          </a:prstGeom>
          <a:noFill/>
        </p:spPr>
        <p:txBody>
          <a:bodyPr wrap="square">
            <a:spAutoFit/>
          </a:bodyPr>
          <a:lstStyle/>
          <a:p>
            <a:r>
              <a:rPr lang="en-US" dirty="0"/>
              <a:t>Chemical peels are divided into four categories depending upon the depth of the wound created by the peel . Very superficial peels only penetrate through the stratum corneum and the uppermost portions of the epidermis. Superficial chemical peels penetrate the epidermis but not more than the basal layer of the epidermis. Medium-depth peels penetrate the entire epidermis plus the papillary dermis. Deep chemical peels create a wound to the level of the upper and mid-reticular dermis.</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1C23250-ABD1-1CD1-9D36-E50371C1C930}"/>
              </a:ext>
            </a:extLst>
          </p:cNvPr>
          <p:cNvSpPr>
            <a:spLocks noGrp="1"/>
          </p:cNvSpPr>
          <p:nvPr>
            <p:ph type="title"/>
          </p:nvPr>
        </p:nvSpPr>
        <p:spPr/>
        <p:txBody>
          <a:bodyPr/>
          <a:lstStyle/>
          <a:p>
            <a:r>
              <a:rPr lang="en-US" dirty="0"/>
              <a:t>Evaluation of the </a:t>
            </a:r>
            <a:r>
              <a:rPr lang="en-US" dirty="0" err="1"/>
              <a:t>Paitent</a:t>
            </a:r>
            <a:endParaRPr lang="en-US" dirty="0"/>
          </a:p>
        </p:txBody>
      </p:sp>
      <p:sp>
        <p:nvSpPr>
          <p:cNvPr id="3" name="Content Placeholder 2">
            <a:extLst>
              <a:ext uri="{FF2B5EF4-FFF2-40B4-BE49-F238E27FC236}">
                <a16:creationId xmlns:a16="http://schemas.microsoft.com/office/drawing/2014/main" id="{32F46930-435F-F4CE-2164-696BFFD4703F}"/>
              </a:ext>
            </a:extLst>
          </p:cNvPr>
          <p:cNvSpPr>
            <a:spLocks noGrp="1"/>
          </p:cNvSpPr>
          <p:nvPr>
            <p:ph idx="1"/>
          </p:nvPr>
        </p:nvSpPr>
        <p:spPr/>
        <p:txBody>
          <a:bodyPr>
            <a:normAutofit fontScale="92500"/>
          </a:bodyPr>
          <a:lstStyle/>
          <a:p>
            <a:r>
              <a:rPr lang="en-US" dirty="0"/>
              <a:t>When evaluating a patient for a peel, an extensive history should be taken</a:t>
            </a:r>
          </a:p>
          <a:p>
            <a:r>
              <a:rPr lang="en-US" dirty="0"/>
              <a:t>Contraindications </a:t>
            </a:r>
          </a:p>
          <a:p>
            <a:r>
              <a:rPr lang="en-US" dirty="0"/>
              <a:t>Herpes simplex virus (HSV) infection</a:t>
            </a:r>
          </a:p>
          <a:p>
            <a:r>
              <a:rPr lang="en-US" dirty="0"/>
              <a:t>Human immunodeficiency virus (HIV) status</a:t>
            </a:r>
          </a:p>
          <a:p>
            <a:r>
              <a:rPr lang="en-US" dirty="0"/>
              <a:t>Keloid formation</a:t>
            </a:r>
          </a:p>
          <a:p>
            <a:r>
              <a:rPr lang="en-US" dirty="0"/>
              <a:t>Previous x-ray therapy of the skin</a:t>
            </a:r>
          </a:p>
          <a:p>
            <a:r>
              <a:rPr lang="en-US" dirty="0"/>
              <a:t>Nicotine use</a:t>
            </a:r>
          </a:p>
          <a:p>
            <a:r>
              <a:rPr lang="en-US" dirty="0"/>
              <a:t>Oral isotretinoin use</a:t>
            </a:r>
          </a:p>
          <a:p>
            <a:r>
              <a:rPr lang="en-US" dirty="0"/>
              <a:t>Recent history of a previous facelift or browlift.</a:t>
            </a:r>
          </a:p>
          <a:p>
            <a:endParaRPr lang="en-US" dirty="0"/>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2007991-AEBB-8625-2874-A5C38B2C1E7A}"/>
              </a:ext>
            </a:extLst>
          </p:cNvPr>
          <p:cNvPicPr>
            <a:picLocks noChangeAspect="1"/>
          </p:cNvPicPr>
          <p:nvPr/>
        </p:nvPicPr>
        <p:blipFill>
          <a:blip r:embed="rId2"/>
          <a:stretch>
            <a:fillRect/>
          </a:stretch>
        </p:blipFill>
        <p:spPr>
          <a:xfrm>
            <a:off x="2280155" y="1317516"/>
            <a:ext cx="7573711" cy="4976633"/>
          </a:xfrm>
          <a:prstGeom prst="rect">
            <a:avLst/>
          </a:prstGeom>
        </p:spPr>
      </p:pic>
      <p:sp>
        <p:nvSpPr>
          <p:cNvPr id="2" name="Title 1">
            <a:extLst>
              <a:ext uri="{FF2B5EF4-FFF2-40B4-BE49-F238E27FC236}">
                <a16:creationId xmlns:a16="http://schemas.microsoft.com/office/drawing/2014/main" id="{75ED1125-B16A-30F1-8759-2ECE8F388B66}"/>
              </a:ext>
            </a:extLst>
          </p:cNvPr>
          <p:cNvSpPr>
            <a:spLocks noGrp="1"/>
          </p:cNvSpPr>
          <p:nvPr>
            <p:ph type="title"/>
          </p:nvPr>
        </p:nvSpPr>
        <p:spPr>
          <a:xfrm>
            <a:off x="503903" y="262194"/>
            <a:ext cx="10515600" cy="1325563"/>
          </a:xfrm>
        </p:spPr>
        <p:txBody>
          <a:bodyPr/>
          <a:lstStyle/>
          <a:p>
            <a:r>
              <a:rPr lang="en-US" dirty="0"/>
              <a:t>Skin Classification</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0295D98-A465-544E-7818-E19B4E82CA63}"/>
              </a:ext>
            </a:extLst>
          </p:cNvPr>
          <p:cNvPicPr>
            <a:picLocks noGrp="1" noChangeAspect="1"/>
          </p:cNvPicPr>
          <p:nvPr>
            <p:ph idx="1"/>
          </p:nvPr>
        </p:nvPicPr>
        <p:blipFill>
          <a:blip r:embed="rId2"/>
          <a:stretch>
            <a:fillRect/>
          </a:stretch>
        </p:blipFill>
        <p:spPr>
          <a:xfrm>
            <a:off x="660814" y="1105375"/>
            <a:ext cx="9969086" cy="5109158"/>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1D492C4-9FE4-C4C1-20FA-9DBB4406996A}"/>
              </a:ext>
            </a:extLst>
          </p:cNvPr>
          <p:cNvPicPr>
            <a:picLocks noGrp="1" noChangeAspect="1"/>
          </p:cNvPicPr>
          <p:nvPr>
            <p:ph idx="1"/>
          </p:nvPr>
        </p:nvPicPr>
        <p:blipFill>
          <a:blip r:embed="rId2"/>
          <a:stretch>
            <a:fillRect/>
          </a:stretch>
        </p:blipFill>
        <p:spPr>
          <a:xfrm>
            <a:off x="2227203" y="643466"/>
            <a:ext cx="7737593" cy="5571067"/>
          </a:xfrm>
          <a:prstGeom prst="rect">
            <a:avLst/>
          </a:prstGeom>
        </p:spPr>
      </p:pic>
    </p:spTree>
    <p:extLst>
      <p:ext uri="{BB962C8B-B14F-4D97-AF65-F5344CB8AC3E}">
        <p14:creationId xmlns:p14="http://schemas.microsoft.com/office/powerpoint/2010/main" val="2516614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E120B35-E43A-D2FA-378A-A986455F9EED}"/>
              </a:ext>
            </a:extLst>
          </p:cNvPr>
          <p:cNvPicPr>
            <a:picLocks noGrp="1" noChangeAspect="1"/>
          </p:cNvPicPr>
          <p:nvPr>
            <p:ph idx="1"/>
          </p:nvPr>
        </p:nvPicPr>
        <p:blipFill>
          <a:blip r:embed="rId2"/>
          <a:stretch>
            <a:fillRect/>
          </a:stretch>
        </p:blipFill>
        <p:spPr>
          <a:xfrm>
            <a:off x="643467" y="2420281"/>
            <a:ext cx="10905066" cy="2017436"/>
          </a:xfrm>
          <a:prstGeom prst="rect">
            <a:avLst/>
          </a:prstGeom>
        </p:spPr>
      </p:pic>
    </p:spTree>
    <p:extLst>
      <p:ext uri="{BB962C8B-B14F-4D97-AF65-F5344CB8AC3E}">
        <p14:creationId xmlns:p14="http://schemas.microsoft.com/office/powerpoint/2010/main" val="31676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88FB38-3ECA-8950-0421-45563BB18C16}"/>
              </a:ext>
            </a:extLst>
          </p:cNvPr>
          <p:cNvSpPr>
            <a:spLocks noGrp="1"/>
          </p:cNvSpPr>
          <p:nvPr>
            <p:ph type="title"/>
          </p:nvPr>
        </p:nvSpPr>
        <p:spPr/>
        <p:txBody>
          <a:bodyPr/>
          <a:lstStyle/>
          <a:p>
            <a:r>
              <a:rPr lang="en-US" dirty="0"/>
              <a:t>Very Superficial Chemical Peels</a:t>
            </a:r>
          </a:p>
        </p:txBody>
      </p:sp>
      <p:pic>
        <p:nvPicPr>
          <p:cNvPr id="7" name="Content Placeholder 6">
            <a:extLst>
              <a:ext uri="{FF2B5EF4-FFF2-40B4-BE49-F238E27FC236}">
                <a16:creationId xmlns:a16="http://schemas.microsoft.com/office/drawing/2014/main" id="{0CBF890F-968B-AFE1-8452-363EF9A7BE98}"/>
              </a:ext>
            </a:extLst>
          </p:cNvPr>
          <p:cNvPicPr>
            <a:picLocks noGrp="1" noChangeAspect="1"/>
          </p:cNvPicPr>
          <p:nvPr>
            <p:ph idx="1"/>
          </p:nvPr>
        </p:nvPicPr>
        <p:blipFill>
          <a:blip r:embed="rId2"/>
          <a:stretch>
            <a:fillRect/>
          </a:stretch>
        </p:blipFill>
        <p:spPr>
          <a:xfrm>
            <a:off x="2743752" y="1825625"/>
            <a:ext cx="6704495" cy="4351338"/>
          </a:xfrm>
        </p:spPr>
      </p:pic>
    </p:spTree>
    <p:extLst>
      <p:ext uri="{BB962C8B-B14F-4D97-AF65-F5344CB8AC3E}">
        <p14:creationId xmlns:p14="http://schemas.microsoft.com/office/powerpoint/2010/main" val="3472344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2D57CE-5F31-916F-7B4C-20F5940DB11E}"/>
              </a:ext>
            </a:extLst>
          </p:cNvPr>
          <p:cNvSpPr>
            <a:spLocks noGrp="1"/>
          </p:cNvSpPr>
          <p:nvPr>
            <p:ph type="title"/>
          </p:nvPr>
        </p:nvSpPr>
        <p:spPr/>
        <p:txBody>
          <a:bodyPr/>
          <a:lstStyle/>
          <a:p>
            <a:r>
              <a:rPr lang="en-US" dirty="0"/>
              <a:t>Superficial Chemical Peels</a:t>
            </a:r>
          </a:p>
        </p:txBody>
      </p:sp>
      <p:pic>
        <p:nvPicPr>
          <p:cNvPr id="7" name="Content Placeholder 6">
            <a:extLst>
              <a:ext uri="{FF2B5EF4-FFF2-40B4-BE49-F238E27FC236}">
                <a16:creationId xmlns:a16="http://schemas.microsoft.com/office/drawing/2014/main" id="{F0D7EA02-F77D-C245-D731-19FD5E299D57}"/>
              </a:ext>
            </a:extLst>
          </p:cNvPr>
          <p:cNvPicPr>
            <a:picLocks noGrp="1" noChangeAspect="1"/>
          </p:cNvPicPr>
          <p:nvPr>
            <p:ph idx="1"/>
          </p:nvPr>
        </p:nvPicPr>
        <p:blipFill>
          <a:blip r:embed="rId2"/>
          <a:stretch>
            <a:fillRect/>
          </a:stretch>
        </p:blipFill>
        <p:spPr>
          <a:xfrm>
            <a:off x="1763916" y="1825625"/>
            <a:ext cx="8664168" cy="4351338"/>
          </a:xfrm>
        </p:spPr>
      </p:pic>
    </p:spTree>
    <p:extLst>
      <p:ext uri="{BB962C8B-B14F-4D97-AF65-F5344CB8AC3E}">
        <p14:creationId xmlns:p14="http://schemas.microsoft.com/office/powerpoint/2010/main" val="4255496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ED726E3-1220-CE09-D8A2-5B4C8FF3895D}"/>
              </a:ext>
            </a:extLst>
          </p:cNvPr>
          <p:cNvPicPr>
            <a:picLocks noGrp="1" noChangeAspect="1"/>
          </p:cNvPicPr>
          <p:nvPr>
            <p:ph idx="1"/>
          </p:nvPr>
        </p:nvPicPr>
        <p:blipFill>
          <a:blip r:embed="rId2"/>
          <a:stretch>
            <a:fillRect/>
          </a:stretch>
        </p:blipFill>
        <p:spPr>
          <a:xfrm>
            <a:off x="771525" y="1428312"/>
            <a:ext cx="10515600" cy="3812464"/>
          </a:xfrm>
        </p:spPr>
      </p:pic>
    </p:spTree>
    <p:extLst>
      <p:ext uri="{BB962C8B-B14F-4D97-AF65-F5344CB8AC3E}">
        <p14:creationId xmlns:p14="http://schemas.microsoft.com/office/powerpoint/2010/main" val="6504125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7C4D23B-23FA-2225-32E1-2CEC2A5D1190}"/>
              </a:ext>
            </a:extLst>
          </p:cNvPr>
          <p:cNvPicPr>
            <a:picLocks noGrp="1" noChangeAspect="1"/>
          </p:cNvPicPr>
          <p:nvPr>
            <p:ph idx="1"/>
          </p:nvPr>
        </p:nvPicPr>
        <p:blipFill>
          <a:blip r:embed="rId2"/>
          <a:stretch>
            <a:fillRect/>
          </a:stretch>
        </p:blipFill>
        <p:spPr>
          <a:xfrm>
            <a:off x="643467" y="1752345"/>
            <a:ext cx="10905066" cy="3353308"/>
          </a:xfrm>
          <a:prstGeom prst="rect">
            <a:avLst/>
          </a:prstGeom>
        </p:spPr>
      </p:pic>
    </p:spTree>
    <p:extLst>
      <p:ext uri="{BB962C8B-B14F-4D97-AF65-F5344CB8AC3E}">
        <p14:creationId xmlns:p14="http://schemas.microsoft.com/office/powerpoint/2010/main" val="2018058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61FED39-683B-103A-0379-5247F34CB359}"/>
              </a:ext>
            </a:extLst>
          </p:cNvPr>
          <p:cNvPicPr>
            <a:picLocks noGrp="1" noChangeAspect="1"/>
          </p:cNvPicPr>
          <p:nvPr>
            <p:ph idx="1"/>
          </p:nvPr>
        </p:nvPicPr>
        <p:blipFill>
          <a:blip r:embed="rId2"/>
          <a:stretch>
            <a:fillRect/>
          </a:stretch>
        </p:blipFill>
        <p:spPr>
          <a:xfrm>
            <a:off x="790222" y="1003696"/>
            <a:ext cx="9925403" cy="5210837"/>
          </a:xfrm>
          <a:prstGeom prst="rect">
            <a:avLst/>
          </a:prstGeom>
        </p:spPr>
      </p:pic>
    </p:spTree>
    <p:extLst>
      <p:ext uri="{BB962C8B-B14F-4D97-AF65-F5344CB8AC3E}">
        <p14:creationId xmlns:p14="http://schemas.microsoft.com/office/powerpoint/2010/main" val="4273122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7923</TotalTime>
  <Words>154</Words>
  <Application>Microsoft Office PowerPoint</Application>
  <PresentationFormat>Widescreen</PresentationFormat>
  <Paragraphs>16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Futura PT Book</vt:lpstr>
      <vt:lpstr>Futura PT Demi</vt:lpstr>
      <vt:lpstr>Office Theme</vt:lpstr>
      <vt:lpstr>PowerPoint Presentation</vt:lpstr>
      <vt:lpstr>PowerPoint Presentation</vt:lpstr>
      <vt:lpstr>Evaluation of the Paitent</vt:lpstr>
      <vt:lpstr>Skin Classification</vt:lpstr>
      <vt:lpstr>PowerPoint Presentation</vt:lpstr>
      <vt:lpstr>PowerPoint Presentation</vt:lpstr>
      <vt:lpstr>PowerPoint Presentation</vt:lpstr>
      <vt:lpstr>Very Superficial Chemical Peels</vt:lpstr>
      <vt:lpstr>Superficial Chemical Peels</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2023-04-11T18:18:27Z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