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5" r:id="rId1"/>
  </p:sldMasterIdLst>
  <p:notesMasterIdLst>
    <p:notesMasterId r:id="rId32"/>
  </p:notesMasterIdLst>
  <p:sldIdLst>
    <p:sldId id="316" r:id="rId2"/>
    <p:sldId id="372" r:id="rId3"/>
    <p:sldId id="548" r:id="rId4"/>
    <p:sldId id="360" r:id="rId5"/>
    <p:sldId id="549" r:id="rId6"/>
    <p:sldId id="381" r:id="rId7"/>
    <p:sldId id="385" r:id="rId8"/>
    <p:sldId id="388" r:id="rId9"/>
    <p:sldId id="415" r:id="rId10"/>
    <p:sldId id="416" r:id="rId11"/>
    <p:sldId id="539" r:id="rId12"/>
    <p:sldId id="418" r:id="rId13"/>
    <p:sldId id="424" r:id="rId14"/>
    <p:sldId id="460" r:id="rId15"/>
    <p:sldId id="430" r:id="rId16"/>
    <p:sldId id="466" r:id="rId17"/>
    <p:sldId id="467" r:id="rId18"/>
    <p:sldId id="464" r:id="rId19"/>
    <p:sldId id="469" r:id="rId20"/>
    <p:sldId id="470" r:id="rId21"/>
    <p:sldId id="471" r:id="rId22"/>
    <p:sldId id="472" r:id="rId23"/>
    <p:sldId id="474" r:id="rId24"/>
    <p:sldId id="477" r:id="rId25"/>
    <p:sldId id="541" r:id="rId26"/>
    <p:sldId id="542" r:id="rId27"/>
    <p:sldId id="543" r:id="rId28"/>
    <p:sldId id="544" r:id="rId29"/>
    <p:sldId id="545" r:id="rId30"/>
    <p:sldId id="547" r:id="rId3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orient="horz" pos="1002">
          <p15:clr>
            <a:srgbClr val="A4A3A4"/>
          </p15:clr>
        </p15:guide>
        <p15:guide id="3" pos="2880">
          <p15:clr>
            <a:srgbClr val="A4A3A4"/>
          </p15:clr>
        </p15:guide>
        <p15:guide id="4" pos="5246">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22" autoAdjust="0"/>
    <p:restoredTop sz="91500" autoAdjust="0"/>
  </p:normalViewPr>
  <p:slideViewPr>
    <p:cSldViewPr snapToGrid="0">
      <p:cViewPr varScale="1">
        <p:scale>
          <a:sx n="75" d="100"/>
          <a:sy n="75" d="100"/>
        </p:scale>
        <p:origin x="1430" y="62"/>
      </p:cViewPr>
      <p:guideLst>
        <p:guide orient="horz" pos="2160"/>
        <p:guide orient="horz" pos="1002"/>
        <p:guide pos="2880"/>
        <p:guide pos="524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0"/>
    </p:cViewPr>
  </p:sorterViewPr>
  <p:notesViewPr>
    <p:cSldViewPr snapToGrid="0">
      <p:cViewPr varScale="1">
        <p:scale>
          <a:sx n="64" d="100"/>
          <a:sy n="64" d="100"/>
        </p:scale>
        <p:origin x="-334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6BE9F43F-58F8-48BC-9AD8-6D1F693CA82C}"/>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79" name="Rectangle 3">
            <a:extLst>
              <a:ext uri="{FF2B5EF4-FFF2-40B4-BE49-F238E27FC236}">
                <a16:creationId xmlns:a16="http://schemas.microsoft.com/office/drawing/2014/main" id="{9A121DB2-6CBC-44F7-8C63-7B73BD1CD254}"/>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a:p>
        </p:txBody>
      </p:sp>
      <p:sp>
        <p:nvSpPr>
          <p:cNvPr id="2052" name="Rectangle 4">
            <a:extLst>
              <a:ext uri="{FF2B5EF4-FFF2-40B4-BE49-F238E27FC236}">
                <a16:creationId xmlns:a16="http://schemas.microsoft.com/office/drawing/2014/main" id="{712F5CA8-4E22-4C90-B36A-4136E83D957A}"/>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48B87A88-BB79-4C01-B92C-0300309FC2C1}"/>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B22F0B32-7E7F-4CF6-A547-92CACC2A834E}"/>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83" name="Rectangle 7">
            <a:extLst>
              <a:ext uri="{FF2B5EF4-FFF2-40B4-BE49-F238E27FC236}">
                <a16:creationId xmlns:a16="http://schemas.microsoft.com/office/drawing/2014/main" id="{A857B088-CF4B-449D-821B-1446DB0B4054}"/>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E96DBB1E-0F13-4A0A-AF93-31B0463035D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marL="1714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6286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10858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15430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0002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2AEFB725-17A2-403F-A245-1880B306BD98}"/>
              </a:ext>
            </a:extLst>
          </p:cNvPr>
          <p:cNvSpPr>
            <a:spLocks noGrp="1" noRot="1" noChangeAspect="1" noChangeArrowheads="1" noTextEdit="1"/>
          </p:cNvSpPr>
          <p:nvPr>
            <p:ph type="sldImg"/>
          </p:nvPr>
        </p:nvSpPr>
        <p:spPr>
          <a:ln/>
        </p:spPr>
      </p:sp>
      <p:sp>
        <p:nvSpPr>
          <p:cNvPr id="4099" name="Notes Placeholder 2">
            <a:extLst>
              <a:ext uri="{FF2B5EF4-FFF2-40B4-BE49-F238E27FC236}">
                <a16:creationId xmlns:a16="http://schemas.microsoft.com/office/drawing/2014/main" id="{B41B792F-119F-4604-B5F1-2171C83AFFF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
        <p:nvSpPr>
          <p:cNvPr id="4100" name="Slide Number Placeholder 3">
            <a:extLst>
              <a:ext uri="{FF2B5EF4-FFF2-40B4-BE49-F238E27FC236}">
                <a16:creationId xmlns:a16="http://schemas.microsoft.com/office/drawing/2014/main" id="{0DA3732C-64FE-4C51-A509-35F1BE3F852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24E910C-E72D-4065-A8C5-CE3974A47773}" type="slidenum">
              <a:rPr lang="en-US" altLang="en-US" sz="1200"/>
              <a:pPr/>
              <a:t>1</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C0099921-42FC-49E8-A277-D137D6162C3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7F5C40-7E56-4783-B63F-35EEAD5EE411}" type="slidenum">
              <a:rPr lang="en-US" altLang="en-US" sz="1200"/>
              <a:pPr/>
              <a:t>2</a:t>
            </a:fld>
            <a:endParaRPr lang="en-US" altLang="en-US" sz="1200"/>
          </a:p>
        </p:txBody>
      </p:sp>
      <p:sp>
        <p:nvSpPr>
          <p:cNvPr id="6147" name="Rectangle 2">
            <a:extLst>
              <a:ext uri="{FF2B5EF4-FFF2-40B4-BE49-F238E27FC236}">
                <a16:creationId xmlns:a16="http://schemas.microsoft.com/office/drawing/2014/main" id="{D087351D-5046-4277-9CE4-E7A3F436841B}"/>
              </a:ext>
            </a:extLst>
          </p:cNvPr>
          <p:cNvSpPr>
            <a:spLocks noGrp="1" noRot="1" noChangeAspect="1" noChangeArrowheads="1" noTextEdit="1"/>
          </p:cNvSpPr>
          <p:nvPr>
            <p:ph type="sldImg"/>
          </p:nvPr>
        </p:nvSpPr>
        <p:spPr>
          <a:solidFill>
            <a:srgbClr val="FFFFFF"/>
          </a:solidFill>
          <a:ln/>
        </p:spPr>
      </p:sp>
      <p:sp>
        <p:nvSpPr>
          <p:cNvPr id="6148" name="Rectangle 3">
            <a:extLst>
              <a:ext uri="{FF2B5EF4-FFF2-40B4-BE49-F238E27FC236}">
                <a16:creationId xmlns:a16="http://schemas.microsoft.com/office/drawing/2014/main" id="{3E59AB63-A6C4-45EB-A21A-4CA27BA2B56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8B2CF193-B088-4EEF-B09E-2F675564DA0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BBFC0D3-4FA4-4B29-A82F-01CE83C67416}" type="slidenum">
              <a:rPr lang="en-US" altLang="en-US" sz="1200"/>
              <a:pPr/>
              <a:t>3</a:t>
            </a:fld>
            <a:endParaRPr lang="en-US" altLang="en-US" sz="1200"/>
          </a:p>
        </p:txBody>
      </p:sp>
      <p:sp>
        <p:nvSpPr>
          <p:cNvPr id="8195" name="Rectangle 2">
            <a:extLst>
              <a:ext uri="{FF2B5EF4-FFF2-40B4-BE49-F238E27FC236}">
                <a16:creationId xmlns:a16="http://schemas.microsoft.com/office/drawing/2014/main" id="{9CF9E3B5-052F-4CF6-B172-B0CD6E33E7CA}"/>
              </a:ext>
            </a:extLst>
          </p:cNvPr>
          <p:cNvSpPr>
            <a:spLocks noGrp="1" noRot="1" noChangeAspect="1" noChangeArrowheads="1" noTextEdit="1"/>
          </p:cNvSpPr>
          <p:nvPr>
            <p:ph type="sldImg"/>
          </p:nvPr>
        </p:nvSpPr>
        <p:spPr>
          <a:solidFill>
            <a:srgbClr val="FFFFFF"/>
          </a:solidFill>
          <a:ln/>
        </p:spPr>
      </p:sp>
      <p:sp>
        <p:nvSpPr>
          <p:cNvPr id="8196" name="Rectangle 3">
            <a:extLst>
              <a:ext uri="{FF2B5EF4-FFF2-40B4-BE49-F238E27FC236}">
                <a16:creationId xmlns:a16="http://schemas.microsoft.com/office/drawing/2014/main" id="{37F88CF7-DDEE-43C4-8972-1E2D9CF3135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A914ED8C-F0F7-4C65-9245-FB2188EE24E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B042E13-6943-4ED8-8687-81A7F2D7D7D0}" type="slidenum">
              <a:rPr lang="en-US" altLang="en-US" sz="1200"/>
              <a:pPr/>
              <a:t>4</a:t>
            </a:fld>
            <a:endParaRPr lang="en-US" altLang="en-US" sz="1200"/>
          </a:p>
        </p:txBody>
      </p:sp>
      <p:sp>
        <p:nvSpPr>
          <p:cNvPr id="10243" name="Rectangle 2">
            <a:extLst>
              <a:ext uri="{FF2B5EF4-FFF2-40B4-BE49-F238E27FC236}">
                <a16:creationId xmlns:a16="http://schemas.microsoft.com/office/drawing/2014/main" id="{67A22A6B-BD2D-44C1-9F9D-0DFC7A45EE8F}"/>
              </a:ext>
            </a:extLst>
          </p:cNvPr>
          <p:cNvSpPr>
            <a:spLocks noGrp="1" noRot="1" noChangeAspect="1" noChangeArrowheads="1" noTextEdit="1"/>
          </p:cNvSpPr>
          <p:nvPr>
            <p:ph type="sldImg"/>
          </p:nvPr>
        </p:nvSpPr>
        <p:spPr>
          <a:solidFill>
            <a:srgbClr val="FFFFFF"/>
          </a:solidFill>
          <a:ln/>
        </p:spPr>
      </p:sp>
      <p:sp>
        <p:nvSpPr>
          <p:cNvPr id="10244" name="Rectangle 3">
            <a:extLst>
              <a:ext uri="{FF2B5EF4-FFF2-40B4-BE49-F238E27FC236}">
                <a16:creationId xmlns:a16="http://schemas.microsoft.com/office/drawing/2014/main" id="{0DBF8F80-01E8-4469-9F15-97C4614FE749}"/>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Remember that a massage therapist’</a:t>
            </a:r>
            <a:r>
              <a:rPr lang="en-US" altLang="ja-JP">
                <a:latin typeface="Arial" panose="020B0604020202020204" pitchFamily="34" charset="0"/>
                <a:ea typeface="ＭＳ Ｐゴシック" panose="020B0600070205080204" pitchFamily="34" charset="-128"/>
              </a:rPr>
              <a:t>s scope of practice limits the kinds of wellness education that he or she can do.</a:t>
            </a:r>
          </a:p>
          <a:p>
            <a:pPr marL="228600" indent="-228600">
              <a:buFontTx/>
              <a:buChar char="•"/>
            </a:pPr>
            <a:r>
              <a:rPr lang="en-US" altLang="en-US">
                <a:latin typeface="Arial" panose="020B0604020202020204" pitchFamily="34" charset="0"/>
                <a:ea typeface="ＭＳ Ｐゴシック" panose="020B0600070205080204" pitchFamily="34" charset="-128"/>
              </a:rPr>
              <a:t>Massage professionals can neither diagnose nor prescribe any treatments to clients.</a:t>
            </a:r>
          </a:p>
          <a:p>
            <a:pPr marL="228600" indent="-228600">
              <a:buFontTx/>
              <a:buChar char="•"/>
            </a:pPr>
            <a:r>
              <a:rPr lang="en-US" altLang="en-US">
                <a:latin typeface="Arial" panose="020B0604020202020204" pitchFamily="34" charset="0"/>
                <a:ea typeface="ＭＳ Ｐゴシック" panose="020B0600070205080204" pitchFamily="34" charset="-128"/>
              </a:rPr>
              <a:t>Be aware that even telling a client to do stretches between sessions could be seen (in extreme cases) as an activity that should not be performed by a massage professional. </a:t>
            </a:r>
          </a:p>
          <a:p>
            <a:pPr marL="228600" indent="-228600">
              <a:buFontTx/>
              <a:buChar char="•"/>
            </a:pPr>
            <a:r>
              <a:rPr lang="en-US" altLang="en-US">
                <a:latin typeface="Arial" panose="020B0604020202020204" pitchFamily="34" charset="0"/>
                <a:ea typeface="ＭＳ Ｐゴシック" panose="020B0600070205080204" pitchFamily="34" charset="-128"/>
              </a:rPr>
              <a:t>Refer to Box 15.1.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6AF1C656-3A24-4674-8A96-683EB35618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7694DA2-68B0-4434-97C5-AA4C64C828C7}" type="slidenum">
              <a:rPr lang="en-US" altLang="en-US" sz="1200"/>
              <a:pPr/>
              <a:t>5</a:t>
            </a:fld>
            <a:endParaRPr lang="en-US" altLang="en-US" sz="1200"/>
          </a:p>
        </p:txBody>
      </p:sp>
      <p:sp>
        <p:nvSpPr>
          <p:cNvPr id="12291" name="Rectangle 2">
            <a:extLst>
              <a:ext uri="{FF2B5EF4-FFF2-40B4-BE49-F238E27FC236}">
                <a16:creationId xmlns:a16="http://schemas.microsoft.com/office/drawing/2014/main" id="{A8EEE2FB-A08E-427C-ADE9-8E2931118483}"/>
              </a:ext>
            </a:extLst>
          </p:cNvPr>
          <p:cNvSpPr>
            <a:spLocks noGrp="1" noRot="1" noChangeAspect="1" noChangeArrowheads="1" noTextEdit="1"/>
          </p:cNvSpPr>
          <p:nvPr>
            <p:ph type="sldImg"/>
          </p:nvPr>
        </p:nvSpPr>
        <p:spPr>
          <a:solidFill>
            <a:srgbClr val="FFFFFF"/>
          </a:solidFill>
          <a:ln/>
        </p:spPr>
      </p:sp>
      <p:sp>
        <p:nvSpPr>
          <p:cNvPr id="12292" name="Rectangle 3">
            <a:extLst>
              <a:ext uri="{FF2B5EF4-FFF2-40B4-BE49-F238E27FC236}">
                <a16:creationId xmlns:a16="http://schemas.microsoft.com/office/drawing/2014/main" id="{524BAC21-3731-4CDE-BC64-ABFF9DA6FE8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Fig. 15.1.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5316752A-15CF-4D0E-B5A7-2C4116F4EC46}"/>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79C89606-B65F-461C-9C3F-73209088484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does it mean to be “</a:t>
            </a:r>
            <a:r>
              <a:rPr lang="en-US" altLang="ja-JP">
                <a:latin typeface="Arial" panose="020B0604020202020204" pitchFamily="34" charset="0"/>
                <a:ea typeface="ＭＳ Ｐゴシック" panose="020B0600070205080204" pitchFamily="34" charset="-128"/>
              </a:rPr>
              <a:t>vertically ill?” </a:t>
            </a:r>
            <a:r>
              <a:rPr lang="en-US" altLang="ja-JP" i="1">
                <a:latin typeface="Arial" panose="020B0604020202020204" pitchFamily="34" charset="0"/>
                <a:ea typeface="ＭＳ Ｐゴシック" panose="020B0600070205080204" pitchFamily="34" charset="-128"/>
              </a:rPr>
              <a:t>(This phrase refers to people who are not sick enough to lie down but are not well.)</a:t>
            </a:r>
          </a:p>
          <a:p>
            <a:pPr marL="228600" indent="-228600">
              <a:buFontTx/>
              <a:buChar char="•"/>
            </a:pPr>
            <a:r>
              <a:rPr lang="en-US" altLang="en-US">
                <a:latin typeface="Arial" panose="020B0604020202020204" pitchFamily="34" charset="0"/>
                <a:ea typeface="ＭＳ Ｐゴシック" panose="020B0600070205080204" pitchFamily="34" charset="-128"/>
              </a:rPr>
              <a:t>Some stress is okay; it is necessary to be “</a:t>
            </a:r>
            <a:r>
              <a:rPr lang="en-US" altLang="ja-JP">
                <a:latin typeface="Arial" panose="020B0604020202020204" pitchFamily="34" charset="0"/>
                <a:ea typeface="ＭＳ Ｐゴシック" panose="020B0600070205080204" pitchFamily="34" charset="-128"/>
              </a:rPr>
              <a:t>keyed up” for peak accomplishment, for instance. </a:t>
            </a:r>
          </a:p>
          <a:p>
            <a:pPr marL="228600" indent="-228600">
              <a:buFontTx/>
              <a:buChar char="•"/>
            </a:pPr>
            <a:r>
              <a:rPr lang="en-US" altLang="en-US">
                <a:latin typeface="Arial" panose="020B0604020202020204" pitchFamily="34" charset="0"/>
                <a:ea typeface="ＭＳ Ｐゴシック" panose="020B0600070205080204" pitchFamily="34" charset="-128"/>
              </a:rPr>
              <a:t>Refer to Box 15.2.</a:t>
            </a:r>
          </a:p>
        </p:txBody>
      </p:sp>
      <p:sp>
        <p:nvSpPr>
          <p:cNvPr id="14340" name="Slide Number Placeholder 3">
            <a:extLst>
              <a:ext uri="{FF2B5EF4-FFF2-40B4-BE49-F238E27FC236}">
                <a16:creationId xmlns:a16="http://schemas.microsoft.com/office/drawing/2014/main" id="{511A7BF7-454D-4CB0-8F3D-F6DBDFF5A32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E462E04-FF52-4A9D-837C-3377A0289BAD}" type="slidenum">
              <a:rPr lang="en-US" altLang="en-US" sz="1200"/>
              <a:pPr/>
              <a:t>6</a:t>
            </a:fld>
            <a:endParaRPr lang="en-US"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4C5C2281-8E1B-4A65-A886-A0BFFFFCE11E}"/>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446BF0A7-0294-4C67-863B-A9109EDAB5F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Simplification requires choices, boundaries, discipline, and “</a:t>
            </a:r>
            <a:r>
              <a:rPr lang="en-US" altLang="ja-JP">
                <a:latin typeface="Arial" panose="020B0604020202020204" pitchFamily="34" charset="0"/>
                <a:ea typeface="ＭＳ Ｐゴシック" panose="020B0600070205080204" pitchFamily="34" charset="-128"/>
              </a:rPr>
              <a:t>letting go” in many dimensions. Letting go may involve a sense of relief but also a feeling of loss that must be resolved. </a:t>
            </a:r>
          </a:p>
          <a:p>
            <a:pPr marL="228600" indent="-228600">
              <a:buFontTx/>
              <a:buChar char="•"/>
            </a:pPr>
            <a:r>
              <a:rPr lang="en-US" altLang="en-US">
                <a:latin typeface="Arial" panose="020B0604020202020204" pitchFamily="34" charset="0"/>
                <a:ea typeface="ＭＳ Ｐゴシック" panose="020B0600070205080204" pitchFamily="34" charset="-128"/>
              </a:rPr>
              <a:t>Grieving is a process and requires time.</a:t>
            </a:r>
          </a:p>
        </p:txBody>
      </p:sp>
      <p:sp>
        <p:nvSpPr>
          <p:cNvPr id="16388" name="Slide Number Placeholder 3">
            <a:extLst>
              <a:ext uri="{FF2B5EF4-FFF2-40B4-BE49-F238E27FC236}">
                <a16:creationId xmlns:a16="http://schemas.microsoft.com/office/drawing/2014/main" id="{15CFFD8B-F78D-43A0-9559-46D7E08DE14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B54A3B9-F0C2-4D4B-A63C-EBCFAA39C5D5}" type="slidenum">
              <a:rPr lang="en-US" altLang="en-US" sz="1200"/>
              <a:pPr/>
              <a:t>7</a:t>
            </a:fld>
            <a:endParaRPr lang="en-US"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0730F06-935B-4DBC-B020-79E2989DCC46}"/>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C5963637-987F-42E0-973E-4DC59FA286C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Learning to recognize our intuition and actually listen to it is an important component of maintaining wellness in our lives.</a:t>
            </a:r>
          </a:p>
        </p:txBody>
      </p:sp>
      <p:sp>
        <p:nvSpPr>
          <p:cNvPr id="18436" name="Slide Number Placeholder 3">
            <a:extLst>
              <a:ext uri="{FF2B5EF4-FFF2-40B4-BE49-F238E27FC236}">
                <a16:creationId xmlns:a16="http://schemas.microsoft.com/office/drawing/2014/main" id="{5EE0E66D-AAFB-4003-A6A1-19A4030001B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C842513-D6D1-436B-866C-564978318696}" type="slidenum">
              <a:rPr lang="en-US" altLang="en-US" sz="1200"/>
              <a:pPr/>
              <a:t>8</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FE78EC7-5473-4356-8CED-FCB48C0F970E}"/>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2EC61A66-FC84-4592-86B6-C3A3E44C952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Do not trust one single source. Seek out the advice of several experts, and read books covering each area of wellness (body, mind, and spirit). </a:t>
            </a:r>
          </a:p>
          <a:p>
            <a:pPr marL="228600" indent="-228600">
              <a:buFontTx/>
              <a:buChar char="•"/>
            </a:pPr>
            <a:r>
              <a:rPr lang="en-US" altLang="en-US">
                <a:latin typeface="Arial" panose="020B0604020202020204" pitchFamily="34" charset="0"/>
                <a:ea typeface="ＭＳ Ｐゴシック" panose="020B0600070205080204" pitchFamily="34" charset="-128"/>
              </a:rPr>
              <a:t>Formulate your own ideas! </a:t>
            </a:r>
          </a:p>
        </p:txBody>
      </p:sp>
      <p:sp>
        <p:nvSpPr>
          <p:cNvPr id="20484" name="Slide Number Placeholder 3">
            <a:extLst>
              <a:ext uri="{FF2B5EF4-FFF2-40B4-BE49-F238E27FC236}">
                <a16:creationId xmlns:a16="http://schemas.microsoft.com/office/drawing/2014/main" id="{6782588F-A074-4BC5-A989-E3E32757699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2D7EA75-B458-420F-A029-2A9317203507}" type="slidenum">
              <a:rPr lang="en-US" altLang="en-US" sz="1200"/>
              <a:pPr algn="r" eaLnBrk="1" hangingPunct="1"/>
              <a:t>9</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E257118-6CB0-42C1-A3DE-5CF21F0D1154}"/>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985DE174-E379-4BE9-9BF7-E329943D544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What recent changes have taken place in the government’</a:t>
            </a:r>
            <a:r>
              <a:rPr lang="en-US" altLang="ja-JP">
                <a:latin typeface="Arial" panose="020B0604020202020204" pitchFamily="34" charset="0"/>
                <a:ea typeface="ＭＳ Ｐゴシック" panose="020B0600070205080204" pitchFamily="34" charset="-128"/>
              </a:rPr>
              <a:t>s recommendations for food? </a:t>
            </a:r>
            <a:r>
              <a:rPr lang="en-US" altLang="ja-JP" i="1">
                <a:latin typeface="Arial" panose="020B0604020202020204" pitchFamily="34" charset="0"/>
                <a:ea typeface="ＭＳ Ｐゴシック" panose="020B0600070205080204" pitchFamily="34" charset="-128"/>
              </a:rPr>
              <a:t>(The government introduced ChooseMyPlate, which replaced the MyPyramid guide to proper nutrition. ChooseMyPlate is geared toward people making healthy choices when choosing their meals by giving them the guide of a place setting.)</a:t>
            </a:r>
            <a:endParaRPr lang="en-US" altLang="en-US">
              <a:latin typeface="Arial" panose="020B0604020202020204" pitchFamily="34" charset="0"/>
              <a:ea typeface="ＭＳ Ｐゴシック" panose="020B0600070205080204" pitchFamily="34" charset="-128"/>
            </a:endParaRPr>
          </a:p>
        </p:txBody>
      </p:sp>
      <p:sp>
        <p:nvSpPr>
          <p:cNvPr id="22532" name="Slide Number Placeholder 3">
            <a:extLst>
              <a:ext uri="{FF2B5EF4-FFF2-40B4-BE49-F238E27FC236}">
                <a16:creationId xmlns:a16="http://schemas.microsoft.com/office/drawing/2014/main" id="{8007BB8E-0417-4BFA-A8E4-E63B9A073BB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C9BFFB8-C6E6-4308-BBFC-040CC2E65B8D}" type="slidenum">
              <a:rPr lang="en-US" altLang="en-US" sz="1200"/>
              <a:pPr algn="r" eaLnBrk="1" hangingPunct="1"/>
              <a:t>10</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C7F37E9F-FDF7-4A7A-843F-E1CAD43CB482}"/>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C289DCFD-E39B-42EC-91A1-957D20E3BD5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Proteins are the chief structural components of the body and are essential components of the cell membrane.</a:t>
            </a:r>
          </a:p>
          <a:p>
            <a:pPr marL="228600" indent="-228600">
              <a:buFontTx/>
              <a:buChar char="•"/>
            </a:pPr>
            <a:r>
              <a:rPr lang="en-US" altLang="en-US">
                <a:latin typeface="Arial" panose="020B0604020202020204" pitchFamily="34" charset="0"/>
                <a:ea typeface="ＭＳ Ｐゴシック" panose="020B0600070205080204" pitchFamily="34" charset="-128"/>
              </a:rPr>
              <a:t>Which food group is responsible for the storing and providing of energy to the body? </a:t>
            </a:r>
            <a:r>
              <a:rPr lang="en-US" altLang="en-US" i="1">
                <a:latin typeface="Arial" panose="020B0604020202020204" pitchFamily="34" charset="0"/>
                <a:ea typeface="ＭＳ Ｐゴシック" panose="020B0600070205080204" pitchFamily="34" charset="-128"/>
              </a:rPr>
              <a:t>(Carbohydrates)</a:t>
            </a:r>
            <a:endParaRPr lang="en-US" altLang="en-US">
              <a:latin typeface="Arial" panose="020B0604020202020204" pitchFamily="34" charset="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E81B37BA-06CD-4CEA-B6C9-E5DC26B7CF3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A94F153-6FFF-43F7-AFAD-E97EC230E8E3}" type="slidenum">
              <a:rPr lang="en-US" altLang="en-US" sz="1200"/>
              <a:pPr algn="r" eaLnBrk="1" hangingPunct="1"/>
              <a:t>11</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53DC3241-4416-42F8-B141-A176937EA146}"/>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8D49ABE3-61ED-444F-B9BC-7D1706C5938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Although fat and sugar requirements in the diet are minimal, human beings have a strong urge for fats and for sweets, which are simple carbohydrates. </a:t>
            </a:r>
          </a:p>
          <a:p>
            <a:pPr marL="228600" indent="-228600">
              <a:buFontTx/>
              <a:buChar char="•"/>
            </a:pPr>
            <a:r>
              <a:rPr lang="en-US" altLang="en-US">
                <a:latin typeface="Arial" panose="020B0604020202020204" pitchFamily="34" charset="0"/>
                <a:ea typeface="ＭＳ Ｐゴシック" panose="020B0600070205080204" pitchFamily="34" charset="-128"/>
              </a:rPr>
              <a:t>USDA = U.S. Department of Agriculture.</a:t>
            </a:r>
          </a:p>
          <a:p>
            <a:pPr marL="228600" indent="-228600">
              <a:buFontTx/>
              <a:buChar char="•"/>
            </a:pPr>
            <a:r>
              <a:rPr lang="en-US" altLang="en-US">
                <a:latin typeface="Arial" panose="020B0604020202020204" pitchFamily="34" charset="0"/>
                <a:ea typeface="ＭＳ Ｐゴシック" panose="020B0600070205080204" pitchFamily="34" charset="-128"/>
              </a:rPr>
              <a:t>Refer to Box 15.3, Fig. 15.2, and Table 15.1.</a:t>
            </a:r>
          </a:p>
        </p:txBody>
      </p:sp>
      <p:sp>
        <p:nvSpPr>
          <p:cNvPr id="26628" name="Slide Number Placeholder 3">
            <a:extLst>
              <a:ext uri="{FF2B5EF4-FFF2-40B4-BE49-F238E27FC236}">
                <a16:creationId xmlns:a16="http://schemas.microsoft.com/office/drawing/2014/main" id="{0EE50E6D-8D7D-4B99-8833-3DC3A90D3A4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BE4AF5F-8DCE-4E50-8F80-DEA77BA9DD96}" type="slidenum">
              <a:rPr lang="en-US" altLang="en-US" sz="1200"/>
              <a:pPr algn="r" eaLnBrk="1" hangingPunct="1"/>
              <a:t>12</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9C12F30-B370-4684-8FCA-B8279EBC5AE7}"/>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20E2169F-A803-4E74-BD77-4405884D737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Fruits and vegetables reduce the risk of cardiovascular disease and are also the primary source of many vitamins needed for good health.</a:t>
            </a:r>
          </a:p>
          <a:p>
            <a:pPr marL="228600" indent="-228600">
              <a:buFontTx/>
              <a:buChar char="•"/>
            </a:pPr>
            <a:r>
              <a:rPr lang="en-US" altLang="en-US">
                <a:latin typeface="Arial" panose="020B0604020202020204" pitchFamily="34" charset="0"/>
                <a:ea typeface="ＭＳ Ｐゴシック" panose="020B0600070205080204" pitchFamily="34" charset="-128"/>
              </a:rPr>
              <a:t>The consumption of red meat should be limited because of its association with coronary artery disease, type 2 diabetes, and colon cancer.</a:t>
            </a:r>
          </a:p>
          <a:p>
            <a:pPr marL="228600" indent="-228600">
              <a:buFontTx/>
              <a:buChar char="•"/>
            </a:pPr>
            <a:r>
              <a:rPr lang="en-US" altLang="en-US">
                <a:latin typeface="Arial" panose="020B0604020202020204" pitchFamily="34" charset="0"/>
                <a:ea typeface="ＭＳ Ｐゴシック" panose="020B0600070205080204" pitchFamily="34" charset="-128"/>
              </a:rPr>
              <a:t>Fish and nuts are excellent sources of omega-3 fatty acids.</a:t>
            </a:r>
          </a:p>
          <a:p>
            <a:pPr marL="228600" indent="-228600">
              <a:buFontTx/>
              <a:buChar char="•"/>
            </a:pPr>
            <a:r>
              <a:rPr lang="en-US" altLang="en-US">
                <a:latin typeface="Arial" panose="020B0604020202020204" pitchFamily="34" charset="0"/>
                <a:ea typeface="ＭＳ Ｐゴシック" panose="020B0600070205080204" pitchFamily="34" charset="-128"/>
              </a:rPr>
              <a:t>An important aspect of health maintenance is the management of inflammation; therefore, eating a diet targeted to reduce inflammation is prudent. An antiinflammatory diet follows the recommendations just provided. Refer to Box 15.4.</a:t>
            </a:r>
          </a:p>
        </p:txBody>
      </p:sp>
      <p:sp>
        <p:nvSpPr>
          <p:cNvPr id="28676" name="Slide Number Placeholder 3">
            <a:extLst>
              <a:ext uri="{FF2B5EF4-FFF2-40B4-BE49-F238E27FC236}">
                <a16:creationId xmlns:a16="http://schemas.microsoft.com/office/drawing/2014/main" id="{B964CED4-5B1C-47DF-A06F-14E1F5AB87B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EC0DB97-F4C5-4437-AD49-A4CF50BE4ADA}" type="slidenum">
              <a:rPr lang="en-US" altLang="en-US" sz="1200"/>
              <a:pPr algn="r" eaLnBrk="1" hangingPunct="1"/>
              <a:t>13</a:t>
            </a:fld>
            <a:endParaRPr lang="en-US"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43BE9455-5290-4871-9441-E198B9F0B03A}"/>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ADB432E7-000E-424D-814A-1A5A38C177C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closer a supplement is to a “</a:t>
            </a:r>
            <a:r>
              <a:rPr lang="en-US" altLang="ja-JP">
                <a:latin typeface="Arial" panose="020B0604020202020204" pitchFamily="34" charset="0"/>
                <a:ea typeface="ＭＳ Ｐゴシック" panose="020B0600070205080204" pitchFamily="34" charset="-128"/>
              </a:rPr>
              <a:t>real food,” the better the body will be able to use it. </a:t>
            </a:r>
            <a:endParaRPr lang="en-US" altLang="en-US">
              <a:latin typeface="Arial" panose="020B0604020202020204" pitchFamily="34" charset="0"/>
              <a:ea typeface="ＭＳ Ｐゴシック" panose="020B0600070205080204" pitchFamily="34" charset="-128"/>
            </a:endParaRPr>
          </a:p>
        </p:txBody>
      </p:sp>
      <p:sp>
        <p:nvSpPr>
          <p:cNvPr id="30724" name="Slide Number Placeholder 3">
            <a:extLst>
              <a:ext uri="{FF2B5EF4-FFF2-40B4-BE49-F238E27FC236}">
                <a16:creationId xmlns:a16="http://schemas.microsoft.com/office/drawing/2014/main" id="{7995AEEF-1819-4B3F-AEF2-10E63DB15B8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245BC6E-C34C-48C1-B236-08AF2703DF95}" type="slidenum">
              <a:rPr lang="en-US" altLang="en-US" sz="1200"/>
              <a:pPr algn="r" eaLnBrk="1" hangingPunct="1"/>
              <a:t>14</a:t>
            </a:fld>
            <a:endParaRPr lang="en-US"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350E7809-2C80-4254-B70E-69D767FFB84A}"/>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7117FB6F-FB09-46C7-B4CA-2C9C05D39A7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How has human life changed since its beginning, exercise-wise? </a:t>
            </a:r>
            <a:r>
              <a:rPr lang="en-US" altLang="en-US" i="1">
                <a:latin typeface="Arial" panose="020B0604020202020204" pitchFamily="34" charset="0"/>
                <a:ea typeface="ＭＳ Ｐゴシック" panose="020B0600070205080204" pitchFamily="34" charset="-128"/>
              </a:rPr>
              <a:t>(We rarely have to exert ourselves to get food, and running for our lives happens much less frequently. So we need to find ways to integrate exercise into our daily lives.)</a:t>
            </a:r>
            <a:endParaRPr lang="en-US" altLang="en-US">
              <a:latin typeface="Arial" panose="020B0604020202020204" pitchFamily="34" charset="0"/>
              <a:ea typeface="ＭＳ Ｐゴシック" panose="020B0600070205080204" pitchFamily="34" charset="-128"/>
            </a:endParaRPr>
          </a:p>
        </p:txBody>
      </p:sp>
      <p:sp>
        <p:nvSpPr>
          <p:cNvPr id="32772" name="Slide Number Placeholder 3">
            <a:extLst>
              <a:ext uri="{FF2B5EF4-FFF2-40B4-BE49-F238E27FC236}">
                <a16:creationId xmlns:a16="http://schemas.microsoft.com/office/drawing/2014/main" id="{6A0546C2-3746-4F3C-9763-DFFC1CEBBF2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678F3EF-B12F-4EA7-A582-2F03C73EB4F1}" type="slidenum">
              <a:rPr lang="en-US" altLang="en-US" sz="1200"/>
              <a:pPr algn="r" eaLnBrk="1" hangingPunct="1"/>
              <a:t>15</a:t>
            </a:fld>
            <a:endParaRPr lang="en-US"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80D5DB7B-AB72-4881-AD5B-919D66A61B89}"/>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07FA6354-56B3-442E-9364-3D0484E97D6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is </a:t>
            </a:r>
            <a:r>
              <a:rPr lang="en-US" altLang="en-US" i="1">
                <a:latin typeface="Arial" panose="020B0604020202020204" pitchFamily="34" charset="0"/>
                <a:ea typeface="ＭＳ Ｐゴシック" panose="020B0600070205080204" pitchFamily="34" charset="-128"/>
              </a:rPr>
              <a:t>cardiovascular endurance</a:t>
            </a:r>
            <a:r>
              <a:rPr lang="en-US" altLang="en-US">
                <a:latin typeface="Arial" panose="020B0604020202020204" pitchFamily="34" charset="0"/>
                <a:ea typeface="ＭＳ Ｐゴシック" panose="020B0600070205080204" pitchFamily="34" charset="-128"/>
              </a:rPr>
              <a:t>? </a:t>
            </a:r>
            <a:r>
              <a:rPr lang="en-US" altLang="en-US" i="1">
                <a:latin typeface="Arial" panose="020B0604020202020204" pitchFamily="34" charset="0"/>
                <a:ea typeface="ＭＳ Ｐゴシック" panose="020B0600070205080204" pitchFamily="34" charset="-128"/>
              </a:rPr>
              <a:t>(Cardiovascular endurance refers to the body’</a:t>
            </a:r>
            <a:r>
              <a:rPr lang="en-US" altLang="ja-JP" i="1">
                <a:latin typeface="Arial" panose="020B0604020202020204" pitchFamily="34" charset="0"/>
                <a:ea typeface="ＭＳ Ｐゴシック" panose="020B0600070205080204" pitchFamily="34" charset="-128"/>
              </a:rPr>
              <a:t>s ability to perform large muscle dynamic exercise for long periods of time.)</a:t>
            </a:r>
            <a:endParaRPr lang="en-US" altLang="en-US">
              <a:latin typeface="Arial" panose="020B0604020202020204" pitchFamily="34" charset="0"/>
              <a:ea typeface="ＭＳ Ｐゴシック" panose="020B0600070205080204" pitchFamily="34" charset="-128"/>
            </a:endParaRPr>
          </a:p>
        </p:txBody>
      </p:sp>
      <p:sp>
        <p:nvSpPr>
          <p:cNvPr id="34820" name="Slide Number Placeholder 3">
            <a:extLst>
              <a:ext uri="{FF2B5EF4-FFF2-40B4-BE49-F238E27FC236}">
                <a16:creationId xmlns:a16="http://schemas.microsoft.com/office/drawing/2014/main" id="{C79BA556-BE37-405B-9B30-730C049F17D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030F118-A758-458E-84C1-09CE90FE5470}" type="slidenum">
              <a:rPr lang="en-US" altLang="en-US" sz="1200"/>
              <a:pPr algn="r" eaLnBrk="1" hangingPunct="1"/>
              <a:t>16</a:t>
            </a:fld>
            <a:endParaRPr lang="en-US"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E0AA4DE-BD10-49DE-97D8-09B644D850DF}"/>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E6046D3F-D912-47F7-A70C-176FCEA6586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 person with a low level of fitness has more potential to improve than one who has a high level of fitness. </a:t>
            </a:r>
          </a:p>
          <a:p>
            <a:pPr marL="228600" indent="-228600">
              <a:buFontTx/>
              <a:buChar char="•"/>
            </a:pPr>
            <a:r>
              <a:rPr lang="en-US" altLang="en-US">
                <a:latin typeface="Arial" panose="020B0604020202020204" pitchFamily="34" charset="0"/>
                <a:ea typeface="ＭＳ Ｐゴシック" panose="020B0600070205080204" pitchFamily="34" charset="-128"/>
              </a:rPr>
              <a:t>This is reflected in the training stimulus threshold, or the stimulus that elicits a training response. </a:t>
            </a:r>
          </a:p>
        </p:txBody>
      </p:sp>
      <p:sp>
        <p:nvSpPr>
          <p:cNvPr id="36868" name="Slide Number Placeholder 3">
            <a:extLst>
              <a:ext uri="{FF2B5EF4-FFF2-40B4-BE49-F238E27FC236}">
                <a16:creationId xmlns:a16="http://schemas.microsoft.com/office/drawing/2014/main" id="{3B118482-A0FB-4C78-86EF-56B0547B2A9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F25D8DD-3A92-47AF-85A0-6ACB700BBFA7}" type="slidenum">
              <a:rPr lang="en-US" altLang="en-US" sz="1200"/>
              <a:pPr algn="r" eaLnBrk="1" hangingPunct="1"/>
              <a:t>17</a:t>
            </a:fld>
            <a:endParaRPr lang="en-US"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7A7447A-4190-42AF-8BBF-56D9360758E9}"/>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A375352D-096D-4F19-8D17-98B8B77692B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a:t>
            </a:r>
            <a:r>
              <a:rPr lang="en-US" altLang="en-US" i="1">
                <a:latin typeface="Arial" panose="020B0604020202020204" pitchFamily="34" charset="0"/>
                <a:ea typeface="ＭＳ Ｐゴシック" panose="020B0600070205080204" pitchFamily="34" charset="-128"/>
              </a:rPr>
              <a:t>overload principle </a:t>
            </a:r>
            <a:r>
              <a:rPr lang="en-US" altLang="en-US">
                <a:latin typeface="Arial" panose="020B0604020202020204" pitchFamily="34" charset="0"/>
                <a:ea typeface="ＭＳ Ｐゴシック" panose="020B0600070205080204" pitchFamily="34" charset="-128"/>
              </a:rPr>
              <a:t>means that to achieve improvement, a stress on an organism must be greater than the one regularly encountered during everyday life. </a:t>
            </a:r>
          </a:p>
          <a:p>
            <a:pPr marL="228600" indent="-228600">
              <a:buFontTx/>
              <a:buChar char="•"/>
            </a:pPr>
            <a:r>
              <a:rPr lang="en-US" altLang="en-US">
                <a:latin typeface="Arial" panose="020B0604020202020204" pitchFamily="34" charset="0"/>
                <a:ea typeface="ＭＳ Ｐゴシック" panose="020B0600070205080204" pitchFamily="34" charset="-128"/>
              </a:rPr>
              <a:t>The lower the intensity of the exercise, the longer the duration needed. Exercising for longer than 45 to 60 minutes increases the risk of musculoskeletal injury and soreness, and the risk does not justify the benefit.</a:t>
            </a:r>
          </a:p>
          <a:p>
            <a:pPr marL="228600" indent="-228600">
              <a:buFontTx/>
              <a:buChar char="•"/>
            </a:pPr>
            <a:r>
              <a:rPr lang="en-US" altLang="en-US">
                <a:latin typeface="Arial" panose="020B0604020202020204" pitchFamily="34" charset="0"/>
                <a:ea typeface="ＭＳ Ｐゴシック" panose="020B0600070205080204" pitchFamily="34" charset="-128"/>
              </a:rPr>
              <a:t>The frequency or duration of physical activity required to maintain a certain level of aerobic fitness is less than that required to improve it. Deconditioning can occur rapidly.</a:t>
            </a:r>
          </a:p>
        </p:txBody>
      </p:sp>
      <p:sp>
        <p:nvSpPr>
          <p:cNvPr id="38916" name="Slide Number Placeholder 3">
            <a:extLst>
              <a:ext uri="{FF2B5EF4-FFF2-40B4-BE49-F238E27FC236}">
                <a16:creationId xmlns:a16="http://schemas.microsoft.com/office/drawing/2014/main" id="{88791B06-1158-4159-8DC9-210D58CC6AC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C0D333D-9C46-411B-8EF6-77D4CE651F08}" type="slidenum">
              <a:rPr lang="en-US" altLang="en-US" sz="1200"/>
              <a:pPr algn="r" eaLnBrk="1" hangingPunct="1"/>
              <a:t>18</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BAA5CD97-4169-46C2-AE90-AA4D01B76FC0}"/>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FA25FEF8-997F-4863-A5E9-FBF9FA6BB19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Why warm up before exercise? </a:t>
            </a:r>
            <a:r>
              <a:rPr lang="en-US" altLang="en-US" i="1">
                <a:latin typeface="Arial" panose="020B0604020202020204" pitchFamily="34" charset="0"/>
                <a:ea typeface="ＭＳ Ｐゴシック" panose="020B0600070205080204" pitchFamily="34" charset="-128"/>
              </a:rPr>
              <a:t>(Warming up enhances the effects of exercise; it increases muscle temperature, dilates blood vessels, and minimizes the oxygen deficit.)</a:t>
            </a:r>
            <a:r>
              <a:rPr lang="en-US" altLang="en-US">
                <a:latin typeface="Arial" panose="020B0604020202020204" pitchFamily="34" charset="0"/>
                <a:ea typeface="ＭＳ Ｐゴシック" panose="020B0600070205080204" pitchFamily="34" charset="-128"/>
              </a:rPr>
              <a:t> </a:t>
            </a:r>
          </a:p>
        </p:txBody>
      </p:sp>
      <p:sp>
        <p:nvSpPr>
          <p:cNvPr id="40964" name="Slide Number Placeholder 3">
            <a:extLst>
              <a:ext uri="{FF2B5EF4-FFF2-40B4-BE49-F238E27FC236}">
                <a16:creationId xmlns:a16="http://schemas.microsoft.com/office/drawing/2014/main" id="{BAAFA135-596D-4A40-9777-ABD8E74DD1F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8184F8F-A070-4290-80D6-7D19B182F2C2}" type="slidenum">
              <a:rPr lang="en-US" altLang="en-US" sz="1200"/>
              <a:pPr algn="r" eaLnBrk="1" hangingPunct="1"/>
              <a:t>19</a:t>
            </a:fld>
            <a:endParaRPr lang="en-US"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0F6C950A-3147-431B-ACEE-333C504EEA47}"/>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7B033215-729C-4D76-ACD3-15877B18002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All of these effects cannot result from one training program; they require a regular regimen with a variety of activities. </a:t>
            </a:r>
          </a:p>
        </p:txBody>
      </p:sp>
      <p:sp>
        <p:nvSpPr>
          <p:cNvPr id="43012" name="Slide Number Placeholder 3">
            <a:extLst>
              <a:ext uri="{FF2B5EF4-FFF2-40B4-BE49-F238E27FC236}">
                <a16:creationId xmlns:a16="http://schemas.microsoft.com/office/drawing/2014/main" id="{EDB9B62B-C396-43C6-AF92-A703DE742B5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7D90C42-C55E-4CD8-B443-D69CF3DDA4AA}" type="slidenum">
              <a:rPr lang="en-US" altLang="en-US" sz="1200"/>
              <a:pPr algn="r" eaLnBrk="1" hangingPunct="1"/>
              <a:t>20</a:t>
            </a:fld>
            <a:endParaRPr lang="en-US"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F0550312-86D4-4E7C-AE1F-AFCE42201900}"/>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633B4488-7C79-4B87-AF74-ED0414E28DD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a:t>
            </a:r>
            <a:r>
              <a:rPr lang="en-US" altLang="en-US">
                <a:latin typeface="Arial" panose="020B0604020202020204" pitchFamily="34" charset="0"/>
                <a:ea typeface="ＭＳ Ｐゴシック" panose="020B0600070205080204" pitchFamily="34" charset="-128"/>
              </a:rPr>
              <a:t>. 15.3.</a:t>
            </a:r>
            <a:endParaRPr lang="en-US" altLang="en-US" dirty="0">
              <a:latin typeface="Arial" panose="020B0604020202020204" pitchFamily="34" charset="0"/>
              <a:ea typeface="ＭＳ Ｐゴシック" panose="020B0600070205080204" pitchFamily="34" charset="-128"/>
            </a:endParaRPr>
          </a:p>
          <a:p>
            <a:pPr marL="228600" indent="-228600">
              <a:buFontTx/>
              <a:buChar char="•"/>
            </a:pPr>
            <a:r>
              <a:rPr lang="en-US" altLang="en-US" dirty="0">
                <a:latin typeface="Arial" panose="020B0604020202020204" pitchFamily="34" charset="0"/>
                <a:ea typeface="ＭＳ Ｐゴシック" panose="020B0600070205080204" pitchFamily="34" charset="-128"/>
              </a:rPr>
              <a:t>What is </a:t>
            </a:r>
            <a:r>
              <a:rPr lang="en-US" altLang="en-US" i="1" dirty="0">
                <a:latin typeface="Arial" panose="020B0604020202020204" pitchFamily="34" charset="0"/>
                <a:ea typeface="ＭＳ Ｐゴシック" panose="020B0600070205080204" pitchFamily="34" charset="-128"/>
              </a:rPr>
              <a:t>passive flexibility</a:t>
            </a:r>
            <a:r>
              <a:rPr lang="en-US" altLang="en-US" dirty="0">
                <a:latin typeface="Arial" panose="020B0604020202020204" pitchFamily="34" charset="0"/>
                <a:ea typeface="ＭＳ Ｐゴシック" panose="020B0600070205080204" pitchFamily="34" charset="-128"/>
              </a:rPr>
              <a:t>? </a:t>
            </a:r>
            <a:r>
              <a:rPr lang="en-US" altLang="en-US" i="1" dirty="0">
                <a:latin typeface="Arial" panose="020B0604020202020204" pitchFamily="34" charset="0"/>
                <a:ea typeface="ＭＳ Ｐゴシック" panose="020B0600070205080204" pitchFamily="34" charset="-128"/>
              </a:rPr>
              <a:t>(Passive flexibility is the degree to which a joint can be passively moved through its range of motion.)</a:t>
            </a:r>
            <a:endParaRPr lang="en-US" altLang="en-US" dirty="0">
              <a:latin typeface="Arial" panose="020B0604020202020204" pitchFamily="34" charset="0"/>
              <a:ea typeface="ＭＳ Ｐゴシック" panose="020B0600070205080204" pitchFamily="34" charset="-128"/>
            </a:endParaRPr>
          </a:p>
        </p:txBody>
      </p:sp>
      <p:sp>
        <p:nvSpPr>
          <p:cNvPr id="45060" name="Slide Number Placeholder 3">
            <a:extLst>
              <a:ext uri="{FF2B5EF4-FFF2-40B4-BE49-F238E27FC236}">
                <a16:creationId xmlns:a16="http://schemas.microsoft.com/office/drawing/2014/main" id="{2F345460-05BC-404A-9DB5-F8650DE3846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AF0738B-F472-41B7-9755-2B6B72B8D281}" type="slidenum">
              <a:rPr lang="en-US" altLang="en-US" sz="1200"/>
              <a:pPr algn="r" eaLnBrk="1" hangingPunct="1"/>
              <a:t>21</a:t>
            </a:fld>
            <a:endParaRPr lang="en-US"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9E7B3FAA-B181-4FB9-8F1B-E0A40F595926}"/>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F869E744-DE85-4315-A85D-DF1DF7922D8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Almost any type of pleasurable, simple, repetitive activity that requires focused attention induces the relaxation response. </a:t>
            </a:r>
          </a:p>
          <a:p>
            <a:pPr marL="228600" indent="-228600">
              <a:buFontTx/>
              <a:buChar char="•"/>
            </a:pPr>
            <a:r>
              <a:rPr lang="en-US" altLang="en-US">
                <a:latin typeface="Arial" panose="020B0604020202020204" pitchFamily="34" charset="0"/>
                <a:ea typeface="ＭＳ Ｐゴシック" panose="020B0600070205080204" pitchFamily="34" charset="-128"/>
              </a:rPr>
              <a:t>It usually takes 8 to 10 weeks of consistent reinforcement to develop a habit pattern.</a:t>
            </a:r>
          </a:p>
          <a:p>
            <a:pPr marL="228600" indent="-228600">
              <a:buFontTx/>
              <a:buChar char="•"/>
            </a:pPr>
            <a:r>
              <a:rPr lang="en-US" altLang="en-US">
                <a:latin typeface="Arial" panose="020B0604020202020204" pitchFamily="34" charset="0"/>
                <a:ea typeface="ＭＳ Ｐゴシック" panose="020B0600070205080204" pitchFamily="34" charset="-128"/>
              </a:rPr>
              <a:t>Refer to Fig. 15.4.</a:t>
            </a:r>
          </a:p>
        </p:txBody>
      </p:sp>
      <p:sp>
        <p:nvSpPr>
          <p:cNvPr id="47108" name="Slide Number Placeholder 3">
            <a:extLst>
              <a:ext uri="{FF2B5EF4-FFF2-40B4-BE49-F238E27FC236}">
                <a16:creationId xmlns:a16="http://schemas.microsoft.com/office/drawing/2014/main" id="{89AB46BB-AB4C-40AB-A118-E4C65200947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03ECF98-3D6B-4752-83F1-17EAE5914542}" type="slidenum">
              <a:rPr lang="en-US" altLang="en-US" sz="1200"/>
              <a:pPr algn="r" eaLnBrk="1" hangingPunct="1"/>
              <a:t>22</a:t>
            </a:fld>
            <a:endParaRPr lang="en-US"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3FDB3565-F17B-460D-B861-7AF5D7488056}"/>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5A0C706D-E610-407C-9949-9A6281A725C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15.5.</a:t>
            </a:r>
          </a:p>
          <a:p>
            <a:pPr marL="228600" indent="-228600">
              <a:buFontTx/>
              <a:buChar char="•"/>
            </a:pPr>
            <a:r>
              <a:rPr lang="en-US" altLang="en-US" dirty="0">
                <a:latin typeface="Arial" panose="020B0604020202020204" pitchFamily="34" charset="0"/>
                <a:ea typeface="ＭＳ Ｐゴシック" panose="020B0600070205080204" pitchFamily="34" charset="-128"/>
              </a:rPr>
              <a:t>Consider breathing mechanisms during the assessment.</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15.6.</a:t>
            </a:r>
          </a:p>
        </p:txBody>
      </p:sp>
      <p:sp>
        <p:nvSpPr>
          <p:cNvPr id="49156" name="Slide Number Placeholder 3">
            <a:extLst>
              <a:ext uri="{FF2B5EF4-FFF2-40B4-BE49-F238E27FC236}">
                <a16:creationId xmlns:a16="http://schemas.microsoft.com/office/drawing/2014/main" id="{5A9AE4AF-0984-4815-8EAA-9AA9A1A5883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C0B51CA-9EEE-406E-B544-9B1C8DB94458}" type="slidenum">
              <a:rPr lang="en-US" altLang="en-US" sz="1200"/>
              <a:pPr algn="r" eaLnBrk="1" hangingPunct="1"/>
              <a:t>23</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E640C47F-6DE8-4641-A801-E48B3D5C4808}"/>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5DB134B9-50A6-4C95-A1DE-4B7DD5C6DD8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Box 15.7.</a:t>
            </a:r>
          </a:p>
        </p:txBody>
      </p:sp>
      <p:sp>
        <p:nvSpPr>
          <p:cNvPr id="51204" name="Slide Number Placeholder 3">
            <a:extLst>
              <a:ext uri="{FF2B5EF4-FFF2-40B4-BE49-F238E27FC236}">
                <a16:creationId xmlns:a16="http://schemas.microsoft.com/office/drawing/2014/main" id="{9B3A9992-B035-45D5-A08F-7E5D234CE81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8EC6558-CBEB-4D0C-B7ED-2A125510FDEA}" type="slidenum">
              <a:rPr lang="en-US" altLang="en-US" sz="1200"/>
              <a:pPr algn="r" eaLnBrk="1" hangingPunct="1"/>
              <a:t>24</a:t>
            </a:fld>
            <a:endParaRPr lang="en-US" alt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7CA16C46-82FA-4371-9005-0EACD7A1BE36}"/>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D47118ED-3207-4A71-BFE8-F3FC5279F30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mind coordinates the conscious and subconscious parts of us; it influences and directs mental and physical behavior. </a:t>
            </a:r>
          </a:p>
        </p:txBody>
      </p:sp>
      <p:sp>
        <p:nvSpPr>
          <p:cNvPr id="53252" name="Slide Number Placeholder 3">
            <a:extLst>
              <a:ext uri="{FF2B5EF4-FFF2-40B4-BE49-F238E27FC236}">
                <a16:creationId xmlns:a16="http://schemas.microsoft.com/office/drawing/2014/main" id="{39FA7844-CB69-4676-B720-A3232357E92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1072172-00AE-4A31-82ED-8F274C8C61A8}" type="slidenum">
              <a:rPr lang="en-US" altLang="en-US" sz="1200"/>
              <a:pPr algn="r" eaLnBrk="1" hangingPunct="1"/>
              <a:t>25</a:t>
            </a:fld>
            <a:endParaRPr lang="en-US"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E3D2351-8E89-47C6-9789-E14C096ECE28}"/>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CDF2219E-2E7D-476A-A8A2-FE40A31C375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are some ways to restore balance? </a:t>
            </a:r>
            <a:r>
              <a:rPr lang="en-US" altLang="en-US" i="1">
                <a:latin typeface="Arial" panose="020B0604020202020204" pitchFamily="34" charset="0"/>
                <a:ea typeface="ＭＳ Ｐゴシック" panose="020B0600070205080204" pitchFamily="34" charset="-128"/>
              </a:rPr>
              <a:t>(Weeding a garden, laughing, hugging, or helping somebody are some ways to restore balance.)</a:t>
            </a:r>
          </a:p>
          <a:p>
            <a:pPr marL="228600" indent="-228600">
              <a:buFontTx/>
              <a:buChar char="•"/>
            </a:pPr>
            <a:r>
              <a:rPr lang="en-US" altLang="en-US">
                <a:latin typeface="Arial" panose="020B0604020202020204" pitchFamily="34" charset="0"/>
                <a:ea typeface="ＭＳ Ｐゴシック" panose="020B0600070205080204" pitchFamily="34" charset="-128"/>
              </a:rPr>
              <a:t>Refer to Box 15.8.</a:t>
            </a:r>
          </a:p>
        </p:txBody>
      </p:sp>
      <p:sp>
        <p:nvSpPr>
          <p:cNvPr id="55300" name="Slide Number Placeholder 3">
            <a:extLst>
              <a:ext uri="{FF2B5EF4-FFF2-40B4-BE49-F238E27FC236}">
                <a16:creationId xmlns:a16="http://schemas.microsoft.com/office/drawing/2014/main" id="{DEE4BA4B-C8DE-4EDB-A909-E7746E15D40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9378C3A-FA97-4A98-9AA2-C3AABC4902B6}" type="slidenum">
              <a:rPr lang="en-US" altLang="en-US" sz="1200"/>
              <a:pPr algn="r" eaLnBrk="1" hangingPunct="1"/>
              <a:t>26</a:t>
            </a:fld>
            <a:endParaRPr lang="en-US" alt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7A6FAB45-B0C0-4BAB-88AB-84C01498F128}"/>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B64185B7-9321-4753-A1D3-051065A4B30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Addictive behavior creates physical sensations that feel pleasant and bypass the conscious experience of emotion. </a:t>
            </a:r>
          </a:p>
          <a:p>
            <a:pPr marL="228600" indent="-228600">
              <a:buFontTx/>
              <a:buChar char="•"/>
            </a:pPr>
            <a:r>
              <a:rPr lang="en-US" altLang="en-US">
                <a:latin typeface="Arial" panose="020B0604020202020204" pitchFamily="34" charset="0"/>
                <a:ea typeface="ＭＳ Ｐゴシック" panose="020B0600070205080204" pitchFamily="34" charset="-128"/>
              </a:rPr>
              <a:t>Addiction throws the wellness balance off course and requires a great deal of time and energy. </a:t>
            </a:r>
          </a:p>
          <a:p>
            <a:pPr marL="228600" indent="-228600">
              <a:buFontTx/>
              <a:buChar char="•"/>
            </a:pPr>
            <a:r>
              <a:rPr lang="en-US" altLang="en-US">
                <a:latin typeface="Arial" panose="020B0604020202020204" pitchFamily="34" charset="0"/>
                <a:ea typeface="ＭＳ Ｐゴシック" panose="020B0600070205080204" pitchFamily="34" charset="-128"/>
              </a:rPr>
              <a:t>Hard work and support are required to change an addictive behavior.</a:t>
            </a:r>
          </a:p>
        </p:txBody>
      </p:sp>
      <p:sp>
        <p:nvSpPr>
          <p:cNvPr id="57348" name="Slide Number Placeholder 3">
            <a:extLst>
              <a:ext uri="{FF2B5EF4-FFF2-40B4-BE49-F238E27FC236}">
                <a16:creationId xmlns:a16="http://schemas.microsoft.com/office/drawing/2014/main" id="{E54891A3-7A88-45F5-8FBC-95DBDBA5EA7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E7D96CA-D5EC-47B6-A809-FC070A72F00D}" type="slidenum">
              <a:rPr lang="en-US" altLang="en-US" sz="1200"/>
              <a:pPr algn="r" eaLnBrk="1" hangingPunct="1"/>
              <a:t>27</a:t>
            </a:fld>
            <a:endParaRPr lang="en-US" altLang="en-U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492EFD76-D96F-4B5C-9D1C-B664E8FD730A}"/>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186FBC9C-CEF7-48B8-8101-B5FED1A3F2C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How can we improve our coping skills?</a:t>
            </a:r>
            <a:r>
              <a:rPr lang="en-US" altLang="en-US" i="1">
                <a:latin typeface="Arial" panose="020B0604020202020204" pitchFamily="34" charset="0"/>
                <a:ea typeface="ＭＳ Ｐゴシック" panose="020B0600070205080204" pitchFamily="34" charset="-128"/>
              </a:rPr>
              <a:t> (We can improve our coping skills by observing people who cope well and asking them how they do it. Seminars and books may also be of assistance.)</a:t>
            </a:r>
            <a:endParaRPr lang="en-US" altLang="en-US">
              <a:latin typeface="Arial" panose="020B0604020202020204" pitchFamily="34" charset="0"/>
              <a:ea typeface="ＭＳ Ｐゴシック" panose="020B0600070205080204" pitchFamily="34" charset="-128"/>
            </a:endParaRPr>
          </a:p>
        </p:txBody>
      </p:sp>
      <p:sp>
        <p:nvSpPr>
          <p:cNvPr id="59396" name="Slide Number Placeholder 3">
            <a:extLst>
              <a:ext uri="{FF2B5EF4-FFF2-40B4-BE49-F238E27FC236}">
                <a16:creationId xmlns:a16="http://schemas.microsoft.com/office/drawing/2014/main" id="{880631AF-97C2-481A-9D7C-DCCC2134BB4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7208354-B94C-49A7-BC23-9E86FE20BE5C}" type="slidenum">
              <a:rPr lang="en-US" altLang="en-US" sz="1200"/>
              <a:pPr algn="r" eaLnBrk="1" hangingPunct="1"/>
              <a:t>28</a:t>
            </a:fld>
            <a:endParaRPr lang="en-US" altLang="en-U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2D416F65-1210-41B1-A8DD-8664A8720694}"/>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13F11F02-B50D-4248-A15B-2A37B3082CD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Our spirit is the part of us that transcends; our spiritual selves “</a:t>
            </a:r>
            <a:r>
              <a:rPr lang="en-US" altLang="ja-JP" dirty="0">
                <a:latin typeface="Arial" panose="020B0604020202020204" pitchFamily="34" charset="0"/>
                <a:ea typeface="ＭＳ Ｐゴシック" panose="020B0600070205080204" pitchFamily="34" charset="-128"/>
              </a:rPr>
              <a:t>know the truth.” </a:t>
            </a:r>
            <a:endParaRPr lang="en-US" altLang="en-US" dirty="0">
              <a:latin typeface="Arial" panose="020B0604020202020204" pitchFamily="34" charset="0"/>
              <a:ea typeface="ＭＳ Ｐゴシック" panose="020B0600070205080204" pitchFamily="34" charset="-128"/>
            </a:endParaRPr>
          </a:p>
        </p:txBody>
      </p:sp>
      <p:sp>
        <p:nvSpPr>
          <p:cNvPr id="61444" name="Slide Number Placeholder 3">
            <a:extLst>
              <a:ext uri="{FF2B5EF4-FFF2-40B4-BE49-F238E27FC236}">
                <a16:creationId xmlns:a16="http://schemas.microsoft.com/office/drawing/2014/main" id="{6A85337C-BEE5-4712-ACBD-7716C30C8CE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923BA89-FDC4-4AEF-920C-2A45624691F5}" type="slidenum">
              <a:rPr lang="en-US" altLang="en-US" sz="1200"/>
              <a:pPr algn="r" eaLnBrk="1" hangingPunct="1"/>
              <a:t>29</a:t>
            </a:fld>
            <a:endParaRPr lang="en-US" altLang="en-US" sz="12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85D95604-8D5C-4AD5-BF1D-E7172AA28BDF}"/>
              </a:ext>
            </a:extLst>
          </p:cNvPr>
          <p:cNvSpPr>
            <a:spLocks noGrp="1" noRot="1" noChangeAspect="1" noChangeArrowheads="1" noTextEdit="1"/>
          </p:cNvSpPr>
          <p:nvPr>
            <p:ph type="sldImg"/>
          </p:nvPr>
        </p:nvSpPr>
        <p:spPr>
          <a:ln/>
        </p:spPr>
      </p:sp>
      <p:sp>
        <p:nvSpPr>
          <p:cNvPr id="63491" name="Notes Placeholder 2">
            <a:extLst>
              <a:ext uri="{FF2B5EF4-FFF2-40B4-BE49-F238E27FC236}">
                <a16:creationId xmlns:a16="http://schemas.microsoft.com/office/drawing/2014/main" id="{800DFE3C-64A8-4889-8A83-E0830772310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
        <p:nvSpPr>
          <p:cNvPr id="63492" name="Slide Number Placeholder 3">
            <a:extLst>
              <a:ext uri="{FF2B5EF4-FFF2-40B4-BE49-F238E27FC236}">
                <a16:creationId xmlns:a16="http://schemas.microsoft.com/office/drawing/2014/main" id="{D27D6262-2553-4E21-88BE-030EAFFC7D6D}"/>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8994A49-A32A-4218-BEB4-D91DB0498387}" type="slidenum">
              <a:rPr lang="en-US" altLang="en-US" sz="1200"/>
              <a:pPr/>
              <a:t>30</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lvl1pPr>
              <a:buSzPct val="70000"/>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47134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0172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11CD69A-4AD7-4D77-9F39-64137109368A}"/>
              </a:ext>
            </a:extLst>
          </p:cNvPr>
          <p:cNvSpPr>
            <a:spLocks noGrp="1" noChangeArrowheads="1"/>
          </p:cNvSpPr>
          <p:nvPr>
            <p:ph type="title"/>
          </p:nvPr>
        </p:nvSpPr>
        <p:spPr bwMode="auto">
          <a:xfrm>
            <a:off x="685800" y="228600"/>
            <a:ext cx="7772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FF94D5C6-BF9F-4ED7-8127-8E4072720859}"/>
              </a:ext>
            </a:extLst>
          </p:cNvPr>
          <p:cNvSpPr>
            <a:spLocks noGrp="1" noChangeArrowheads="1"/>
          </p:cNvSpPr>
          <p:nvPr>
            <p:ph type="body" idx="1"/>
          </p:nvPr>
        </p:nvSpPr>
        <p:spPr bwMode="auto">
          <a:xfrm>
            <a:off x="685800" y="1676400"/>
            <a:ext cx="777240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8" name="Rectangle 1">
            <a:extLst>
              <a:ext uri="{FF2B5EF4-FFF2-40B4-BE49-F238E27FC236}">
                <a16:creationId xmlns:a16="http://schemas.microsoft.com/office/drawing/2014/main" id="{DE0EE261-98C3-4748-9207-DA94078A5DE8}"/>
              </a:ext>
            </a:extLst>
          </p:cNvPr>
          <p:cNvSpPr>
            <a:spLocks noChangeArrowheads="1"/>
          </p:cNvSpPr>
          <p:nvPr/>
        </p:nvSpPr>
        <p:spPr bwMode="auto">
          <a:xfrm>
            <a:off x="3346450" y="6553200"/>
            <a:ext cx="2569934" cy="215444"/>
          </a:xfrm>
          <a:prstGeom prst="rect">
            <a:avLst/>
          </a:prstGeom>
          <a:noFill/>
          <a:ln>
            <a:noFill/>
          </a:ln>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r>
              <a:rPr lang="en-US" altLang="en-US" sz="800" dirty="0">
                <a:solidFill>
                  <a:schemeClr val="bg2"/>
                </a:solidFill>
                <a:cs typeface="Arial" pitchFamily="34" charset="0"/>
              </a:rPr>
              <a:t>Copyright © 2021, Elsevier Inc. All Rights Reserved.</a:t>
            </a:r>
          </a:p>
        </p:txBody>
      </p:sp>
      <p:sp>
        <p:nvSpPr>
          <p:cNvPr id="2" name="TextBox 5">
            <a:extLst>
              <a:ext uri="{FF2B5EF4-FFF2-40B4-BE49-F238E27FC236}">
                <a16:creationId xmlns:a16="http://schemas.microsoft.com/office/drawing/2014/main" id="{4F962FDC-84B1-4A9D-A3E3-B07D2E4E9333}"/>
              </a:ext>
            </a:extLst>
          </p:cNvPr>
          <p:cNvSpPr txBox="1">
            <a:spLocks noChangeArrowheads="1"/>
          </p:cNvSpPr>
          <p:nvPr/>
        </p:nvSpPr>
        <p:spPr bwMode="auto">
          <a:xfrm>
            <a:off x="8686800" y="6567488"/>
            <a:ext cx="457200" cy="215900"/>
          </a:xfrm>
          <a:prstGeom prst="rect">
            <a:avLst/>
          </a:prstGeom>
          <a:noFill/>
          <a:ln>
            <a:noFill/>
          </a:ln>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fld id="{920D1C24-1D22-48E4-8B05-3C69147F7920}" type="slidenum">
              <a:rPr lang="en-US" altLang="en-US" sz="800" smtClean="0">
                <a:solidFill>
                  <a:schemeClr val="bg2"/>
                </a:solidFill>
              </a:rPr>
              <a:pPr algn="ctr" eaLnBrk="1" hangingPunct="1">
                <a:defRPr/>
              </a:pPr>
              <a:t>‹#›</a:t>
            </a:fld>
            <a:endParaRPr lang="en-US" altLang="en-US" sz="800">
              <a:solidFill>
                <a:schemeClr val="bg2"/>
              </a:solidFill>
            </a:endParaRPr>
          </a:p>
        </p:txBody>
      </p:sp>
    </p:spTree>
  </p:cSld>
  <p:clrMap bg1="dk2" tx1="lt1" bg2="dk1" tx2="lt2" accent1="accent1" accent2="accent2" accent3="accent3" accent4="accent4" accent5="accent5" accent6="accent6" hlink="hlink" folHlink="folHlink"/>
  <p:sldLayoutIdLst>
    <p:sldLayoutId id="2147483836" r:id="rId1"/>
    <p:sldLayoutId id="2147483837" r:id="rId2"/>
  </p:sldLayoutIdLst>
  <p:hf sldNum="0" hdr="0" ftr="0" dt="0"/>
  <p:txStyles>
    <p:titleStyle>
      <a:lvl1pPr algn="ctr" rtl="0" eaLnBrk="0" fontAlgn="base" hangingPunct="0">
        <a:spcBef>
          <a:spcPct val="0"/>
        </a:spcBef>
        <a:spcAft>
          <a:spcPct val="0"/>
        </a:spcAft>
        <a:defRPr sz="3600">
          <a:solidFill>
            <a:schemeClr val="bg2"/>
          </a:solidFill>
          <a:latin typeface="+mj-lt"/>
          <a:ea typeface="ＭＳ Ｐゴシック" pitchFamily="34" charset="-128"/>
          <a:cs typeface="ＭＳ Ｐゴシック" charset="0"/>
        </a:defRPr>
      </a:lvl1pPr>
      <a:lvl2pPr algn="ctr" rtl="0" eaLnBrk="0" fontAlgn="base" hangingPunct="0">
        <a:spcBef>
          <a:spcPct val="0"/>
        </a:spcBef>
        <a:spcAft>
          <a:spcPct val="0"/>
        </a:spcAft>
        <a:defRPr sz="3600">
          <a:solidFill>
            <a:schemeClr val="bg2"/>
          </a:solidFill>
          <a:latin typeface="ArialMT" pitchFamily="34" charset="0"/>
          <a:ea typeface="ＭＳ Ｐゴシック" pitchFamily="34" charset="-128"/>
          <a:cs typeface="ＭＳ Ｐゴシック" charset="0"/>
        </a:defRPr>
      </a:lvl2pPr>
      <a:lvl3pPr algn="ctr" rtl="0" eaLnBrk="0" fontAlgn="base" hangingPunct="0">
        <a:spcBef>
          <a:spcPct val="0"/>
        </a:spcBef>
        <a:spcAft>
          <a:spcPct val="0"/>
        </a:spcAft>
        <a:defRPr sz="3600">
          <a:solidFill>
            <a:schemeClr val="bg2"/>
          </a:solidFill>
          <a:latin typeface="ArialMT" pitchFamily="34" charset="0"/>
          <a:ea typeface="ＭＳ Ｐゴシック" pitchFamily="34" charset="-128"/>
          <a:cs typeface="ＭＳ Ｐゴシック" charset="0"/>
        </a:defRPr>
      </a:lvl3pPr>
      <a:lvl4pPr algn="ctr" rtl="0" eaLnBrk="0" fontAlgn="base" hangingPunct="0">
        <a:spcBef>
          <a:spcPct val="0"/>
        </a:spcBef>
        <a:spcAft>
          <a:spcPct val="0"/>
        </a:spcAft>
        <a:defRPr sz="3600">
          <a:solidFill>
            <a:schemeClr val="bg2"/>
          </a:solidFill>
          <a:latin typeface="ArialMT" pitchFamily="34" charset="0"/>
          <a:ea typeface="ＭＳ Ｐゴシック" pitchFamily="34" charset="-128"/>
          <a:cs typeface="ＭＳ Ｐゴシック" charset="0"/>
        </a:defRPr>
      </a:lvl4pPr>
      <a:lvl5pPr algn="ctr" rtl="0" eaLnBrk="0" fontAlgn="base" hangingPunct="0">
        <a:spcBef>
          <a:spcPct val="0"/>
        </a:spcBef>
        <a:spcAft>
          <a:spcPct val="0"/>
        </a:spcAft>
        <a:defRPr sz="3600">
          <a:solidFill>
            <a:schemeClr val="bg2"/>
          </a:solidFill>
          <a:latin typeface="ArialMT" pitchFamily="34" charset="0"/>
          <a:ea typeface="ＭＳ Ｐゴシック" pitchFamily="34" charset="-128"/>
          <a:cs typeface="ＭＳ Ｐゴシック" charset="0"/>
        </a:defRPr>
      </a:lvl5pPr>
      <a:lvl6pPr marL="457200" algn="ctr" rtl="0" eaLnBrk="1" fontAlgn="base" hangingPunct="1">
        <a:spcBef>
          <a:spcPct val="0"/>
        </a:spcBef>
        <a:spcAft>
          <a:spcPct val="0"/>
        </a:spcAft>
        <a:defRPr sz="4000">
          <a:solidFill>
            <a:schemeClr val="bg2"/>
          </a:solidFill>
          <a:latin typeface="ArialMT" pitchFamily="34" charset="0"/>
          <a:ea typeface="ＭＳ Ｐゴシック" charset="-128"/>
        </a:defRPr>
      </a:lvl6pPr>
      <a:lvl7pPr marL="914400" algn="ctr" rtl="0" eaLnBrk="1" fontAlgn="base" hangingPunct="1">
        <a:spcBef>
          <a:spcPct val="0"/>
        </a:spcBef>
        <a:spcAft>
          <a:spcPct val="0"/>
        </a:spcAft>
        <a:defRPr sz="4000">
          <a:solidFill>
            <a:schemeClr val="bg2"/>
          </a:solidFill>
          <a:latin typeface="ArialMT" pitchFamily="34" charset="0"/>
          <a:ea typeface="ＭＳ Ｐゴシック" charset="-128"/>
        </a:defRPr>
      </a:lvl7pPr>
      <a:lvl8pPr marL="1371600" algn="ctr" rtl="0" eaLnBrk="1" fontAlgn="base" hangingPunct="1">
        <a:spcBef>
          <a:spcPct val="0"/>
        </a:spcBef>
        <a:spcAft>
          <a:spcPct val="0"/>
        </a:spcAft>
        <a:defRPr sz="4000">
          <a:solidFill>
            <a:schemeClr val="bg2"/>
          </a:solidFill>
          <a:latin typeface="ArialMT" pitchFamily="34" charset="0"/>
          <a:ea typeface="ＭＳ Ｐゴシック" charset="-128"/>
        </a:defRPr>
      </a:lvl8pPr>
      <a:lvl9pPr marL="1828800" algn="ctr" rtl="0" eaLnBrk="1" fontAlgn="base" hangingPunct="1">
        <a:spcBef>
          <a:spcPct val="0"/>
        </a:spcBef>
        <a:spcAft>
          <a:spcPct val="0"/>
        </a:spcAft>
        <a:defRPr sz="4000">
          <a:solidFill>
            <a:schemeClr val="bg2"/>
          </a:solidFill>
          <a:latin typeface="ArialMT" pitchFamily="34" charset="0"/>
          <a:ea typeface="ＭＳ Ｐゴシック" charset="-128"/>
        </a:defRPr>
      </a:lvl9pPr>
    </p:titleStyle>
    <p:bodyStyle>
      <a:lvl1pPr marL="342900" indent="-342900" algn="l" rtl="0" eaLnBrk="0" fontAlgn="base" hangingPunct="0">
        <a:spcBef>
          <a:spcPct val="0"/>
        </a:spcBef>
        <a:spcAft>
          <a:spcPct val="0"/>
        </a:spcAft>
        <a:buClr>
          <a:schemeClr val="bg1"/>
        </a:buClr>
        <a:buSzPct val="70000"/>
        <a:buFont typeface="Wingdings 2" panose="05020102010507070707" pitchFamily="18" charset="2"/>
        <a:buChar char=""/>
        <a:defRPr sz="2800">
          <a:solidFill>
            <a:schemeClr val="bg2"/>
          </a:solidFill>
          <a:latin typeface="+mn-lt"/>
          <a:ea typeface="ＭＳ Ｐゴシック" pitchFamily="34" charset="-128"/>
          <a:cs typeface="ＭＳ Ｐゴシック" charset="0"/>
        </a:defRPr>
      </a:lvl1pPr>
      <a:lvl2pPr marL="742950" indent="-285750" algn="l" rtl="0" eaLnBrk="0" fontAlgn="base" hangingPunct="0">
        <a:spcBef>
          <a:spcPct val="0"/>
        </a:spcBef>
        <a:spcAft>
          <a:spcPct val="0"/>
        </a:spcAft>
        <a:buClr>
          <a:schemeClr val="bg1"/>
        </a:buClr>
        <a:buSzPct val="70000"/>
        <a:buFont typeface="Wingdings" panose="05000000000000000000" pitchFamily="2" charset="2"/>
        <a:buChar char="Ø"/>
        <a:defRPr sz="2400">
          <a:solidFill>
            <a:schemeClr val="bg2"/>
          </a:solidFill>
          <a:latin typeface="+mn-lt"/>
          <a:ea typeface="ＭＳ Ｐゴシック" pitchFamily="34" charset="-128"/>
        </a:defRPr>
      </a:lvl2pPr>
      <a:lvl3pPr marL="1143000" indent="-228600" algn="l" rtl="0" eaLnBrk="0" fontAlgn="base" hangingPunct="0">
        <a:spcBef>
          <a:spcPct val="0"/>
        </a:spcBef>
        <a:spcAft>
          <a:spcPct val="0"/>
        </a:spcAft>
        <a:buClr>
          <a:schemeClr val="bg1"/>
        </a:buClr>
        <a:buSzPct val="70000"/>
        <a:buChar char="•"/>
        <a:defRPr sz="2000">
          <a:solidFill>
            <a:schemeClr val="bg2"/>
          </a:solidFill>
          <a:latin typeface="+mn-lt"/>
          <a:ea typeface="ＭＳ Ｐゴシック" pitchFamily="34" charset="-128"/>
        </a:defRPr>
      </a:lvl3pPr>
      <a:lvl4pPr marL="1600200" indent="-228600" algn="l" rtl="0" eaLnBrk="0" fontAlgn="base" hangingPunct="0">
        <a:spcBef>
          <a:spcPct val="0"/>
        </a:spcBef>
        <a:spcAft>
          <a:spcPct val="0"/>
        </a:spcAft>
        <a:buClr>
          <a:schemeClr val="bg1"/>
        </a:buClr>
        <a:buSzPct val="70000"/>
        <a:buFont typeface="Wingdings 3" panose="05040102010807070707" pitchFamily="18" charset="2"/>
        <a:buChar char=""/>
        <a:defRPr>
          <a:solidFill>
            <a:schemeClr val="bg2"/>
          </a:solidFill>
          <a:latin typeface="+mn-lt"/>
          <a:ea typeface="ＭＳ Ｐゴシック" pitchFamily="34" charset="-128"/>
        </a:defRPr>
      </a:lvl4pPr>
      <a:lvl5pPr marL="2057400" indent="-228600" algn="l" rtl="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mn-lt"/>
          <a:ea typeface="ＭＳ Ｐゴシック" pitchFamily="34" charset="-128"/>
        </a:defRPr>
      </a:lvl5pPr>
      <a:lvl6pPr marL="25146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6pPr>
      <a:lvl7pPr marL="29718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7pPr>
      <a:lvl8pPr marL="34290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8pPr>
      <a:lvl9pPr marL="38862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choosemyplate.gov/"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a:extLst>
              <a:ext uri="{FF2B5EF4-FFF2-40B4-BE49-F238E27FC236}">
                <a16:creationId xmlns:a16="http://schemas.microsoft.com/office/drawing/2014/main" id="{16C7C72C-4BDF-47DC-9047-8E5410616F81}"/>
              </a:ext>
            </a:extLst>
          </p:cNvPr>
          <p:cNvSpPr>
            <a:spLocks noChangeArrowheads="1"/>
          </p:cNvSpPr>
          <p:nvPr/>
        </p:nvSpPr>
        <p:spPr bwMode="auto">
          <a:xfrm>
            <a:off x="446088" y="2574925"/>
            <a:ext cx="8029575"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742950" indent="-28575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lgn="ctr" eaLnBrk="1" hangingPunct="1">
              <a:buClrTx/>
              <a:buSzTx/>
              <a:buFontTx/>
              <a:buNone/>
            </a:pPr>
            <a:r>
              <a:rPr lang="en-US" altLang="en-US" sz="4000" dirty="0">
                <a:latin typeface="Arial" panose="020B0604020202020204" pitchFamily="34" charset="0"/>
              </a:rPr>
              <a:t>Wellness and Self-Care </a:t>
            </a:r>
          </a:p>
          <a:p>
            <a:pPr algn="ctr" eaLnBrk="1" hangingPunct="1">
              <a:buClrTx/>
              <a:buSzTx/>
              <a:buFontTx/>
              <a:buNone/>
            </a:pPr>
            <a:r>
              <a:rPr lang="en-US" altLang="en-US" sz="4000" dirty="0">
                <a:latin typeface="Arial" panose="020B0604020202020204" pitchFamily="34" charset="0"/>
              </a:rPr>
              <a:t>for the Massage Therapist</a:t>
            </a:r>
          </a:p>
          <a:p>
            <a:pPr algn="ctr" eaLnBrk="1" hangingPunct="1">
              <a:buClrTx/>
              <a:buSzTx/>
              <a:buFontTx/>
              <a:buNone/>
            </a:pPr>
            <a:r>
              <a:rPr lang="en-US" altLang="en-US" sz="4000" dirty="0">
                <a:latin typeface="Arial" panose="020B0604020202020204" pitchFamily="34" charset="0"/>
              </a:rPr>
              <a:t>and Client Education</a:t>
            </a:r>
          </a:p>
          <a:p>
            <a:pPr algn="ctr" eaLnBrk="1" hangingPunct="1">
              <a:buClrTx/>
              <a:buSzTx/>
              <a:buFontTx/>
              <a:buNone/>
            </a:pPr>
            <a:endParaRPr lang="en-US" altLang="en-US" dirty="0">
              <a:latin typeface="Arial" panose="020B0604020202020204" pitchFamily="34" charset="0"/>
            </a:endParaRPr>
          </a:p>
          <a:p>
            <a:pPr algn="ctr" eaLnBrk="1" hangingPunct="1">
              <a:buClrTx/>
              <a:buSzTx/>
              <a:buFontTx/>
              <a:buNone/>
            </a:pPr>
            <a:r>
              <a:rPr lang="en-US" altLang="en-US" sz="3000" dirty="0">
                <a:latin typeface="Arial" panose="020B0604020202020204" pitchFamily="34" charset="0"/>
              </a:rPr>
              <a:t>Chapter 15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23E3B785-208F-40FA-9151-34B0003A768E}"/>
              </a:ext>
            </a:extLst>
          </p:cNvPr>
          <p:cNvSpPr>
            <a:spLocks noGrp="1" noChangeArrowheads="1"/>
          </p:cNvSpPr>
          <p:nvPr>
            <p:ph type="title"/>
          </p:nvPr>
        </p:nvSpPr>
        <p:spPr>
          <a:xfrm>
            <a:off x="96838" y="575891"/>
            <a:ext cx="9144000" cy="1219200"/>
          </a:xfrm>
        </p:spPr>
        <p:txBody>
          <a:bodyPr/>
          <a:lstStyle/>
          <a:p>
            <a:pPr eaLnBrk="1" hangingPunct="1"/>
            <a:r>
              <a:rPr lang="en-US" altLang="en-US" sz="3400" dirty="0"/>
              <a:t>Learning Objectives</a:t>
            </a:r>
            <a:br>
              <a:rPr lang="en-US" altLang="en-US" sz="3400" dirty="0"/>
            </a:br>
            <a:r>
              <a:rPr lang="en-US" altLang="en-US" sz="3400" dirty="0"/>
              <a:t>Lesson 15.1: Wellness and Self-Care for the Massage Therapist and Client Education </a:t>
            </a:r>
            <a:br>
              <a:rPr lang="en-US" altLang="en-US" dirty="0"/>
            </a:br>
            <a:r>
              <a:rPr lang="en-US" altLang="en-US" sz="1600" dirty="0"/>
              <a:t>(Slide 1 of 2)</a:t>
            </a:r>
          </a:p>
        </p:txBody>
      </p:sp>
      <p:sp>
        <p:nvSpPr>
          <p:cNvPr id="5123" name="Rectangle 7">
            <a:extLst>
              <a:ext uri="{FF2B5EF4-FFF2-40B4-BE49-F238E27FC236}">
                <a16:creationId xmlns:a16="http://schemas.microsoft.com/office/drawing/2014/main" id="{77F29798-2C0F-4B4D-A532-A96176E5788F}"/>
              </a:ext>
            </a:extLst>
          </p:cNvPr>
          <p:cNvSpPr>
            <a:spLocks noGrp="1" noChangeArrowheads="1"/>
          </p:cNvSpPr>
          <p:nvPr>
            <p:ph idx="1"/>
          </p:nvPr>
        </p:nvSpPr>
        <p:spPr>
          <a:xfrm>
            <a:off x="466927" y="2142428"/>
            <a:ext cx="8142051" cy="3868737"/>
          </a:xfrm>
        </p:spPr>
        <p:txBody>
          <a:bodyPr/>
          <a:lstStyle/>
          <a:p>
            <a:pPr marL="463550" indent="-347663" eaLnBrk="1" hangingPunct="1">
              <a:buFont typeface="ArialMT" charset="0"/>
              <a:buAutoNum type="arabicPeriod"/>
            </a:pPr>
            <a:r>
              <a:rPr lang="en-US" altLang="en-US" dirty="0"/>
              <a:t>List and describe challenges individuals encounter that interfere with wellness. </a:t>
            </a:r>
          </a:p>
          <a:p>
            <a:pPr marL="463550" indent="-347663" eaLnBrk="1" hangingPunct="1">
              <a:buFont typeface="ArialMT" charset="0"/>
              <a:buAutoNum type="arabicPeriod"/>
            </a:pPr>
            <a:r>
              <a:rPr lang="en-US" altLang="en-US" dirty="0"/>
              <a:t>Describe the importance of diet to a wellness lifestyle, and plan a healthy diet. </a:t>
            </a:r>
          </a:p>
          <a:p>
            <a:pPr marL="463550" indent="-347663" eaLnBrk="1" hangingPunct="1">
              <a:buFont typeface="ArialMT" charset="0"/>
              <a:buAutoNum type="arabicPeriod"/>
            </a:pPr>
            <a:r>
              <a:rPr lang="en-US" altLang="en-US" dirty="0"/>
              <a:t>Explain physical exercise as part of a wellness program. </a:t>
            </a:r>
          </a:p>
          <a:p>
            <a:pPr marL="463550" indent="-347663" eaLnBrk="1" hangingPunct="1">
              <a:buFont typeface="ArialMT" charset="0"/>
              <a:buAutoNum type="arabicPeriod"/>
            </a:pPr>
            <a:r>
              <a:rPr lang="en-US" altLang="en-US" dirty="0"/>
              <a:t>Identify and define relaxation and restorative activities.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7">
            <a:extLst>
              <a:ext uri="{FF2B5EF4-FFF2-40B4-BE49-F238E27FC236}">
                <a16:creationId xmlns:a16="http://schemas.microsoft.com/office/drawing/2014/main" id="{84435FEB-A8C2-491E-90FA-C3D9428B3C50}"/>
              </a:ext>
            </a:extLst>
          </p:cNvPr>
          <p:cNvSpPr>
            <a:spLocks noGrp="1" noChangeArrowheads="1"/>
          </p:cNvSpPr>
          <p:nvPr>
            <p:ph idx="1"/>
          </p:nvPr>
        </p:nvSpPr>
        <p:spPr>
          <a:xfrm>
            <a:off x="466930" y="2141413"/>
            <a:ext cx="8346332" cy="3821112"/>
          </a:xfrm>
        </p:spPr>
        <p:txBody>
          <a:bodyPr/>
          <a:lstStyle/>
          <a:p>
            <a:pPr marL="463550" indent="-349250" eaLnBrk="1" hangingPunct="1">
              <a:buFont typeface="ArialMT" charset="0"/>
              <a:buAutoNum type="arabicPeriod" startAt="5"/>
            </a:pPr>
            <a:r>
              <a:rPr lang="en-US" altLang="en-US" dirty="0"/>
              <a:t>Explain how the mind and body connection affects wellness. </a:t>
            </a:r>
          </a:p>
          <a:p>
            <a:pPr marL="463550" indent="-349250" eaLnBrk="1" hangingPunct="1">
              <a:buFont typeface="ArialMT" charset="0"/>
              <a:buAutoNum type="arabicPeriod" startAt="5"/>
            </a:pPr>
            <a:r>
              <a:rPr lang="en-US" altLang="en-US" dirty="0"/>
              <a:t>Implement and respect the importance of an individualized spiritual approach to wellness. </a:t>
            </a:r>
          </a:p>
        </p:txBody>
      </p:sp>
      <p:sp>
        <p:nvSpPr>
          <p:cNvPr id="5" name="Rectangle 6">
            <a:extLst>
              <a:ext uri="{FF2B5EF4-FFF2-40B4-BE49-F238E27FC236}">
                <a16:creationId xmlns:a16="http://schemas.microsoft.com/office/drawing/2014/main" id="{13650266-E74D-4773-A8D6-BD7DCCA7B3DE}"/>
              </a:ext>
            </a:extLst>
          </p:cNvPr>
          <p:cNvSpPr>
            <a:spLocks noGrp="1" noChangeArrowheads="1"/>
          </p:cNvSpPr>
          <p:nvPr>
            <p:ph type="title"/>
          </p:nvPr>
        </p:nvSpPr>
        <p:spPr>
          <a:xfrm>
            <a:off x="96838" y="575891"/>
            <a:ext cx="9144000" cy="1219200"/>
          </a:xfrm>
        </p:spPr>
        <p:txBody>
          <a:bodyPr/>
          <a:lstStyle/>
          <a:p>
            <a:pPr eaLnBrk="1" hangingPunct="1"/>
            <a:r>
              <a:rPr lang="en-US" altLang="en-US" sz="3400" dirty="0"/>
              <a:t>Learning Objectives</a:t>
            </a:r>
            <a:br>
              <a:rPr lang="en-US" altLang="en-US" sz="3400" dirty="0"/>
            </a:br>
            <a:r>
              <a:rPr lang="en-US" altLang="en-US" sz="3400" dirty="0"/>
              <a:t>Lesson 15.1: Wellness and Self-Care for the Massage Therapist and Client Education </a:t>
            </a:r>
            <a:br>
              <a:rPr lang="en-US" altLang="en-US" dirty="0"/>
            </a:br>
            <a:r>
              <a:rPr lang="en-US" altLang="en-US" sz="1600" dirty="0"/>
              <a:t>(Slide 2 of 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884AB4C4-D5B2-4FA4-842D-549D843A0797}"/>
              </a:ext>
            </a:extLst>
          </p:cNvPr>
          <p:cNvSpPr>
            <a:spLocks noGrp="1" noChangeArrowheads="1"/>
          </p:cNvSpPr>
          <p:nvPr>
            <p:ph type="title"/>
          </p:nvPr>
        </p:nvSpPr>
        <p:spPr/>
        <p:txBody>
          <a:bodyPr/>
          <a:lstStyle/>
          <a:p>
            <a:pPr eaLnBrk="1" hangingPunct="1"/>
            <a:r>
              <a:rPr lang="en-US" altLang="en-US"/>
              <a:t>Introduction</a:t>
            </a:r>
            <a:endParaRPr lang="en-GB" altLang="en-US"/>
          </a:p>
        </p:txBody>
      </p:sp>
      <p:sp>
        <p:nvSpPr>
          <p:cNvPr id="9219" name="Rectangle 7">
            <a:extLst>
              <a:ext uri="{FF2B5EF4-FFF2-40B4-BE49-F238E27FC236}">
                <a16:creationId xmlns:a16="http://schemas.microsoft.com/office/drawing/2014/main" id="{C3D59113-977A-429A-B1D8-AF3306FACD06}"/>
              </a:ext>
            </a:extLst>
          </p:cNvPr>
          <p:cNvSpPr>
            <a:spLocks noGrp="1" noChangeArrowheads="1"/>
          </p:cNvSpPr>
          <p:nvPr>
            <p:ph idx="1"/>
          </p:nvPr>
        </p:nvSpPr>
        <p:spPr/>
        <p:txBody>
          <a:bodyPr/>
          <a:lstStyle/>
          <a:p>
            <a:pPr eaLnBrk="1" hangingPunct="1"/>
            <a:r>
              <a:rPr lang="en-US" altLang="en-US"/>
              <a:t>Wellness programs are built to balance the: </a:t>
            </a:r>
          </a:p>
          <a:p>
            <a:pPr lvl="1" eaLnBrk="1" hangingPunct="1"/>
            <a:r>
              <a:rPr lang="en-US" altLang="en-US"/>
              <a:t>Body </a:t>
            </a:r>
          </a:p>
          <a:p>
            <a:pPr lvl="1" eaLnBrk="1" hangingPunct="1"/>
            <a:r>
              <a:rPr lang="en-US" altLang="en-US"/>
              <a:t>Mind</a:t>
            </a:r>
          </a:p>
          <a:p>
            <a:pPr lvl="1" eaLnBrk="1" hangingPunct="1"/>
            <a:r>
              <a:rPr lang="en-US" altLang="en-US"/>
              <a:t>Spirit</a:t>
            </a:r>
          </a:p>
          <a:p>
            <a:pPr eaLnBrk="1" hangingPunct="1"/>
            <a:r>
              <a:rPr lang="en-US" altLang="en-US"/>
              <a:t>Everyone can benefit from a wellness plan</a:t>
            </a:r>
          </a:p>
          <a:p>
            <a:pPr eaLnBrk="1" hangingPunct="1"/>
            <a:r>
              <a:rPr lang="en-US" altLang="en-US"/>
              <a:t>They have a domino effect</a:t>
            </a:r>
          </a:p>
          <a:p>
            <a:pPr lvl="1" eaLnBrk="1" hangingPunct="1"/>
            <a:r>
              <a:rPr lang="en-US" altLang="en-US"/>
              <a:t>Simple changes create chain reactions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6">
            <a:extLst>
              <a:ext uri="{FF2B5EF4-FFF2-40B4-BE49-F238E27FC236}">
                <a16:creationId xmlns:a16="http://schemas.microsoft.com/office/drawing/2014/main" id="{2BBA667F-DA26-4D21-84DC-E7A702E48B7E}"/>
              </a:ext>
            </a:extLst>
          </p:cNvPr>
          <p:cNvSpPr>
            <a:spLocks noGrp="1" noChangeArrowheads="1"/>
          </p:cNvSpPr>
          <p:nvPr>
            <p:ph type="title"/>
          </p:nvPr>
        </p:nvSpPr>
        <p:spPr>
          <a:xfrm>
            <a:off x="0" y="228600"/>
            <a:ext cx="9144000" cy="1219200"/>
          </a:xfrm>
        </p:spPr>
        <p:txBody>
          <a:bodyPr/>
          <a:lstStyle/>
          <a:p>
            <a:pPr eaLnBrk="1" hangingPunct="1"/>
            <a:r>
              <a:rPr lang="en-US" altLang="en-US" dirty="0" err="1"/>
              <a:t>Salutogenesis</a:t>
            </a:r>
            <a:r>
              <a:rPr lang="en-US" altLang="en-US" dirty="0"/>
              <a:t>: Movement </a:t>
            </a:r>
            <a:br>
              <a:rPr lang="en-US" altLang="en-US" dirty="0"/>
            </a:br>
            <a:r>
              <a:rPr lang="en-US" altLang="en-US" dirty="0"/>
              <a:t>Toward Health</a:t>
            </a:r>
            <a:endParaRPr lang="en-GB" altLang="en-US" dirty="0"/>
          </a:p>
        </p:txBody>
      </p:sp>
      <p:sp>
        <p:nvSpPr>
          <p:cNvPr id="11267" name="Rectangle 7">
            <a:extLst>
              <a:ext uri="{FF2B5EF4-FFF2-40B4-BE49-F238E27FC236}">
                <a16:creationId xmlns:a16="http://schemas.microsoft.com/office/drawing/2014/main" id="{0B2D391C-C929-4434-838E-9024F00EA645}"/>
              </a:ext>
            </a:extLst>
          </p:cNvPr>
          <p:cNvSpPr>
            <a:spLocks noGrp="1" noChangeArrowheads="1"/>
          </p:cNvSpPr>
          <p:nvPr>
            <p:ph idx="1"/>
          </p:nvPr>
        </p:nvSpPr>
        <p:spPr/>
        <p:txBody>
          <a:bodyPr/>
          <a:lstStyle/>
          <a:p>
            <a:pPr eaLnBrk="1" hangingPunct="1"/>
            <a:r>
              <a:rPr lang="en-US" altLang="en-US"/>
              <a:t>Salutogenesis: Theory/model of how and why people stay healthy</a:t>
            </a:r>
          </a:p>
          <a:p>
            <a:pPr lvl="1" eaLnBrk="1" hangingPunct="1"/>
            <a:r>
              <a:rPr lang="en-US" altLang="en-US"/>
              <a:t>Important aspect is having a sense of coherence (SOC)</a:t>
            </a:r>
          </a:p>
          <a:p>
            <a:pPr lvl="1" eaLnBrk="1" hangingPunct="1"/>
            <a:r>
              <a:rPr lang="en-US" altLang="en-US"/>
              <a:t>SOC is a learning process and can be developed by assessing and understanding experiences from the past to move in a health-promoting direction</a:t>
            </a:r>
          </a:p>
          <a:p>
            <a:pPr eaLnBrk="1" hangingPunct="1"/>
            <a:r>
              <a:rPr lang="en-US" altLang="en-US"/>
              <a:t>Resilience is essential to well-being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1A5DA22-FBC7-47E9-AA82-EA8311DDEF57}"/>
              </a:ext>
            </a:extLst>
          </p:cNvPr>
          <p:cNvSpPr>
            <a:spLocks noGrp="1" noChangeArrowheads="1"/>
          </p:cNvSpPr>
          <p:nvPr>
            <p:ph type="title"/>
          </p:nvPr>
        </p:nvSpPr>
        <p:spPr/>
        <p:txBody>
          <a:bodyPr/>
          <a:lstStyle/>
          <a:p>
            <a:pPr eaLnBrk="1" hangingPunct="1"/>
            <a:r>
              <a:rPr lang="en-US" altLang="en-US" dirty="0"/>
              <a:t>Challenges to Wellness</a:t>
            </a:r>
            <a:br>
              <a:rPr lang="en-US" altLang="en-US" dirty="0"/>
            </a:br>
            <a:r>
              <a:rPr lang="en-US" altLang="en-US" sz="1600" dirty="0"/>
              <a:t>(Slide 1 of 4)</a:t>
            </a:r>
          </a:p>
        </p:txBody>
      </p:sp>
      <p:sp>
        <p:nvSpPr>
          <p:cNvPr id="13315" name="Content Placeholder 2">
            <a:extLst>
              <a:ext uri="{FF2B5EF4-FFF2-40B4-BE49-F238E27FC236}">
                <a16:creationId xmlns:a16="http://schemas.microsoft.com/office/drawing/2014/main" id="{F62F5178-1214-4AA2-A321-37B4FD34E00F}"/>
              </a:ext>
            </a:extLst>
          </p:cNvPr>
          <p:cNvSpPr>
            <a:spLocks noGrp="1" noChangeArrowheads="1"/>
          </p:cNvSpPr>
          <p:nvPr>
            <p:ph idx="1"/>
          </p:nvPr>
        </p:nvSpPr>
        <p:spPr/>
        <p:txBody>
          <a:bodyPr/>
          <a:lstStyle/>
          <a:p>
            <a:pPr eaLnBrk="1" hangingPunct="1"/>
            <a:r>
              <a:rPr lang="en-US" altLang="en-US"/>
              <a:t>Stress</a:t>
            </a:r>
          </a:p>
          <a:p>
            <a:pPr lvl="1" eaLnBrk="1" hangingPunct="1"/>
            <a:r>
              <a:rPr lang="en-US" altLang="en-US"/>
              <a:t>Stress is a response to any demand on the mind or body</a:t>
            </a:r>
          </a:p>
          <a:p>
            <a:pPr lvl="1" eaLnBrk="1" hangingPunct="1"/>
            <a:r>
              <a:rPr lang="en-US" altLang="en-US"/>
              <a:t>Stressors are internal perceptions or external stimuli that demand change</a:t>
            </a:r>
          </a:p>
          <a:p>
            <a:pPr lvl="1" eaLnBrk="1" hangingPunct="1"/>
            <a:r>
              <a:rPr lang="en-US" altLang="en-US"/>
              <a:t>Defensive measures are how our bodies defend against stressors</a:t>
            </a:r>
          </a:p>
          <a:p>
            <a:pPr lvl="1" eaLnBrk="1" hangingPunct="1"/>
            <a:r>
              <a:rPr lang="en-US" altLang="en-US"/>
              <a:t>Denial is the act of ignoring stressors, an important method of coping with stress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D68F36F-E67D-4922-9D0C-262EDB0EA968}"/>
              </a:ext>
            </a:extLst>
          </p:cNvPr>
          <p:cNvSpPr>
            <a:spLocks noGrp="1" noChangeArrowheads="1"/>
          </p:cNvSpPr>
          <p:nvPr>
            <p:ph type="title"/>
          </p:nvPr>
        </p:nvSpPr>
        <p:spPr/>
        <p:txBody>
          <a:bodyPr/>
          <a:lstStyle/>
          <a:p>
            <a:pPr eaLnBrk="1" hangingPunct="1"/>
            <a:r>
              <a:rPr lang="en-US" altLang="en-US" dirty="0"/>
              <a:t>Challenges to Wellness</a:t>
            </a:r>
            <a:br>
              <a:rPr lang="en-US" altLang="en-US" dirty="0"/>
            </a:br>
            <a:r>
              <a:rPr lang="en-US" altLang="en-US" sz="1600" dirty="0"/>
              <a:t>(Slide 2 of 4)</a:t>
            </a:r>
          </a:p>
        </p:txBody>
      </p:sp>
      <p:sp>
        <p:nvSpPr>
          <p:cNvPr id="15363" name="Content Placeholder 2">
            <a:extLst>
              <a:ext uri="{FF2B5EF4-FFF2-40B4-BE49-F238E27FC236}">
                <a16:creationId xmlns:a16="http://schemas.microsoft.com/office/drawing/2014/main" id="{4F6DE024-BCD6-4C58-B05E-812F445412E7}"/>
              </a:ext>
            </a:extLst>
          </p:cNvPr>
          <p:cNvSpPr>
            <a:spLocks noGrp="1" noChangeArrowheads="1"/>
          </p:cNvSpPr>
          <p:nvPr>
            <p:ph idx="1"/>
          </p:nvPr>
        </p:nvSpPr>
        <p:spPr/>
        <p:txBody>
          <a:bodyPr/>
          <a:lstStyle/>
          <a:p>
            <a:pPr eaLnBrk="1" hangingPunct="1"/>
            <a:r>
              <a:rPr lang="en-US" altLang="en-US" dirty="0"/>
              <a:t>Life demands</a:t>
            </a:r>
          </a:p>
          <a:p>
            <a:pPr eaLnBrk="1" hangingPunct="1"/>
            <a:r>
              <a:rPr lang="en-US" altLang="en-US" dirty="0"/>
              <a:t>Loss and grief</a:t>
            </a:r>
          </a:p>
          <a:p>
            <a:pPr lvl="1" eaLnBrk="1" hangingPunct="1"/>
            <a:r>
              <a:rPr lang="en-US" altLang="en-US" dirty="0"/>
              <a:t>Emotional response </a:t>
            </a:r>
          </a:p>
          <a:p>
            <a:pPr lvl="2" eaLnBrk="1" hangingPunct="1"/>
            <a:r>
              <a:rPr lang="en-US" altLang="en-US" dirty="0"/>
              <a:t>Alarm → disbelief and denial → anger and guilt → finding comfort → adjustment to loss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25C47117-43E7-49E5-8CF6-66074DC794A2}"/>
              </a:ext>
            </a:extLst>
          </p:cNvPr>
          <p:cNvSpPr>
            <a:spLocks noGrp="1" noChangeArrowheads="1"/>
          </p:cNvSpPr>
          <p:nvPr>
            <p:ph type="title"/>
          </p:nvPr>
        </p:nvSpPr>
        <p:spPr/>
        <p:txBody>
          <a:bodyPr/>
          <a:lstStyle/>
          <a:p>
            <a:pPr eaLnBrk="1" hangingPunct="1"/>
            <a:r>
              <a:rPr lang="en-US" altLang="en-US" dirty="0"/>
              <a:t>Challenges to Wellness</a:t>
            </a:r>
            <a:br>
              <a:rPr lang="en-US" altLang="en-US" dirty="0"/>
            </a:br>
            <a:r>
              <a:rPr lang="en-US" altLang="en-US" sz="1600" dirty="0"/>
              <a:t>(Slide 3 of 4)</a:t>
            </a:r>
          </a:p>
        </p:txBody>
      </p:sp>
      <p:sp>
        <p:nvSpPr>
          <p:cNvPr id="17411" name="Content Placeholder 2">
            <a:extLst>
              <a:ext uri="{FF2B5EF4-FFF2-40B4-BE49-F238E27FC236}">
                <a16:creationId xmlns:a16="http://schemas.microsoft.com/office/drawing/2014/main" id="{60CA07AC-2FFF-47DC-82F6-4E60188CC2EF}"/>
              </a:ext>
            </a:extLst>
          </p:cNvPr>
          <p:cNvSpPr>
            <a:spLocks noGrp="1" noChangeArrowheads="1"/>
          </p:cNvSpPr>
          <p:nvPr>
            <p:ph idx="1"/>
          </p:nvPr>
        </p:nvSpPr>
        <p:spPr/>
        <p:txBody>
          <a:bodyPr/>
          <a:lstStyle/>
          <a:p>
            <a:pPr eaLnBrk="1" hangingPunct="1"/>
            <a:r>
              <a:rPr lang="en-US" altLang="en-US"/>
              <a:t>Intuition: Recognizing when wellness is off balance</a:t>
            </a:r>
          </a:p>
          <a:p>
            <a:pPr lvl="1" eaLnBrk="1" hangingPunct="1"/>
            <a:r>
              <a:rPr lang="en-US" altLang="en-US"/>
              <a:t>Listening to the “</a:t>
            </a:r>
            <a:r>
              <a:rPr lang="en-US" altLang="ja-JP"/>
              <a:t>voice in the back of our head”</a:t>
            </a:r>
          </a:p>
          <a:p>
            <a:pPr lvl="1" eaLnBrk="1" hangingPunct="1"/>
            <a:r>
              <a:rPr lang="en-US" altLang="en-US"/>
              <a:t>Find the balance between intuition and scientific research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139316E-1279-41D7-8A6D-D3425BC1092E}"/>
              </a:ext>
            </a:extLst>
          </p:cNvPr>
          <p:cNvSpPr>
            <a:spLocks noGrp="1" noChangeArrowheads="1"/>
          </p:cNvSpPr>
          <p:nvPr>
            <p:ph type="title"/>
          </p:nvPr>
        </p:nvSpPr>
        <p:spPr/>
        <p:txBody>
          <a:bodyPr/>
          <a:lstStyle/>
          <a:p>
            <a:pPr eaLnBrk="1" hangingPunct="1"/>
            <a:r>
              <a:rPr lang="en-US" altLang="en-US" dirty="0"/>
              <a:t>Challenges to Wellness</a:t>
            </a:r>
            <a:br>
              <a:rPr lang="en-US" altLang="en-US" dirty="0"/>
            </a:br>
            <a:r>
              <a:rPr lang="en-US" altLang="en-US" sz="1600" dirty="0"/>
              <a:t>(Slide 4 of 4)</a:t>
            </a:r>
          </a:p>
        </p:txBody>
      </p:sp>
      <p:sp>
        <p:nvSpPr>
          <p:cNvPr id="19459" name="Content Placeholder 2">
            <a:extLst>
              <a:ext uri="{FF2B5EF4-FFF2-40B4-BE49-F238E27FC236}">
                <a16:creationId xmlns:a16="http://schemas.microsoft.com/office/drawing/2014/main" id="{544693E1-D22C-4925-B44C-CE98BBC29F55}"/>
              </a:ext>
            </a:extLst>
          </p:cNvPr>
          <p:cNvSpPr>
            <a:spLocks noGrp="1" noChangeArrowheads="1"/>
          </p:cNvSpPr>
          <p:nvPr>
            <p:ph idx="1"/>
          </p:nvPr>
        </p:nvSpPr>
        <p:spPr/>
        <p:txBody>
          <a:bodyPr/>
          <a:lstStyle/>
          <a:p>
            <a:pPr eaLnBrk="1" hangingPunct="1"/>
            <a:r>
              <a:rPr lang="en-US" altLang="en-US"/>
              <a:t>Seeking help</a:t>
            </a:r>
          </a:p>
          <a:p>
            <a:pPr lvl="1" eaLnBrk="1" hangingPunct="1"/>
            <a:r>
              <a:rPr lang="en-US" altLang="en-US"/>
              <a:t>Professional help</a:t>
            </a:r>
          </a:p>
          <a:p>
            <a:pPr lvl="1" eaLnBrk="1" hangingPunct="1"/>
            <a:r>
              <a:rPr lang="en-US" altLang="en-US"/>
              <a:t>Supportive relationships</a:t>
            </a:r>
          </a:p>
          <a:p>
            <a:pPr lvl="2" eaLnBrk="1" hangingPunct="1"/>
            <a:r>
              <a:rPr lang="en-US" altLang="en-US"/>
              <a:t>Disrespect and neglect in relationships interfere with wellness</a:t>
            </a:r>
          </a:p>
          <a:p>
            <a:pPr lvl="2" eaLnBrk="1" hangingPunct="1"/>
            <a:r>
              <a:rPr lang="en-US" altLang="en-US"/>
              <a:t>Mutual support supports wellness</a:t>
            </a:r>
          </a:p>
          <a:p>
            <a:pPr eaLnBrk="1" hangingPunct="1"/>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B90CCB2B-F27D-4182-AF15-62ABD206FCC8}"/>
              </a:ext>
            </a:extLst>
          </p:cNvPr>
          <p:cNvSpPr>
            <a:spLocks noGrp="1" noChangeArrowheads="1"/>
          </p:cNvSpPr>
          <p:nvPr>
            <p:ph type="title"/>
          </p:nvPr>
        </p:nvSpPr>
        <p:spPr/>
        <p:txBody>
          <a:bodyPr/>
          <a:lstStyle/>
          <a:p>
            <a:pPr eaLnBrk="1" hangingPunct="1"/>
            <a:r>
              <a:rPr lang="en-US" altLang="en-US"/>
              <a:t>The Body: Nutrition</a:t>
            </a:r>
          </a:p>
        </p:txBody>
      </p:sp>
      <p:sp>
        <p:nvSpPr>
          <p:cNvPr id="21507" name="Content Placeholder 2">
            <a:extLst>
              <a:ext uri="{FF2B5EF4-FFF2-40B4-BE49-F238E27FC236}">
                <a16:creationId xmlns:a16="http://schemas.microsoft.com/office/drawing/2014/main" id="{71FF0D35-D7AA-44B5-BD33-74752B914313}"/>
              </a:ext>
            </a:extLst>
          </p:cNvPr>
          <p:cNvSpPr>
            <a:spLocks noGrp="1" noChangeArrowheads="1"/>
          </p:cNvSpPr>
          <p:nvPr>
            <p:ph idx="1"/>
          </p:nvPr>
        </p:nvSpPr>
        <p:spPr/>
        <p:txBody>
          <a:bodyPr/>
          <a:lstStyle/>
          <a:p>
            <a:pPr eaLnBrk="1" hangingPunct="1"/>
            <a:r>
              <a:rPr lang="en-US" altLang="en-US"/>
              <a:t>Easy to explain, hard to follow through</a:t>
            </a:r>
          </a:p>
          <a:p>
            <a:pPr lvl="1" eaLnBrk="1" hangingPunct="1"/>
            <a:r>
              <a:rPr lang="en-US" altLang="en-US"/>
              <a:t>More than just eating</a:t>
            </a:r>
          </a:p>
          <a:p>
            <a:pPr lvl="1" eaLnBrk="1" hangingPunct="1"/>
            <a:r>
              <a:rPr lang="en-US" altLang="en-US"/>
              <a:t>Emotions involved</a:t>
            </a:r>
          </a:p>
          <a:p>
            <a:pPr eaLnBrk="1" hangingPunct="1"/>
            <a:r>
              <a:rPr lang="en-US" altLang="en-US"/>
              <a:t>Nutritional supplements</a:t>
            </a:r>
          </a:p>
          <a:p>
            <a:pPr lvl="1" eaLnBrk="1" hangingPunct="1"/>
            <a:r>
              <a:rPr lang="en-US" altLang="en-US"/>
              <a:t>Experts disagree on value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2765BF2-D5DB-4404-AB63-4751E8682646}"/>
              </a:ext>
            </a:extLst>
          </p:cNvPr>
          <p:cNvSpPr>
            <a:spLocks noGrp="1" noChangeArrowheads="1"/>
          </p:cNvSpPr>
          <p:nvPr>
            <p:ph type="title"/>
          </p:nvPr>
        </p:nvSpPr>
        <p:spPr/>
        <p:txBody>
          <a:bodyPr/>
          <a:lstStyle/>
          <a:p>
            <a:pPr eaLnBrk="1" hangingPunct="1"/>
            <a:r>
              <a:rPr lang="en-US" altLang="en-US"/>
              <a:t>The Main Food Groups</a:t>
            </a:r>
          </a:p>
        </p:txBody>
      </p:sp>
      <p:sp>
        <p:nvSpPr>
          <p:cNvPr id="23555" name="Content Placeholder 2">
            <a:extLst>
              <a:ext uri="{FF2B5EF4-FFF2-40B4-BE49-F238E27FC236}">
                <a16:creationId xmlns:a16="http://schemas.microsoft.com/office/drawing/2014/main" id="{5F63C819-51F1-48D5-842B-218C750C990B}"/>
              </a:ext>
            </a:extLst>
          </p:cNvPr>
          <p:cNvSpPr>
            <a:spLocks noGrp="1" noChangeArrowheads="1"/>
          </p:cNvSpPr>
          <p:nvPr>
            <p:ph idx="1"/>
          </p:nvPr>
        </p:nvSpPr>
        <p:spPr/>
        <p:txBody>
          <a:bodyPr/>
          <a:lstStyle/>
          <a:p>
            <a:pPr eaLnBrk="1" hangingPunct="1"/>
            <a:r>
              <a:rPr lang="en-US" altLang="en-US"/>
              <a:t>Proteins</a:t>
            </a:r>
          </a:p>
          <a:p>
            <a:pPr eaLnBrk="1" hangingPunct="1"/>
            <a:r>
              <a:rPr lang="en-US" altLang="en-US"/>
              <a:t>Carbohydrates</a:t>
            </a:r>
          </a:p>
          <a:p>
            <a:pPr eaLnBrk="1" hangingPunct="1"/>
            <a:r>
              <a:rPr lang="en-US" altLang="en-US"/>
              <a:t>Fats</a:t>
            </a:r>
          </a:p>
          <a:p>
            <a:pPr eaLnBrk="1" hangingPunct="1"/>
            <a:r>
              <a:rPr lang="en-US" altLang="en-US"/>
              <a:t>Vitamins</a:t>
            </a:r>
          </a:p>
          <a:p>
            <a:pPr eaLnBrk="1" hangingPunct="1"/>
            <a:r>
              <a:rPr lang="en-US" altLang="en-US"/>
              <a:t>Minerals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9A660027-7938-4B20-863C-DF6FF12C509B}"/>
              </a:ext>
            </a:extLst>
          </p:cNvPr>
          <p:cNvSpPr>
            <a:spLocks noGrp="1" noChangeArrowheads="1"/>
          </p:cNvSpPr>
          <p:nvPr>
            <p:ph type="title"/>
          </p:nvPr>
        </p:nvSpPr>
        <p:spPr/>
        <p:txBody>
          <a:bodyPr/>
          <a:lstStyle/>
          <a:p>
            <a:pPr eaLnBrk="1" hangingPunct="1"/>
            <a:r>
              <a:rPr lang="en-US" altLang="en-US" dirty="0"/>
              <a:t>Planning a Healthy Diet</a:t>
            </a:r>
            <a:br>
              <a:rPr lang="en-US" altLang="en-US" dirty="0"/>
            </a:br>
            <a:r>
              <a:rPr lang="en-US" altLang="en-US" sz="1600" dirty="0"/>
              <a:t>(Slide 1 of 2)</a:t>
            </a:r>
          </a:p>
        </p:txBody>
      </p:sp>
      <p:sp>
        <p:nvSpPr>
          <p:cNvPr id="25603" name="Content Placeholder 2">
            <a:extLst>
              <a:ext uri="{FF2B5EF4-FFF2-40B4-BE49-F238E27FC236}">
                <a16:creationId xmlns:a16="http://schemas.microsoft.com/office/drawing/2014/main" id="{2EB6D855-5AC6-4D75-A055-A50ECBD8E68E}"/>
              </a:ext>
            </a:extLst>
          </p:cNvPr>
          <p:cNvSpPr>
            <a:spLocks noGrp="1" noChangeArrowheads="1"/>
          </p:cNvSpPr>
          <p:nvPr>
            <p:ph idx="1"/>
          </p:nvPr>
        </p:nvSpPr>
        <p:spPr/>
        <p:txBody>
          <a:bodyPr/>
          <a:lstStyle/>
          <a:p>
            <a:pPr eaLnBrk="1" hangingPunct="1"/>
            <a:r>
              <a:rPr lang="en-US" altLang="en-US"/>
              <a:t>USDA’</a:t>
            </a:r>
            <a:r>
              <a:rPr lang="en-US" altLang="ja-JP"/>
              <a:t>s guide to healthy eating: </a:t>
            </a:r>
            <a:r>
              <a:rPr lang="en-US" altLang="ja-JP">
                <a:hlinkClick r:id="rId3"/>
              </a:rPr>
              <a:t>www.ChooseMyPlate.gov</a:t>
            </a:r>
            <a:r>
              <a:rPr lang="en-US" altLang="ja-JP"/>
              <a:t> </a:t>
            </a:r>
          </a:p>
          <a:p>
            <a:pPr lvl="1" eaLnBrk="1" hangingPunct="1"/>
            <a:r>
              <a:rPr lang="en-US" altLang="en-US"/>
              <a:t>Drink appropriate amounts of water</a:t>
            </a:r>
          </a:p>
          <a:p>
            <a:pPr lvl="1" eaLnBrk="1" hangingPunct="1"/>
            <a:r>
              <a:rPr lang="en-US" altLang="en-US"/>
              <a:t>Emphasizes fruits, vegetables, whole grains, and fat-free or low-fat milk and milk products</a:t>
            </a:r>
          </a:p>
          <a:p>
            <a:pPr lvl="1" eaLnBrk="1" hangingPunct="1"/>
            <a:r>
              <a:rPr lang="en-US" altLang="en-US"/>
              <a:t>Includes lean meats, poultry, fish, beans, eggs, and nuts</a:t>
            </a:r>
          </a:p>
          <a:p>
            <a:pPr lvl="1" eaLnBrk="1" hangingPunct="1"/>
            <a:r>
              <a:rPr lang="en-US" altLang="en-US"/>
              <a:t>Is low in saturated fats, trans fats, cholesterol, salt (sodium), and added sugars</a:t>
            </a:r>
          </a:p>
          <a:p>
            <a:pPr eaLnBrk="1" hangingPunct="1"/>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905CF243-4E28-42C7-B535-BC6173D0286F}"/>
              </a:ext>
            </a:extLst>
          </p:cNvPr>
          <p:cNvSpPr>
            <a:spLocks noGrp="1" noChangeArrowheads="1"/>
          </p:cNvSpPr>
          <p:nvPr>
            <p:ph type="title"/>
          </p:nvPr>
        </p:nvSpPr>
        <p:spPr/>
        <p:txBody>
          <a:bodyPr/>
          <a:lstStyle/>
          <a:p>
            <a:pPr eaLnBrk="1" hangingPunct="1"/>
            <a:r>
              <a:rPr lang="en-US" altLang="en-US" dirty="0"/>
              <a:t>Planning a Healthy Diet</a:t>
            </a:r>
            <a:br>
              <a:rPr lang="en-US" altLang="en-US" dirty="0"/>
            </a:br>
            <a:r>
              <a:rPr lang="en-US" altLang="en-US" sz="1600" dirty="0"/>
              <a:t>(Slide 2 of 2)</a:t>
            </a:r>
          </a:p>
        </p:txBody>
      </p:sp>
      <p:sp>
        <p:nvSpPr>
          <p:cNvPr id="27651" name="Content Placeholder 2">
            <a:extLst>
              <a:ext uri="{FF2B5EF4-FFF2-40B4-BE49-F238E27FC236}">
                <a16:creationId xmlns:a16="http://schemas.microsoft.com/office/drawing/2014/main" id="{81F25BDF-0D18-47D8-8399-FB635F9633EB}"/>
              </a:ext>
            </a:extLst>
          </p:cNvPr>
          <p:cNvSpPr>
            <a:spLocks noGrp="1" noChangeArrowheads="1"/>
          </p:cNvSpPr>
          <p:nvPr>
            <p:ph idx="1"/>
          </p:nvPr>
        </p:nvSpPr>
        <p:spPr/>
        <p:txBody>
          <a:bodyPr/>
          <a:lstStyle/>
          <a:p>
            <a:pPr eaLnBrk="1" hangingPunct="1"/>
            <a:r>
              <a:rPr lang="en-US" altLang="en-US"/>
              <a:t>Hydration</a:t>
            </a:r>
          </a:p>
          <a:p>
            <a:pPr eaLnBrk="1" hangingPunct="1"/>
            <a:r>
              <a:rPr lang="en-US" altLang="en-US"/>
              <a:t>Fruits and vegetables</a:t>
            </a:r>
          </a:p>
          <a:p>
            <a:pPr eaLnBrk="1" hangingPunct="1"/>
            <a:r>
              <a:rPr lang="en-US" altLang="en-US"/>
              <a:t>Red meat</a:t>
            </a:r>
          </a:p>
          <a:p>
            <a:pPr eaLnBrk="1" hangingPunct="1"/>
            <a:r>
              <a:rPr lang="en-US" altLang="en-US"/>
              <a:t>Poultry and fish</a:t>
            </a:r>
          </a:p>
          <a:p>
            <a:pPr eaLnBrk="1" hangingPunct="1"/>
            <a:r>
              <a:rPr lang="en-US" altLang="en-US"/>
              <a:t>Nuts and healthy fats</a:t>
            </a:r>
          </a:p>
          <a:p>
            <a:pPr lvl="1" eaLnBrk="1" hangingPunct="1"/>
            <a:endParaRPr lang="en-US" altLang="en-US"/>
          </a:p>
          <a:p>
            <a:pPr lvl="1" eaLnBrk="1" hangingPunct="1"/>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EAD9C870-FEC3-4B43-8BFA-D45F02AD453F}"/>
              </a:ext>
            </a:extLst>
          </p:cNvPr>
          <p:cNvSpPr>
            <a:spLocks noGrp="1" noChangeArrowheads="1"/>
          </p:cNvSpPr>
          <p:nvPr>
            <p:ph type="title"/>
          </p:nvPr>
        </p:nvSpPr>
        <p:spPr/>
        <p:txBody>
          <a:bodyPr/>
          <a:lstStyle/>
          <a:p>
            <a:pPr eaLnBrk="1" hangingPunct="1"/>
            <a:r>
              <a:rPr lang="en-US" altLang="en-US"/>
              <a:t>Nutritional Supplements</a:t>
            </a:r>
          </a:p>
        </p:txBody>
      </p:sp>
      <p:sp>
        <p:nvSpPr>
          <p:cNvPr id="29699" name="Content Placeholder 2">
            <a:extLst>
              <a:ext uri="{FF2B5EF4-FFF2-40B4-BE49-F238E27FC236}">
                <a16:creationId xmlns:a16="http://schemas.microsoft.com/office/drawing/2014/main" id="{194E1572-FF2C-49B5-9D76-B8799EDF8F61}"/>
              </a:ext>
            </a:extLst>
          </p:cNvPr>
          <p:cNvSpPr>
            <a:spLocks noGrp="1" noChangeArrowheads="1"/>
          </p:cNvSpPr>
          <p:nvPr>
            <p:ph idx="1"/>
          </p:nvPr>
        </p:nvSpPr>
        <p:spPr/>
        <p:txBody>
          <a:bodyPr/>
          <a:lstStyle/>
          <a:p>
            <a:pPr eaLnBrk="1" hangingPunct="1"/>
            <a:r>
              <a:rPr lang="en-US" altLang="en-US"/>
              <a:t>May be used to help achieve optimal nutrition</a:t>
            </a:r>
          </a:p>
          <a:p>
            <a:pPr eaLnBrk="1" hangingPunct="1"/>
            <a:r>
              <a:rPr lang="en-US" altLang="en-US"/>
              <a:t>Quality multivitamin recommended</a:t>
            </a:r>
          </a:p>
          <a:p>
            <a:pPr eaLnBrk="1" hangingPunct="1"/>
            <a:r>
              <a:rPr lang="en-US" altLang="en-US"/>
              <a:t>Caution must be exercised when choosing supplements and herbs</a:t>
            </a:r>
          </a:p>
          <a:p>
            <a:pPr eaLnBrk="1" hangingPunct="1"/>
            <a:r>
              <a:rPr lang="en-US" altLang="en-US"/>
              <a:t>Best taken with food to enhance absorption</a:t>
            </a:r>
          </a:p>
          <a:p>
            <a:pPr eaLnBrk="1" hangingPunct="1"/>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78E794AA-58DA-490C-8440-AE429ACE052F}"/>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1 of 3)</a:t>
            </a:r>
          </a:p>
        </p:txBody>
      </p:sp>
      <p:sp>
        <p:nvSpPr>
          <p:cNvPr id="31747" name="Content Placeholder 2">
            <a:extLst>
              <a:ext uri="{FF2B5EF4-FFF2-40B4-BE49-F238E27FC236}">
                <a16:creationId xmlns:a16="http://schemas.microsoft.com/office/drawing/2014/main" id="{14068285-4D06-4640-89C6-361C2AA70104}"/>
              </a:ext>
            </a:extLst>
          </p:cNvPr>
          <p:cNvSpPr>
            <a:spLocks noGrp="1" noChangeArrowheads="1"/>
          </p:cNvSpPr>
          <p:nvPr>
            <p:ph idx="1"/>
          </p:nvPr>
        </p:nvSpPr>
        <p:spPr/>
        <p:txBody>
          <a:bodyPr/>
          <a:lstStyle/>
          <a:p>
            <a:pPr eaLnBrk="1" hangingPunct="1"/>
            <a:r>
              <a:rPr lang="en-US" altLang="en-US" i="1"/>
              <a:t>Fitness</a:t>
            </a:r>
            <a:r>
              <a:rPr lang="en-US" altLang="en-US"/>
              <a:t> is a general term used to describe the ability to perform physical work</a:t>
            </a:r>
          </a:p>
          <a:p>
            <a:pPr eaLnBrk="1" hangingPunct="1"/>
            <a:r>
              <a:rPr lang="en-US" altLang="en-US"/>
              <a:t>Humans are designed to gather food and run</a:t>
            </a:r>
          </a:p>
          <a:p>
            <a:pPr eaLnBrk="1" hangingPunct="1"/>
            <a:r>
              <a:rPr lang="en-US" altLang="en-US"/>
              <a:t>Exercise and stretching are important</a:t>
            </a:r>
          </a:p>
          <a:p>
            <a:pPr eaLnBrk="1" hangingPunct="1"/>
            <a:r>
              <a:rPr lang="en-US" altLang="en-US"/>
              <a:t>Build activity into each day</a:t>
            </a:r>
          </a:p>
          <a:p>
            <a:pPr eaLnBrk="1" hangingPunct="1"/>
            <a:r>
              <a:rPr lang="en-US" altLang="en-US"/>
              <a:t>Begin slowly</a:t>
            </a:r>
          </a:p>
          <a:p>
            <a:pPr eaLnBrk="1" hangingPunct="1"/>
            <a:r>
              <a:rPr lang="en-US" altLang="en-US"/>
              <a:t>Increase intensity each week</a:t>
            </a:r>
          </a:p>
          <a:p>
            <a:pPr eaLnBrk="1" hangingPunct="1"/>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2BE7F415-263F-41FF-B8BE-E8E8EC42A008}"/>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2 of 3)</a:t>
            </a:r>
          </a:p>
        </p:txBody>
      </p:sp>
      <p:sp>
        <p:nvSpPr>
          <p:cNvPr id="33795" name="Content Placeholder 2">
            <a:extLst>
              <a:ext uri="{FF2B5EF4-FFF2-40B4-BE49-F238E27FC236}">
                <a16:creationId xmlns:a16="http://schemas.microsoft.com/office/drawing/2014/main" id="{FB844CE3-6355-4D20-B712-3079D7EA1646}"/>
              </a:ext>
            </a:extLst>
          </p:cNvPr>
          <p:cNvSpPr>
            <a:spLocks noGrp="1" noChangeArrowheads="1"/>
          </p:cNvSpPr>
          <p:nvPr>
            <p:ph idx="1"/>
          </p:nvPr>
        </p:nvSpPr>
        <p:spPr/>
        <p:txBody>
          <a:bodyPr/>
          <a:lstStyle/>
          <a:p>
            <a:pPr eaLnBrk="1" hangingPunct="1"/>
            <a:r>
              <a:rPr lang="en-US" altLang="en-US"/>
              <a:t>Deconditioning occurs with prolonged bed rest</a:t>
            </a:r>
          </a:p>
          <a:p>
            <a:pPr eaLnBrk="1" hangingPunct="1"/>
            <a:r>
              <a:rPr lang="en-US" altLang="en-US"/>
              <a:t>The response to aerobic exercise depends on the intensity, duration, and frequency of the exercise</a:t>
            </a:r>
          </a:p>
          <a:p>
            <a:pPr eaLnBrk="1" hangingPunct="1"/>
            <a:r>
              <a:rPr lang="en-US" altLang="en-US"/>
              <a:t>Endurance is the ability to work for prolonged periods and resist fatigue</a:t>
            </a:r>
          </a:p>
        </p:txBody>
      </p:sp>
      <p:sp>
        <p:nvSpPr>
          <p:cNvPr id="33796" name="Slide Number Placeholder 3">
            <a:extLst>
              <a:ext uri="{FF2B5EF4-FFF2-40B4-BE49-F238E27FC236}">
                <a16:creationId xmlns:a16="http://schemas.microsoft.com/office/drawing/2014/main" id="{33D7283F-BC87-4403-84A3-5733E1F540A9}"/>
              </a:ext>
            </a:extLst>
          </p:cNvPr>
          <p:cNvSpPr txBox="1">
            <a:spLocks noGrp="1"/>
          </p:cNvSpPr>
          <p:nvPr/>
        </p:nvSpPr>
        <p:spPr bwMode="auto">
          <a:xfrm>
            <a:off x="6908800" y="63595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742950" indent="-28575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lgn="r" eaLnBrk="1" hangingPunct="1">
              <a:buClrTx/>
              <a:buSzTx/>
              <a:buFontTx/>
              <a:buNone/>
            </a:pPr>
            <a:r>
              <a:rPr lang="en-GB" altLang="en-US" sz="1000">
                <a:latin typeface="Arial" panose="020B0604020202020204" pitchFamily="34" charset="0"/>
                <a:cs typeface="Arial" panose="020B0604020202020204" pitchFamily="34"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4A316DE5-41DA-4667-BAE4-8DD3AEE468A2}"/>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3 of 3)</a:t>
            </a:r>
          </a:p>
        </p:txBody>
      </p:sp>
      <p:sp>
        <p:nvSpPr>
          <p:cNvPr id="35843" name="Content Placeholder 2">
            <a:extLst>
              <a:ext uri="{FF2B5EF4-FFF2-40B4-BE49-F238E27FC236}">
                <a16:creationId xmlns:a16="http://schemas.microsoft.com/office/drawing/2014/main" id="{36311F23-D0D6-4134-897D-95506F5EC315}"/>
              </a:ext>
            </a:extLst>
          </p:cNvPr>
          <p:cNvSpPr>
            <a:spLocks noGrp="1" noChangeArrowheads="1"/>
          </p:cNvSpPr>
          <p:nvPr>
            <p:ph idx="1"/>
          </p:nvPr>
        </p:nvSpPr>
        <p:spPr/>
        <p:txBody>
          <a:bodyPr/>
          <a:lstStyle/>
          <a:p>
            <a:pPr eaLnBrk="1" hangingPunct="1"/>
            <a:r>
              <a:rPr lang="en-US" altLang="en-US"/>
              <a:t>Aerobic exercise increases fitness and endurance</a:t>
            </a:r>
          </a:p>
          <a:p>
            <a:pPr eaLnBrk="1" hangingPunct="1"/>
            <a:r>
              <a:rPr lang="en-US" altLang="en-US"/>
              <a:t>Adaptation leads to increased body efficiency</a:t>
            </a:r>
          </a:p>
          <a:p>
            <a:pPr eaLnBrk="1" hangingPunct="1"/>
            <a:r>
              <a:rPr lang="en-US" altLang="en-US"/>
              <a:t>Energy expenditure varies with activity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2D3960C-5FEA-4D2F-B2D7-611C86A28460}"/>
              </a:ext>
            </a:extLst>
          </p:cNvPr>
          <p:cNvSpPr>
            <a:spLocks noGrp="1" noChangeArrowheads="1"/>
          </p:cNvSpPr>
          <p:nvPr>
            <p:ph type="title"/>
          </p:nvPr>
        </p:nvSpPr>
        <p:spPr/>
        <p:txBody>
          <a:bodyPr/>
          <a:lstStyle/>
          <a:p>
            <a:pPr eaLnBrk="1" hangingPunct="1"/>
            <a:r>
              <a:rPr lang="en-US" altLang="en-US"/>
              <a:t>Conditioning</a:t>
            </a:r>
          </a:p>
        </p:txBody>
      </p:sp>
      <p:sp>
        <p:nvSpPr>
          <p:cNvPr id="37891" name="Content Placeholder 2">
            <a:extLst>
              <a:ext uri="{FF2B5EF4-FFF2-40B4-BE49-F238E27FC236}">
                <a16:creationId xmlns:a16="http://schemas.microsoft.com/office/drawing/2014/main" id="{E7913140-4EE3-41AB-B135-6157E874C768}"/>
              </a:ext>
            </a:extLst>
          </p:cNvPr>
          <p:cNvSpPr>
            <a:spLocks noGrp="1" noChangeArrowheads="1"/>
          </p:cNvSpPr>
          <p:nvPr>
            <p:ph idx="1"/>
          </p:nvPr>
        </p:nvSpPr>
        <p:spPr/>
        <p:txBody>
          <a:bodyPr/>
          <a:lstStyle/>
          <a:p>
            <a:pPr eaLnBrk="1" hangingPunct="1"/>
            <a:r>
              <a:rPr lang="en-US" altLang="en-US"/>
              <a:t>Depends on: </a:t>
            </a:r>
          </a:p>
          <a:p>
            <a:pPr lvl="1" eaLnBrk="1" hangingPunct="1"/>
            <a:r>
              <a:rPr lang="en-US" altLang="en-US"/>
              <a:t>Intensity</a:t>
            </a:r>
          </a:p>
          <a:p>
            <a:pPr lvl="2" eaLnBrk="1" hangingPunct="1"/>
            <a:r>
              <a:rPr lang="en-US" altLang="en-US"/>
              <a:t>Must increase to continue improvement</a:t>
            </a:r>
          </a:p>
          <a:p>
            <a:pPr lvl="2" eaLnBrk="1" hangingPunct="1"/>
            <a:r>
              <a:rPr lang="en-US" altLang="en-US"/>
              <a:t>Injury may result if increased too quickly</a:t>
            </a:r>
          </a:p>
          <a:p>
            <a:pPr lvl="1" eaLnBrk="1" hangingPunct="1"/>
            <a:r>
              <a:rPr lang="en-US" altLang="en-US"/>
              <a:t>Duration</a:t>
            </a:r>
          </a:p>
          <a:p>
            <a:pPr lvl="2" eaLnBrk="1" hangingPunct="1"/>
            <a:r>
              <a:rPr lang="en-US" altLang="en-US"/>
              <a:t>Depends on total work done, intensity, frequency, and person’</a:t>
            </a:r>
            <a:r>
              <a:rPr lang="en-US" altLang="ja-JP"/>
              <a:t>s fitness level</a:t>
            </a:r>
          </a:p>
          <a:p>
            <a:pPr lvl="1" eaLnBrk="1" hangingPunct="1"/>
            <a:r>
              <a:rPr lang="en-US" altLang="en-US"/>
              <a:t>Frequency</a:t>
            </a:r>
          </a:p>
          <a:p>
            <a:pPr lvl="2" eaLnBrk="1" hangingPunct="1"/>
            <a:r>
              <a:rPr lang="en-US" altLang="en-US"/>
              <a:t>Generally three to four times per week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37671D07-3BEF-4AF1-9C56-4470DED62D49}"/>
              </a:ext>
            </a:extLst>
          </p:cNvPr>
          <p:cNvSpPr>
            <a:spLocks noGrp="1" noChangeArrowheads="1"/>
          </p:cNvSpPr>
          <p:nvPr>
            <p:ph type="title"/>
          </p:nvPr>
        </p:nvSpPr>
        <p:spPr/>
        <p:txBody>
          <a:bodyPr/>
          <a:lstStyle/>
          <a:p>
            <a:pPr eaLnBrk="1" hangingPunct="1"/>
            <a:r>
              <a:rPr lang="en-US" altLang="en-US"/>
              <a:t>The Exercise Program</a:t>
            </a:r>
          </a:p>
        </p:txBody>
      </p:sp>
      <p:sp>
        <p:nvSpPr>
          <p:cNvPr id="39939" name="Content Placeholder 2">
            <a:extLst>
              <a:ext uri="{FF2B5EF4-FFF2-40B4-BE49-F238E27FC236}">
                <a16:creationId xmlns:a16="http://schemas.microsoft.com/office/drawing/2014/main" id="{EA8AA047-7824-422C-8A1C-B685A5E2CC65}"/>
              </a:ext>
            </a:extLst>
          </p:cNvPr>
          <p:cNvSpPr>
            <a:spLocks noGrp="1" noChangeArrowheads="1"/>
          </p:cNvSpPr>
          <p:nvPr>
            <p:ph idx="1"/>
          </p:nvPr>
        </p:nvSpPr>
        <p:spPr/>
        <p:txBody>
          <a:bodyPr/>
          <a:lstStyle/>
          <a:p>
            <a:pPr eaLnBrk="1" hangingPunct="1"/>
            <a:r>
              <a:rPr lang="en-US" altLang="en-US"/>
              <a:t>The warm-up</a:t>
            </a:r>
          </a:p>
          <a:p>
            <a:pPr eaLnBrk="1" hangingPunct="1"/>
            <a:r>
              <a:rPr lang="en-US" altLang="en-US"/>
              <a:t>Aerobic exercise</a:t>
            </a:r>
          </a:p>
          <a:p>
            <a:pPr lvl="1" eaLnBrk="1" hangingPunct="1"/>
            <a:r>
              <a:rPr lang="en-US" altLang="en-US"/>
              <a:t>Continuous training</a:t>
            </a:r>
          </a:p>
          <a:p>
            <a:pPr lvl="1" eaLnBrk="1" hangingPunct="1"/>
            <a:r>
              <a:rPr lang="en-US" altLang="en-US"/>
              <a:t>Interval training</a:t>
            </a:r>
          </a:p>
          <a:p>
            <a:pPr lvl="1" eaLnBrk="1" hangingPunct="1"/>
            <a:r>
              <a:rPr lang="en-US" altLang="en-US"/>
              <a:t>Circuit training</a:t>
            </a:r>
          </a:p>
          <a:p>
            <a:pPr lvl="1" eaLnBrk="1" hangingPunct="1"/>
            <a:r>
              <a:rPr lang="en-US" altLang="en-US"/>
              <a:t>Circuit-interval training</a:t>
            </a:r>
          </a:p>
          <a:p>
            <a:pPr eaLnBrk="1" hangingPunct="1"/>
            <a:r>
              <a:rPr lang="en-US" altLang="en-US"/>
              <a:t>The cool down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44772B8A-CE3C-4646-B210-D875D5E1631B}"/>
              </a:ext>
            </a:extLst>
          </p:cNvPr>
          <p:cNvSpPr>
            <a:spLocks noGrp="1" noChangeArrowheads="1"/>
          </p:cNvSpPr>
          <p:nvPr>
            <p:ph type="title"/>
          </p:nvPr>
        </p:nvSpPr>
        <p:spPr/>
        <p:txBody>
          <a:bodyPr/>
          <a:lstStyle/>
          <a:p>
            <a:pPr eaLnBrk="1" hangingPunct="1"/>
            <a:r>
              <a:rPr lang="en-US" altLang="en-US"/>
              <a:t>Physiological Changes </a:t>
            </a:r>
            <a:br>
              <a:rPr lang="en-US" altLang="en-US"/>
            </a:br>
            <a:r>
              <a:rPr lang="en-US" altLang="en-US"/>
              <a:t>That Occur With Exercise</a:t>
            </a:r>
          </a:p>
        </p:txBody>
      </p:sp>
      <p:sp>
        <p:nvSpPr>
          <p:cNvPr id="41987" name="Content Placeholder 2">
            <a:extLst>
              <a:ext uri="{FF2B5EF4-FFF2-40B4-BE49-F238E27FC236}">
                <a16:creationId xmlns:a16="http://schemas.microsoft.com/office/drawing/2014/main" id="{476D72F1-706B-4344-BE8B-AD30121E32EF}"/>
              </a:ext>
            </a:extLst>
          </p:cNvPr>
          <p:cNvSpPr>
            <a:spLocks noGrp="1" noChangeArrowheads="1"/>
          </p:cNvSpPr>
          <p:nvPr>
            <p:ph idx="1"/>
          </p:nvPr>
        </p:nvSpPr>
        <p:spPr/>
        <p:txBody>
          <a:bodyPr/>
          <a:lstStyle/>
          <a:p>
            <a:pPr eaLnBrk="1" hangingPunct="1"/>
            <a:r>
              <a:rPr lang="en-US" altLang="en-US"/>
              <a:t>Cardiovascular changes</a:t>
            </a:r>
          </a:p>
          <a:p>
            <a:pPr lvl="1" eaLnBrk="1" hangingPunct="1"/>
            <a:r>
              <a:rPr lang="en-US" altLang="en-US"/>
              <a:t>Decrease in blood pressure, increase in blood flow</a:t>
            </a:r>
          </a:p>
          <a:p>
            <a:pPr eaLnBrk="1" hangingPunct="1"/>
            <a:r>
              <a:rPr lang="en-US" altLang="en-US"/>
              <a:t>Respiratory changes</a:t>
            </a:r>
          </a:p>
          <a:p>
            <a:pPr lvl="1" eaLnBrk="1" hangingPunct="1"/>
            <a:r>
              <a:rPr lang="en-US" altLang="en-US"/>
              <a:t>Improved lung function</a:t>
            </a:r>
          </a:p>
          <a:p>
            <a:pPr eaLnBrk="1" hangingPunct="1"/>
            <a:r>
              <a:rPr lang="en-US" altLang="en-US"/>
              <a:t>Metabolic changes</a:t>
            </a:r>
          </a:p>
          <a:p>
            <a:pPr lvl="1" eaLnBrk="1" hangingPunct="1"/>
            <a:r>
              <a:rPr lang="en-US" altLang="en-US"/>
              <a:t>Increased adenosine triphosphate (ATP) generation capacity</a:t>
            </a:r>
          </a:p>
          <a:p>
            <a:pPr eaLnBrk="1" hangingPunct="1"/>
            <a:r>
              <a:rPr lang="en-US" altLang="en-US"/>
              <a:t>Other system changes</a:t>
            </a:r>
          </a:p>
          <a:p>
            <a:pPr lvl="1" eaLnBrk="1" hangingPunct="1"/>
            <a:r>
              <a:rPr lang="en-US" altLang="en-US"/>
              <a:t>Decrease in body fat, lower cholesterol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6F13E6B9-A670-4968-93EB-5FD9431D1553}"/>
              </a:ext>
            </a:extLst>
          </p:cNvPr>
          <p:cNvSpPr>
            <a:spLocks noGrp="1" noChangeArrowheads="1"/>
          </p:cNvSpPr>
          <p:nvPr>
            <p:ph type="title"/>
          </p:nvPr>
        </p:nvSpPr>
        <p:spPr/>
        <p:txBody>
          <a:bodyPr/>
          <a:lstStyle/>
          <a:p>
            <a:pPr eaLnBrk="1" hangingPunct="1"/>
            <a:r>
              <a:rPr lang="en-US" altLang="en-US"/>
              <a:t>Flexibility</a:t>
            </a:r>
          </a:p>
        </p:txBody>
      </p:sp>
      <p:sp>
        <p:nvSpPr>
          <p:cNvPr id="44035" name="Content Placeholder 2">
            <a:extLst>
              <a:ext uri="{FF2B5EF4-FFF2-40B4-BE49-F238E27FC236}">
                <a16:creationId xmlns:a16="http://schemas.microsoft.com/office/drawing/2014/main" id="{4F4ECAE9-CB42-4E46-8F4A-B37AA42206F6}"/>
              </a:ext>
            </a:extLst>
          </p:cNvPr>
          <p:cNvSpPr>
            <a:spLocks noGrp="1" noChangeArrowheads="1"/>
          </p:cNvSpPr>
          <p:nvPr>
            <p:ph idx="1"/>
          </p:nvPr>
        </p:nvSpPr>
        <p:spPr>
          <a:xfrm>
            <a:off x="685800" y="1681163"/>
            <a:ext cx="7772400" cy="4454525"/>
          </a:xfrm>
        </p:spPr>
        <p:txBody>
          <a:bodyPr/>
          <a:lstStyle/>
          <a:p>
            <a:pPr eaLnBrk="1" hangingPunct="1"/>
            <a:r>
              <a:rPr lang="en-US" altLang="en-US" dirty="0"/>
              <a:t>Flexibility is the ability to move a single joint through a normal range of motion</a:t>
            </a:r>
          </a:p>
          <a:p>
            <a:pPr lvl="1" eaLnBrk="1" hangingPunct="1"/>
            <a:r>
              <a:rPr lang="en-US" altLang="en-US" dirty="0"/>
              <a:t>Dynamic flexibility</a:t>
            </a:r>
          </a:p>
          <a:p>
            <a:pPr lvl="1" eaLnBrk="1" hangingPunct="1"/>
            <a:r>
              <a:rPr lang="en-US" altLang="en-US" dirty="0"/>
              <a:t>Passive flexibility</a:t>
            </a:r>
          </a:p>
          <a:p>
            <a:pPr eaLnBrk="1" hangingPunct="1"/>
            <a:r>
              <a:rPr lang="en-US" altLang="en-US" dirty="0"/>
              <a:t>Stretching is any therapeutic modality designed to lengthen shortened soft tissue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594784DD-CBEA-458F-A2C2-732250505D49}"/>
              </a:ext>
            </a:extLst>
          </p:cNvPr>
          <p:cNvSpPr>
            <a:spLocks noGrp="1" noChangeArrowheads="1"/>
          </p:cNvSpPr>
          <p:nvPr>
            <p:ph type="title"/>
          </p:nvPr>
        </p:nvSpPr>
        <p:spPr/>
        <p:txBody>
          <a:bodyPr/>
          <a:lstStyle/>
          <a:p>
            <a:pPr eaLnBrk="1" hangingPunct="1"/>
            <a:r>
              <a:rPr lang="en-US" altLang="en-US"/>
              <a:t>The Body: Relaxation</a:t>
            </a:r>
          </a:p>
        </p:txBody>
      </p:sp>
      <p:sp>
        <p:nvSpPr>
          <p:cNvPr id="46083" name="Content Placeholder 2">
            <a:extLst>
              <a:ext uri="{FF2B5EF4-FFF2-40B4-BE49-F238E27FC236}">
                <a16:creationId xmlns:a16="http://schemas.microsoft.com/office/drawing/2014/main" id="{C1059EB1-5B3B-446C-A7ED-7DADC53F5260}"/>
              </a:ext>
            </a:extLst>
          </p:cNvPr>
          <p:cNvSpPr>
            <a:spLocks noGrp="1" noChangeArrowheads="1"/>
          </p:cNvSpPr>
          <p:nvPr>
            <p:ph idx="1"/>
          </p:nvPr>
        </p:nvSpPr>
        <p:spPr/>
        <p:txBody>
          <a:bodyPr/>
          <a:lstStyle/>
          <a:p>
            <a:pPr eaLnBrk="1" hangingPunct="1"/>
            <a:r>
              <a:rPr lang="en-US" altLang="en-US"/>
              <a:t>The focus of relaxation is to quiet the physical body </a:t>
            </a:r>
          </a:p>
          <a:p>
            <a:pPr eaLnBrk="1" hangingPunct="1"/>
            <a:r>
              <a:rPr lang="en-US" altLang="en-US"/>
              <a:t>Mindfulness</a:t>
            </a:r>
          </a:p>
          <a:p>
            <a:pPr lvl="1" eaLnBrk="1" hangingPunct="1"/>
            <a:r>
              <a:rPr lang="en-US" altLang="en-US"/>
              <a:t>Being attentive to the moment</a:t>
            </a:r>
          </a:p>
          <a:p>
            <a:pPr lvl="1" eaLnBrk="1" hangingPunct="1"/>
            <a:r>
              <a:rPr lang="en-US" altLang="en-US"/>
              <a:t>Relaxation can become a habit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29C837CD-7E3F-4F74-A167-73B5BB76DF2E}"/>
              </a:ext>
            </a:extLst>
          </p:cNvPr>
          <p:cNvSpPr>
            <a:spLocks noGrp="1" noChangeArrowheads="1"/>
          </p:cNvSpPr>
          <p:nvPr>
            <p:ph type="title"/>
          </p:nvPr>
        </p:nvSpPr>
        <p:spPr/>
        <p:txBody>
          <a:bodyPr/>
          <a:lstStyle/>
          <a:p>
            <a:pPr eaLnBrk="1" hangingPunct="1"/>
            <a:r>
              <a:rPr lang="en-US" altLang="en-US"/>
              <a:t>Breathing</a:t>
            </a:r>
          </a:p>
        </p:txBody>
      </p:sp>
      <p:sp>
        <p:nvSpPr>
          <p:cNvPr id="48131" name="Content Placeholder 2">
            <a:extLst>
              <a:ext uri="{FF2B5EF4-FFF2-40B4-BE49-F238E27FC236}">
                <a16:creationId xmlns:a16="http://schemas.microsoft.com/office/drawing/2014/main" id="{545E2ADC-1AA3-42E6-BE0C-3C4854ECBDF5}"/>
              </a:ext>
            </a:extLst>
          </p:cNvPr>
          <p:cNvSpPr>
            <a:spLocks noGrp="1" noChangeArrowheads="1"/>
          </p:cNvSpPr>
          <p:nvPr>
            <p:ph idx="1"/>
          </p:nvPr>
        </p:nvSpPr>
        <p:spPr/>
        <p:txBody>
          <a:bodyPr/>
          <a:lstStyle/>
          <a:p>
            <a:pPr eaLnBrk="1" hangingPunct="1"/>
            <a:r>
              <a:rPr lang="en-US" altLang="en-US" dirty="0"/>
              <a:t>Breathing patterns are linked to mood, feelings, and behavior</a:t>
            </a:r>
          </a:p>
          <a:p>
            <a:pPr eaLnBrk="1" hangingPunct="1"/>
            <a:r>
              <a:rPr lang="en-US" altLang="en-US" dirty="0"/>
              <a:t>Phases </a:t>
            </a:r>
          </a:p>
          <a:p>
            <a:pPr lvl="1" eaLnBrk="1" hangingPunct="1"/>
            <a:r>
              <a:rPr lang="en-US" altLang="en-US" dirty="0"/>
              <a:t>Quiet inspiration</a:t>
            </a:r>
          </a:p>
          <a:p>
            <a:pPr lvl="1" eaLnBrk="1" hangingPunct="1"/>
            <a:r>
              <a:rPr lang="en-US" altLang="en-US" dirty="0"/>
              <a:t>Deep inspiration</a:t>
            </a:r>
          </a:p>
          <a:p>
            <a:pPr lvl="1" eaLnBrk="1" hangingPunct="1"/>
            <a:r>
              <a:rPr lang="en-US" altLang="en-US" dirty="0"/>
              <a:t>Forced inspiration</a:t>
            </a:r>
          </a:p>
          <a:p>
            <a:pPr lvl="1" eaLnBrk="1" hangingPunct="1"/>
            <a:r>
              <a:rPr lang="en-US" altLang="en-US" dirty="0"/>
              <a:t>Quiet expiration</a:t>
            </a:r>
          </a:p>
          <a:p>
            <a:pPr lvl="1" eaLnBrk="1" hangingPunct="1"/>
            <a:r>
              <a:rPr lang="en-US" altLang="en-US" dirty="0"/>
              <a:t>Forced expiration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CB4E843E-35B5-4A69-A4AE-772BCE8CF43D}"/>
              </a:ext>
            </a:extLst>
          </p:cNvPr>
          <p:cNvSpPr>
            <a:spLocks noGrp="1" noChangeArrowheads="1"/>
          </p:cNvSpPr>
          <p:nvPr>
            <p:ph type="title"/>
          </p:nvPr>
        </p:nvSpPr>
        <p:spPr/>
        <p:txBody>
          <a:bodyPr/>
          <a:lstStyle/>
          <a:p>
            <a:pPr eaLnBrk="1" hangingPunct="1"/>
            <a:r>
              <a:rPr lang="en-US" altLang="en-US"/>
              <a:t>Sleep</a:t>
            </a:r>
          </a:p>
        </p:txBody>
      </p:sp>
      <p:sp>
        <p:nvSpPr>
          <p:cNvPr id="50179" name="Content Placeholder 2">
            <a:extLst>
              <a:ext uri="{FF2B5EF4-FFF2-40B4-BE49-F238E27FC236}">
                <a16:creationId xmlns:a16="http://schemas.microsoft.com/office/drawing/2014/main" id="{5EFAA4B5-DE5E-4686-8C16-4618919B72CE}"/>
              </a:ext>
            </a:extLst>
          </p:cNvPr>
          <p:cNvSpPr>
            <a:spLocks noGrp="1" noChangeArrowheads="1"/>
          </p:cNvSpPr>
          <p:nvPr>
            <p:ph idx="1"/>
          </p:nvPr>
        </p:nvSpPr>
        <p:spPr/>
        <p:txBody>
          <a:bodyPr/>
          <a:lstStyle/>
          <a:p>
            <a:pPr eaLnBrk="1" hangingPunct="1"/>
            <a:r>
              <a:rPr lang="en-US" altLang="en-US"/>
              <a:t>Restorative sleep is necessary for wellness</a:t>
            </a:r>
          </a:p>
          <a:p>
            <a:pPr eaLnBrk="1" hangingPunct="1"/>
            <a:r>
              <a:rPr lang="en-US" altLang="en-US"/>
              <a:t>Minimum of 6 hours is necessary, but 8 to 9 hours is required for most people</a:t>
            </a:r>
          </a:p>
          <a:p>
            <a:pPr eaLnBrk="1" hangingPunct="1"/>
            <a:r>
              <a:rPr lang="en-US" altLang="en-US"/>
              <a:t>Body renews, repairs, restores during sleep</a:t>
            </a:r>
          </a:p>
          <a:p>
            <a:pPr eaLnBrk="1" hangingPunct="1"/>
            <a:r>
              <a:rPr lang="en-US" altLang="en-US"/>
              <a:t>Light/dark cycles regulate sleep</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7434CBB7-D119-451C-91FE-43C1AFB00C3D}"/>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1 of 4) </a:t>
            </a:r>
          </a:p>
        </p:txBody>
      </p:sp>
      <p:sp>
        <p:nvSpPr>
          <p:cNvPr id="52227" name="Content Placeholder 2">
            <a:extLst>
              <a:ext uri="{FF2B5EF4-FFF2-40B4-BE49-F238E27FC236}">
                <a16:creationId xmlns:a16="http://schemas.microsoft.com/office/drawing/2014/main" id="{E840B52E-5652-4D2D-A134-23A46BE64494}"/>
              </a:ext>
            </a:extLst>
          </p:cNvPr>
          <p:cNvSpPr>
            <a:spLocks noGrp="1" noChangeArrowheads="1"/>
          </p:cNvSpPr>
          <p:nvPr>
            <p:ph idx="1"/>
          </p:nvPr>
        </p:nvSpPr>
        <p:spPr/>
        <p:txBody>
          <a:bodyPr/>
          <a:lstStyle/>
          <a:p>
            <a:pPr eaLnBrk="1" hangingPunct="1"/>
            <a:r>
              <a:rPr lang="en-US" altLang="en-US"/>
              <a:t>Reasons</a:t>
            </a:r>
          </a:p>
          <a:p>
            <a:pPr eaLnBrk="1" hangingPunct="1"/>
            <a:r>
              <a:rPr lang="en-US" altLang="en-US"/>
              <a:t>Understands</a:t>
            </a:r>
          </a:p>
          <a:p>
            <a:pPr eaLnBrk="1" hangingPunct="1"/>
            <a:r>
              <a:rPr lang="en-US" altLang="en-US"/>
              <a:t>Remembers</a:t>
            </a:r>
          </a:p>
          <a:p>
            <a:pPr eaLnBrk="1" hangingPunct="1"/>
            <a:r>
              <a:rPr lang="en-US" altLang="en-US"/>
              <a:t>Thinks</a:t>
            </a:r>
          </a:p>
          <a:p>
            <a:pPr eaLnBrk="1" hangingPunct="1"/>
            <a:r>
              <a:rPr lang="en-US" altLang="en-US"/>
              <a:t>Adapts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66323BFD-4CF9-45EC-880E-D8D41621E22B}"/>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2 of 4) </a:t>
            </a:r>
          </a:p>
        </p:txBody>
      </p:sp>
      <p:sp>
        <p:nvSpPr>
          <p:cNvPr id="54275" name="Content Placeholder 2">
            <a:extLst>
              <a:ext uri="{FF2B5EF4-FFF2-40B4-BE49-F238E27FC236}">
                <a16:creationId xmlns:a16="http://schemas.microsoft.com/office/drawing/2014/main" id="{87312218-8C5F-4DF1-AE9B-A65CFA51129C}"/>
              </a:ext>
            </a:extLst>
          </p:cNvPr>
          <p:cNvSpPr>
            <a:spLocks noGrp="1" noChangeArrowheads="1"/>
          </p:cNvSpPr>
          <p:nvPr>
            <p:ph idx="1"/>
          </p:nvPr>
        </p:nvSpPr>
        <p:spPr/>
        <p:txBody>
          <a:bodyPr/>
          <a:lstStyle/>
          <a:p>
            <a:pPr eaLnBrk="1" hangingPunct="1"/>
            <a:r>
              <a:rPr lang="en-US" altLang="en-US"/>
              <a:t>Emotions</a:t>
            </a:r>
          </a:p>
          <a:p>
            <a:pPr lvl="1" eaLnBrk="1" hangingPunct="1"/>
            <a:r>
              <a:rPr lang="en-US" altLang="en-US"/>
              <a:t>Emotions begin and end in our mind</a:t>
            </a:r>
          </a:p>
          <a:p>
            <a:pPr eaLnBrk="1" hangingPunct="1"/>
            <a:r>
              <a:rPr lang="en-US" altLang="en-US"/>
              <a:t>Feelings</a:t>
            </a:r>
          </a:p>
          <a:p>
            <a:pPr lvl="1" eaLnBrk="1" hangingPunct="1"/>
            <a:r>
              <a:rPr lang="en-US" altLang="en-US"/>
              <a:t>Feelings are the body’</a:t>
            </a:r>
            <a:r>
              <a:rPr lang="en-US" altLang="ja-JP"/>
              <a:t>s interpretation of emotions</a:t>
            </a:r>
          </a:p>
          <a:p>
            <a:pPr lvl="2" eaLnBrk="1" hangingPunct="1"/>
            <a:r>
              <a:rPr lang="en-US" altLang="en-US"/>
              <a:t>Physical sensations</a:t>
            </a:r>
          </a:p>
          <a:p>
            <a:pPr lvl="1" eaLnBrk="1" hangingPunct="1"/>
            <a:r>
              <a:rPr lang="en-US" altLang="en-US"/>
              <a:t>If physiology changes, feelings can change</a:t>
            </a:r>
          </a:p>
          <a:p>
            <a:pPr lvl="1" eaLnBrk="1" hangingPunct="1"/>
            <a:r>
              <a:rPr lang="en-US" altLang="en-US"/>
              <a:t>Unresourceful feelings require an opposing response to restore balance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8D7A9364-5473-418E-97E2-5F28838658FA}"/>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3 of 4) </a:t>
            </a:r>
          </a:p>
        </p:txBody>
      </p:sp>
      <p:sp>
        <p:nvSpPr>
          <p:cNvPr id="56323" name="Content Placeholder 2">
            <a:extLst>
              <a:ext uri="{FF2B5EF4-FFF2-40B4-BE49-F238E27FC236}">
                <a16:creationId xmlns:a16="http://schemas.microsoft.com/office/drawing/2014/main" id="{34D5E5D2-0D23-45F3-AF27-3A7081F2B267}"/>
              </a:ext>
            </a:extLst>
          </p:cNvPr>
          <p:cNvSpPr>
            <a:spLocks noGrp="1" noChangeArrowheads="1"/>
          </p:cNvSpPr>
          <p:nvPr>
            <p:ph idx="1"/>
          </p:nvPr>
        </p:nvSpPr>
        <p:spPr/>
        <p:txBody>
          <a:bodyPr/>
          <a:lstStyle/>
          <a:p>
            <a:pPr eaLnBrk="1" hangingPunct="1"/>
            <a:r>
              <a:rPr lang="en-US" altLang="en-US"/>
              <a:t>Behavior</a:t>
            </a:r>
          </a:p>
          <a:p>
            <a:pPr lvl="1" eaLnBrk="1" hangingPunct="1"/>
            <a:r>
              <a:rPr lang="en-US" altLang="en-US"/>
              <a:t>What we do in response to feelings, or to trigger thoughts and feelings, or to avoid feelings</a:t>
            </a:r>
          </a:p>
          <a:p>
            <a:pPr lvl="1" eaLnBrk="1" hangingPunct="1"/>
            <a:r>
              <a:rPr lang="en-US" altLang="en-US"/>
              <a:t>Some behaviors are addictive</a:t>
            </a:r>
          </a:p>
          <a:p>
            <a:pPr eaLnBrk="1" hangingPunct="1"/>
            <a:r>
              <a:rPr lang="en-US" altLang="en-US"/>
              <a:t>Self-concept</a:t>
            </a:r>
          </a:p>
          <a:p>
            <a:pPr lvl="1" eaLnBrk="1" hangingPunct="1"/>
            <a:r>
              <a:rPr lang="en-US" altLang="en-US"/>
              <a:t>What we think about ourselves</a:t>
            </a:r>
          </a:p>
          <a:p>
            <a:pPr lvl="1" eaLnBrk="1" hangingPunct="1"/>
            <a:r>
              <a:rPr lang="en-US" altLang="en-US"/>
              <a:t>Can be positive or negative</a:t>
            </a:r>
          </a:p>
          <a:p>
            <a:pPr lvl="2" eaLnBrk="1" hangingPunct="1"/>
            <a:r>
              <a:rPr lang="en-US" altLang="en-US"/>
              <a:t>Healthy people develop internal standards of self-worth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39370C19-62B7-41EF-B702-22A55E1D5A4B}"/>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4 of 4) </a:t>
            </a:r>
          </a:p>
        </p:txBody>
      </p:sp>
      <p:sp>
        <p:nvSpPr>
          <p:cNvPr id="58371" name="Content Placeholder 2">
            <a:extLst>
              <a:ext uri="{FF2B5EF4-FFF2-40B4-BE49-F238E27FC236}">
                <a16:creationId xmlns:a16="http://schemas.microsoft.com/office/drawing/2014/main" id="{B8EADA7A-FFCE-4CED-90C9-2AC031053FDD}"/>
              </a:ext>
            </a:extLst>
          </p:cNvPr>
          <p:cNvSpPr>
            <a:spLocks noGrp="1" noChangeArrowheads="1"/>
          </p:cNvSpPr>
          <p:nvPr>
            <p:ph idx="1"/>
          </p:nvPr>
        </p:nvSpPr>
        <p:spPr/>
        <p:txBody>
          <a:bodyPr/>
          <a:lstStyle/>
          <a:p>
            <a:pPr eaLnBrk="1" hangingPunct="1"/>
            <a:r>
              <a:rPr lang="en-US" altLang="en-US"/>
              <a:t>Coping</a:t>
            </a:r>
          </a:p>
          <a:p>
            <a:pPr lvl="1" eaLnBrk="1" hangingPunct="1"/>
            <a:r>
              <a:rPr lang="en-US" altLang="en-US"/>
              <a:t>Commitment</a:t>
            </a:r>
          </a:p>
          <a:p>
            <a:pPr lvl="2" eaLnBrk="1" hangingPunct="1"/>
            <a:r>
              <a:rPr lang="en-US" altLang="en-US"/>
              <a:t>Willingness to be involved</a:t>
            </a:r>
          </a:p>
          <a:p>
            <a:pPr lvl="2" eaLnBrk="1" hangingPunct="1"/>
            <a:r>
              <a:rPr lang="en-US" altLang="en-US"/>
              <a:t>Purpose for being</a:t>
            </a:r>
          </a:p>
          <a:p>
            <a:pPr lvl="1" eaLnBrk="1" hangingPunct="1"/>
            <a:r>
              <a:rPr lang="en-US" altLang="en-US"/>
              <a:t>Control</a:t>
            </a:r>
          </a:p>
          <a:p>
            <a:pPr lvl="2" eaLnBrk="1" hangingPunct="1"/>
            <a:r>
              <a:rPr lang="en-US" altLang="en-US"/>
              <a:t>Internal and external</a:t>
            </a:r>
          </a:p>
          <a:p>
            <a:pPr lvl="2" eaLnBrk="1" hangingPunct="1"/>
            <a:r>
              <a:rPr lang="en-US" altLang="en-US"/>
              <a:t>Relying on external control is a poor coping mechanism</a:t>
            </a:r>
          </a:p>
          <a:p>
            <a:pPr lvl="1" eaLnBrk="1" hangingPunct="1"/>
            <a:r>
              <a:rPr lang="en-US" altLang="en-US"/>
              <a:t>Challenge</a:t>
            </a:r>
          </a:p>
          <a:p>
            <a:pPr lvl="2" eaLnBrk="1" hangingPunct="1"/>
            <a:r>
              <a:rPr lang="en-US" altLang="en-US"/>
              <a:t>A challenging day is filled with things to learn, skills to practice, tasks to be accomplished, and obstacles to overcome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416F32B6-A604-4E55-B719-55861126EE8C}"/>
              </a:ext>
            </a:extLst>
          </p:cNvPr>
          <p:cNvSpPr>
            <a:spLocks noGrp="1" noChangeArrowheads="1"/>
          </p:cNvSpPr>
          <p:nvPr>
            <p:ph type="title"/>
          </p:nvPr>
        </p:nvSpPr>
        <p:spPr/>
        <p:txBody>
          <a:bodyPr/>
          <a:lstStyle/>
          <a:p>
            <a:pPr eaLnBrk="1" hangingPunct="1"/>
            <a:r>
              <a:rPr lang="en-US" altLang="en-US"/>
              <a:t>The Spirit </a:t>
            </a:r>
          </a:p>
        </p:txBody>
      </p:sp>
      <p:sp>
        <p:nvSpPr>
          <p:cNvPr id="60419" name="Content Placeholder 2">
            <a:extLst>
              <a:ext uri="{FF2B5EF4-FFF2-40B4-BE49-F238E27FC236}">
                <a16:creationId xmlns:a16="http://schemas.microsoft.com/office/drawing/2014/main" id="{DB3BFA71-92BE-484D-A535-03EA70226D7F}"/>
              </a:ext>
            </a:extLst>
          </p:cNvPr>
          <p:cNvSpPr>
            <a:spLocks noGrp="1" noChangeArrowheads="1"/>
          </p:cNvSpPr>
          <p:nvPr>
            <p:ph idx="1"/>
          </p:nvPr>
        </p:nvSpPr>
        <p:spPr/>
        <p:txBody>
          <a:bodyPr/>
          <a:lstStyle/>
          <a:p>
            <a:pPr eaLnBrk="1" hangingPunct="1"/>
            <a:r>
              <a:rPr lang="en-US" altLang="en-US"/>
              <a:t>Faith is the ability to believe things that science cannot prove</a:t>
            </a:r>
          </a:p>
          <a:p>
            <a:pPr eaLnBrk="1" hangingPunct="1"/>
            <a:r>
              <a:rPr lang="en-US" altLang="en-US"/>
              <a:t>Hope is the belief that our future will be okay</a:t>
            </a:r>
          </a:p>
          <a:p>
            <a:pPr eaLnBrk="1" hangingPunct="1"/>
            <a:r>
              <a:rPr lang="en-US" altLang="en-US"/>
              <a:t>Love has no concrete explanation but is fundamental to wellness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137ABBFA-4A0F-4A3A-933E-F7CC98D6B6A9}"/>
              </a:ext>
            </a:extLst>
          </p:cNvPr>
          <p:cNvSpPr>
            <a:spLocks noGrp="1" noChangeArrowheads="1"/>
          </p:cNvSpPr>
          <p:nvPr>
            <p:ph type="title"/>
          </p:nvPr>
        </p:nvSpPr>
        <p:spPr>
          <a:xfrm>
            <a:off x="782638" y="2695575"/>
            <a:ext cx="7772400" cy="1219200"/>
          </a:xfrm>
        </p:spPr>
        <p:txBody>
          <a:bodyPr/>
          <a:lstStyle/>
          <a:p>
            <a:pPr eaLnBrk="1" hangingPunct="1"/>
            <a:r>
              <a:rPr lang="en-US" altLang="en-US"/>
              <a:t>Questions?</a:t>
            </a:r>
          </a:p>
        </p:txBody>
      </p:sp>
    </p:spTree>
  </p:cSld>
  <p:clrMapOvr>
    <a:masterClrMapping/>
  </p:clrMapOvr>
</p:sld>
</file>

<file path=ppt/theme/theme1.xml><?xml version="1.0" encoding="utf-8"?>
<a:theme xmlns:a="http://schemas.openxmlformats.org/drawingml/2006/main" name="Fritz">
  <a:themeElements>
    <a:clrScheme name="2_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fontScheme name="2_Blue Diagonal">
      <a:majorFont>
        <a:latin typeface="ArialMT"/>
        <a:ea typeface="ＭＳ Ｐゴシック"/>
        <a:cs typeface=""/>
      </a:majorFont>
      <a:minorFont>
        <a:latin typeface="ArialMT"/>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63500">
          <a:solidFill>
            <a:schemeClr val="accent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raClrScheme>
      <a:clrScheme name="2_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clrMap bg1="dk2" tx1="lt1" bg2="dk1" tx2="lt2" accent1="accent1" accent2="accent2" accent3="accent3" accent4="accent4" accent5="accent5" accent6="accent6" hlink="hlink" folHlink="folHlink"/>
    </a:extraClrScheme>
    <a:extraClrScheme>
      <a:clrScheme name="2_Blue Diagonal 2">
        <a:dk1>
          <a:srgbClr val="000000"/>
        </a:dk1>
        <a:lt1>
          <a:srgbClr val="9999FF"/>
        </a:lt1>
        <a:dk2>
          <a:srgbClr val="6600FF"/>
        </a:dk2>
        <a:lt2>
          <a:srgbClr val="FFFFFF"/>
        </a:lt2>
        <a:accent1>
          <a:srgbClr val="CCCCFF"/>
        </a:accent1>
        <a:accent2>
          <a:srgbClr val="FF99FF"/>
        </a:accent2>
        <a:accent3>
          <a:srgbClr val="CACAFF"/>
        </a:accent3>
        <a:accent4>
          <a:srgbClr val="000000"/>
        </a:accent4>
        <a:accent5>
          <a:srgbClr val="E2E2FF"/>
        </a:accent5>
        <a:accent6>
          <a:srgbClr val="E78AE7"/>
        </a:accent6>
        <a:hlink>
          <a:srgbClr val="00CC66"/>
        </a:hlink>
        <a:folHlink>
          <a:srgbClr val="CCECFF"/>
        </a:folHlink>
      </a:clrScheme>
      <a:clrMap bg1="lt1" tx1="dk1" bg2="lt2" tx2="dk2" accent1="accent1" accent2="accent2" accent3="accent3" accent4="accent4" accent5="accent5" accent6="accent6" hlink="hlink" folHlink="folHlink"/>
    </a:extraClrScheme>
    <a:extraClrScheme>
      <a:clrScheme name="2_Blue Diagonal 3">
        <a:dk1>
          <a:srgbClr val="000000"/>
        </a:dk1>
        <a:lt1>
          <a:srgbClr val="FFFFFF"/>
        </a:lt1>
        <a:dk2>
          <a:srgbClr val="000000"/>
        </a:dk2>
        <a:lt2>
          <a:srgbClr val="CBCBCB"/>
        </a:lt2>
        <a:accent1>
          <a:srgbClr val="DDDDDD"/>
        </a:accent1>
        <a:accent2>
          <a:srgbClr val="B2B2B2"/>
        </a:accent2>
        <a:accent3>
          <a:srgbClr val="FFFFFF"/>
        </a:accent3>
        <a:accent4>
          <a:srgbClr val="000000"/>
        </a:accent4>
        <a:accent5>
          <a:srgbClr val="EBEBEB"/>
        </a:accent5>
        <a:accent6>
          <a:srgbClr val="A1A1A1"/>
        </a:accent6>
        <a:hlink>
          <a:srgbClr val="4D4D4D"/>
        </a:hlink>
        <a:folHlink>
          <a:srgbClr val="777777"/>
        </a:folHlink>
      </a:clrScheme>
      <a:clrMap bg1="lt1" tx1="dk1" bg2="lt2" tx2="dk2" accent1="accent1" accent2="accent2" accent3="accent3" accent4="accent4" accent5="accent5" accent6="accent6" hlink="hlink" folHlink="folHlink"/>
    </a:extraClrScheme>
    <a:extraClrScheme>
      <a:clrScheme name="2_Blue Diagonal 4">
        <a:dk1>
          <a:srgbClr val="000000"/>
        </a:dk1>
        <a:lt1>
          <a:srgbClr val="FFFFFF"/>
        </a:lt1>
        <a:dk2>
          <a:srgbClr val="990066"/>
        </a:dk2>
        <a:lt2>
          <a:srgbClr val="FFFF00"/>
        </a:lt2>
        <a:accent1>
          <a:srgbClr val="996633"/>
        </a:accent1>
        <a:accent2>
          <a:srgbClr val="CC6600"/>
        </a:accent2>
        <a:accent3>
          <a:srgbClr val="CAAAB8"/>
        </a:accent3>
        <a:accent4>
          <a:srgbClr val="DADADA"/>
        </a:accent4>
        <a:accent5>
          <a:srgbClr val="CAB8AD"/>
        </a:accent5>
        <a:accent6>
          <a:srgbClr val="B95C00"/>
        </a:accent6>
        <a:hlink>
          <a:srgbClr val="999933"/>
        </a:hlink>
        <a:folHlink>
          <a:srgbClr val="CCCC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EMS Templateppt</Template>
  <TotalTime>5339</TotalTime>
  <Words>2101</Words>
  <Application>Microsoft Office PowerPoint</Application>
  <PresentationFormat>On-screen Show (4:3)</PresentationFormat>
  <Paragraphs>258</Paragraphs>
  <Slides>30</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ＭＳ Ｐゴシック</vt:lpstr>
      <vt:lpstr>ArialMT</vt:lpstr>
      <vt:lpstr>Wingdings 2</vt:lpstr>
      <vt:lpstr>Wingdings</vt:lpstr>
      <vt:lpstr>Wingdings 3</vt:lpstr>
      <vt:lpstr>Times New Roman</vt:lpstr>
      <vt:lpstr>+mj-lt</vt:lpstr>
      <vt:lpstr>Fritz</vt:lpstr>
      <vt:lpstr>PowerPoint Presentation</vt:lpstr>
      <vt:lpstr>Learning Objectives Lesson 15.1: Wellness and Self-Care for the Massage Therapist and Client Education  (Slide 1 of 2)</vt:lpstr>
      <vt:lpstr>Learning Objectives Lesson 15.1: Wellness and Self-Care for the Massage Therapist and Client Education  (Slide 2 of 2)</vt:lpstr>
      <vt:lpstr>Introduction</vt:lpstr>
      <vt:lpstr>Salutogenesis: Movement  Toward Health</vt:lpstr>
      <vt:lpstr>Challenges to Wellness (Slide 1 of 4)</vt:lpstr>
      <vt:lpstr>Challenges to Wellness (Slide 2 of 4)</vt:lpstr>
      <vt:lpstr>Challenges to Wellness (Slide 3 of 4)</vt:lpstr>
      <vt:lpstr>Challenges to Wellness (Slide 4 of 4)</vt:lpstr>
      <vt:lpstr>The Body: Nutrition</vt:lpstr>
      <vt:lpstr>The Main Food Groups</vt:lpstr>
      <vt:lpstr>Planning a Healthy Diet (Slide 1 of 2)</vt:lpstr>
      <vt:lpstr>Planning a Healthy Diet (Slide 2 of 2)</vt:lpstr>
      <vt:lpstr>Nutritional Supplements</vt:lpstr>
      <vt:lpstr>The Body: Physical Fitness (Slide 1 of 3)</vt:lpstr>
      <vt:lpstr>The Body: Physical Fitness (Slide 2 of 3)</vt:lpstr>
      <vt:lpstr>The Body: Physical Fitness (Slide 3 of 3)</vt:lpstr>
      <vt:lpstr>Conditioning</vt:lpstr>
      <vt:lpstr>The Exercise Program</vt:lpstr>
      <vt:lpstr>Physiological Changes  That Occur With Exercise</vt:lpstr>
      <vt:lpstr>Flexibility</vt:lpstr>
      <vt:lpstr>The Body: Relaxation</vt:lpstr>
      <vt:lpstr>Breathing</vt:lpstr>
      <vt:lpstr>Sleep</vt:lpstr>
      <vt:lpstr>The Mind (Slide 1 of 4) </vt:lpstr>
      <vt:lpstr>The Mind (Slide 2 of 4) </vt:lpstr>
      <vt:lpstr>The Mind (Slide 3 of 4) </vt:lpstr>
      <vt:lpstr>The Mind (Slide 4 of 4) </vt:lpstr>
      <vt:lpstr>The Spirit </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Jori Schultz</cp:lastModifiedBy>
  <cp:revision>504</cp:revision>
  <dcterms:created xsi:type="dcterms:W3CDTF">2005-01-16T17:28:53Z</dcterms:created>
  <dcterms:modified xsi:type="dcterms:W3CDTF">2020-03-19T02:24:00Z</dcterms:modified>
</cp:coreProperties>
</file>