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58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52.xml" ContentType="application/vnd.openxmlformats-officedocument.presentationml.slide+xml"/>
  <Override PartName="/ppt/slides/slide50.xml" ContentType="application/vnd.openxmlformats-officedocument.presentationml.slide+xml"/>
  <Override PartName="/ppt/slides/slide45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43.xml" ContentType="application/vnd.openxmlformats-officedocument.presentationml.slide+xml"/>
  <Override PartName="/ppt/slides/slide46.xml" ContentType="application/vnd.openxmlformats-officedocument.presentationml.slide+xml"/>
  <Override PartName="/ppt/slides/slide37.xml" ContentType="application/vnd.openxmlformats-officedocument.presentationml.slide+xml"/>
  <Override PartName="/ppt/slides/slide51.xml" ContentType="application/vnd.openxmlformats-officedocument.presentationml.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47.xml" ContentType="application/vnd.openxmlformats-officedocument.presentationml.slide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slides/slide42.xml" ContentType="application/vnd.openxmlformats-officedocument.presentationml.slide+xml"/>
  <Override PartName="/ppt/slides/slide17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33.xml" ContentType="application/vnd.openxmlformats-officedocument.presentationml.slide+xml"/>
  <Override PartName="/ppt/slides/slide8.xml" ContentType="application/vnd.openxmlformats-officedocument.presentationml.slide+xml"/>
  <Override PartName="/ppt/slides/slide21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7.xml" ContentType="application/vnd.openxmlformats-officedocument.presentationml.slide+xml"/>
  <Override PartName="/ppt/slides/slide57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4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47.xml" ContentType="application/vnd.openxmlformats-officedocument.presentationml.notesSlide+xml"/>
  <Override PartName="/ppt/notesSlides/notesSlide38.xml" ContentType="application/vnd.openxmlformats-officedocument.presentationml.notesSlide+xml"/>
  <Override PartName="/ppt/slides/slide5.xml" ContentType="application/vnd.openxmlformats-officedocument.presentationml.slide+xml"/>
  <Override PartName="/ppt/slides/slide40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notesSlides/notesSlide23.xml" ContentType="application/vnd.openxmlformats-officedocument.presentationml.notes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43.xml" ContentType="application/vnd.openxmlformats-officedocument.presentationml.notesSlide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s/slide44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s/slide41.xml" ContentType="application/vnd.openxmlformats-officedocument.presentationml.slide+xml"/>
  <Override PartName="/ppt/slides/slide16.xml" ContentType="application/vnd.openxmlformats-officedocument.presentationml.slide+xml"/>
  <Override PartName="/ppt/slides/slide28.xml" ContentType="application/vnd.openxmlformats-officedocument.presentationml.slide+xml"/>
  <Override PartName="/ppt/slides/slide53.xml" ContentType="application/vnd.openxmlformats-officedocument.presentationml.slide+xml"/>
  <Override PartName="/ppt/theme/theme1.xml" ContentType="application/vnd.openxmlformats-officedocument.theme+xml"/>
  <Override PartName="/ppt/slides/slide2.xml" ContentType="application/vnd.openxmlformats-officedocument.presentationml.slide+xml"/>
  <Override PartName="/ppt/slides/slide39.xml" ContentType="application/vnd.openxmlformats-officedocument.presentationml.slide+xml"/>
  <Override PartName="/ppt/slides/slide58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49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1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s/slide54.xml" ContentType="application/vnd.openxmlformats-officedocument.presentationml.slide+xml"/>
  <Override PartName="/ppt/notesSlides/notesSlide22.xml" ContentType="application/vnd.openxmlformats-officedocument.presentationml.notesSlide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sldMasterIdLst>
    <p:sldMasterId id="2147483648" r:id="rId1"/>
  </p:sldMasterIdLst>
  <p:notesMasterIdLst>
    <p:notesMasterId r:id="rId62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</p:sldIdLst>
  <p:sldSz cx="12192000" cy="6858000"/>
  <p:notesSz cx="12192000" cy="6858000"/>
  <p:defaultTextStyle>
    <a:defPPr>
      <a:defRPr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2D5ABB26-0587-4C30-8999-92F81FD0307C}">
  <a:tblStyle styleId="{2D5ABB26-0587-4C30-8999-92F81FD0307C}" styleName="No Style, No Grid">
    <a:wholeTbl>
      <a:tcTxStyle>
        <a:fontRef idx="minor">
          <a:srgbClr val="000000"/>
        </a:fontRef>
        <a:schemeClr val="tx1"/>
      </a:tcTxStyle>
      <a:tcStyle>
        <a:tcBdr>
          <a:left>
            <a:ln w="12700">
              <a:noFill/>
            </a:ln>
          </a:left>
          <a:right>
            <a:ln w="12700">
              <a:noFill/>
            </a:ln>
          </a:right>
          <a:top>
            <a:ln w="12700">
              <a:noFill/>
            </a:ln>
          </a:top>
          <a:bottom>
            <a:ln w="12700">
              <a:noFill/>
            </a:ln>
          </a:bottom>
          <a:insideH>
            <a:ln w="12700">
              <a:noFill/>
            </a:ln>
          </a:insideH>
          <a:insideV>
            <a:ln w="12700">
              <a:noFill/>
            </a:ln>
          </a:insideV>
        </a:tcBdr>
        <a:fill>
          <a:noFill/>
        </a:fill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Style>
        <a:tcBdr/>
      </a:tcStyle>
    </a:firstCol>
    <a:lastRow>
      <a:tcStyle>
        <a:tcBdr/>
      </a:tcStyle>
    </a:lastRow>
    <a:seCell>
      <a:tcStyle>
        <a:tcBdr/>
      </a:tcStyle>
    </a:seCell>
    <a:swCell>
      <a:tcStyle>
        <a:tcBdr/>
      </a:tcStyle>
    </a:swCell>
    <a:firstRow>
      <a:tcStyle>
        <a:tcBdr/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78" d="100"/>
          <a:sy n="78" d="100"/>
        </p:scale>
        <p:origin x="-1536" y="-84"/>
      </p:cViewPr>
      <p:guideLst>
        <p:guide pos="2880" orient="horz"/>
        <p:guide pos="2160"/>
      </p:guideLst>
    </p:cSldViewPr>
  </p:slideViewPr>
  <p:gridSpacing cx="78028800" cy="780288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theme" Target="theme/theme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Relationship Id="rId46" Type="http://schemas.openxmlformats.org/officeDocument/2006/relationships/slide" Target="slides/slide43.xml"/><Relationship Id="rId47" Type="http://schemas.openxmlformats.org/officeDocument/2006/relationships/slide" Target="slides/slide44.xml"/><Relationship Id="rId48" Type="http://schemas.openxmlformats.org/officeDocument/2006/relationships/slide" Target="slides/slide45.xml"/><Relationship Id="rId49" Type="http://schemas.openxmlformats.org/officeDocument/2006/relationships/slide" Target="slides/slide46.xml"/><Relationship Id="rId50" Type="http://schemas.openxmlformats.org/officeDocument/2006/relationships/slide" Target="slides/slide47.xml"/><Relationship Id="rId51" Type="http://schemas.openxmlformats.org/officeDocument/2006/relationships/slide" Target="slides/slide48.xml"/><Relationship Id="rId52" Type="http://schemas.openxmlformats.org/officeDocument/2006/relationships/slide" Target="slides/slide49.xml"/><Relationship Id="rId53" Type="http://schemas.openxmlformats.org/officeDocument/2006/relationships/slide" Target="slides/slide50.xml"/><Relationship Id="rId54" Type="http://schemas.openxmlformats.org/officeDocument/2006/relationships/slide" Target="slides/slide51.xml"/><Relationship Id="rId55" Type="http://schemas.openxmlformats.org/officeDocument/2006/relationships/slide" Target="slides/slide52.xml"/><Relationship Id="rId56" Type="http://schemas.openxmlformats.org/officeDocument/2006/relationships/slide" Target="slides/slide53.xml"/><Relationship Id="rId57" Type="http://schemas.openxmlformats.org/officeDocument/2006/relationships/slide" Target="slides/slide54.xml"/><Relationship Id="rId58" Type="http://schemas.openxmlformats.org/officeDocument/2006/relationships/slide" Target="slides/slide55.xml"/><Relationship Id="rId59" Type="http://schemas.openxmlformats.org/officeDocument/2006/relationships/slide" Target="slides/slide56.xml"/><Relationship Id="rId60" Type="http://schemas.openxmlformats.org/officeDocument/2006/relationships/slide" Target="slides/slide57.xml"/><Relationship Id="rId61" Type="http://schemas.openxmlformats.org/officeDocument/2006/relationships/slide" Target="slides/slide58.xml"/><Relationship Id="rId62" Type="http://schemas.openxmlformats.org/officeDocument/2006/relationships/notesMaster" Target="notesMasters/notesMaster1.xml"/><Relationship Id="rId63" Type="http://schemas.openxmlformats.org/officeDocument/2006/relationships/presProps" Target="presProps.xml" /><Relationship Id="rId64" Type="http://schemas.openxmlformats.org/officeDocument/2006/relationships/tableStyles" Target="tableStyles.xml" /><Relationship Id="rId65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2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3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 ?>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 ?>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 ?>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 ?>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 ?>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 ?>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 ?>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 ?>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 ?>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 ?>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 ?>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 ?>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 ?>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 ?>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 ?>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 ?>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 ?>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 ?>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 ?>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 ?>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 ?>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 ?>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 ?>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 ?>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 ?>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 ?>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 ?>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 ?>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 ?>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FFAD3A6-30B4-CA4C-F861-CE37CBF49C68}" type="slidenum">
              <a:rPr/>
              <a:t/>
            </a:fld>
            <a:endParaRPr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79D9FC0-C5D9-CC28-6243-D31ED9635EB5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04F62B7-B27D-31E2-275E-AF4C6E8043CA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2125D24-CA6B-8880-91D7-6CAC2B792E4C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64FAB35-8AE1-330E-DBC3-977A84321B3A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A66315E-B6A6-1826-AE95-8BA79C6BF513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BDE08B0-895E-8C67-3040-D309C4439825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B8880D6-74D1-274F-B661-1DDA651AE00E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9F404A7-A49C-9EC9-B22A-1E30EE4BDC73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0D7082C-51AB-BF5B-9D84-EE465016BE11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80D1E6C-74D5-55F1-7F48-F63786D433D4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6D97847-4E72-E7D6-757D-238316610754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3D8E207-E2FC-CC84-DDB4-416458F935C7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7A8EA6C-4049-164A-C699-8B41DBBD8A19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32F0A57-8198-DEAA-4E23-C5C3028CA3FA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5A9C494-B1B0-566C-C648-3BCEB2DCEF8C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3C55525-3C5A-ED79-3421-B603A8126FE2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F480BAA-E4D4-F72A-A947-DD81690853F4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420F8BF-82F1-B85D-5883-CA0E07178066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040199D-280B-0021-A14F-FB954B02F6F6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A55946B-C1CA-7B45-C6F5-CADC89E32F60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1B38A22-C9FD-927E-FF95-265FE9029FD5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4184E0A-BD8B-686C-40E3-C78E6B03D80B}" type="slidenum">
              <a:rPr/>
              <a:t/>
            </a:fld>
            <a:endParaRPr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432C3DD-0AF3-896F-1B9E-9D4A6C0BC129}" type="slidenum">
              <a:rPr/>
              <a:t/>
            </a:fld>
            <a:endParaRPr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E845BDA-EA76-4A4D-4A65-C2A70579FEB5}" type="slidenum">
              <a:rPr/>
              <a:t/>
            </a:fld>
            <a:endParaRPr/>
          </a:p>
        </p:txBody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3A8557B-4A72-D93E-4B88-0343A192E088}" type="slidenum">
              <a:rPr/>
              <a:t/>
            </a:fld>
            <a:endParaRPr/>
          </a:p>
        </p:txBody>
      </p:sp>
    </p:spTree>
  </p:cSld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883E24A-72A4-6341-466C-E7AF14B767A5}" type="slidenum">
              <a:rPr/>
              <a:t/>
            </a:fld>
            <a:endParaRPr/>
          </a:p>
        </p:txBody>
      </p:sp>
    </p:spTree>
  </p:cSld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E587544-A92A-6CE6-43C3-C62AB291EC82}" type="slidenum">
              <a:rPr/>
              <a:t/>
            </a:fld>
            <a:endParaRPr/>
          </a:p>
        </p:txBody>
      </p:sp>
    </p:spTree>
  </p:cSld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26BD46E-437A-4E77-FAFC-5C474B28463A}" type="slidenum">
              <a:rPr/>
              <a:t/>
            </a:fld>
            <a:endParaRPr/>
          </a:p>
        </p:txBody>
      </p:sp>
    </p:spTree>
  </p:cSld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124C764-D4FE-2190-DAAD-22D0630307C1}" type="slidenum">
              <a:rPr/>
              <a:t/>
            </a:fld>
            <a:endParaRPr/>
          </a:p>
        </p:txBody>
      </p:sp>
    </p:spTree>
  </p:cSld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956D851-3424-E0C1-9307-E71B62756CA1}" type="slidenum">
              <a:rPr/>
              <a:t/>
            </a:fld>
            <a:endParaRPr/>
          </a:p>
        </p:txBody>
      </p:sp>
    </p:spTree>
  </p:cSld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7F33AC-9474-A67D-C730-A0FFCA39B4EC}" type="slidenum">
              <a:rPr/>
              <a:t/>
            </a:fld>
            <a:endParaRPr/>
          </a:p>
        </p:txBody>
      </p:sp>
    </p:spTree>
  </p:cSld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3E58941-F61B-9DCE-41EA-559D03CB0329}" type="slidenum">
              <a:rPr/>
              <a:t/>
            </a:fld>
            <a:endParaRPr/>
          </a:p>
        </p:txBody>
      </p:sp>
    </p:spTree>
  </p:cSld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61FCE73-AD44-9692-C9DF-0B9A5CEF29D6}" type="slidenum">
              <a:rPr/>
              <a:t/>
            </a:fld>
            <a:endParaRPr/>
          </a:p>
        </p:txBody>
      </p:sp>
    </p:spTree>
  </p:cSld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D1334B9-CF8E-0299-5A14-DB3245CCECE6}" type="slidenum">
              <a:rPr/>
              <a:t/>
            </a:fld>
            <a:endParaRPr/>
          </a:p>
        </p:txBody>
      </p:sp>
    </p:spTree>
  </p:cSld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4A369BE-9785-6A80-DD02-1202ED7F3A0C}" type="slidenum">
              <a:rPr/>
              <a:t/>
            </a:fld>
            <a:endParaRPr/>
          </a:p>
        </p:txBody>
      </p:sp>
    </p:spTree>
  </p:cSld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0B46B26-2E03-B0CF-2732-970AD3E2C064}" type="slidenum">
              <a:rPr/>
              <a:t/>
            </a:fld>
            <a:endParaRPr/>
          </a:p>
        </p:txBody>
      </p:sp>
    </p:spTree>
  </p:cSld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AE40817-BD87-1100-9C01-2D1DE9CD8CD3}" type="slidenum">
              <a:rPr/>
              <a:t/>
            </a:fld>
            <a:endParaRPr/>
          </a:p>
        </p:txBody>
      </p:sp>
    </p:spTree>
  </p:cSld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0B2E9C2-E4B4-F30C-94D8-1584ACFFA77F}" type="slidenum">
              <a:rPr/>
              <a:t/>
            </a:fld>
            <a:endParaRPr/>
          </a:p>
        </p:txBody>
      </p:sp>
    </p:spTree>
  </p:cSld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1B69F57-1257-AEA8-882E-EEB1B55061CB}" type="slidenum">
              <a:rPr/>
              <a:t/>
            </a:fld>
            <a:endParaRPr/>
          </a:p>
        </p:txBody>
      </p:sp>
    </p:spTree>
  </p:cSld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F2A3BE2-BC82-8A9B-0374-1753720A1CF6}" type="slidenum">
              <a:rPr/>
              <a:t/>
            </a:fld>
            <a:endParaRPr/>
          </a:p>
        </p:txBody>
      </p:sp>
    </p:spTree>
  </p:cSld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006F86D-F7CF-59DB-E845-5D8189765DA0}" type="slidenum">
              <a:rPr/>
              <a:t/>
            </a:fld>
            <a:endParaRPr/>
          </a:p>
        </p:txBody>
      </p:sp>
    </p:spTree>
  </p:cSld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EA0EC98-3AC7-0FD7-64E0-65044FEF3730}" type="slidenum">
              <a:rPr/>
              <a:t/>
            </a:fld>
            <a:endParaRPr/>
          </a:p>
        </p:txBody>
      </p:sp>
    </p:spTree>
  </p:cSld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20A4582-4CB0-999A-83B0-9E002C2597DD}" type="slidenum">
              <a:rPr/>
              <a:t/>
            </a:fld>
            <a:endParaRPr/>
          </a:p>
        </p:txBody>
      </p:sp>
    </p:spTree>
  </p:cSld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1B31964-C38D-567F-B723-51FBFD6B249A}" type="slidenum">
              <a:rPr/>
              <a:t/>
            </a:fld>
            <a:endParaRPr/>
          </a:p>
        </p:txBody>
      </p:sp>
    </p:spTree>
  </p:cSld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EF396F9-5CC4-F23C-65C8-4D829DA2D437}" type="slidenum">
              <a:rPr/>
              <a:t/>
            </a:fld>
            <a:endParaRPr/>
          </a:p>
        </p:txBody>
      </p:sp>
    </p:spTree>
  </p:cSld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3C021D2-2B3A-4369-FCE6-6CD652203EFF}" type="slidenum">
              <a:rPr/>
              <a:t/>
            </a:fld>
            <a:endParaRPr/>
          </a:p>
        </p:txBody>
      </p:sp>
    </p:spTree>
  </p:cSld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5E10336-7107-8F12-BDA3-764BF7952E3E}" type="slidenum">
              <a:rPr/>
              <a:t/>
            </a:fld>
            <a:endParaRPr/>
          </a:p>
        </p:txBody>
      </p:sp>
    </p:spTree>
  </p:cSld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83A17F0-1153-9C8B-E23F-F2590B69147D}" type="slidenum">
              <a:rPr/>
              <a:t/>
            </a:fld>
            <a:endParaRPr/>
          </a:p>
        </p:txBody>
      </p:sp>
    </p:spTree>
  </p:cSld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5F71123-2B7A-C0C3-1D34-B44A7802D6D5}" type="slidenum">
              <a:rPr/>
              <a:t/>
            </a:fld>
            <a:endParaRPr/>
          </a:p>
        </p:txBody>
      </p:sp>
    </p:spTree>
  </p:cSld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7FCDD50-CCE1-912F-8851-30070ABCC458}" type="slidenum">
              <a:rPr/>
              <a:t/>
            </a:fld>
            <a:endParaRPr/>
          </a:p>
        </p:txBody>
      </p:sp>
    </p:spTree>
  </p:cSld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03E3403-38DE-F674-1070-5E871C854FC1}" type="slidenum">
              <a:rPr/>
              <a:t/>
            </a:fld>
            <a:endParaRPr/>
          </a:p>
        </p:txBody>
      </p:sp>
    </p:spTree>
  </p:cSld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EB4A376-D28C-CFA8-86B0-51359A4731DC}" type="slidenum">
              <a:rPr/>
              <a:t/>
            </a:fld>
            <a:endParaRPr/>
          </a:p>
        </p:txBody>
      </p:sp>
    </p:spTree>
  </p:cSld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9C1DEE6-CD23-0DE7-48E1-83E2B69C3824}" type="slidenum">
              <a:rPr/>
              <a:t/>
            </a:fld>
            <a:endParaRPr/>
          </a:p>
        </p:txBody>
      </p:sp>
    </p:spTree>
  </p:cSld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73DEC95-0FE4-8009-808E-535042BF042C}" type="slidenum">
              <a:rPr/>
              <a:t/>
            </a:fld>
            <a:endParaRPr/>
          </a:p>
        </p:txBody>
      </p:sp>
    </p:spTree>
  </p:cSld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5F6CE8E-B510-6171-1C12-48BB6738818B}" type="slidenum">
              <a:rPr/>
              <a:t/>
            </a:fld>
            <a:endParaRPr/>
          </a:p>
        </p:txBody>
      </p:sp>
    </p:spTree>
  </p:cSld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FB1DFA0-D0B7-88E4-CA6D-B288654E1E9E}" type="slidenum">
              <a:rPr/>
              <a:t/>
            </a:fld>
            <a:endParaRPr/>
          </a:p>
        </p:txBody>
      </p:sp>
    </p:spTree>
  </p:cSld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FCF51A1-B177-6C3D-7917-16CC4D590407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 bwMode="auto">
          <a:xfrm>
            <a:off x="1395602" y="2304034"/>
            <a:ext cx="9400794" cy="14154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 bwMode="auto"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#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 bwMode="auto"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#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 bwMode="auto"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 bwMode="auto"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#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#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#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 bwMode="auto">
          <a:xfrm>
            <a:off x="1079093" y="283209"/>
            <a:ext cx="7576820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 bwMode="auto">
          <a:xfrm>
            <a:off x="916939" y="1644424"/>
            <a:ext cx="10358120" cy="2000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/>
            </a:fld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#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Relationship Id="rId4" Type="http://schemas.openxmlformats.org/officeDocument/2006/relationships/image" Target="../media/image1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1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Relationship Id="rId4" Type="http://schemas.openxmlformats.org/officeDocument/2006/relationships/image" Target="../media/image1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1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jpg"/><Relationship Id="rId4" Type="http://schemas.openxmlformats.org/officeDocument/2006/relationships/image" Target="../media/image1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jpg"/><Relationship Id="rId4" Type="http://schemas.openxmlformats.org/officeDocument/2006/relationships/image" Target="../media/image1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jpg"/><Relationship Id="rId4" Type="http://schemas.openxmlformats.org/officeDocument/2006/relationships/image" Target="../media/image13.jpg"/><Relationship Id="rId5" Type="http://schemas.openxmlformats.org/officeDocument/2006/relationships/image" Target="../media/image1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jpg"/><Relationship Id="rId4" Type="http://schemas.openxmlformats.org/officeDocument/2006/relationships/image" Target="../media/image1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jpg"/><Relationship Id="rId4" Type="http://schemas.openxmlformats.org/officeDocument/2006/relationships/image" Target="../media/image16.jpg"/><Relationship Id="rId5" Type="http://schemas.openxmlformats.org/officeDocument/2006/relationships/image" Target="../media/image1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jpg"/><Relationship Id="rId4" Type="http://schemas.openxmlformats.org/officeDocument/2006/relationships/image" Target="../media/image18.jpg"/><Relationship Id="rId5" Type="http://schemas.openxmlformats.org/officeDocument/2006/relationships/image" Target="../media/image1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jpg"/><Relationship Id="rId4" Type="http://schemas.openxmlformats.org/officeDocument/2006/relationships/image" Target="../media/image1.pn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0.jpg"/><Relationship Id="rId4" Type="http://schemas.openxmlformats.org/officeDocument/2006/relationships/image" Target="../media/image1.pn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jpg"/><Relationship Id="rId4" Type="http://schemas.openxmlformats.org/officeDocument/2006/relationships/image" Target="../media/image1.pn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jpg"/><Relationship Id="rId4" Type="http://schemas.openxmlformats.org/officeDocument/2006/relationships/image" Target="../media/image1.pn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3.jpg"/><Relationship Id="rId4" Type="http://schemas.openxmlformats.org/officeDocument/2006/relationships/image" Target="../media/image24.jpg"/><Relationship Id="rId5" Type="http://schemas.openxmlformats.org/officeDocument/2006/relationships/image" Target="../media/image1.pn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5.jpg"/><Relationship Id="rId4" Type="http://schemas.openxmlformats.org/officeDocument/2006/relationships/image" Target="../media/image1.pn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jpg"/><Relationship Id="rId4" Type="http://schemas.openxmlformats.org/officeDocument/2006/relationships/image" Target="../media/image1.png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png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png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png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png"/></Relationships>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png"/></Relationships>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png"/></Relationships>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png"/></Relationships>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png"/></Relationships>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png"/></Relationships>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png"/></Relationships>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.png"/></Relationships>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.png"/></Relationships>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.png"/></Relationships>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.png"/></Relationships>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.png"/></Relationships>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27.png"/><Relationship Id="rId4" Type="http://schemas.openxmlformats.org/officeDocument/2006/relationships/image" Target="../media/image1.png"/></Relationships>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28.jpg"/><Relationship Id="rId4" Type="http://schemas.openxmlformats.org/officeDocument/2006/relationships/image" Target="../media/image29.jpg"/><Relationship Id="rId5" Type="http://schemas.openxmlformats.org/officeDocument/2006/relationships/image" Target="../media/image1.png"/></Relationships>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30.jpg"/><Relationship Id="rId4" Type="http://schemas.openxmlformats.org/officeDocument/2006/relationships/image" Target="../media/image31.jpg"/><Relationship Id="rId5" Type="http://schemas.openxmlformats.org/officeDocument/2006/relationships/image" Target="../media/image1.png"/></Relationships>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.png"/></Relationships>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32.jpg"/><Relationship Id="rId4" Type="http://schemas.openxmlformats.org/officeDocument/2006/relationships/image" Target="../media/image33.jpg"/><Relationship Id="rId5" Type="http://schemas.openxmlformats.org/officeDocument/2006/relationships/image" Target="../media/image1.png"/></Relationships>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34.jpg"/><Relationship Id="rId4" Type="http://schemas.openxmlformats.org/officeDocument/2006/relationships/image" Target="../media/image28.jpg"/><Relationship Id="rId5" Type="http://schemas.openxmlformats.org/officeDocument/2006/relationships/image" Target="../media/image1.png"/></Relationships>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35.jpg"/><Relationship Id="rId4" Type="http://schemas.openxmlformats.org/officeDocument/2006/relationships/image" Target="../media/image1.png"/></Relationships>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36.jpg"/><Relationship Id="rId4" Type="http://schemas.openxmlformats.org/officeDocument/2006/relationships/image" Target="../media/image1.png"/></Relationships>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37.jpg"/><Relationship Id="rId4" Type="http://schemas.openxmlformats.org/officeDocument/2006/relationships/image" Target="../media/image1.png"/></Relationships>
</file>

<file path=ppt/slides/_rels/slide5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38.jpg"/><Relationship Id="rId4" Type="http://schemas.openxmlformats.org/officeDocument/2006/relationships/image" Target="../media/image1.png"/></Relationships>
</file>

<file path=ppt/slides/_rels/slide5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39.jpg"/><Relationship Id="rId4" Type="http://schemas.openxmlformats.org/officeDocument/2006/relationships/image" Target="../media/image40.jpg"/><Relationship Id="rId5" Type="http://schemas.openxmlformats.org/officeDocument/2006/relationships/image" Target="../media/image1.png"/></Relationships>
</file>

<file path=ppt/slides/_rels/slide5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41.jpg"/><Relationship Id="rId4" Type="http://schemas.openxmlformats.org/officeDocument/2006/relationships/image" Target="../media/image42.jpg"/><Relationship Id="rId5" Type="http://schemas.openxmlformats.org/officeDocument/2006/relationships/image" Target="../media/image1.png"/></Relationships>
</file>

<file path=ppt/slides/_rels/slide5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43.jpg"/><Relationship Id="rId4" Type="http://schemas.openxmlformats.org/officeDocument/2006/relationships/image" Target="../media/image28.jpg"/><Relationship Id="rId5" Type="http://schemas.openxmlformats.org/officeDocument/2006/relationships/image" Target="../media/image1.png"/></Relationships>
</file>

<file path=ppt/slides/_rels/slide5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44.png"/><Relationship Id="rId4" Type="http://schemas.openxmlformats.org/officeDocument/2006/relationships/image" Target="../media/image45.jpg"/><Relationship Id="rId5" Type="http://schemas.openxmlformats.org/officeDocument/2006/relationships/image" Target="../media/image1.png"/></Relationships>
</file>

<file path=ppt/slides/_rels/slide5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46.png"/><Relationship Id="rId4" Type="http://schemas.openxmlformats.org/officeDocument/2006/relationships/image" Target="../media/image47.jpg"/><Relationship Id="rId5" Type="http://schemas.openxmlformats.org/officeDocument/2006/relationships/image" Target="../media/image48.jpg"/><Relationship Id="rId6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 bwMode="auto">
          <a:prstGeom prst="rect">
            <a:avLst/>
          </a:prstGeom>
        </p:spPr>
        <p:txBody>
          <a:bodyPr vert="horz" wrap="square" lIns="0" tIns="95884" rIns="0" bIns="0" rtlCol="0">
            <a:spAutoFit/>
          </a:bodyPr>
          <a:lstStyle/>
          <a:p>
            <a:pPr marL="3324225" marR="5080">
              <a:lnSpc>
                <a:spcPts val="5180"/>
              </a:lnSpc>
              <a:spcBef>
                <a:spcPts val="755"/>
              </a:spcBef>
              <a:defRPr/>
            </a:pPr>
            <a:r>
              <a:rPr/>
              <a:t>ANPH</a:t>
            </a:r>
            <a:r>
              <a:rPr spc="-15"/>
              <a:t> </a:t>
            </a:r>
            <a:r>
              <a:rPr/>
              <a:t>202:</a:t>
            </a:r>
            <a:r>
              <a:rPr spc="10"/>
              <a:t> </a:t>
            </a:r>
            <a:r>
              <a:rPr/>
              <a:t>Anatomy</a:t>
            </a:r>
            <a:r>
              <a:rPr spc="5"/>
              <a:t> </a:t>
            </a:r>
            <a:r>
              <a:rPr spc="-25"/>
              <a:t>and </a:t>
            </a:r>
            <a:r>
              <a:rPr spc="-10"/>
              <a:t>Pathology</a:t>
            </a:r>
            <a:endParaRPr/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4777485" y="3879850"/>
            <a:ext cx="1812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2800">
                <a:latin typeface="Calibri"/>
                <a:cs typeface="Calibri"/>
              </a:rPr>
              <a:t>Body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tissues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2611890" y="633088"/>
            <a:ext cx="7006860" cy="5221626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440944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Cells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and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pathology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6889242" y="1930146"/>
            <a:ext cx="4321810" cy="3043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2159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  <a:defRPr/>
            </a:pPr>
            <a:r>
              <a:rPr sz="1800">
                <a:latin typeface="Calibri"/>
                <a:cs typeface="Calibri"/>
              </a:rPr>
              <a:t>Each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cell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has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plasma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membrane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that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acts </a:t>
            </a:r>
            <a:r>
              <a:rPr sz="1800">
                <a:latin typeface="Calibri"/>
                <a:cs typeface="Calibri"/>
              </a:rPr>
              <a:t>as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gateway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to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control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exchange </a:t>
            </a:r>
            <a:r>
              <a:rPr sz="1800" spc="-25">
                <a:latin typeface="Calibri"/>
                <a:cs typeface="Calibri"/>
              </a:rPr>
              <a:t>of </a:t>
            </a:r>
            <a:r>
              <a:rPr sz="1800">
                <a:latin typeface="Calibri"/>
                <a:cs typeface="Calibri"/>
              </a:rPr>
              <a:t>substances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between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internal </a:t>
            </a:r>
            <a:r>
              <a:rPr sz="1800">
                <a:latin typeface="Calibri"/>
                <a:cs typeface="Calibri"/>
              </a:rPr>
              <a:t>environment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of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cell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 the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salty </a:t>
            </a:r>
            <a:r>
              <a:rPr sz="1800">
                <a:latin typeface="Calibri"/>
                <a:cs typeface="Calibri"/>
              </a:rPr>
              <a:t>external</a:t>
            </a:r>
            <a:r>
              <a:rPr sz="1800" spc="-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environment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surrounding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-10">
                <a:latin typeface="Calibri"/>
                <a:cs typeface="Calibri"/>
              </a:rPr>
              <a:t> cell.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"/>
              <a:defRPr/>
            </a:pPr>
            <a:endParaRPr sz="175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  <a:defRPr/>
            </a:pPr>
            <a:r>
              <a:rPr sz="1800">
                <a:latin typeface="Calibri"/>
                <a:cs typeface="Calibri"/>
              </a:rPr>
              <a:t>Protein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carbohydrate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molecules </a:t>
            </a:r>
            <a:r>
              <a:rPr sz="1800" spc="-25">
                <a:latin typeface="Calibri"/>
                <a:cs typeface="Calibri"/>
              </a:rPr>
              <a:t>are </a:t>
            </a:r>
            <a:r>
              <a:rPr sz="1800">
                <a:latin typeface="Calibri"/>
                <a:cs typeface="Calibri"/>
              </a:rPr>
              <a:t>integral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to the plasma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membrane </a:t>
            </a:r>
            <a:r>
              <a:rPr sz="1800" spc="-10">
                <a:latin typeface="Calibri"/>
                <a:cs typeface="Calibri"/>
              </a:rPr>
              <a:t>,involved </a:t>
            </a:r>
            <a:r>
              <a:rPr sz="1800">
                <a:latin typeface="Calibri"/>
                <a:cs typeface="Calibri"/>
              </a:rPr>
              <a:t>in: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nutrient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transport,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identifies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cell, </a:t>
            </a:r>
            <a:r>
              <a:rPr sz="1800">
                <a:latin typeface="Calibri"/>
                <a:cs typeface="Calibri"/>
              </a:rPr>
              <a:t>hormone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receptors,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anchoring,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25">
                <a:latin typeface="Calibri"/>
                <a:cs typeface="Calibri"/>
              </a:rPr>
              <a:t>and </a:t>
            </a:r>
            <a:r>
              <a:rPr sz="1800">
                <a:latin typeface="Calibri"/>
                <a:cs typeface="Calibri"/>
              </a:rPr>
              <a:t>chemical</a:t>
            </a:r>
            <a:r>
              <a:rPr sz="1800" spc="-10">
                <a:latin typeface="Calibri"/>
                <a:cs typeface="Calibri"/>
              </a:rPr>
              <a:t> processes.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1192891" y="2161032"/>
            <a:ext cx="5467389" cy="352196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342976"/>
            <a:ext cx="8674735" cy="1379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40"/>
              </a:lnSpc>
              <a:spcBef>
                <a:spcPts val="100"/>
              </a:spcBef>
              <a:defRPr/>
            </a:pPr>
            <a:r>
              <a:rPr sz="2400" b="0">
                <a:latin typeface="Calibri Light"/>
                <a:cs typeface="Calibri Light"/>
              </a:rPr>
              <a:t>Transporting</a:t>
            </a:r>
            <a:r>
              <a:rPr sz="2400" b="0" spc="-3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substances</a:t>
            </a:r>
            <a:r>
              <a:rPr sz="2400" b="0" spc="-3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across</a:t>
            </a:r>
            <a:r>
              <a:rPr sz="2400" b="0" spc="-3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the</a:t>
            </a:r>
            <a:r>
              <a:rPr sz="2400" b="0" spc="-15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plasma</a:t>
            </a:r>
            <a:r>
              <a:rPr sz="2400" b="0" spc="-4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membrane</a:t>
            </a:r>
            <a:r>
              <a:rPr sz="2400" b="0" spc="-2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may</a:t>
            </a:r>
            <a:r>
              <a:rPr sz="2400" b="0" spc="-25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or</a:t>
            </a:r>
            <a:r>
              <a:rPr sz="2400" b="0" spc="-25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may</a:t>
            </a:r>
            <a:r>
              <a:rPr sz="2400" b="0" spc="-20">
                <a:latin typeface="Calibri Light"/>
                <a:cs typeface="Calibri Light"/>
              </a:rPr>
              <a:t> </a:t>
            </a:r>
            <a:r>
              <a:rPr sz="2400" b="0" spc="-25">
                <a:latin typeface="Calibri Light"/>
                <a:cs typeface="Calibri Light"/>
              </a:rPr>
              <a:t>not</a:t>
            </a:r>
            <a:endParaRPr sz="2400">
              <a:latin typeface="Calibri Light"/>
              <a:cs typeface="Calibri Light"/>
            </a:endParaRPr>
          </a:p>
          <a:p>
            <a:pPr marL="12700">
              <a:lnSpc>
                <a:spcPts val="2740"/>
              </a:lnSpc>
              <a:defRPr/>
            </a:pPr>
            <a:r>
              <a:rPr sz="2400" b="0">
                <a:latin typeface="Calibri Light"/>
                <a:cs typeface="Calibri Light"/>
              </a:rPr>
              <a:t>require</a:t>
            </a:r>
            <a:r>
              <a:rPr sz="2400" b="0" spc="-15">
                <a:latin typeface="Calibri Light"/>
                <a:cs typeface="Calibri Light"/>
              </a:rPr>
              <a:t> </a:t>
            </a:r>
            <a:r>
              <a:rPr sz="2400" b="0" spc="-10">
                <a:latin typeface="Calibri Light"/>
                <a:cs typeface="Calibri Light"/>
              </a:rPr>
              <a:t>energy.</a:t>
            </a:r>
            <a:endParaRPr sz="24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defRPr/>
            </a:pPr>
            <a:endParaRPr sz="185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defRPr/>
            </a:pPr>
            <a:r>
              <a:rPr sz="2400" b="0">
                <a:latin typeface="Calibri Light"/>
                <a:cs typeface="Calibri Light"/>
              </a:rPr>
              <a:t>Please</a:t>
            </a:r>
            <a:r>
              <a:rPr sz="2400" b="0" spc="-25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familiarize</a:t>
            </a:r>
            <a:r>
              <a:rPr sz="2400" b="0" spc="-4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yourself</a:t>
            </a:r>
            <a:r>
              <a:rPr sz="2400" b="0" spc="-1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with</a:t>
            </a:r>
            <a:r>
              <a:rPr sz="2400" b="0" spc="-25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active</a:t>
            </a:r>
            <a:r>
              <a:rPr sz="2400" b="0" spc="-25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and</a:t>
            </a:r>
            <a:r>
              <a:rPr sz="2400" b="0" spc="-25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passive</a:t>
            </a:r>
            <a:r>
              <a:rPr sz="2400" b="0" spc="-10">
                <a:latin typeface="Calibri Light"/>
                <a:cs typeface="Calibri Light"/>
              </a:rPr>
              <a:t> </a:t>
            </a:r>
            <a:r>
              <a:rPr sz="2400" b="0">
                <a:latin typeface="Calibri Light"/>
                <a:cs typeface="Calibri Light"/>
              </a:rPr>
              <a:t>transport</a:t>
            </a:r>
            <a:r>
              <a:rPr sz="2400" b="0" spc="-30">
                <a:latin typeface="Calibri Light"/>
                <a:cs typeface="Calibri Light"/>
              </a:rPr>
              <a:t> </a:t>
            </a:r>
            <a:r>
              <a:rPr sz="2400" b="0" spc="-10">
                <a:latin typeface="Calibri Light"/>
                <a:cs typeface="Calibri Light"/>
              </a:rPr>
              <a:t>processes.</a:t>
            </a:r>
            <a:endParaRPr sz="2400">
              <a:latin typeface="Calibri Light"/>
              <a:cs typeface="Calibri Light"/>
            </a:endParaRPr>
          </a:p>
        </p:txBody>
      </p:sp>
      <p:graphicFrame>
        <p:nvGraphicFramePr>
          <p:cNvPr id="3" name="object 3" descr=""/>
          <p:cNvGraphicFramePr>
            <a:graphicFrameLocks xmlns:a="http://schemas.openxmlformats.org/drawingml/2006/main" noGrp="1"/>
          </p:cNvGraphicFramePr>
          <p:nvPr/>
        </p:nvGraphicFramePr>
        <p:xfrm>
          <a:off x="3741546" y="1853819"/>
          <a:ext cx="5021580" cy="4661535"/>
        </p:xfrm>
        <a:graphic>
          <a:graphicData uri="http://schemas.openxmlformats.org/drawingml/2006/table">
            <a:tbl>
              <a:tblPr firstRow="1" firstCol="0" lastRow="0" lastCol="0" bandRow="1" bandCol="0">
                <a:tableStyleId>{2D5ABB26-0587-4C30-8999-92F81FD0307C}</a:tableStyleId>
              </a:tblPr>
              <a:tblGrid>
                <a:gridCol w="1677670"/>
                <a:gridCol w="3330575"/>
              </a:tblGrid>
              <a:tr h="639445">
                <a:tc>
                  <a:txBody>
                    <a:bodyPr/>
                    <a:p>
                      <a:pPr marL="384810">
                        <a:lnSpc>
                          <a:spcPct val="100000"/>
                        </a:lnSpc>
                        <a:spcBef>
                          <a:spcPts val="240"/>
                        </a:spcBef>
                        <a:defRPr/>
                      </a:pPr>
                      <a:r>
                        <a:rPr sz="1800" spc="-10">
                          <a:latin typeface="Calibri"/>
                          <a:cs typeface="Calibri"/>
                        </a:rPr>
                        <a:t>Transport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85775">
                        <a:lnSpc>
                          <a:spcPct val="100000"/>
                        </a:lnSpc>
                        <a:defRPr/>
                      </a:pPr>
                      <a:r>
                        <a:rPr sz="1800" spc="-10">
                          <a:latin typeface="Calibri"/>
                          <a:cs typeface="Calibri"/>
                        </a:rPr>
                        <a:t>Process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28575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p>
                      <a:pPr marL="645795">
                        <a:lnSpc>
                          <a:spcPct val="100000"/>
                        </a:lnSpc>
                        <a:spcBef>
                          <a:spcPts val="240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Physiological</a:t>
                      </a:r>
                      <a:r>
                        <a:rPr sz="18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example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28575" algn="ctr">
                      <a:solidFill>
                        <a:srgbClr val="000000"/>
                      </a:solidFill>
                    </a:lnB>
                  </a:tcPr>
                </a:tc>
              </a:tr>
              <a:tr h="426720"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 spc="-10">
                          <a:latin typeface="Calibri"/>
                          <a:cs typeface="Calibri"/>
                        </a:rPr>
                        <a:t>Diffusion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28575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CO2</a:t>
                      </a:r>
                      <a:r>
                        <a:rPr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leaving</a:t>
                      </a:r>
                      <a:r>
                        <a:rPr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>
                          <a:latin typeface="Calibri"/>
                          <a:cs typeface="Calibri"/>
                        </a:rPr>
                        <a:t>cells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28575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000000">
                        <a:alpha val="19999"/>
                      </a:srgbClr>
                    </a:solidFill>
                  </a:tcPr>
                </a:tc>
              </a:tr>
              <a:tr h="426084"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 spc="-10">
                          <a:latin typeface="Calibri"/>
                          <a:cs typeface="Calibri"/>
                        </a:rPr>
                        <a:t>Osmosis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H20 moving</a:t>
                      </a:r>
                      <a:r>
                        <a:rPr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in/out</a:t>
                      </a:r>
                      <a:r>
                        <a:rPr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of</a:t>
                      </a:r>
                      <a:r>
                        <a:rPr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0">
                          <a:latin typeface="Calibri"/>
                          <a:cs typeface="Calibri"/>
                        </a:rPr>
                        <a:t>cells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</a:tr>
              <a:tr h="1188720"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 spc="-10">
                          <a:latin typeface="Calibri"/>
                          <a:cs typeface="Calibri"/>
                        </a:rPr>
                        <a:t>Filtration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p>
                      <a:pPr marL="91440" marR="352425" algn="just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Selective</a:t>
                      </a:r>
                      <a:r>
                        <a:rPr sz="18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filtration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of</a:t>
                      </a:r>
                      <a:r>
                        <a:rPr sz="18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blood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>
                          <a:latin typeface="Calibri"/>
                          <a:cs typeface="Calibri"/>
                        </a:rPr>
                        <a:t>by </a:t>
                      </a:r>
                      <a:r>
                        <a:rPr sz="1800">
                          <a:latin typeface="Calibri"/>
                          <a:cs typeface="Calibri"/>
                        </a:rPr>
                        <a:t>kidneys.</a:t>
                      </a:r>
                      <a:r>
                        <a:rPr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H20</a:t>
                      </a:r>
                      <a:r>
                        <a:rPr sz="18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and small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 solutes </a:t>
                      </a:r>
                      <a:r>
                        <a:rPr sz="1800">
                          <a:latin typeface="Calibri"/>
                          <a:cs typeface="Calibri"/>
                        </a:rPr>
                        <a:t>are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filtered,</a:t>
                      </a:r>
                      <a:r>
                        <a:rPr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but larger</a:t>
                      </a:r>
                      <a:r>
                        <a:rPr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proteins </a:t>
                      </a:r>
                      <a:r>
                        <a:rPr sz="1800">
                          <a:latin typeface="Calibri"/>
                          <a:cs typeface="Calibri"/>
                        </a:rPr>
                        <a:t>are</a:t>
                      </a:r>
                      <a:r>
                        <a:rPr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>
                          <a:latin typeface="Calibri"/>
                          <a:cs typeface="Calibri"/>
                        </a:rPr>
                        <a:t>not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000000">
                        <a:alpha val="19999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Ion 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pump*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p>
                      <a:pPr marL="91440" marR="295274">
                        <a:lnSpc>
                          <a:spcPct val="100000"/>
                        </a:lnSpc>
                        <a:spcBef>
                          <a:spcPts val="245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Moving</a:t>
                      </a:r>
                      <a:r>
                        <a:rPr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ions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such</a:t>
                      </a:r>
                      <a:r>
                        <a:rPr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as</a:t>
                      </a:r>
                      <a:r>
                        <a:rPr sz="18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calcium,</a:t>
                      </a:r>
                      <a:r>
                        <a:rPr sz="18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>
                          <a:latin typeface="Calibri"/>
                          <a:cs typeface="Calibri"/>
                        </a:rPr>
                        <a:t>or </a:t>
                      </a:r>
                      <a:r>
                        <a:rPr sz="1800">
                          <a:latin typeface="Calibri"/>
                          <a:cs typeface="Calibri"/>
                        </a:rPr>
                        <a:t>chloride</a:t>
                      </a:r>
                      <a:r>
                        <a:rPr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against</a:t>
                      </a:r>
                      <a:r>
                        <a:rPr sz="18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>
                          <a:latin typeface="Calibri"/>
                          <a:cs typeface="Calibri"/>
                        </a:rPr>
                        <a:t>the </a:t>
                      </a:r>
                      <a:r>
                        <a:rPr sz="1800">
                          <a:latin typeface="Calibri"/>
                          <a:cs typeface="Calibri"/>
                        </a:rPr>
                        <a:t>concentration</a:t>
                      </a:r>
                      <a:r>
                        <a:rPr sz="18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gradient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</a:tr>
              <a:tr h="639445">
                <a:tc>
                  <a:txBody>
                    <a:bodyPr/>
                    <a:p>
                      <a:pPr marL="91440" marR="113030">
                        <a:lnSpc>
                          <a:spcPct val="100000"/>
                        </a:lnSpc>
                        <a:spcBef>
                          <a:spcPts val="250"/>
                        </a:spcBef>
                        <a:defRPr/>
                      </a:pPr>
                      <a:r>
                        <a:rPr sz="1800" spc="-10">
                          <a:latin typeface="Calibri"/>
                          <a:cs typeface="Calibri"/>
                        </a:rPr>
                        <a:t>Phagocytosis/pi nocytosis*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WBC’s</a:t>
                      </a:r>
                      <a:r>
                        <a:rPr sz="18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consuming</a:t>
                      </a:r>
                      <a:r>
                        <a:rPr sz="18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bacteria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  <a:solidFill>
                      <a:srgbClr val="000000">
                        <a:alpha val="19999"/>
                      </a:srgbClr>
                    </a:solidFill>
                  </a:tcPr>
                </a:tc>
              </a:tr>
              <a:tr h="4267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defRPr/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  <a:defRPr/>
                      </a:pPr>
                      <a:r>
                        <a:rPr sz="1800">
                          <a:latin typeface="Calibri"/>
                          <a:cs typeface="Calibri"/>
                        </a:rPr>
                        <a:t>*</a:t>
                      </a:r>
                      <a:r>
                        <a:rPr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Requires</a:t>
                      </a:r>
                      <a:r>
                        <a:rPr sz="18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>
                          <a:latin typeface="Calibri"/>
                          <a:cs typeface="Calibri"/>
                        </a:rPr>
                        <a:t>energy </a:t>
                      </a:r>
                      <a:r>
                        <a:rPr sz="1800" spc="-20">
                          <a:latin typeface="Calibri"/>
                          <a:cs typeface="Calibri"/>
                        </a:rPr>
                        <a:t>input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 algn="ctr">
                      <a:solidFill>
                        <a:srgbClr val="000000"/>
                      </a:solidFill>
                    </a:lnL>
                    <a:lnR w="12700" algn="ctr">
                      <a:solidFill>
                        <a:srgbClr val="000000"/>
                      </a:solidFill>
                    </a:lnR>
                    <a:lnT w="12700" algn="ctr">
                      <a:solidFill>
                        <a:srgbClr val="000000"/>
                      </a:solidFill>
                    </a:lnT>
                    <a:lnB w="12700" algn="ctr">
                      <a:solidFill>
                        <a:srgbClr val="000000"/>
                      </a:solidFill>
                    </a:lnB>
                  </a:tcPr>
                </a:tc>
              </a:tr>
            </a:tbl>
          </a:graphicData>
        </a:graphic>
      </p:graphicFrame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793492"/>
            <a:ext cx="9484360" cy="83566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Huma</a:t>
            </a:r>
            <a:r>
              <a:rPr sz="2800">
                <a:latin typeface="Calibri"/>
                <a:cs typeface="Calibri"/>
              </a:rPr>
              <a:t>n</a:t>
            </a:r>
            <a:r>
              <a:rPr sz="2800" spc="-3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is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made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up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90">
                <a:latin typeface="Calibri"/>
                <a:cs typeface="Calibri"/>
              </a:rPr>
              <a:t> </a:t>
            </a:r>
            <a:r>
              <a:rPr sz="2800" u="sng">
                <a:latin typeface="Calibri"/>
                <a:cs typeface="Calibri"/>
              </a:rPr>
              <a:t>cells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 u="sng">
                <a:latin typeface="Calibri"/>
                <a:cs typeface="Calibri"/>
              </a:rPr>
              <a:t>intercellular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 spc="-25">
                <a:latin typeface="Calibri"/>
                <a:cs typeface="Calibri"/>
              </a:rPr>
              <a:t>(non-</a:t>
            </a:r>
            <a:r>
              <a:rPr sz="2800" spc="-10">
                <a:latin typeface="Calibri"/>
                <a:cs typeface="Calibri"/>
              </a:rPr>
              <a:t>cellular) </a:t>
            </a:r>
            <a:r>
              <a:rPr sz="2800" u="sng">
                <a:latin typeface="Calibri"/>
                <a:cs typeface="Calibri"/>
              </a:rPr>
              <a:t>materials</a:t>
            </a:r>
            <a:r>
              <a:rPr sz="2800" spc="-11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varying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proportions.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72624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Fluid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compartments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of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the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 spc="-20">
                <a:latin typeface="Calibri Light"/>
                <a:cs typeface="Calibri Light"/>
              </a:rPr>
              <a:t>body</a:t>
            </a:r>
            <a:endParaRPr sz="44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1402080" y="1784604"/>
            <a:ext cx="5251704" cy="435102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7202169" y="1809445"/>
            <a:ext cx="3166110" cy="4237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2400" b="1">
                <a:latin typeface="Calibri"/>
                <a:cs typeface="Calibri"/>
              </a:rPr>
              <a:t>Intracellular</a:t>
            </a:r>
            <a:r>
              <a:rPr sz="2400" b="1" spc="-4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(ICF)</a:t>
            </a:r>
            <a:endParaRPr sz="2400">
              <a:latin typeface="Calibri"/>
              <a:cs typeface="Calibri"/>
            </a:endParaRPr>
          </a:p>
          <a:p>
            <a:pPr marL="299085" marR="417195" indent="-287020">
              <a:lnSpc>
                <a:spcPct val="100000"/>
              </a:lnSpc>
              <a:spcBef>
                <a:spcPts val="40"/>
              </a:spcBef>
              <a:buFont typeface="Wingdings"/>
              <a:buChar char=""/>
              <a:tabLst>
                <a:tab pos="299720" algn="l"/>
              </a:tabLst>
              <a:defRPr/>
            </a:pPr>
            <a:r>
              <a:rPr sz="1800">
                <a:latin typeface="Calibri"/>
                <a:cs typeface="Calibri"/>
              </a:rPr>
              <a:t>fluid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inside the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cells of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25">
                <a:latin typeface="Calibri"/>
                <a:cs typeface="Calibri"/>
              </a:rPr>
              <a:t>the </a:t>
            </a:r>
            <a:r>
              <a:rPr sz="1800" spc="-20">
                <a:latin typeface="Calibri"/>
                <a:cs typeface="Calibri"/>
              </a:rPr>
              <a:t>body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  <a:defRPr/>
            </a:pPr>
            <a:endParaRPr sz="1700">
              <a:latin typeface="Calibri"/>
              <a:cs typeface="Calibri"/>
            </a:endParaRPr>
          </a:p>
          <a:p>
            <a:pPr marL="12700" marR="361950">
              <a:lnSpc>
                <a:spcPct val="100000"/>
              </a:lnSpc>
              <a:spcBef>
                <a:spcPts val="5"/>
              </a:spcBef>
              <a:defRPr/>
            </a:pPr>
            <a:r>
              <a:rPr sz="2400" b="1">
                <a:latin typeface="Calibri"/>
                <a:cs typeface="Calibri"/>
              </a:rPr>
              <a:t>Interstitial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fluid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(IF)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or </a:t>
            </a:r>
            <a:r>
              <a:rPr sz="2400" b="1" spc="-10">
                <a:latin typeface="Calibri"/>
                <a:cs typeface="Calibri"/>
              </a:rPr>
              <a:t>matrix</a:t>
            </a:r>
            <a:endParaRPr sz="24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spcBef>
                <a:spcPts val="35"/>
              </a:spcBef>
              <a:buFont typeface="Wingdings"/>
              <a:buChar char=""/>
              <a:tabLst>
                <a:tab pos="299720" algn="l"/>
              </a:tabLst>
              <a:defRPr/>
            </a:pPr>
            <a:r>
              <a:rPr sz="1800">
                <a:latin typeface="Calibri"/>
                <a:cs typeface="Calibri"/>
              </a:rPr>
              <a:t>fluid in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spaces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around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cells </a:t>
            </a:r>
            <a:r>
              <a:rPr sz="1800">
                <a:latin typeface="Calibri"/>
                <a:cs typeface="Calibri"/>
              </a:rPr>
              <a:t>for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body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Wingdings"/>
              <a:buChar char=""/>
              <a:defRPr/>
            </a:pP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defRPr/>
            </a:pPr>
            <a:r>
              <a:rPr sz="2400" b="1">
                <a:latin typeface="Calibri"/>
                <a:cs typeface="Calibri"/>
              </a:rPr>
              <a:t>Extracellular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fluid</a:t>
            </a:r>
            <a:endParaRPr sz="2400">
              <a:latin typeface="Calibri"/>
              <a:cs typeface="Calibri"/>
            </a:endParaRPr>
          </a:p>
          <a:p>
            <a:pPr marL="299085" marR="219074" indent="-287020">
              <a:lnSpc>
                <a:spcPct val="100000"/>
              </a:lnSpc>
              <a:spcBef>
                <a:spcPts val="35"/>
              </a:spcBef>
              <a:buFont typeface="Wingdings"/>
              <a:buChar char=""/>
              <a:tabLst>
                <a:tab pos="299720" algn="l"/>
              </a:tabLst>
              <a:defRPr/>
            </a:pPr>
            <a:r>
              <a:rPr sz="1800">
                <a:latin typeface="Calibri"/>
                <a:cs typeface="Calibri"/>
              </a:rPr>
              <a:t>fluid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outside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cells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(in </a:t>
            </a:r>
            <a:r>
              <a:rPr sz="1800" spc="-25">
                <a:latin typeface="Calibri"/>
                <a:cs typeface="Calibri"/>
              </a:rPr>
              <a:t>the </a:t>
            </a:r>
            <a:r>
              <a:rPr sz="1800">
                <a:latin typeface="Calibri"/>
                <a:cs typeface="Calibri"/>
              </a:rPr>
              <a:t>interstitial</a:t>
            </a:r>
            <a:r>
              <a:rPr sz="1800" spc="-5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compartment, </a:t>
            </a:r>
            <a:r>
              <a:rPr sz="1800">
                <a:latin typeface="Calibri"/>
                <a:cs typeface="Calibri"/>
              </a:rPr>
              <a:t>plasma,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joint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fluids, </a:t>
            </a:r>
            <a:r>
              <a:rPr sz="1800">
                <a:latin typeface="Calibri"/>
                <a:cs typeface="Calibri"/>
              </a:rPr>
              <a:t>cerebrospinal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fluid)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2090926" y="1357883"/>
            <a:ext cx="2756916" cy="4351020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4"/>
          <a:stretch/>
        </p:blipFill>
        <p:spPr bwMode="auto">
          <a:xfrm>
            <a:off x="5754623" y="1296924"/>
            <a:ext cx="4692396" cy="441198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4363211" y="5969508"/>
            <a:ext cx="3476625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0"/>
              </a:spcBef>
              <a:defRPr/>
            </a:pPr>
            <a:r>
              <a:rPr sz="1800">
                <a:latin typeface="Calibri"/>
                <a:cs typeface="Calibri"/>
              </a:rPr>
              <a:t>Patton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fig.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21-</a:t>
            </a:r>
            <a:r>
              <a:rPr sz="1800" spc="-50">
                <a:latin typeface="Calibri"/>
                <a:cs typeface="Calibri"/>
              </a:rPr>
              <a:t>2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635825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Fluid in the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interstitial</a:t>
            </a:r>
            <a:r>
              <a:rPr sz="4400" b="0" spc="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space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3" name="object 3" descr=""/>
          <p:cNvGrpSpPr/>
          <p:nvPr/>
        </p:nvGrpSpPr>
        <p:grpSpPr bwMode="auto">
          <a:xfrm>
            <a:off x="2534411" y="1690116"/>
            <a:ext cx="4723130" cy="4347210"/>
            <a:chOff x="2534411" y="1690116"/>
            <a:chExt cx="4723130" cy="4347210"/>
          </a:xfrm>
        </p:grpSpPr>
        <p:pic>
          <p:nvPicPr>
            <p:cNvPr id="4" name="object 4" descr=""/>
            <p:cNvPicPr/>
            <p:nvPr/>
          </p:nvPicPr>
          <p:blipFill>
            <a:blip r:embed="rId3"/>
            <a:stretch/>
          </p:blipFill>
          <p:spPr bwMode="auto">
            <a:xfrm>
              <a:off x="2534411" y="1690116"/>
              <a:ext cx="4722876" cy="434663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 bwMode="auto">
            <a:xfrm>
              <a:off x="2878835" y="5484875"/>
              <a:ext cx="3476625" cy="368935"/>
            </a:xfrm>
            <a:custGeom>
              <a:avLst/>
              <a:gdLst/>
              <a:ahLst/>
              <a:cxnLst/>
              <a:rect l="l" t="t" r="r" b="b"/>
              <a:pathLst>
                <a:path w="3476625" h="368935" fill="norm" stroke="1" extrusionOk="0">
                  <a:moveTo>
                    <a:pt x="3476244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3476244" y="368808"/>
                  </a:lnTo>
                  <a:lnTo>
                    <a:pt x="34762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  <p:sp>
          <p:nvSpPr>
            <p:cNvPr id="6" name="object 6" descr=""/>
            <p:cNvSpPr/>
            <p:nvPr/>
          </p:nvSpPr>
          <p:spPr bwMode="auto">
            <a:xfrm>
              <a:off x="2878835" y="5484875"/>
              <a:ext cx="3476625" cy="368935"/>
            </a:xfrm>
            <a:custGeom>
              <a:avLst/>
              <a:gdLst/>
              <a:ahLst/>
              <a:cxnLst/>
              <a:rect l="l" t="t" r="r" b="b"/>
              <a:pathLst>
                <a:path w="3476625" h="368935" fill="norm" stroke="1" extrusionOk="0">
                  <a:moveTo>
                    <a:pt x="0" y="368808"/>
                  </a:moveTo>
                  <a:lnTo>
                    <a:pt x="3476244" y="368808"/>
                  </a:lnTo>
                  <a:lnTo>
                    <a:pt x="3476244" y="0"/>
                  </a:lnTo>
                  <a:lnTo>
                    <a:pt x="0" y="0"/>
                  </a:lnTo>
                  <a:lnTo>
                    <a:pt x="0" y="368808"/>
                  </a:lnTo>
                  <a:close/>
                </a:path>
              </a:pathLst>
            </a:custGeom>
            <a:grpFill/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7" descr=""/>
          <p:cNvSpPr txBox="1"/>
          <p:nvPr/>
        </p:nvSpPr>
        <p:spPr bwMode="auto">
          <a:xfrm>
            <a:off x="2878835" y="5484876"/>
            <a:ext cx="3476625" cy="368935"/>
          </a:xfrm>
          <a:prstGeom prst="rect">
            <a:avLst/>
          </a:prstGeom>
        </p:spPr>
        <p:txBody>
          <a:bodyPr vert="horz" wrap="square" lIns="0" tIns="31114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44"/>
              </a:spcBef>
              <a:defRPr/>
            </a:pPr>
            <a:r>
              <a:rPr sz="1800">
                <a:latin typeface="Calibri"/>
                <a:cs typeface="Calibri"/>
              </a:rPr>
              <a:t>Patton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page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 spc="-25">
                <a:latin typeface="Calibri"/>
                <a:cs typeface="Calibri"/>
              </a:rPr>
              <a:t>590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 bwMode="auto">
          <a:xfrm>
            <a:off x="7375652" y="2683509"/>
            <a:ext cx="2675890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5880">
              <a:lnSpc>
                <a:spcPct val="100000"/>
              </a:lnSpc>
              <a:spcBef>
                <a:spcPts val="100"/>
              </a:spcBef>
              <a:defRPr/>
            </a:pPr>
            <a:r>
              <a:rPr sz="2400">
                <a:latin typeface="Calibri"/>
                <a:cs typeface="Calibri"/>
              </a:rPr>
              <a:t>The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medical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term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for </a:t>
            </a:r>
            <a:r>
              <a:rPr sz="2400">
                <a:latin typeface="Calibri"/>
                <a:cs typeface="Calibri"/>
              </a:rPr>
              <a:t>this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condition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is </a:t>
            </a:r>
            <a:r>
              <a:rPr sz="2400" spc="-10">
                <a:latin typeface="Calibri"/>
                <a:cs typeface="Calibri"/>
              </a:rPr>
              <a:t>edema.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defRPr/>
            </a:pPr>
            <a:r>
              <a:rPr sz="2400">
                <a:latin typeface="Calibri"/>
                <a:cs typeface="Calibri"/>
              </a:rPr>
              <a:t>(swelling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due to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body </a:t>
            </a:r>
            <a:r>
              <a:rPr sz="2400">
                <a:latin typeface="Calibri"/>
                <a:cs typeface="Calibri"/>
              </a:rPr>
              <a:t>fluid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buildup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in </a:t>
            </a:r>
            <a:r>
              <a:rPr sz="2400" spc="-10">
                <a:latin typeface="Calibri"/>
                <a:cs typeface="Calibri"/>
              </a:rPr>
              <a:t>tissues)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1854707" y="1025652"/>
            <a:ext cx="3869436" cy="473354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 bwMode="auto">
          <a:xfrm>
            <a:off x="6292596" y="1009455"/>
            <a:ext cx="4354195" cy="5365750"/>
            <a:chOff x="6292596" y="1009455"/>
            <a:chExt cx="4354195" cy="5365750"/>
          </a:xfrm>
        </p:grpSpPr>
        <p:pic>
          <p:nvPicPr>
            <p:cNvPr id="4" name="object 4" descr=""/>
            <p:cNvPicPr/>
            <p:nvPr/>
          </p:nvPicPr>
          <p:blipFill>
            <a:blip r:embed="rId4"/>
            <a:stretch/>
          </p:blipFill>
          <p:spPr bwMode="auto">
            <a:xfrm>
              <a:off x="6292596" y="1009455"/>
              <a:ext cx="3808476" cy="474974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 bwMode="auto">
            <a:xfrm>
              <a:off x="9640824" y="5565647"/>
              <a:ext cx="1000125" cy="803275"/>
            </a:xfrm>
            <a:custGeom>
              <a:avLst/>
              <a:gdLst/>
              <a:ahLst/>
              <a:cxnLst/>
              <a:rect l="l" t="t" r="r" b="b"/>
              <a:pathLst>
                <a:path w="1000125" h="803275" fill="norm" stroke="1" extrusionOk="0">
                  <a:moveTo>
                    <a:pt x="499872" y="0"/>
                  </a:moveTo>
                  <a:lnTo>
                    <a:pt x="381889" y="306781"/>
                  </a:lnTo>
                  <a:lnTo>
                    <a:pt x="0" y="306768"/>
                  </a:lnTo>
                  <a:lnTo>
                    <a:pt x="308991" y="496366"/>
                  </a:lnTo>
                  <a:lnTo>
                    <a:pt x="190880" y="803147"/>
                  </a:lnTo>
                  <a:lnTo>
                    <a:pt x="499872" y="613549"/>
                  </a:lnTo>
                  <a:lnTo>
                    <a:pt x="808863" y="803147"/>
                  </a:lnTo>
                  <a:lnTo>
                    <a:pt x="690753" y="496366"/>
                  </a:lnTo>
                  <a:lnTo>
                    <a:pt x="999743" y="306768"/>
                  </a:lnTo>
                  <a:lnTo>
                    <a:pt x="617855" y="306781"/>
                  </a:lnTo>
                  <a:lnTo>
                    <a:pt x="499872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  <p:sp>
          <p:nvSpPr>
            <p:cNvPr id="6" name="object 6" descr=""/>
            <p:cNvSpPr/>
            <p:nvPr/>
          </p:nvSpPr>
          <p:spPr bwMode="auto">
            <a:xfrm>
              <a:off x="9640824" y="5565647"/>
              <a:ext cx="1000125" cy="803275"/>
            </a:xfrm>
            <a:custGeom>
              <a:avLst/>
              <a:gdLst/>
              <a:ahLst/>
              <a:cxnLst/>
              <a:rect l="l" t="t" r="r" b="b"/>
              <a:pathLst>
                <a:path w="1000125" h="803275" fill="norm" stroke="1" extrusionOk="0">
                  <a:moveTo>
                    <a:pt x="0" y="306768"/>
                  </a:moveTo>
                  <a:lnTo>
                    <a:pt x="381889" y="306781"/>
                  </a:lnTo>
                  <a:lnTo>
                    <a:pt x="499872" y="0"/>
                  </a:lnTo>
                  <a:lnTo>
                    <a:pt x="617855" y="306781"/>
                  </a:lnTo>
                  <a:lnTo>
                    <a:pt x="999743" y="306768"/>
                  </a:lnTo>
                  <a:lnTo>
                    <a:pt x="690753" y="496366"/>
                  </a:lnTo>
                  <a:lnTo>
                    <a:pt x="808863" y="803147"/>
                  </a:lnTo>
                  <a:lnTo>
                    <a:pt x="499872" y="613549"/>
                  </a:lnTo>
                  <a:lnTo>
                    <a:pt x="190880" y="803147"/>
                  </a:lnTo>
                  <a:lnTo>
                    <a:pt x="308991" y="496366"/>
                  </a:lnTo>
                  <a:lnTo>
                    <a:pt x="0" y="306768"/>
                  </a:lnTo>
                  <a:close/>
                </a:path>
              </a:pathLst>
            </a:custGeom>
            <a:grpFill/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7" descr=""/>
          <p:cNvSpPr txBox="1"/>
          <p:nvPr/>
        </p:nvSpPr>
        <p:spPr bwMode="auto">
          <a:xfrm>
            <a:off x="3868928" y="6018377"/>
            <a:ext cx="37001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1800" spc="-10">
                <a:latin typeface="Calibri"/>
                <a:cs typeface="Calibri"/>
              </a:rPr>
              <a:t>Patton-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Figures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18-23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5">
                <a:latin typeface="Calibri"/>
                <a:cs typeface="Calibri"/>
              </a:rPr>
              <a:t>24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50526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Types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of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human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878839" y="1793492"/>
            <a:ext cx="7268209" cy="30079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95"/>
              </a:spcBef>
              <a:defRPr/>
            </a:pPr>
            <a:r>
              <a:rPr sz="2800">
                <a:latin typeface="Calibri"/>
                <a:cs typeface="Calibri"/>
              </a:rPr>
              <a:t>Four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kinds</a:t>
            </a:r>
            <a:r>
              <a:rPr sz="2800" spc="-2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3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are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found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human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body: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defRPr/>
            </a:pPr>
            <a:endParaRPr sz="3800">
              <a:latin typeface="Calibri"/>
              <a:cs typeface="Calibri"/>
            </a:endParaRPr>
          </a:p>
          <a:p>
            <a:pPr marL="565785" indent="-515620">
              <a:lnSpc>
                <a:spcPct val="100000"/>
              </a:lnSpc>
              <a:buAutoNum type="arabicPeriod"/>
              <a:tabLst>
                <a:tab pos="565785" algn="l"/>
                <a:tab pos="566420" algn="l"/>
              </a:tabLst>
              <a:defRPr/>
            </a:pPr>
            <a:r>
              <a:rPr sz="2800">
                <a:latin typeface="Calibri"/>
                <a:cs typeface="Calibri"/>
              </a:rPr>
              <a:t>Epithelial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nutrients</a:t>
            </a:r>
            <a:r>
              <a:rPr sz="2800" spc="-3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-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food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 spc="-25">
                <a:latin typeface="Calibri"/>
                <a:cs typeface="Calibri"/>
              </a:rPr>
              <a:t>O</a:t>
            </a:r>
            <a:r>
              <a:rPr sz="2800" spc="-37" baseline="-25000">
                <a:latin typeface="Calibri"/>
                <a:cs typeface="Calibri"/>
              </a:rPr>
              <a:t>2</a:t>
            </a:r>
            <a:endParaRPr sz="2800" baseline="-25000">
              <a:latin typeface="Calibri"/>
              <a:cs typeface="Calibri"/>
            </a:endParaRPr>
          </a:p>
          <a:p>
            <a:pPr marL="565785" indent="-515620">
              <a:lnSpc>
                <a:spcPct val="100000"/>
              </a:lnSpc>
              <a:spcBef>
                <a:spcPts val="660"/>
              </a:spcBef>
              <a:buAutoNum type="arabicPeriod"/>
              <a:tabLst>
                <a:tab pos="565785" algn="l"/>
                <a:tab pos="566420" algn="l"/>
              </a:tabLst>
              <a:defRPr/>
            </a:pPr>
            <a:r>
              <a:rPr sz="2800">
                <a:latin typeface="Calibri"/>
                <a:cs typeface="Calibri"/>
              </a:rPr>
              <a:t>Connective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structure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safety</a:t>
            </a:r>
            <a:endParaRPr sz="2800">
              <a:latin typeface="Calibri"/>
              <a:cs typeface="Calibri"/>
            </a:endParaRPr>
          </a:p>
          <a:p>
            <a:pPr marL="565785" indent="-515620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565785" algn="l"/>
                <a:tab pos="566420" algn="l"/>
              </a:tabLst>
              <a:defRPr/>
            </a:pPr>
            <a:r>
              <a:rPr sz="2800">
                <a:latin typeface="Calibri"/>
                <a:cs typeface="Calibri"/>
              </a:rPr>
              <a:t>Muscle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3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movement</a:t>
            </a:r>
            <a:endParaRPr sz="2800">
              <a:latin typeface="Calibri"/>
              <a:cs typeface="Calibri"/>
            </a:endParaRPr>
          </a:p>
          <a:p>
            <a:pPr marL="565785" indent="-515620">
              <a:lnSpc>
                <a:spcPct val="100000"/>
              </a:lnSpc>
              <a:spcBef>
                <a:spcPts val="660"/>
              </a:spcBef>
              <a:buAutoNum type="arabicPeriod"/>
              <a:tabLst>
                <a:tab pos="565785" algn="l"/>
                <a:tab pos="566420" algn="l"/>
                <a:tab pos="3115945" algn="l"/>
              </a:tabLst>
              <a:defRPr/>
            </a:pPr>
            <a:r>
              <a:rPr sz="2800">
                <a:latin typeface="Calibri"/>
                <a:cs typeface="Calibri"/>
              </a:rPr>
              <a:t>Nervous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50">
                <a:latin typeface="Calibri"/>
                <a:cs typeface="Calibri"/>
              </a:rPr>
              <a:t>–</a:t>
            </a:r>
            <a:r>
              <a:rPr sz="2800">
                <a:latin typeface="Calibri"/>
                <a:cs typeface="Calibri"/>
              </a:rPr>
              <a:t>	thinking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feeling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408241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1.</a:t>
            </a:r>
            <a:r>
              <a:rPr sz="4400" b="0" spc="-2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Epithelial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73682"/>
            <a:ext cx="5327650" cy="4080510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241300" marR="394970" indent="-228600">
              <a:lnSpc>
                <a:spcPts val="2300"/>
              </a:lnSpc>
              <a:spcBef>
                <a:spcPts val="660"/>
              </a:spcBef>
              <a:buSzPct val="95833"/>
              <a:buFont typeface="Wingdings"/>
              <a:buChar char=""/>
              <a:tabLst>
                <a:tab pos="255904" algn="l"/>
              </a:tabLst>
              <a:defRPr/>
            </a:pPr>
            <a:r>
              <a:rPr sz="2400">
                <a:latin typeface="Calibri"/>
                <a:cs typeface="Calibri"/>
              </a:rPr>
              <a:t>Forms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mucous,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serous 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cutaneous </a:t>
            </a:r>
            <a:r>
              <a:rPr sz="2400">
                <a:latin typeface="Calibri"/>
                <a:cs typeface="Calibri"/>
              </a:rPr>
              <a:t>membranes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 the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body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  <a:defRPr/>
            </a:pPr>
            <a:endParaRPr sz="3550">
              <a:latin typeface="Calibri"/>
              <a:cs typeface="Calibri"/>
            </a:endParaRPr>
          </a:p>
          <a:p>
            <a:pPr marL="241300" marR="5080" indent="-228600">
              <a:lnSpc>
                <a:spcPct val="80000"/>
              </a:lnSpc>
              <a:buSzPct val="95833"/>
              <a:buFont typeface="Wingdings"/>
              <a:buChar char=""/>
              <a:tabLst>
                <a:tab pos="255904" algn="l"/>
              </a:tabLst>
              <a:defRPr/>
            </a:pPr>
            <a:r>
              <a:rPr sz="2400">
                <a:latin typeface="Calibri"/>
                <a:cs typeface="Calibri"/>
              </a:rPr>
              <a:t>Has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little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interstitial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fluid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matrix. </a:t>
            </a:r>
            <a:r>
              <a:rPr sz="2400">
                <a:latin typeface="Calibri"/>
                <a:cs typeface="Calibri"/>
              </a:rPr>
              <a:t>Cells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closely packed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together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in </a:t>
            </a:r>
            <a:r>
              <a:rPr sz="2400" spc="-10">
                <a:latin typeface="Calibri"/>
                <a:cs typeface="Calibri"/>
              </a:rPr>
              <a:t>sheets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  <a:defRPr/>
            </a:pPr>
            <a:endParaRPr sz="3050">
              <a:latin typeface="Calibri"/>
              <a:cs typeface="Calibri"/>
            </a:endParaRPr>
          </a:p>
          <a:p>
            <a:pPr marL="255270" indent="-243204">
              <a:lnSpc>
                <a:spcPct val="100000"/>
              </a:lnSpc>
              <a:buSzPct val="95833"/>
              <a:buFont typeface="Wingdings"/>
              <a:buChar char=""/>
              <a:tabLst>
                <a:tab pos="255904" algn="l"/>
              </a:tabLst>
              <a:defRPr/>
            </a:pPr>
            <a:r>
              <a:rPr sz="2400">
                <a:latin typeface="Calibri"/>
                <a:cs typeface="Calibri"/>
              </a:rPr>
              <a:t>Contains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blood</a:t>
            </a:r>
            <a:r>
              <a:rPr sz="2400" spc="-10">
                <a:latin typeface="Calibri"/>
                <a:cs typeface="Calibri"/>
              </a:rPr>
              <a:t> vessels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defRPr/>
            </a:pPr>
            <a:endParaRPr sz="3050">
              <a:latin typeface="Calibri"/>
              <a:cs typeface="Calibri"/>
            </a:endParaRPr>
          </a:p>
          <a:p>
            <a:pPr marL="255270" indent="-243204">
              <a:lnSpc>
                <a:spcPts val="2595"/>
              </a:lnSpc>
              <a:spcBef>
                <a:spcPts val="5"/>
              </a:spcBef>
              <a:buSzPct val="95833"/>
              <a:buFont typeface="Wingdings"/>
              <a:buChar char=""/>
              <a:tabLst>
                <a:tab pos="255904" algn="l"/>
              </a:tabLst>
              <a:defRPr/>
            </a:pPr>
            <a:r>
              <a:rPr sz="2400">
                <a:latin typeface="Calibri"/>
                <a:cs typeface="Calibri"/>
              </a:rPr>
              <a:t>Is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classified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by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shape 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cellular</a:t>
            </a:r>
            <a:endParaRPr sz="2400">
              <a:latin typeface="Calibri"/>
              <a:cs typeface="Calibri"/>
            </a:endParaRPr>
          </a:p>
          <a:p>
            <a:pPr marL="241300">
              <a:lnSpc>
                <a:spcPts val="2595"/>
              </a:lnSpc>
              <a:defRPr/>
            </a:pPr>
            <a:r>
              <a:rPr sz="2400" spc="-10">
                <a:latin typeface="Calibri"/>
                <a:cs typeface="Calibri"/>
              </a:rPr>
              <a:t>arrangement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7181088" y="1339596"/>
            <a:ext cx="2570988" cy="444093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 bwMode="auto">
          <a:xfrm>
            <a:off x="7271004" y="5967984"/>
            <a:ext cx="284861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45"/>
              </a:spcBef>
              <a:defRPr/>
            </a:pPr>
            <a:r>
              <a:rPr sz="1800">
                <a:latin typeface="Calibri"/>
                <a:cs typeface="Calibri"/>
              </a:rPr>
              <a:t>Patton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7-</a:t>
            </a:r>
            <a:r>
              <a:rPr sz="1800" spc="-50">
                <a:latin typeface="Calibri"/>
                <a:cs typeface="Calibri"/>
              </a:rPr>
              <a:t>1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67430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Epithelial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tissue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classifications</a:t>
            </a:r>
            <a:endParaRPr sz="44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3080004" y="1825751"/>
            <a:ext cx="6031991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 bwMode="auto">
          <a:xfrm>
            <a:off x="916939" y="609676"/>
            <a:ext cx="517144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The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alveoli</a:t>
            </a:r>
            <a:r>
              <a:rPr sz="4400" b="0" spc="2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in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the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lungs</a:t>
            </a:r>
            <a:endParaRPr sz="44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1031191" y="1890294"/>
            <a:ext cx="4594448" cy="4182954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916939" y="1439671"/>
            <a:ext cx="68414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1800">
                <a:latin typeface="Calibri"/>
                <a:cs typeface="Calibri"/>
              </a:rPr>
              <a:t>Simple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squamous</a:t>
            </a:r>
            <a:r>
              <a:rPr sz="1800" spc="-2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epithelium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is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one cell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thick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allows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for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gas</a:t>
            </a:r>
            <a:r>
              <a:rPr sz="1800" spc="-10">
                <a:latin typeface="Calibri"/>
                <a:cs typeface="Calibri"/>
              </a:rPr>
              <a:t> exchange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6262664" y="2101627"/>
            <a:ext cx="3874952" cy="379166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585705"/>
            <a:ext cx="4049395" cy="1000125"/>
          </a:xfrm>
          <a:prstGeom prst="rect">
            <a:avLst/>
          </a:prstGeom>
        </p:spPr>
        <p:txBody>
          <a:bodyPr vert="horz" wrap="square" lIns="0" tIns="1485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70"/>
              </a:spcBef>
              <a:defRPr/>
            </a:pPr>
            <a:r>
              <a:rPr sz="3200" b="0">
                <a:latin typeface="Calibri Light"/>
                <a:cs typeface="Calibri Light"/>
              </a:rPr>
              <a:t>Bladder</a:t>
            </a:r>
            <a:r>
              <a:rPr sz="3200" b="0" spc="-20">
                <a:latin typeface="Calibri Light"/>
                <a:cs typeface="Calibri Light"/>
              </a:rPr>
              <a:t> </a:t>
            </a:r>
            <a:r>
              <a:rPr sz="3200" b="0" spc="-10">
                <a:latin typeface="Calibri Light"/>
                <a:cs typeface="Calibri Light"/>
              </a:rPr>
              <a:t>epithelium</a:t>
            </a:r>
            <a:endParaRPr sz="3200">
              <a:latin typeface="Calibri Light"/>
              <a:cs typeface="Calibri Light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defRPr/>
            </a:pPr>
            <a:r>
              <a:rPr sz="1800"/>
              <a:t>Stratified</a:t>
            </a:r>
            <a:r>
              <a:rPr sz="1800" spc="-15"/>
              <a:t> </a:t>
            </a:r>
            <a:r>
              <a:rPr sz="1800"/>
              <a:t>transitional</a:t>
            </a:r>
            <a:r>
              <a:rPr sz="1800" spc="-20"/>
              <a:t> </a:t>
            </a:r>
            <a:r>
              <a:rPr sz="1800"/>
              <a:t>epithelium</a:t>
            </a:r>
            <a:r>
              <a:rPr sz="1800" spc="-5"/>
              <a:t> </a:t>
            </a:r>
            <a:r>
              <a:rPr sz="1800"/>
              <a:t>is</a:t>
            </a:r>
            <a:r>
              <a:rPr sz="1800" spc="-20"/>
              <a:t> </a:t>
            </a:r>
            <a:r>
              <a:rPr sz="1800" spc="-10"/>
              <a:t>stretchy</a:t>
            </a:r>
            <a:endParaRPr sz="1800"/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2284095" y="1703831"/>
            <a:ext cx="7477125" cy="406755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4920996" y="5928359"/>
            <a:ext cx="314579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44"/>
              </a:spcBef>
              <a:defRPr/>
            </a:pPr>
            <a:r>
              <a:rPr sz="1800">
                <a:latin typeface="Calibri"/>
                <a:cs typeface="Calibri"/>
              </a:rPr>
              <a:t>Patton and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fig.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50">
                <a:latin typeface="Calibri"/>
                <a:cs typeface="Calibri"/>
              </a:rPr>
              <a:t>6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 bwMode="auto">
          <a:xfrm>
            <a:off x="916939" y="609676"/>
            <a:ext cx="461899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Lining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of the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GI</a:t>
            </a:r>
            <a:r>
              <a:rPr sz="4400" b="0" spc="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tract</a:t>
            </a:r>
            <a:endParaRPr sz="44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1765655" y="2062898"/>
            <a:ext cx="3629966" cy="391290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/>
          <a:stretch/>
        </p:blipFill>
        <p:spPr bwMode="auto">
          <a:xfrm>
            <a:off x="6143396" y="1960521"/>
            <a:ext cx="3348212" cy="3941637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 bwMode="auto">
          <a:xfrm>
            <a:off x="1051356" y="1482344"/>
            <a:ext cx="72853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1800">
                <a:latin typeface="Calibri"/>
                <a:cs typeface="Calibri"/>
              </a:rPr>
              <a:t>Simple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columnar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epithelium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has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more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surface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area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for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absorption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of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nutrients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92246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Epithelial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tissue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and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mucous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membranes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3" name="object 3" descr=""/>
          <p:cNvGrpSpPr/>
          <p:nvPr/>
        </p:nvGrpSpPr>
        <p:grpSpPr bwMode="auto">
          <a:xfrm>
            <a:off x="5728715" y="1690116"/>
            <a:ext cx="4966970" cy="4352925"/>
            <a:chOff x="5728715" y="1690116"/>
            <a:chExt cx="4966970" cy="4352925"/>
          </a:xfrm>
        </p:grpSpPr>
        <p:pic>
          <p:nvPicPr>
            <p:cNvPr id="4" name="object 4" descr=""/>
            <p:cNvPicPr/>
            <p:nvPr/>
          </p:nvPicPr>
          <p:blipFill>
            <a:blip r:embed="rId3"/>
            <a:stretch/>
          </p:blipFill>
          <p:spPr bwMode="auto">
            <a:xfrm>
              <a:off x="5728715" y="1690116"/>
              <a:ext cx="4966716" cy="435254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 bwMode="auto">
            <a:xfrm>
              <a:off x="5897879" y="5503163"/>
              <a:ext cx="4272280" cy="368935"/>
            </a:xfrm>
            <a:custGeom>
              <a:avLst/>
              <a:gdLst/>
              <a:ahLst/>
              <a:cxnLst/>
              <a:rect l="l" t="t" r="r" b="b"/>
              <a:pathLst>
                <a:path w="4272280" h="368935" fill="norm" stroke="1" extrusionOk="0">
                  <a:moveTo>
                    <a:pt x="4271772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4271772" y="368808"/>
                  </a:lnTo>
                  <a:lnTo>
                    <a:pt x="42717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  <p:sp>
          <p:nvSpPr>
            <p:cNvPr id="6" name="object 6" descr=""/>
            <p:cNvSpPr/>
            <p:nvPr/>
          </p:nvSpPr>
          <p:spPr bwMode="auto">
            <a:xfrm>
              <a:off x="5897879" y="5503163"/>
              <a:ext cx="4272280" cy="368935"/>
            </a:xfrm>
            <a:custGeom>
              <a:avLst/>
              <a:gdLst/>
              <a:ahLst/>
              <a:cxnLst/>
              <a:rect l="l" t="t" r="r" b="b"/>
              <a:pathLst>
                <a:path w="4272280" h="368935" fill="norm" stroke="1" extrusionOk="0">
                  <a:moveTo>
                    <a:pt x="0" y="368808"/>
                  </a:moveTo>
                  <a:lnTo>
                    <a:pt x="4271772" y="368808"/>
                  </a:lnTo>
                  <a:lnTo>
                    <a:pt x="4271772" y="0"/>
                  </a:lnTo>
                  <a:lnTo>
                    <a:pt x="0" y="0"/>
                  </a:lnTo>
                  <a:lnTo>
                    <a:pt x="0" y="368808"/>
                  </a:lnTo>
                  <a:close/>
                </a:path>
              </a:pathLst>
            </a:custGeom>
            <a:grpFill/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7" name="object 7" descr=""/>
          <p:cNvPicPr/>
          <p:nvPr/>
        </p:nvPicPr>
        <p:blipFill>
          <a:blip r:embed="rId4"/>
          <a:stretch/>
        </p:blipFill>
        <p:spPr bwMode="auto">
          <a:xfrm>
            <a:off x="1767839" y="1470660"/>
            <a:ext cx="3302508" cy="5023104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 bwMode="auto">
          <a:xfrm>
            <a:off x="5897879" y="5503164"/>
            <a:ext cx="4272280" cy="368935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45"/>
              </a:spcBef>
              <a:defRPr/>
            </a:pPr>
            <a:r>
              <a:rPr sz="1800">
                <a:latin typeface="Calibri"/>
                <a:cs typeface="Calibri"/>
              </a:rPr>
              <a:t>Patton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 Thibodeau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18-13,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 18-</a:t>
            </a:r>
            <a:r>
              <a:rPr sz="1800" spc="-25">
                <a:latin typeface="Calibri"/>
                <a:cs typeface="Calibri"/>
              </a:rPr>
              <a:t>16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452628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2.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Connective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07918"/>
            <a:ext cx="9994265" cy="194437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295274" indent="-283210">
              <a:lnSpc>
                <a:spcPct val="100000"/>
              </a:lnSpc>
              <a:spcBef>
                <a:spcPts val="770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Is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most</a:t>
            </a:r>
            <a:r>
              <a:rPr sz="2800" spc="-3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abundant</a:t>
            </a:r>
            <a:r>
              <a:rPr sz="2800" spc="-1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widely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found</a:t>
            </a:r>
            <a:r>
              <a:rPr sz="2800" spc="-2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type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3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 spc="-20">
                <a:latin typeface="Calibri"/>
                <a:cs typeface="Calibri"/>
              </a:rPr>
              <a:t>body</a:t>
            </a:r>
            <a:endParaRPr sz="2800">
              <a:latin typeface="Calibri"/>
              <a:cs typeface="Calibri"/>
            </a:endParaRPr>
          </a:p>
          <a:p>
            <a:pPr marL="241300" marR="5080" indent="-228600">
              <a:lnSpc>
                <a:spcPts val="3030"/>
              </a:lnSpc>
              <a:spcBef>
                <a:spcPts val="1045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Is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largely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composed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intercellular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matrix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containing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few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cells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various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types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structural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fibers</a:t>
            </a:r>
            <a:endParaRPr sz="2800">
              <a:latin typeface="Calibri"/>
              <a:cs typeface="Calibri"/>
            </a:endParaRPr>
          </a:p>
          <a:p>
            <a:pPr marL="295274" indent="-283210">
              <a:lnSpc>
                <a:spcPct val="100000"/>
              </a:lnSpc>
              <a:spcBef>
                <a:spcPts val="610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Varies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strength,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elasticity,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blood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supply,</a:t>
            </a:r>
            <a:r>
              <a:rPr sz="2800" spc="-3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ability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to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 spc="-20">
                <a:latin typeface="Calibri"/>
                <a:cs typeface="Calibri"/>
              </a:rPr>
              <a:t>heal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593280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Types</a:t>
            </a:r>
            <a:r>
              <a:rPr sz="4400" b="0" spc="-2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of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connective</a:t>
            </a:r>
            <a:r>
              <a:rPr sz="4400" b="0" spc="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93492"/>
            <a:ext cx="9704705" cy="288163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Loose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fibrous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(areolar)</a:t>
            </a:r>
            <a:r>
              <a:rPr sz="2800" spc="-10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“glue”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that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holds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body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organs together</a:t>
            </a:r>
            <a:endParaRPr sz="2800">
              <a:latin typeface="Calibri"/>
              <a:cs typeface="Calibri"/>
            </a:endParaRPr>
          </a:p>
          <a:p>
            <a:pPr marL="295274" indent="-283210">
              <a:lnSpc>
                <a:spcPct val="100000"/>
              </a:lnSpc>
              <a:spcBef>
                <a:spcPts val="635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Adipose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“fat”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tissue</a:t>
            </a:r>
            <a:endParaRPr sz="2800">
              <a:latin typeface="Calibri"/>
              <a:cs typeface="Calibri"/>
            </a:endParaRPr>
          </a:p>
          <a:p>
            <a:pPr marL="295274" indent="-283210">
              <a:lnSpc>
                <a:spcPct val="100000"/>
              </a:lnSpc>
              <a:spcBef>
                <a:spcPts val="660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Dense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fibrous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(tendons)</a:t>
            </a:r>
            <a:endParaRPr sz="2800">
              <a:latin typeface="Calibri"/>
              <a:cs typeface="Calibri"/>
            </a:endParaRPr>
          </a:p>
          <a:p>
            <a:pPr marL="295274" indent="-283210">
              <a:lnSpc>
                <a:spcPct val="100000"/>
              </a:lnSpc>
              <a:spcBef>
                <a:spcPts val="660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Bone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cartilage</a:t>
            </a:r>
            <a:endParaRPr sz="2800">
              <a:latin typeface="Calibri"/>
              <a:cs typeface="Calibri"/>
            </a:endParaRPr>
          </a:p>
          <a:p>
            <a:pPr marL="295274" indent="-28321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5910" algn="l"/>
              </a:tabLst>
              <a:defRPr/>
            </a:pPr>
            <a:r>
              <a:rPr sz="2800">
                <a:latin typeface="Calibri"/>
                <a:cs typeface="Calibri"/>
              </a:rPr>
              <a:t>Blood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hematopoietic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(eg.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Bone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marrow)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43408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Adipose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(fat)</a:t>
            </a:r>
            <a:r>
              <a:rPr sz="4400" b="0" spc="-20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3176016" y="1884154"/>
            <a:ext cx="5839967" cy="429261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720927"/>
            <a:ext cx="14738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3200" b="0" spc="-10">
                <a:latin typeface="Calibri Light"/>
                <a:cs typeface="Calibri Light"/>
              </a:rPr>
              <a:t>Cartilage</a:t>
            </a:r>
            <a:endParaRPr sz="32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4611623" y="5646420"/>
            <a:ext cx="331470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54"/>
              </a:spcBef>
              <a:defRPr/>
            </a:pPr>
            <a:r>
              <a:rPr sz="1800">
                <a:latin typeface="Calibri"/>
                <a:cs typeface="Calibri"/>
              </a:rPr>
              <a:t>Patton and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fig.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25">
                <a:latin typeface="Calibri"/>
                <a:cs typeface="Calibri"/>
              </a:rPr>
              <a:t>11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3803903" y="1225296"/>
            <a:ext cx="4928615" cy="434949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132270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 spc="-10">
                <a:latin typeface="Calibri Light"/>
                <a:cs typeface="Calibri Light"/>
              </a:rPr>
              <a:t>Blood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3" name="object 3" descr=""/>
          <p:cNvGrpSpPr/>
          <p:nvPr/>
        </p:nvGrpSpPr>
        <p:grpSpPr bwMode="auto">
          <a:xfrm>
            <a:off x="3346703" y="1825751"/>
            <a:ext cx="5499100" cy="4533900"/>
            <a:chOff x="3346703" y="1825751"/>
            <a:chExt cx="5499100" cy="4533900"/>
          </a:xfrm>
        </p:grpSpPr>
        <p:pic>
          <p:nvPicPr>
            <p:cNvPr id="4" name="object 4" descr=""/>
            <p:cNvPicPr/>
            <p:nvPr/>
          </p:nvPicPr>
          <p:blipFill>
            <a:blip r:embed="rId3"/>
            <a:stretch/>
          </p:blipFill>
          <p:spPr bwMode="auto">
            <a:xfrm>
              <a:off x="3346703" y="1825751"/>
              <a:ext cx="5498592" cy="435102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 bwMode="auto">
            <a:xfrm>
              <a:off x="4486655" y="5989319"/>
              <a:ext cx="3314700" cy="370840"/>
            </a:xfrm>
            <a:custGeom>
              <a:avLst/>
              <a:gdLst/>
              <a:ahLst/>
              <a:cxnLst/>
              <a:rect l="l" t="t" r="r" b="b"/>
              <a:pathLst>
                <a:path w="3314700" h="370839" fill="norm" stroke="1" extrusionOk="0">
                  <a:moveTo>
                    <a:pt x="3314700" y="0"/>
                  </a:moveTo>
                  <a:lnTo>
                    <a:pt x="0" y="0"/>
                  </a:lnTo>
                  <a:lnTo>
                    <a:pt x="0" y="370331"/>
                  </a:lnTo>
                  <a:lnTo>
                    <a:pt x="3314700" y="370331"/>
                  </a:lnTo>
                  <a:lnTo>
                    <a:pt x="33147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6" name="object 6" descr=""/>
          <p:cNvSpPr txBox="1"/>
          <p:nvPr/>
        </p:nvSpPr>
        <p:spPr bwMode="auto">
          <a:xfrm>
            <a:off x="4486655" y="5989320"/>
            <a:ext cx="331470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54"/>
              </a:spcBef>
              <a:defRPr/>
            </a:pPr>
            <a:r>
              <a:rPr sz="1800">
                <a:latin typeface="Calibri"/>
                <a:cs typeface="Calibri"/>
              </a:rPr>
              <a:t>Patton and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fig.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25">
                <a:latin typeface="Calibri"/>
                <a:cs typeface="Calibri"/>
              </a:rPr>
              <a:t>12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26193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Bone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4575047" y="6015228"/>
            <a:ext cx="331470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50"/>
              </a:spcBef>
              <a:defRPr/>
            </a:pPr>
            <a:r>
              <a:rPr sz="1800">
                <a:latin typeface="Calibri"/>
                <a:cs typeface="Calibri"/>
              </a:rPr>
              <a:t>Patton and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fig.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25">
                <a:latin typeface="Calibri"/>
                <a:cs typeface="Calibri"/>
              </a:rPr>
              <a:t>10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2759964" y="1348739"/>
            <a:ext cx="6079235" cy="4666488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 bwMode="auto">
          <a:xfrm>
            <a:off x="5007102" y="395732"/>
            <a:ext cx="45269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1800">
                <a:latin typeface="Calibri"/>
                <a:cs typeface="Calibri"/>
              </a:rPr>
              <a:t>Calcified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matrix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osteocytes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in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compact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 spc="-20">
                <a:latin typeface="Calibri"/>
                <a:cs typeface="Calibri"/>
              </a:rPr>
              <a:t>bone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3624579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3.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Muscle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802638"/>
            <a:ext cx="10109200" cy="2802890"/>
          </a:xfrm>
          <a:prstGeom prst="rect">
            <a:avLst/>
          </a:prstGeom>
        </p:spPr>
        <p:txBody>
          <a:bodyPr vert="horz" wrap="square" lIns="0" tIns="53974" rIns="0" bIns="0" rtlCol="0">
            <a:spAutoFit/>
          </a:bodyPr>
          <a:lstStyle/>
          <a:p>
            <a:pPr marL="241300" marR="643255" indent="-228600">
              <a:lnSpc>
                <a:spcPts val="2590"/>
              </a:lnSpc>
              <a:spcBef>
                <a:spcPts val="425"/>
              </a:spcBef>
              <a:buSzPct val="95833"/>
              <a:buFont typeface="Wingdings"/>
              <a:buChar char=""/>
              <a:tabLst>
                <a:tab pos="255904" algn="l"/>
              </a:tabLst>
              <a:defRPr/>
            </a:pPr>
            <a:r>
              <a:rPr sz="2400" b="1">
                <a:latin typeface="Calibri"/>
                <a:cs typeface="Calibri"/>
              </a:rPr>
              <a:t>Skeletal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muscle</a:t>
            </a:r>
            <a:r>
              <a:rPr sz="2400" b="1" spc="-10">
                <a:latin typeface="Calibri"/>
                <a:cs typeface="Calibri"/>
              </a:rPr>
              <a:t> tissue</a:t>
            </a:r>
            <a:r>
              <a:rPr sz="2400" spc="-10">
                <a:latin typeface="Calibri"/>
                <a:cs typeface="Calibri"/>
              </a:rPr>
              <a:t>-</a:t>
            </a:r>
            <a:r>
              <a:rPr sz="2400">
                <a:latin typeface="Calibri"/>
                <a:cs typeface="Calibri"/>
              </a:rPr>
              <a:t>attaches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bones;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also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called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striated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voluntary; </a:t>
            </a:r>
            <a:r>
              <a:rPr sz="2400">
                <a:latin typeface="Calibri"/>
                <a:cs typeface="Calibri"/>
              </a:rPr>
              <a:t>control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voluntary;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striations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apparent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when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viewed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under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microscope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  <a:defRPr/>
            </a:pPr>
            <a:endParaRPr sz="2400">
              <a:latin typeface="Calibri"/>
              <a:cs typeface="Calibri"/>
            </a:endParaRPr>
          </a:p>
          <a:p>
            <a:pPr marL="241300" marR="5080" indent="-228600">
              <a:lnSpc>
                <a:spcPts val="2590"/>
              </a:lnSpc>
              <a:spcBef>
                <a:spcPts val="2105"/>
              </a:spcBef>
              <a:buSzPct val="95833"/>
              <a:buFont typeface="Wingdings"/>
              <a:buChar char=""/>
              <a:tabLst>
                <a:tab pos="255904" algn="l"/>
              </a:tabLst>
              <a:defRPr/>
            </a:pPr>
            <a:r>
              <a:rPr sz="2400" b="1">
                <a:latin typeface="Calibri"/>
                <a:cs typeface="Calibri"/>
              </a:rPr>
              <a:t>Smooth-muscle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tissue</a:t>
            </a:r>
            <a:r>
              <a:rPr sz="2400" spc="-10">
                <a:latin typeface="Calibri"/>
                <a:cs typeface="Calibri"/>
              </a:rPr>
              <a:t>-</a:t>
            </a:r>
            <a:r>
              <a:rPr sz="2400">
                <a:latin typeface="Calibri"/>
                <a:cs typeface="Calibri"/>
              </a:rPr>
              <a:t>also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called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nonstriated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(visceral)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involuntary;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</a:t>
            </a:r>
            <a:r>
              <a:rPr sz="2400" spc="-10">
                <a:latin typeface="Calibri"/>
                <a:cs typeface="Calibri"/>
              </a:rPr>
              <a:t> cross </a:t>
            </a:r>
            <a:r>
              <a:rPr sz="2400">
                <a:latin typeface="Calibri"/>
                <a:cs typeface="Calibri"/>
              </a:rPr>
              <a:t>striations;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found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blood vessels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other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tube-</a:t>
            </a:r>
            <a:r>
              <a:rPr sz="2400">
                <a:latin typeface="Calibri"/>
                <a:cs typeface="Calibri"/>
              </a:rPr>
              <a:t>shaped </a:t>
            </a:r>
            <a:r>
              <a:rPr sz="2400" spc="-10">
                <a:latin typeface="Calibri"/>
                <a:cs typeface="Calibri"/>
              </a:rPr>
              <a:t>organs</a:t>
            </a:r>
            <a:endParaRPr sz="2400">
              <a:latin typeface="Calibri"/>
              <a:cs typeface="Calibri"/>
            </a:endParaRPr>
          </a:p>
          <a:p>
            <a:pPr marL="241300" marR="135890" indent="-228600">
              <a:lnSpc>
                <a:spcPts val="2590"/>
              </a:lnSpc>
              <a:spcBef>
                <a:spcPts val="1005"/>
              </a:spcBef>
              <a:buSzPct val="95833"/>
              <a:buFont typeface="Wingdings"/>
              <a:buChar char=""/>
              <a:tabLst>
                <a:tab pos="255904" algn="l"/>
              </a:tabLst>
              <a:defRPr/>
            </a:pPr>
            <a:r>
              <a:rPr sz="2400" b="1">
                <a:latin typeface="Calibri"/>
                <a:cs typeface="Calibri"/>
              </a:rPr>
              <a:t>Cardiac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muscle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tissue</a:t>
            </a:r>
            <a:r>
              <a:rPr sz="2400" spc="-10">
                <a:latin typeface="Calibri"/>
                <a:cs typeface="Calibri"/>
              </a:rPr>
              <a:t>-</a:t>
            </a:r>
            <a:r>
              <a:rPr sz="2400">
                <a:latin typeface="Calibri"/>
                <a:cs typeface="Calibri"/>
              </a:rPr>
              <a:t>also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called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striated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involuntary;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composes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heart </a:t>
            </a:r>
            <a:r>
              <a:rPr sz="2400" spc="-10">
                <a:latin typeface="Calibri"/>
                <a:cs typeface="Calibri"/>
              </a:rPr>
              <a:t>wall; </a:t>
            </a:r>
            <a:r>
              <a:rPr sz="2400">
                <a:latin typeface="Calibri"/>
                <a:cs typeface="Calibri"/>
              </a:rPr>
              <a:t>ordinarily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cannot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control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contractions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84352"/>
            <a:ext cx="483108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3600" b="0">
                <a:latin typeface="Calibri Light"/>
                <a:cs typeface="Calibri Light"/>
              </a:rPr>
              <a:t>Skeletal</a:t>
            </a:r>
            <a:r>
              <a:rPr sz="3600" b="0" spc="-20">
                <a:latin typeface="Calibri Light"/>
                <a:cs typeface="Calibri Light"/>
              </a:rPr>
              <a:t> </a:t>
            </a:r>
            <a:r>
              <a:rPr sz="3600" b="0">
                <a:latin typeface="Calibri Light"/>
                <a:cs typeface="Calibri Light"/>
              </a:rPr>
              <a:t>vs</a:t>
            </a:r>
            <a:r>
              <a:rPr sz="3600" b="0" spc="-10">
                <a:latin typeface="Calibri Light"/>
                <a:cs typeface="Calibri Light"/>
              </a:rPr>
              <a:t> </a:t>
            </a:r>
            <a:r>
              <a:rPr sz="3600" b="0">
                <a:latin typeface="Calibri Light"/>
                <a:cs typeface="Calibri Light"/>
              </a:rPr>
              <a:t>Cardiac</a:t>
            </a:r>
            <a:r>
              <a:rPr sz="3600" b="0" spc="-15">
                <a:latin typeface="Calibri Light"/>
                <a:cs typeface="Calibri Light"/>
              </a:rPr>
              <a:t> </a:t>
            </a:r>
            <a:r>
              <a:rPr sz="3600" b="0" spc="-10">
                <a:latin typeface="Calibri Light"/>
                <a:cs typeface="Calibri Light"/>
              </a:rPr>
              <a:t>Muscle</a:t>
            </a:r>
            <a:endParaRPr sz="36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11121390" y="6443878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1000" spc="-25">
                <a:solidFill>
                  <a:srgbClr val="888888"/>
                </a:solidFill>
                <a:latin typeface="Calibri"/>
                <a:cs typeface="Calibri"/>
              </a:rPr>
              <a:t>24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 bwMode="auto">
          <a:xfrm>
            <a:off x="2138172" y="2107692"/>
            <a:ext cx="8031480" cy="3088005"/>
            <a:chOff x="2138172" y="2107692"/>
            <a:chExt cx="8031480" cy="3088005"/>
          </a:xfrm>
        </p:grpSpPr>
        <p:pic>
          <p:nvPicPr>
            <p:cNvPr id="5" name="object 5" descr=""/>
            <p:cNvPicPr/>
            <p:nvPr/>
          </p:nvPicPr>
          <p:blipFill>
            <a:blip r:embed="rId3"/>
            <a:stretch/>
          </p:blipFill>
          <p:spPr bwMode="auto">
            <a:xfrm>
              <a:off x="2138172" y="2107692"/>
              <a:ext cx="4006596" cy="3058533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/>
            <a:stretch/>
          </p:blipFill>
          <p:spPr bwMode="auto">
            <a:xfrm>
              <a:off x="6176772" y="2107692"/>
              <a:ext cx="3992879" cy="3087623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 bwMode="auto">
          <a:xfrm>
            <a:off x="3508628" y="5242305"/>
            <a:ext cx="110426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800" spc="-10">
                <a:solidFill>
                  <a:srgbClr val="E7E6E6"/>
                </a:solidFill>
                <a:latin typeface="Calibri"/>
                <a:cs typeface="Calibri"/>
              </a:rPr>
              <a:t>Courtesy </a:t>
            </a:r>
            <a:r>
              <a:rPr sz="800">
                <a:solidFill>
                  <a:srgbClr val="E7E6E6"/>
                </a:solidFill>
                <a:latin typeface="Calibri"/>
                <a:cs typeface="Calibri"/>
              </a:rPr>
              <a:t>of</a:t>
            </a:r>
            <a:r>
              <a:rPr sz="800" spc="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sz="800">
                <a:solidFill>
                  <a:srgbClr val="E7E6E6"/>
                </a:solidFill>
                <a:latin typeface="Calibri"/>
                <a:cs typeface="Calibri"/>
              </a:rPr>
              <a:t>Dennis</a:t>
            </a:r>
            <a:r>
              <a:rPr sz="800" spc="1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sz="800" spc="-10">
                <a:solidFill>
                  <a:srgbClr val="E7E6E6"/>
                </a:solidFill>
                <a:latin typeface="Calibri"/>
                <a:cs typeface="Calibri"/>
              </a:rPr>
              <a:t>Strete.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 bwMode="auto">
          <a:xfrm>
            <a:off x="7541131" y="5296661"/>
            <a:ext cx="1009650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800" spc="-10">
                <a:solidFill>
                  <a:srgbClr val="E7E6E6"/>
                </a:solidFill>
                <a:latin typeface="Calibri"/>
                <a:cs typeface="Calibri"/>
              </a:rPr>
              <a:t>Courtesy</a:t>
            </a:r>
            <a:r>
              <a:rPr sz="800" spc="-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sz="800">
                <a:solidFill>
                  <a:srgbClr val="E7E6E6"/>
                </a:solidFill>
                <a:latin typeface="Calibri"/>
                <a:cs typeface="Calibri"/>
              </a:rPr>
              <a:t>of</a:t>
            </a:r>
            <a:r>
              <a:rPr sz="800" spc="2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sz="800">
                <a:solidFill>
                  <a:srgbClr val="E7E6E6"/>
                </a:solidFill>
                <a:latin typeface="Calibri"/>
                <a:cs typeface="Calibri"/>
              </a:rPr>
              <a:t>Ed</a:t>
            </a:r>
            <a:r>
              <a:rPr sz="800" spc="-10">
                <a:solidFill>
                  <a:srgbClr val="E7E6E6"/>
                </a:solidFill>
                <a:latin typeface="Calibri"/>
                <a:cs typeface="Calibri"/>
              </a:rPr>
              <a:t> Reschke.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47775"/>
            <a:ext cx="320230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4000" b="0">
                <a:latin typeface="Calibri Light"/>
                <a:cs typeface="Calibri Light"/>
              </a:rPr>
              <a:t>Smooth</a:t>
            </a:r>
            <a:r>
              <a:rPr sz="4000" b="0" spc="-145">
                <a:latin typeface="Calibri Light"/>
                <a:cs typeface="Calibri Light"/>
              </a:rPr>
              <a:t> </a:t>
            </a:r>
            <a:r>
              <a:rPr sz="4000" b="0" spc="-10">
                <a:latin typeface="Calibri Light"/>
                <a:cs typeface="Calibri Light"/>
              </a:rPr>
              <a:t>Muscle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11121390" y="6443878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1000" spc="-25">
                <a:solidFill>
                  <a:srgbClr val="888888"/>
                </a:solidFill>
                <a:latin typeface="Calibri"/>
                <a:cs typeface="Calibri"/>
              </a:rPr>
              <a:t>25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3057144" y="1377696"/>
            <a:ext cx="6077711" cy="4664964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 bwMode="auto">
          <a:xfrm>
            <a:off x="5463666" y="6069584"/>
            <a:ext cx="1104265" cy="14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800" spc="-10">
                <a:solidFill>
                  <a:srgbClr val="E7E6E6"/>
                </a:solidFill>
                <a:latin typeface="Calibri"/>
                <a:cs typeface="Calibri"/>
              </a:rPr>
              <a:t>Courtesy </a:t>
            </a:r>
            <a:r>
              <a:rPr sz="800">
                <a:solidFill>
                  <a:srgbClr val="E7E6E6"/>
                </a:solidFill>
                <a:latin typeface="Calibri"/>
                <a:cs typeface="Calibri"/>
              </a:rPr>
              <a:t>of</a:t>
            </a:r>
            <a:r>
              <a:rPr sz="800" spc="5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sz="800">
                <a:solidFill>
                  <a:srgbClr val="E7E6E6"/>
                </a:solidFill>
                <a:latin typeface="Calibri"/>
                <a:cs typeface="Calibri"/>
              </a:rPr>
              <a:t>Dennis</a:t>
            </a:r>
            <a:r>
              <a:rPr sz="800" spc="10">
                <a:solidFill>
                  <a:srgbClr val="E7E6E6"/>
                </a:solidFill>
                <a:latin typeface="Calibri"/>
                <a:cs typeface="Calibri"/>
              </a:rPr>
              <a:t> </a:t>
            </a:r>
            <a:r>
              <a:rPr sz="800" spc="-10">
                <a:solidFill>
                  <a:srgbClr val="E7E6E6"/>
                </a:solidFill>
                <a:latin typeface="Calibri"/>
                <a:cs typeface="Calibri"/>
              </a:rPr>
              <a:t>Strete.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387921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4.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Nervous</a:t>
            </a:r>
            <a:r>
              <a:rPr sz="4400" b="0" spc="-10">
                <a:latin typeface="Calibri Light"/>
                <a:cs typeface="Calibri Light"/>
              </a:rPr>
              <a:t> tissue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57665"/>
            <a:ext cx="10014585" cy="256984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 spc="-10">
                <a:latin typeface="Calibri"/>
                <a:cs typeface="Calibri"/>
              </a:rPr>
              <a:t>Neurons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All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neurons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have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cell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body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two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types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processes: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axon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dendrite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Axon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(one)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carries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nerve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impulse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away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from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cell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body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Dendrites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(one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more)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carry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nerve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impulse toward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cell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body</a:t>
            </a:r>
            <a:endParaRPr sz="24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Char char="•"/>
              <a:defRPr/>
            </a:pPr>
            <a:endParaRPr sz="305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Glia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 spc="-25">
                <a:latin typeface="Calibri"/>
                <a:cs typeface="Calibri"/>
              </a:rPr>
              <a:t>(neuroglia)—</a:t>
            </a:r>
            <a:r>
              <a:rPr sz="2800">
                <a:latin typeface="Calibri"/>
                <a:cs typeface="Calibri"/>
              </a:rPr>
              <a:t>supportive</a:t>
            </a:r>
            <a:r>
              <a:rPr sz="2800" spc="-2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connecting</a:t>
            </a:r>
            <a:r>
              <a:rPr sz="2800" spc="-3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cells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341884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Nervous</a:t>
            </a:r>
            <a:r>
              <a:rPr sz="4400" b="0" spc="-1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</a:t>
            </a:r>
            <a:endParaRPr sz="44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3613403" y="1825751"/>
            <a:ext cx="4965192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299212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Tissue</a:t>
            </a:r>
            <a:r>
              <a:rPr sz="4400" b="0" spc="-10">
                <a:latin typeface="Calibri Light"/>
                <a:cs typeface="Calibri Light"/>
              </a:rPr>
              <a:t> Repair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8" y="1793492"/>
            <a:ext cx="10155915" cy="31791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Usually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accomplished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by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means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regeneration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tissue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Char char="•"/>
              <a:defRPr/>
            </a:pPr>
            <a:endParaRPr sz="34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Epithelial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connective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tissues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regenerate</a:t>
            </a:r>
            <a:r>
              <a:rPr sz="2400" spc="-10">
                <a:latin typeface="Calibri"/>
                <a:cs typeface="Calibri"/>
              </a:rPr>
              <a:t> easily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Skeletal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muscle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regenerate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when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injured</a:t>
            </a:r>
            <a:endParaRPr sz="2400">
              <a:latin typeface="Calibri"/>
              <a:cs typeface="Calibri"/>
            </a:endParaRPr>
          </a:p>
          <a:p>
            <a:pPr marL="698500" marR="446405" lvl="1" indent="-228600">
              <a:lnSpc>
                <a:spcPts val="2590"/>
              </a:lnSpc>
              <a:spcBef>
                <a:spcPts val="5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Smooth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cardiac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muscle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less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able to regenerate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with more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severe damage</a:t>
            </a:r>
            <a:endParaRPr sz="2400">
              <a:latin typeface="Calibri"/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00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Nervous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tissues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have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limited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abilities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repair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themselves,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but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not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as limited </a:t>
            </a:r>
            <a:r>
              <a:rPr sz="2400">
                <a:latin typeface="Calibri"/>
                <a:cs typeface="Calibri"/>
              </a:rPr>
              <a:t>as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once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thought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 flipH="0" flipV="0">
            <a:off x="916938" y="609675"/>
            <a:ext cx="4752780" cy="684254"/>
          </a:xfrm>
          <a:prstGeom prst="rect">
            <a:avLst/>
          </a:prstGeom>
        </p:spPr>
        <p:txBody>
          <a:bodyPr vert="horz" wrap="square" lIns="0" tIns="1333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 spc="-10">
                <a:latin typeface="Calibri Light"/>
                <a:cs typeface="Calibri Light"/>
              </a:rPr>
              <a:t>Pathophysiology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57665"/>
            <a:ext cx="8281034" cy="386524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Mechanisms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disease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Genetic</a:t>
            </a:r>
            <a:r>
              <a:rPr sz="2400" spc="-10">
                <a:latin typeface="Calibri"/>
                <a:cs typeface="Calibri"/>
              </a:rPr>
              <a:t> mechanisms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Infectious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mechanism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(pathogenic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organisms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particles)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Neoplastic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mechanism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(tumors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cancer)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Traumatic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mechanism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(physical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chemical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agents)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Metabolic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mechanism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(endocrine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imbalances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malnutrition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Inflammatory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Mechanism</a:t>
            </a:r>
            <a:endParaRPr sz="24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95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Autoimmunity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50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Inflammation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Degeneration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26797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Risk</a:t>
            </a:r>
            <a:r>
              <a:rPr sz="4400" b="0" spc="-20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Factors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1374393" y="2331162"/>
            <a:ext cx="2996565" cy="238315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10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400">
                <a:latin typeface="Calibri"/>
                <a:cs typeface="Calibri"/>
              </a:rPr>
              <a:t>Genetic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factors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400" spc="-25">
                <a:latin typeface="Calibri"/>
                <a:cs typeface="Calibri"/>
              </a:rPr>
              <a:t>Age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400" spc="-10">
                <a:latin typeface="Calibri"/>
                <a:cs typeface="Calibri"/>
              </a:rPr>
              <a:t>Lifestyle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400" spc="-10">
                <a:latin typeface="Calibri"/>
                <a:cs typeface="Calibri"/>
              </a:rPr>
              <a:t>Stress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400">
                <a:latin typeface="Calibri"/>
                <a:cs typeface="Calibri"/>
              </a:rPr>
              <a:t>Environmental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factors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400">
                <a:latin typeface="Calibri"/>
                <a:cs typeface="Calibri"/>
              </a:rPr>
              <a:t>Preexisting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conditions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47775"/>
            <a:ext cx="116395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4000" b="0" spc="-10">
                <a:latin typeface="Calibri Light"/>
                <a:cs typeface="Calibri Light"/>
              </a:rPr>
              <a:t>Aging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07918"/>
            <a:ext cx="9872345" cy="245491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In</a:t>
            </a:r>
            <a:r>
              <a:rPr sz="2800" spc="-2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adulthood-</a:t>
            </a:r>
            <a:endParaRPr sz="2800">
              <a:latin typeface="Calibri"/>
              <a:cs typeface="Calibri"/>
            </a:endParaRPr>
          </a:p>
          <a:p>
            <a:pPr marL="469900" marR="351790" indent="-457834">
              <a:lnSpc>
                <a:spcPts val="3030"/>
              </a:lnSpc>
              <a:spcBef>
                <a:spcPts val="1045"/>
              </a:spcBef>
              <a:buFont typeface="Wingdings"/>
              <a:buChar char=""/>
              <a:tabLst>
                <a:tab pos="469900" algn="l"/>
                <a:tab pos="470534" algn="l"/>
              </a:tabLst>
              <a:defRPr/>
            </a:pPr>
            <a:r>
              <a:rPr sz="2800">
                <a:latin typeface="Calibri"/>
                <a:cs typeface="Calibri"/>
              </a:rPr>
              <a:t>Growth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plates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fully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close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adult;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other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structures,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such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as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25">
                <a:latin typeface="Calibri"/>
                <a:cs typeface="Calibri"/>
              </a:rPr>
              <a:t>the </a:t>
            </a:r>
            <a:r>
              <a:rPr sz="2800">
                <a:latin typeface="Calibri"/>
                <a:cs typeface="Calibri"/>
              </a:rPr>
              <a:t>sinuses,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acquire</a:t>
            </a:r>
            <a:r>
              <a:rPr sz="2800" spc="-9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adult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placement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10"/>
              </a:spcBef>
              <a:buFont typeface="Wingdings"/>
              <a:buChar char=""/>
              <a:tabLst>
                <a:tab pos="469900" algn="l"/>
                <a:tab pos="470534" algn="l"/>
              </a:tabLst>
              <a:defRPr/>
            </a:pPr>
            <a:r>
              <a:rPr sz="2800">
                <a:latin typeface="Calibri"/>
                <a:cs typeface="Calibri"/>
              </a:rPr>
              <a:t>Adulthood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characterized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by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maintenance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9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existing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body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tissues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Wingdings"/>
              <a:buChar char=""/>
              <a:tabLst>
                <a:tab pos="469900" algn="l"/>
                <a:tab pos="470534" algn="l"/>
              </a:tabLst>
              <a:defRPr/>
            </a:pPr>
            <a:r>
              <a:rPr sz="2800" spc="-10">
                <a:latin typeface="Calibri"/>
                <a:cs typeface="Calibri"/>
              </a:rPr>
              <a:t>Degeneration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body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begins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adulthood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 bwMode="auto">
          <a:xfrm>
            <a:off x="11121390" y="6443878"/>
            <a:ext cx="1536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1000" spc="-25">
                <a:solidFill>
                  <a:srgbClr val="888888"/>
                </a:solidFill>
                <a:latin typeface="Calibri"/>
                <a:cs typeface="Calibri"/>
              </a:rPr>
              <a:t>31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37719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Older</a:t>
            </a:r>
            <a:r>
              <a:rPr sz="4400" b="0" spc="-10">
                <a:latin typeface="Calibri Light"/>
                <a:cs typeface="Calibri Light"/>
              </a:rPr>
              <a:t> Adulthood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07918"/>
            <a:ext cx="9938385" cy="267462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Degenerative</a:t>
            </a:r>
            <a:r>
              <a:rPr sz="2800" spc="-10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changes</a:t>
            </a:r>
            <a:r>
              <a:rPr sz="2800" spc="-9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characterize</a:t>
            </a:r>
            <a:r>
              <a:rPr sz="2800" spc="-11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older</a:t>
            </a:r>
            <a:r>
              <a:rPr sz="2800" spc="-9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adulthood,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or</a:t>
            </a:r>
            <a:r>
              <a:rPr sz="2800" spc="-10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senescence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Every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organ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system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body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undergoes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degenerative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changes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A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variety of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mechanisms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aging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have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been </a:t>
            </a:r>
            <a:r>
              <a:rPr sz="2400" spc="-10">
                <a:latin typeface="Calibri"/>
                <a:cs typeface="Calibri"/>
              </a:rPr>
              <a:t>described</a:t>
            </a:r>
            <a:endParaRPr sz="2400">
              <a:latin typeface="Calibri"/>
              <a:cs typeface="Calibri"/>
            </a:endParaRPr>
          </a:p>
          <a:p>
            <a:pPr marL="698500" marR="141605" lvl="1" indent="-228600">
              <a:lnSpc>
                <a:spcPts val="2590"/>
              </a:lnSpc>
              <a:spcBef>
                <a:spcPts val="5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The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free-radical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theory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aging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states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that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number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oxygen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20">
                <a:latin typeface="Calibri"/>
                <a:cs typeface="Calibri"/>
              </a:rPr>
              <a:t>free </a:t>
            </a:r>
            <a:r>
              <a:rPr sz="2400">
                <a:latin typeface="Calibri"/>
                <a:cs typeface="Calibri"/>
              </a:rPr>
              <a:t>radicals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increases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one ages,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thus increasing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rate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cellular</a:t>
            </a:r>
            <a:r>
              <a:rPr sz="2400" spc="-10">
                <a:latin typeface="Calibri"/>
                <a:cs typeface="Calibri"/>
              </a:rPr>
              <a:t> damage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9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Senescence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culminates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death</a:t>
            </a:r>
            <a:r>
              <a:rPr sz="2800" spc="-10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process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growing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25">
                <a:latin typeface="Calibri"/>
                <a:cs typeface="Calibri"/>
              </a:rPr>
              <a:t>old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596138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Effects</a:t>
            </a:r>
            <a:r>
              <a:rPr sz="4400" b="0" spc="-3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of</a:t>
            </a:r>
            <a:r>
              <a:rPr sz="4400" b="0" spc="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Aging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on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Tissues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57665"/>
            <a:ext cx="9309735" cy="2063114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Skeletal</a:t>
            </a:r>
            <a:r>
              <a:rPr sz="2800" spc="-9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Aging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causes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changes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texture,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calcification,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shape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bones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Bone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spurs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develop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around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joints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Bones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become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porous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fracture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easily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Degenerative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joint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diseases,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such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osteoarthritis,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are</a:t>
            </a:r>
            <a:r>
              <a:rPr sz="2400" spc="-10">
                <a:latin typeface="Calibri"/>
                <a:cs typeface="Calibri"/>
              </a:rPr>
              <a:t> common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423797"/>
            <a:ext cx="9494520" cy="2811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 spc="-10">
                <a:latin typeface="Calibri"/>
                <a:cs typeface="Calibri"/>
              </a:rPr>
              <a:t>I</a:t>
            </a:r>
            <a:r>
              <a:rPr sz="2800" spc="-10">
                <a:latin typeface="Calibri"/>
                <a:cs typeface="Calibri"/>
              </a:rPr>
              <a:t>ntegumentary</a:t>
            </a:r>
            <a:r>
              <a:rPr sz="2800" spc="-3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Char char="•"/>
              <a:defRPr/>
            </a:pPr>
            <a:endParaRPr sz="27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Courier New"/>
              <a:buChar char="o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With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age,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skin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“sags”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becomes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thin,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dry,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wrinkled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(or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inelastic)</a:t>
            </a:r>
            <a:endParaRPr sz="24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Courier New"/>
              <a:buChar char="o"/>
              <a:defRPr/>
            </a:pPr>
            <a:endParaRPr sz="27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Courier New"/>
              <a:buChar char="o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Pigmentation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problems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common</a:t>
            </a:r>
            <a:endParaRPr sz="24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Courier New"/>
              <a:buChar char="o"/>
              <a:defRPr/>
            </a:pPr>
            <a:endParaRPr sz="27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Courier New"/>
              <a:buChar char="o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Frequent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thinning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hair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occurs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288745"/>
            <a:ext cx="7660640" cy="21463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C</a:t>
            </a:r>
            <a:r>
              <a:rPr sz="2800">
                <a:latin typeface="Calibri"/>
                <a:cs typeface="Calibri"/>
              </a:rPr>
              <a:t>entral</a:t>
            </a:r>
            <a:r>
              <a:rPr sz="2800" spc="-9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nervous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Char char="•"/>
              <a:defRPr/>
            </a:pPr>
            <a:endParaRPr sz="34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Risk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dementia,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or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loss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memory,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with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aging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Other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degenerative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conditions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affecting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nervous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system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Some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risk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0">
                <a:latin typeface="Calibri"/>
                <a:cs typeface="Calibri"/>
              </a:rPr>
              <a:t> depression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232115"/>
            <a:ext cx="10259060" cy="3705225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54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 spc="-10">
                <a:latin typeface="Calibri"/>
                <a:cs typeface="Calibri"/>
              </a:rPr>
              <a:t>Ca</a:t>
            </a:r>
            <a:r>
              <a:rPr sz="2800" spc="-10">
                <a:latin typeface="Calibri"/>
                <a:cs typeface="Calibri"/>
              </a:rPr>
              <a:t>rdiovascular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  <a:p>
            <a:pPr marL="698500" marR="5080" lvl="1" indent="-228600">
              <a:lnSpc>
                <a:spcPts val="2160"/>
              </a:lnSpc>
              <a:spcBef>
                <a:spcPts val="595"/>
              </a:spcBef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Degenerative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heart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and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blood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vessel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disease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is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among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the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most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common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and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serious </a:t>
            </a:r>
            <a:r>
              <a:rPr sz="2000" spc="-10">
                <a:latin typeface="Calibri"/>
                <a:cs typeface="Calibri"/>
              </a:rPr>
              <a:t>effects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aging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Char char="•"/>
              <a:defRPr/>
            </a:pPr>
            <a:endParaRPr sz="2350">
              <a:latin typeface="Calibri"/>
              <a:cs typeface="Calibri"/>
            </a:endParaRPr>
          </a:p>
          <a:p>
            <a:pPr marL="698500" lvl="1" indent="-229235">
              <a:lnSpc>
                <a:spcPts val="2280"/>
              </a:lnSpc>
              <a:spcBef>
                <a:spcPts val="5"/>
              </a:spcBef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Fat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deposits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in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blood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vessels</a:t>
            </a:r>
            <a:r>
              <a:rPr sz="2000" spc="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(atherosclerosis)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decrease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blood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flow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to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the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heart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and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 spc="-25">
                <a:latin typeface="Calibri"/>
                <a:cs typeface="Calibri"/>
              </a:rPr>
              <a:t>may</a:t>
            </a:r>
            <a:endParaRPr sz="2000">
              <a:latin typeface="Calibri"/>
              <a:cs typeface="Calibri"/>
            </a:endParaRPr>
          </a:p>
          <a:p>
            <a:pPr marL="698500">
              <a:lnSpc>
                <a:spcPts val="2280"/>
              </a:lnSpc>
              <a:defRPr/>
            </a:pPr>
            <a:r>
              <a:rPr sz="2000">
                <a:latin typeface="Calibri"/>
                <a:cs typeface="Calibri"/>
              </a:rPr>
              <a:t>cause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complete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blockage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the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coronary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arteries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defRPr/>
            </a:pPr>
            <a:endParaRPr sz="2600">
              <a:latin typeface="Calibri"/>
              <a:cs typeface="Calibri"/>
            </a:endParaRPr>
          </a:p>
          <a:p>
            <a:pPr marL="698500" marR="240029" lvl="1" indent="-228600">
              <a:lnSpc>
                <a:spcPts val="216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Hardening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arteries (arteriosclerosis)</a:t>
            </a:r>
            <a:r>
              <a:rPr sz="2000" spc="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may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result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in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rupture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blood</a:t>
            </a:r>
            <a:r>
              <a:rPr sz="2000" spc="-4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vessels,</a:t>
            </a:r>
            <a:r>
              <a:rPr sz="2000" spc="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especially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 spc="-25">
                <a:latin typeface="Calibri"/>
                <a:cs typeface="Calibri"/>
              </a:rPr>
              <a:t>in </a:t>
            </a:r>
            <a:r>
              <a:rPr sz="2000">
                <a:latin typeface="Calibri"/>
                <a:cs typeface="Calibri"/>
              </a:rPr>
              <a:t>the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brain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(stroke)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Char char="•"/>
              <a:defRPr/>
            </a:pPr>
            <a:endParaRPr sz="23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Hypertension,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or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high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blood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pressure,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is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common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in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older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adulthood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232115"/>
            <a:ext cx="10133330" cy="2479675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54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Re</a:t>
            </a:r>
            <a:r>
              <a:rPr sz="2800">
                <a:latin typeface="Calibri"/>
                <a:cs typeface="Calibri"/>
              </a:rPr>
              <a:t>spiratory</a:t>
            </a:r>
            <a:r>
              <a:rPr sz="2800" spc="-12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  <a:p>
            <a:pPr marL="698500" marR="5080" lvl="1" indent="-228600">
              <a:lnSpc>
                <a:spcPts val="2160"/>
              </a:lnSpc>
              <a:spcBef>
                <a:spcPts val="595"/>
              </a:spcBef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Calcification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costal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cartilages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causes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rib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cage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to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remain in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expanded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position,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resulting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 spc="-25">
                <a:latin typeface="Calibri"/>
                <a:cs typeface="Calibri"/>
              </a:rPr>
              <a:t>in </a:t>
            </a:r>
            <a:r>
              <a:rPr sz="2000">
                <a:latin typeface="Calibri"/>
                <a:cs typeface="Calibri"/>
              </a:rPr>
              <a:t>barrel</a:t>
            </a:r>
            <a:r>
              <a:rPr sz="2000" spc="-20">
                <a:latin typeface="Calibri"/>
                <a:cs typeface="Calibri"/>
              </a:rPr>
              <a:t> chest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Char char="•"/>
              <a:defRPr/>
            </a:pPr>
            <a:endParaRPr sz="23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Wasting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respiratory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muscles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decreases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respiratory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efficiency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Char char="•"/>
              <a:defRPr/>
            </a:pPr>
            <a:endParaRPr sz="23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Respiratory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membrane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thickens;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movement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oxygen</a:t>
            </a:r>
            <a:r>
              <a:rPr sz="2000" spc="-4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from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alveoli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to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blood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is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slowed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434541"/>
            <a:ext cx="10124440" cy="2934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Uri</a:t>
            </a:r>
            <a:r>
              <a:rPr sz="2800">
                <a:latin typeface="Calibri"/>
                <a:cs typeface="Calibri"/>
              </a:rPr>
              <a:t>nary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Char char="•"/>
              <a:defRPr/>
            </a:pPr>
            <a:endParaRPr sz="35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Nephron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units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decrease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in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number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by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50%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between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ages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30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and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 spc="-25">
                <a:latin typeface="Calibri"/>
                <a:cs typeface="Calibri"/>
              </a:rPr>
              <a:t>75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Char char="•"/>
              <a:defRPr/>
            </a:pPr>
            <a:endParaRPr sz="23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Blood</a:t>
            </a:r>
            <a:r>
              <a:rPr sz="2000" spc="-4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flow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to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kidney,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and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therefore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ability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to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form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urine,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decreases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Char char="•"/>
              <a:defRPr/>
            </a:pPr>
            <a:endParaRPr sz="2600">
              <a:latin typeface="Calibri"/>
              <a:cs typeface="Calibri"/>
            </a:endParaRPr>
          </a:p>
          <a:p>
            <a:pPr marL="698500" marR="5080" lvl="1" indent="-228600">
              <a:lnSpc>
                <a:spcPts val="216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Bladder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problems,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such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as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inability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to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void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completely,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are caused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by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muscle wasting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in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 spc="-25">
                <a:latin typeface="Calibri"/>
                <a:cs typeface="Calibri"/>
              </a:rPr>
              <a:t>the </a:t>
            </a:r>
            <a:r>
              <a:rPr sz="2000">
                <a:latin typeface="Calibri"/>
                <a:cs typeface="Calibri"/>
              </a:rPr>
              <a:t>bladder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 spc="-20">
                <a:latin typeface="Calibri"/>
                <a:cs typeface="Calibri"/>
              </a:rPr>
              <a:t>wall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389710"/>
            <a:ext cx="7386955" cy="33356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Sp</a:t>
            </a:r>
            <a:r>
              <a:rPr sz="2800">
                <a:latin typeface="Calibri"/>
                <a:cs typeface="Calibri"/>
              </a:rPr>
              <a:t>ecial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senses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Char char="•"/>
              <a:defRPr/>
            </a:pPr>
            <a:endParaRPr sz="35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All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sense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organs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show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gradual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decline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in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performance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with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 spc="-25">
                <a:latin typeface="Calibri"/>
                <a:cs typeface="Calibri"/>
              </a:rPr>
              <a:t>age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Char char="•"/>
              <a:defRPr/>
            </a:pPr>
            <a:endParaRPr sz="23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Cataracts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and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glaucoma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affect the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 spc="-20">
                <a:latin typeface="Calibri"/>
                <a:cs typeface="Calibri"/>
              </a:rPr>
              <a:t>eyes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buFont typeface="Arial"/>
              <a:buChar char="•"/>
              <a:defRPr/>
            </a:pP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Loss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hearing</a:t>
            </a:r>
            <a:endParaRPr sz="20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Char char="•"/>
              <a:defRPr/>
            </a:pPr>
            <a:endParaRPr sz="235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8500" algn="l"/>
                <a:tab pos="699135" algn="l"/>
              </a:tabLst>
              <a:defRPr/>
            </a:pPr>
            <a:r>
              <a:rPr sz="2000">
                <a:latin typeface="Calibri"/>
                <a:cs typeface="Calibri"/>
              </a:rPr>
              <a:t>Decreased</a:t>
            </a:r>
            <a:r>
              <a:rPr sz="2000" spc="-4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sense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smell and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taste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419481"/>
            <a:ext cx="438975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Tumors</a:t>
            </a:r>
            <a:r>
              <a:rPr sz="4400" b="0" spc="-10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and</a:t>
            </a:r>
            <a:r>
              <a:rPr sz="4400" b="0" spc="-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Cancer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644424"/>
            <a:ext cx="9952355" cy="200025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Neoplasms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 spc="-30">
                <a:latin typeface="Calibri"/>
                <a:cs typeface="Calibri"/>
              </a:rPr>
              <a:t>(tumors)—</a:t>
            </a:r>
            <a:r>
              <a:rPr sz="2800">
                <a:latin typeface="Calibri"/>
                <a:cs typeface="Calibri"/>
              </a:rPr>
              <a:t>abnormal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growths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cells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Benign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tumors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remain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localized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Malignant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tumors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spread,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forming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secondary</a:t>
            </a:r>
            <a:r>
              <a:rPr sz="2400" spc="-10">
                <a:latin typeface="Calibri"/>
                <a:cs typeface="Calibri"/>
              </a:rPr>
              <a:t> tumors</a:t>
            </a:r>
            <a:endParaRPr sz="2400">
              <a:latin typeface="Calibri"/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30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 spc="-10">
                <a:latin typeface="Calibri"/>
                <a:cs typeface="Calibri"/>
              </a:rPr>
              <a:t>Metastasis—</a:t>
            </a:r>
            <a:r>
              <a:rPr sz="2400">
                <a:latin typeface="Calibri"/>
                <a:cs typeface="Calibri"/>
              </a:rPr>
              <a:t>cells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leave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primary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tumor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start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secondary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tumor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at </a:t>
            </a:r>
            <a:r>
              <a:rPr sz="2400" spc="-25">
                <a:latin typeface="Calibri"/>
                <a:cs typeface="Calibri"/>
              </a:rPr>
              <a:t>new </a:t>
            </a:r>
            <a:r>
              <a:rPr sz="2400" spc="-10">
                <a:latin typeface="Calibri"/>
                <a:cs typeface="Calibri"/>
              </a:rPr>
              <a:t>location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252121"/>
            <a:ext cx="4810760" cy="364744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C</a:t>
            </a:r>
            <a:r>
              <a:rPr sz="2800">
                <a:latin typeface="Calibri"/>
                <a:cs typeface="Calibri"/>
              </a:rPr>
              <a:t>lassification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10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tumors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Benign,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epithelial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tumors</a:t>
            </a:r>
            <a:endParaRPr sz="24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80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Papilloma—</a:t>
            </a:r>
            <a:r>
              <a:rPr sz="2000">
                <a:latin typeface="Calibri"/>
                <a:cs typeface="Calibri"/>
              </a:rPr>
              <a:t>fingerlike</a:t>
            </a:r>
            <a:r>
              <a:rPr sz="2000" spc="5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projection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Adenoma—</a:t>
            </a:r>
            <a:r>
              <a:rPr sz="2000">
                <a:latin typeface="Calibri"/>
                <a:cs typeface="Calibri"/>
              </a:rPr>
              <a:t>glandular</a:t>
            </a:r>
            <a:r>
              <a:rPr sz="2000" spc="3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tumor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Nevus—</a:t>
            </a:r>
            <a:r>
              <a:rPr sz="2000">
                <a:latin typeface="Calibri"/>
                <a:cs typeface="Calibri"/>
              </a:rPr>
              <a:t>small,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pigmented</a:t>
            </a:r>
            <a:r>
              <a:rPr sz="2000" spc="-10">
                <a:latin typeface="Calibri"/>
                <a:cs typeface="Calibri"/>
              </a:rPr>
              <a:t> tumor</a:t>
            </a:r>
            <a:endParaRPr sz="2000">
              <a:latin typeface="Calibri"/>
              <a:cs typeface="Calibri"/>
            </a:endParaRPr>
          </a:p>
          <a:p>
            <a:pPr lvl="2">
              <a:lnSpc>
                <a:spcPct val="100000"/>
              </a:lnSpc>
              <a:spcBef>
                <a:spcPts val="35"/>
              </a:spcBef>
              <a:buFont typeface="Arial"/>
              <a:buChar char="•"/>
              <a:defRPr/>
            </a:pPr>
            <a:endParaRPr sz="23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Benign,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connective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tissue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tumors</a:t>
            </a:r>
            <a:endParaRPr sz="24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Lipoma—</a:t>
            </a:r>
            <a:r>
              <a:rPr sz="2000">
                <a:latin typeface="Calibri"/>
                <a:cs typeface="Calibri"/>
              </a:rPr>
              <a:t>adipose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(fat)</a:t>
            </a:r>
            <a:r>
              <a:rPr sz="2000" spc="1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tumor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Osteoma—</a:t>
            </a:r>
            <a:r>
              <a:rPr sz="2000">
                <a:latin typeface="Calibri"/>
                <a:cs typeface="Calibri"/>
              </a:rPr>
              <a:t>bone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tumor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Chondroma—</a:t>
            </a:r>
            <a:r>
              <a:rPr sz="2000">
                <a:latin typeface="Calibri"/>
                <a:cs typeface="Calibri"/>
              </a:rPr>
              <a:t>cartilage</a:t>
            </a:r>
            <a:r>
              <a:rPr sz="2000" spc="4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tumor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827328" y="1252121"/>
            <a:ext cx="5823585" cy="364744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 spc="-10">
                <a:latin typeface="Calibri"/>
                <a:cs typeface="Calibri"/>
              </a:rPr>
              <a:t>C</a:t>
            </a:r>
            <a:r>
              <a:rPr sz="2800" spc="-10">
                <a:latin typeface="Calibri"/>
                <a:cs typeface="Calibri"/>
              </a:rPr>
              <a:t>lassification</a:t>
            </a:r>
            <a:r>
              <a:rPr sz="2800" spc="-3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tumors</a:t>
            </a:r>
            <a:endParaRPr sz="2800">
              <a:latin typeface="Calibri"/>
              <a:cs typeface="Calibri"/>
            </a:endParaRPr>
          </a:p>
          <a:p>
            <a:pPr marL="698500" lvl="1" indent="-229870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Carcinomas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(malignant</a:t>
            </a:r>
            <a:r>
              <a:rPr sz="2400" spc="-5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epithelial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tumors)</a:t>
            </a:r>
            <a:endParaRPr sz="24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80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Melanoma—</a:t>
            </a:r>
            <a:r>
              <a:rPr sz="2000">
                <a:latin typeface="Calibri"/>
                <a:cs typeface="Calibri"/>
              </a:rPr>
              <a:t>involves</a:t>
            </a:r>
            <a:r>
              <a:rPr sz="2000" spc="6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melanocytes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Adenocarcinoma—</a:t>
            </a:r>
            <a:r>
              <a:rPr sz="2000">
                <a:latin typeface="Calibri"/>
                <a:cs typeface="Calibri"/>
              </a:rPr>
              <a:t>glandular</a:t>
            </a:r>
            <a:r>
              <a:rPr sz="2000" spc="11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cancer</a:t>
            </a:r>
            <a:endParaRPr sz="2000">
              <a:latin typeface="Calibri"/>
              <a:cs typeface="Calibri"/>
            </a:endParaRPr>
          </a:p>
          <a:p>
            <a:pPr lvl="2">
              <a:lnSpc>
                <a:spcPct val="100000"/>
              </a:lnSpc>
              <a:spcBef>
                <a:spcPts val="45"/>
              </a:spcBef>
              <a:buFont typeface="Arial"/>
              <a:buChar char="•"/>
              <a:defRPr/>
            </a:pPr>
            <a:endParaRPr sz="2300">
              <a:latin typeface="Calibri"/>
              <a:cs typeface="Calibri"/>
            </a:endParaRPr>
          </a:p>
          <a:p>
            <a:pPr marL="698500" lvl="1" indent="-22987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Sarcomas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(connective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tissue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cancers)</a:t>
            </a:r>
            <a:endParaRPr sz="24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80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Lymphoma—</a:t>
            </a:r>
            <a:r>
              <a:rPr sz="2000">
                <a:latin typeface="Calibri"/>
                <a:cs typeface="Calibri"/>
              </a:rPr>
              <a:t>lymphatic </a:t>
            </a:r>
            <a:r>
              <a:rPr sz="2000" spc="-10">
                <a:latin typeface="Calibri"/>
                <a:cs typeface="Calibri"/>
              </a:rPr>
              <a:t>cancer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60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Osteosarcoma—</a:t>
            </a:r>
            <a:r>
              <a:rPr sz="2000">
                <a:latin typeface="Calibri"/>
                <a:cs typeface="Calibri"/>
              </a:rPr>
              <a:t>bone</a:t>
            </a:r>
            <a:r>
              <a:rPr sz="2000" spc="7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cancer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Myeloma—</a:t>
            </a:r>
            <a:r>
              <a:rPr sz="2000">
                <a:latin typeface="Calibri"/>
                <a:cs typeface="Calibri"/>
              </a:rPr>
              <a:t>bone</a:t>
            </a:r>
            <a:r>
              <a:rPr sz="2000" spc="-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marrow </a:t>
            </a:r>
            <a:r>
              <a:rPr sz="2000" spc="-10">
                <a:latin typeface="Calibri"/>
                <a:cs typeface="Calibri"/>
              </a:rPr>
              <a:t>tumor</a:t>
            </a:r>
            <a:endParaRPr sz="2000">
              <a:latin typeface="Calibri"/>
              <a:cs typeface="Calibri"/>
            </a:endParaRPr>
          </a:p>
          <a:p>
            <a:pPr marL="1155699" lvl="2" indent="-229235">
              <a:lnSpc>
                <a:spcPct val="100000"/>
              </a:lnSpc>
              <a:spcBef>
                <a:spcPts val="265"/>
              </a:spcBef>
              <a:buFont typeface="Arial"/>
              <a:buChar char="•"/>
              <a:tabLst>
                <a:tab pos="1155699" algn="l"/>
                <a:tab pos="1156335" algn="l"/>
              </a:tabLst>
              <a:defRPr/>
            </a:pPr>
            <a:r>
              <a:rPr sz="2000" spc="-10">
                <a:latin typeface="Calibri"/>
                <a:cs typeface="Calibri"/>
              </a:rPr>
              <a:t>Fibrosarcoma—</a:t>
            </a:r>
            <a:r>
              <a:rPr sz="2000">
                <a:latin typeface="Calibri"/>
                <a:cs typeface="Calibri"/>
              </a:rPr>
              <a:t>cancer</a:t>
            </a:r>
            <a:r>
              <a:rPr sz="2000" spc="2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fibrous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tissue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09676"/>
            <a:ext cx="386143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4400" b="0">
                <a:latin typeface="Calibri Light"/>
                <a:cs typeface="Calibri Light"/>
              </a:rPr>
              <a:t>Causes</a:t>
            </a:r>
            <a:r>
              <a:rPr sz="4400" b="0" spc="-35">
                <a:latin typeface="Calibri Light"/>
                <a:cs typeface="Calibri Light"/>
              </a:rPr>
              <a:t> </a:t>
            </a:r>
            <a:r>
              <a:rPr sz="4400" b="0">
                <a:latin typeface="Calibri Light"/>
                <a:cs typeface="Calibri Light"/>
              </a:rPr>
              <a:t>of</a:t>
            </a:r>
            <a:r>
              <a:rPr sz="4400" b="0" spc="5">
                <a:latin typeface="Calibri Light"/>
                <a:cs typeface="Calibri Light"/>
              </a:rPr>
              <a:t> </a:t>
            </a:r>
            <a:r>
              <a:rPr sz="4400" b="0" spc="-10">
                <a:latin typeface="Calibri Light"/>
                <a:cs typeface="Calibri Light"/>
              </a:rPr>
              <a:t>Cancer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1757665"/>
            <a:ext cx="9225915" cy="121412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241300" algn="l"/>
              </a:tabLst>
              <a:defRPr/>
            </a:pPr>
            <a:r>
              <a:rPr sz="2800">
                <a:latin typeface="Calibri"/>
                <a:cs typeface="Calibri"/>
              </a:rPr>
              <a:t>Causes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 spc="-25">
                <a:latin typeface="Calibri"/>
                <a:cs typeface="Calibri"/>
              </a:rPr>
              <a:t>cancer—</a:t>
            </a:r>
            <a:r>
              <a:rPr sz="2800">
                <a:latin typeface="Calibri"/>
                <a:cs typeface="Calibri"/>
              </a:rPr>
              <a:t>varied</a:t>
            </a:r>
            <a:r>
              <a:rPr sz="2800" spc="-3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still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not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clearly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understood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ts val="274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  <a:defRPr/>
            </a:pPr>
            <a:r>
              <a:rPr sz="2400">
                <a:latin typeface="Calibri"/>
                <a:cs typeface="Calibri"/>
              </a:rPr>
              <a:t>Cancer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involves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hyperplasia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(growth</a:t>
            </a:r>
            <a:r>
              <a:rPr sz="2400" spc="-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too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many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cells)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</a:t>
            </a:r>
            <a:r>
              <a:rPr sz="2400" spc="-10">
                <a:latin typeface="Calibri"/>
                <a:cs typeface="Calibri"/>
              </a:rPr>
              <a:t> anaplasia</a:t>
            </a:r>
            <a:endParaRPr sz="2400">
              <a:latin typeface="Calibri"/>
              <a:cs typeface="Calibri"/>
            </a:endParaRPr>
          </a:p>
          <a:p>
            <a:pPr marL="698500">
              <a:lnSpc>
                <a:spcPts val="2740"/>
              </a:lnSpc>
              <a:defRPr/>
            </a:pPr>
            <a:r>
              <a:rPr sz="2400">
                <a:latin typeface="Calibri"/>
                <a:cs typeface="Calibri"/>
              </a:rPr>
              <a:t>(development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undifferentiated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cells)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47775"/>
            <a:ext cx="77641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4000" b="0">
                <a:latin typeface="Calibri Light"/>
                <a:cs typeface="Calibri Light"/>
              </a:rPr>
              <a:t>Tissues</a:t>
            </a:r>
            <a:r>
              <a:rPr sz="4000" b="0" spc="-125">
                <a:latin typeface="Calibri Light"/>
                <a:cs typeface="Calibri Light"/>
              </a:rPr>
              <a:t> </a:t>
            </a:r>
            <a:r>
              <a:rPr sz="4000" b="0">
                <a:latin typeface="Calibri Light"/>
                <a:cs typeface="Calibri Light"/>
              </a:rPr>
              <a:t>and</a:t>
            </a:r>
            <a:r>
              <a:rPr sz="4000" b="0" spc="-120">
                <a:latin typeface="Calibri Light"/>
                <a:cs typeface="Calibri Light"/>
              </a:rPr>
              <a:t> </a:t>
            </a:r>
            <a:r>
              <a:rPr sz="4000" b="0">
                <a:latin typeface="Calibri Light"/>
                <a:cs typeface="Calibri Light"/>
              </a:rPr>
              <a:t>radiographic</a:t>
            </a:r>
            <a:r>
              <a:rPr sz="4000" b="0" spc="-125">
                <a:latin typeface="Calibri Light"/>
                <a:cs typeface="Calibri Light"/>
              </a:rPr>
              <a:t> </a:t>
            </a:r>
            <a:r>
              <a:rPr sz="4000" b="0" spc="-10">
                <a:latin typeface="Calibri Light"/>
                <a:cs typeface="Calibri Light"/>
              </a:rPr>
              <a:t>appearances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 txBox="1"/>
          <p:nvPr/>
        </p:nvSpPr>
        <p:spPr bwMode="auto">
          <a:xfrm>
            <a:off x="916939" y="2424428"/>
            <a:ext cx="10271125" cy="720724"/>
          </a:xfrm>
          <a:prstGeom prst="rect">
            <a:avLst/>
          </a:prstGeom>
        </p:spPr>
        <p:txBody>
          <a:bodyPr vert="horz" wrap="square" lIns="0" tIns="53974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  <a:defRPr/>
            </a:pPr>
            <a:r>
              <a:rPr sz="2400">
                <a:latin typeface="Calibri"/>
                <a:cs typeface="Calibri"/>
              </a:rPr>
              <a:t>It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is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important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understand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nature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body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tissue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because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different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shades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of </a:t>
            </a:r>
            <a:r>
              <a:rPr sz="2400">
                <a:latin typeface="Calibri"/>
                <a:cs typeface="Calibri"/>
              </a:rPr>
              <a:t>grey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radiography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are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caused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by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variations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in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u="sng">
                <a:latin typeface="Calibri"/>
                <a:cs typeface="Calibri"/>
              </a:rPr>
              <a:t>tissue density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and </a:t>
            </a:r>
            <a:r>
              <a:rPr sz="2400" u="sng" spc="-10">
                <a:latin typeface="Calibri"/>
                <a:cs typeface="Calibri"/>
              </a:rPr>
              <a:t>thickness</a:t>
            </a:r>
            <a:r>
              <a:rPr sz="2400" spc="-1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 bwMode="auto">
          <a:xfrm>
            <a:off x="2153411" y="4312920"/>
            <a:ext cx="7824470" cy="469900"/>
            <a:chOff x="2153411" y="4312920"/>
            <a:chExt cx="7824470" cy="469900"/>
          </a:xfrm>
        </p:grpSpPr>
        <p:pic>
          <p:nvPicPr>
            <p:cNvPr id="5" name="object 5" descr=""/>
            <p:cNvPicPr/>
            <p:nvPr/>
          </p:nvPicPr>
          <p:blipFill>
            <a:blip r:embed="rId3"/>
            <a:stretch/>
          </p:blipFill>
          <p:spPr bwMode="auto">
            <a:xfrm>
              <a:off x="2159507" y="4319016"/>
              <a:ext cx="7812024" cy="45720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 bwMode="auto">
            <a:xfrm>
              <a:off x="2159507" y="4319016"/>
              <a:ext cx="7812405" cy="457200"/>
            </a:xfrm>
            <a:custGeom>
              <a:avLst/>
              <a:gdLst/>
              <a:ahLst/>
              <a:cxnLst/>
              <a:rect l="l" t="t" r="r" b="b"/>
              <a:pathLst>
                <a:path w="7812405" h="457200" fill="norm" stroke="1" extrusionOk="0">
                  <a:moveTo>
                    <a:pt x="0" y="457199"/>
                  </a:moveTo>
                  <a:lnTo>
                    <a:pt x="7812024" y="457199"/>
                  </a:lnTo>
                  <a:lnTo>
                    <a:pt x="7812024" y="0"/>
                  </a:lnTo>
                  <a:lnTo>
                    <a:pt x="0" y="0"/>
                  </a:lnTo>
                  <a:lnTo>
                    <a:pt x="0" y="457199"/>
                  </a:lnTo>
                  <a:close/>
                </a:path>
              </a:pathLst>
            </a:custGeom>
            <a:grpFill/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7" descr=""/>
          <p:cNvSpPr txBox="1"/>
          <p:nvPr/>
        </p:nvSpPr>
        <p:spPr bwMode="auto">
          <a:xfrm>
            <a:off x="2159507" y="4901184"/>
            <a:ext cx="466725" cy="370840"/>
          </a:xfrm>
          <a:prstGeom prst="rect">
            <a:avLst/>
          </a:prstGeom>
          <a:ln w="12191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  <a:defRPr/>
            </a:pPr>
            <a:r>
              <a:rPr sz="1800" spc="-25">
                <a:latin typeface="Calibri"/>
                <a:cs typeface="Calibri"/>
              </a:rPr>
              <a:t>Air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 bwMode="auto">
          <a:xfrm>
            <a:off x="3573779" y="4870703"/>
            <a:ext cx="175006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50"/>
              </a:spcBef>
              <a:defRPr/>
            </a:pPr>
            <a:r>
              <a:rPr sz="1800">
                <a:latin typeface="Calibri"/>
                <a:cs typeface="Calibri"/>
              </a:rPr>
              <a:t>Soft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tissue/fluid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 bwMode="auto">
          <a:xfrm>
            <a:off x="5881115" y="4888991"/>
            <a:ext cx="72390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45"/>
              </a:spcBef>
              <a:defRPr/>
            </a:pPr>
            <a:r>
              <a:rPr sz="1800" spc="-20">
                <a:latin typeface="Calibri"/>
                <a:cs typeface="Calibri"/>
              </a:rPr>
              <a:t>Bone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 bwMode="auto">
          <a:xfrm>
            <a:off x="6912864" y="4901184"/>
            <a:ext cx="3058795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50"/>
              </a:spcBef>
              <a:defRPr/>
            </a:pPr>
            <a:r>
              <a:rPr sz="1800">
                <a:latin typeface="Calibri"/>
                <a:cs typeface="Calibri"/>
              </a:rPr>
              <a:t>Radiographic</a:t>
            </a:r>
            <a:r>
              <a:rPr sz="1800" spc="-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contrast/metal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501776"/>
            <a:ext cx="9343390" cy="953135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  <a:defRPr/>
            </a:pPr>
            <a:r>
              <a:rPr sz="3200" b="0">
                <a:latin typeface="Calibri Light"/>
                <a:cs typeface="Calibri Light"/>
              </a:rPr>
              <a:t>Remember,</a:t>
            </a:r>
            <a:r>
              <a:rPr sz="3200" b="0" spc="5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the</a:t>
            </a:r>
            <a:r>
              <a:rPr sz="3200" b="0" spc="-20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more</a:t>
            </a:r>
            <a:r>
              <a:rPr sz="3200" b="0" spc="10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dense</a:t>
            </a:r>
            <a:r>
              <a:rPr sz="3200" b="0" spc="-15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a</a:t>
            </a:r>
            <a:r>
              <a:rPr sz="3200" b="0" spc="-5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tissue</a:t>
            </a:r>
            <a:r>
              <a:rPr sz="3200" b="0" spc="-10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is,</a:t>
            </a:r>
            <a:r>
              <a:rPr sz="3200" b="0" spc="-5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the</a:t>
            </a:r>
            <a:r>
              <a:rPr sz="3200" b="0" spc="-15">
                <a:latin typeface="Calibri Light"/>
                <a:cs typeface="Calibri Light"/>
              </a:rPr>
              <a:t> </a:t>
            </a:r>
            <a:r>
              <a:rPr sz="3200" b="0">
                <a:latin typeface="Calibri Light"/>
                <a:cs typeface="Calibri Light"/>
              </a:rPr>
              <a:t>more</a:t>
            </a:r>
            <a:r>
              <a:rPr sz="3200" b="0" spc="15">
                <a:latin typeface="Calibri Light"/>
                <a:cs typeface="Calibri Light"/>
              </a:rPr>
              <a:t> </a:t>
            </a:r>
            <a:r>
              <a:rPr sz="3200" b="0" spc="-10">
                <a:latin typeface="Calibri Light"/>
                <a:cs typeface="Calibri Light"/>
              </a:rPr>
              <a:t>“white” </a:t>
            </a:r>
            <a:r>
              <a:rPr sz="3200" b="0">
                <a:latin typeface="Calibri Light"/>
                <a:cs typeface="Calibri Light"/>
              </a:rPr>
              <a:t>it </a:t>
            </a:r>
            <a:r>
              <a:rPr sz="3200" b="0" spc="-10">
                <a:latin typeface="Calibri Light"/>
                <a:cs typeface="Calibri Light"/>
              </a:rPr>
              <a:t>appears</a:t>
            </a:r>
            <a:endParaRPr sz="32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2062733" y="2442937"/>
            <a:ext cx="2948940" cy="325673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8387842" y="2861259"/>
            <a:ext cx="1475740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defRPr/>
            </a:pPr>
            <a:r>
              <a:rPr sz="2400" spc="-25">
                <a:latin typeface="Calibri"/>
                <a:cs typeface="Calibri"/>
              </a:rPr>
              <a:t>Air </a:t>
            </a:r>
            <a:r>
              <a:rPr sz="2400" spc="-10">
                <a:latin typeface="Calibri"/>
                <a:cs typeface="Calibri"/>
              </a:rPr>
              <a:t>Water/fluid Blood</a:t>
            </a:r>
            <a:endParaRPr sz="2400">
              <a:latin typeface="Calibri"/>
              <a:cs typeface="Calibri"/>
            </a:endParaRPr>
          </a:p>
          <a:p>
            <a:pPr marL="12700" marR="815340">
              <a:lnSpc>
                <a:spcPct val="100000"/>
              </a:lnSpc>
              <a:spcBef>
                <a:spcPts val="5"/>
              </a:spcBef>
              <a:defRPr/>
            </a:pPr>
            <a:r>
              <a:rPr sz="2400" spc="-25">
                <a:latin typeface="Calibri"/>
                <a:cs typeface="Calibri"/>
              </a:rPr>
              <a:t>Fat </a:t>
            </a:r>
            <a:r>
              <a:rPr sz="2400" spc="-20">
                <a:latin typeface="Calibri"/>
                <a:cs typeface="Calibri"/>
              </a:rPr>
              <a:t>Bone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5251703" y="2273807"/>
            <a:ext cx="2570988" cy="342900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29792"/>
            <a:ext cx="9207500" cy="720724"/>
          </a:xfrm>
          <a:prstGeom prst="rect">
            <a:avLst/>
          </a:prstGeom>
        </p:spPr>
        <p:txBody>
          <a:bodyPr vert="horz" wrap="square" lIns="0" tIns="53974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  <a:defRPr/>
            </a:pPr>
            <a:r>
              <a:rPr b="0">
                <a:latin typeface="Calibri Light"/>
                <a:cs typeface="Calibri Light"/>
              </a:rPr>
              <a:t>The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structure</a:t>
            </a:r>
            <a:r>
              <a:rPr b="0" spc="-3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of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tissues,</a:t>
            </a:r>
            <a:r>
              <a:rPr b="0" spc="-2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and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pathological</a:t>
            </a:r>
            <a:r>
              <a:rPr b="0" spc="-3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processes,</a:t>
            </a:r>
            <a:r>
              <a:rPr b="0" spc="-2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cause</a:t>
            </a:r>
            <a:r>
              <a:rPr b="0" spc="-2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varying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 spc="-10">
                <a:latin typeface="Calibri Light"/>
                <a:cs typeface="Calibri Light"/>
              </a:rPr>
              <a:t>textures </a:t>
            </a:r>
            <a:r>
              <a:rPr b="0">
                <a:latin typeface="Calibri Light"/>
                <a:cs typeface="Calibri Light"/>
              </a:rPr>
              <a:t>and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shades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of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black,</a:t>
            </a:r>
            <a:r>
              <a:rPr b="0" spc="-1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white</a:t>
            </a:r>
            <a:r>
              <a:rPr b="0" spc="-3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and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grey</a:t>
            </a:r>
            <a:r>
              <a:rPr b="0" spc="-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to</a:t>
            </a:r>
            <a:r>
              <a:rPr b="0" spc="-2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be</a:t>
            </a:r>
            <a:r>
              <a:rPr b="0" spc="-5">
                <a:latin typeface="Calibri Light"/>
                <a:cs typeface="Calibri Light"/>
              </a:rPr>
              <a:t> </a:t>
            </a:r>
            <a:r>
              <a:rPr b="0" spc="-10">
                <a:latin typeface="Calibri Light"/>
                <a:cs typeface="Calibri Light"/>
              </a:rPr>
              <a:t>visualized</a:t>
            </a:r>
            <a:endParaRPr/>
          </a:p>
        </p:txBody>
      </p:sp>
      <p:grpSp>
        <p:nvGrpSpPr>
          <p:cNvPr id="3" name="object 3" descr=""/>
          <p:cNvGrpSpPr/>
          <p:nvPr/>
        </p:nvGrpSpPr>
        <p:grpSpPr bwMode="auto">
          <a:xfrm>
            <a:off x="1851660" y="2180844"/>
            <a:ext cx="8533130" cy="4063365"/>
            <a:chOff x="1851660" y="2180844"/>
            <a:chExt cx="8533130" cy="4063365"/>
          </a:xfrm>
        </p:grpSpPr>
        <p:pic>
          <p:nvPicPr>
            <p:cNvPr id="4" name="object 4" descr=""/>
            <p:cNvPicPr/>
            <p:nvPr/>
          </p:nvPicPr>
          <p:blipFill>
            <a:blip r:embed="rId3"/>
            <a:stretch/>
          </p:blipFill>
          <p:spPr bwMode="auto">
            <a:xfrm>
              <a:off x="5317236" y="2714244"/>
              <a:ext cx="5067300" cy="2723387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/>
            <a:stretch/>
          </p:blipFill>
          <p:spPr bwMode="auto">
            <a:xfrm>
              <a:off x="1851660" y="2180844"/>
              <a:ext cx="3869436" cy="4062983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916939" y="1479245"/>
            <a:ext cx="10188575" cy="288226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 marR="5080">
              <a:lnSpc>
                <a:spcPts val="3030"/>
              </a:lnSpc>
              <a:spcBef>
                <a:spcPts val="475"/>
              </a:spcBef>
              <a:defRPr/>
            </a:pPr>
            <a:r>
              <a:rPr sz="2800">
                <a:latin typeface="Calibri"/>
                <a:cs typeface="Calibri"/>
              </a:rPr>
              <a:t>Tissue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density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thickness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is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affected</a:t>
            </a:r>
            <a:r>
              <a:rPr sz="2800" spc="-9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by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disease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processes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that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alter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structure</a:t>
            </a:r>
            <a:r>
              <a:rPr sz="2800" spc="-3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tissues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distribution</a:t>
            </a:r>
            <a:r>
              <a:rPr sz="2800" spc="-2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of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ICF,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IF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and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 spc="-20">
                <a:latin typeface="Calibri"/>
                <a:cs typeface="Calibri"/>
              </a:rPr>
              <a:t>ECF: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defRPr/>
            </a:pPr>
            <a:endParaRPr sz="3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615950" algn="l"/>
              </a:tabLst>
              <a:defRPr/>
            </a:pPr>
            <a:r>
              <a:rPr sz="2800" spc="-25">
                <a:latin typeface="Calibri"/>
                <a:cs typeface="Calibri"/>
              </a:rPr>
              <a:t>ICF</a:t>
            </a:r>
            <a:r>
              <a:rPr sz="2800">
                <a:latin typeface="Calibri"/>
                <a:cs typeface="Calibri"/>
              </a:rPr>
              <a:t>	-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intracellular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fluid,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fluid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found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inside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 spc="-20">
                <a:latin typeface="Calibri"/>
                <a:cs typeface="Calibri"/>
              </a:rPr>
              <a:t>cell</a:t>
            </a:r>
            <a:endParaRPr sz="2800">
              <a:latin typeface="Calibri"/>
              <a:cs typeface="Calibri"/>
            </a:endParaRPr>
          </a:p>
          <a:p>
            <a:pPr marL="12700" marR="1832610">
              <a:lnSpc>
                <a:spcPts val="4028"/>
              </a:lnSpc>
              <a:spcBef>
                <a:spcPts val="95"/>
              </a:spcBef>
              <a:defRPr/>
            </a:pPr>
            <a:r>
              <a:rPr sz="2800">
                <a:latin typeface="Calibri"/>
                <a:cs typeface="Calibri"/>
              </a:rPr>
              <a:t>IF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interstitial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fluid,</a:t>
            </a:r>
            <a:r>
              <a:rPr sz="2800" spc="-4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fluid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found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spaces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around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cells </a:t>
            </a:r>
            <a:r>
              <a:rPr sz="2800">
                <a:latin typeface="Calibri"/>
                <a:cs typeface="Calibri"/>
              </a:rPr>
              <a:t>ECF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extracellular</a:t>
            </a:r>
            <a:r>
              <a:rPr sz="2800" spc="-7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fluid,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fluid</a:t>
            </a:r>
            <a:r>
              <a:rPr sz="2800" spc="-5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found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outside</a:t>
            </a:r>
            <a:r>
              <a:rPr sz="2800" spc="-4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the</a:t>
            </a:r>
            <a:r>
              <a:rPr sz="2800" spc="-60">
                <a:latin typeface="Calibri"/>
                <a:cs typeface="Calibri"/>
              </a:rPr>
              <a:t> </a:t>
            </a:r>
            <a:r>
              <a:rPr sz="2800" spc="-20">
                <a:latin typeface="Calibri"/>
                <a:cs typeface="Calibri"/>
              </a:rPr>
              <a:t>cell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5771515" y="904113"/>
            <a:ext cx="9448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1200" b="0">
                <a:latin typeface="Calibri Light"/>
                <a:cs typeface="Calibri Light"/>
              </a:rPr>
              <a:t>Eisenburg</a:t>
            </a:r>
            <a:r>
              <a:rPr sz="1200" b="0" spc="-10">
                <a:latin typeface="Calibri Light"/>
                <a:cs typeface="Calibri Light"/>
              </a:rPr>
              <a:t> </a:t>
            </a:r>
            <a:r>
              <a:rPr sz="1200" b="0">
                <a:latin typeface="Calibri Light"/>
                <a:cs typeface="Calibri Light"/>
              </a:rPr>
              <a:t>3-</a:t>
            </a:r>
            <a:r>
              <a:rPr sz="1200" b="0" spc="-25">
                <a:latin typeface="Calibri Light"/>
                <a:cs typeface="Calibri Light"/>
              </a:rPr>
              <a:t>22</a:t>
            </a:r>
            <a:endParaRPr sz="1200">
              <a:latin typeface="Calibri Light"/>
              <a:cs typeface="Calibri Light"/>
            </a:endParaRPr>
          </a:p>
        </p:txBody>
      </p:sp>
      <p:grpSp>
        <p:nvGrpSpPr>
          <p:cNvPr id="3" name="object 3" descr=""/>
          <p:cNvGrpSpPr/>
          <p:nvPr/>
        </p:nvGrpSpPr>
        <p:grpSpPr bwMode="auto">
          <a:xfrm>
            <a:off x="1682495" y="149352"/>
            <a:ext cx="8985885" cy="6268720"/>
            <a:chOff x="1682495" y="149352"/>
            <a:chExt cx="8985885" cy="6268720"/>
          </a:xfrm>
        </p:grpSpPr>
        <p:pic>
          <p:nvPicPr>
            <p:cNvPr id="4" name="object 4" descr=""/>
            <p:cNvPicPr/>
            <p:nvPr/>
          </p:nvPicPr>
          <p:blipFill>
            <a:blip r:embed="rId3"/>
            <a:stretch/>
          </p:blipFill>
          <p:spPr bwMode="auto">
            <a:xfrm>
              <a:off x="1682495" y="149352"/>
              <a:ext cx="4009644" cy="343204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/>
            <a:stretch/>
          </p:blipFill>
          <p:spPr bwMode="auto">
            <a:xfrm>
              <a:off x="5394960" y="2878835"/>
              <a:ext cx="5273040" cy="353872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 bwMode="auto">
            <a:xfrm>
              <a:off x="2400299" y="1908047"/>
              <a:ext cx="554990" cy="554990"/>
            </a:xfrm>
            <a:custGeom>
              <a:avLst/>
              <a:gdLst/>
              <a:ahLst/>
              <a:cxnLst/>
              <a:rect l="l" t="t" r="r" b="b"/>
              <a:pathLst>
                <a:path w="554989" h="554989" fill="norm" stroke="1" extrusionOk="0">
                  <a:moveTo>
                    <a:pt x="0" y="277367"/>
                  </a:moveTo>
                  <a:lnTo>
                    <a:pt x="4469" y="227517"/>
                  </a:lnTo>
                  <a:lnTo>
                    <a:pt x="17355" y="180595"/>
                  </a:lnTo>
                  <a:lnTo>
                    <a:pt x="37874" y="137385"/>
                  </a:lnTo>
                  <a:lnTo>
                    <a:pt x="65241" y="98673"/>
                  </a:lnTo>
                  <a:lnTo>
                    <a:pt x="98673" y="65241"/>
                  </a:lnTo>
                  <a:lnTo>
                    <a:pt x="137385" y="37874"/>
                  </a:lnTo>
                  <a:lnTo>
                    <a:pt x="180595" y="17355"/>
                  </a:lnTo>
                  <a:lnTo>
                    <a:pt x="227517" y="4469"/>
                  </a:lnTo>
                  <a:lnTo>
                    <a:pt x="277368" y="0"/>
                  </a:lnTo>
                  <a:lnTo>
                    <a:pt x="327185" y="4469"/>
                  </a:lnTo>
                  <a:lnTo>
                    <a:pt x="374089" y="17355"/>
                  </a:lnTo>
                  <a:lnTo>
                    <a:pt x="417293" y="37874"/>
                  </a:lnTo>
                  <a:lnTo>
                    <a:pt x="456010" y="65241"/>
                  </a:lnTo>
                  <a:lnTo>
                    <a:pt x="489452" y="98673"/>
                  </a:lnTo>
                  <a:lnTo>
                    <a:pt x="516833" y="137385"/>
                  </a:lnTo>
                  <a:lnTo>
                    <a:pt x="537365" y="180595"/>
                  </a:lnTo>
                  <a:lnTo>
                    <a:pt x="550262" y="227517"/>
                  </a:lnTo>
                  <a:lnTo>
                    <a:pt x="554736" y="277367"/>
                  </a:lnTo>
                  <a:lnTo>
                    <a:pt x="550262" y="327218"/>
                  </a:lnTo>
                  <a:lnTo>
                    <a:pt x="537365" y="374140"/>
                  </a:lnTo>
                  <a:lnTo>
                    <a:pt x="516833" y="417350"/>
                  </a:lnTo>
                  <a:lnTo>
                    <a:pt x="489452" y="456062"/>
                  </a:lnTo>
                  <a:lnTo>
                    <a:pt x="456010" y="489494"/>
                  </a:lnTo>
                  <a:lnTo>
                    <a:pt x="417293" y="516861"/>
                  </a:lnTo>
                  <a:lnTo>
                    <a:pt x="374089" y="537380"/>
                  </a:lnTo>
                  <a:lnTo>
                    <a:pt x="327185" y="550266"/>
                  </a:lnTo>
                  <a:lnTo>
                    <a:pt x="277368" y="554735"/>
                  </a:lnTo>
                  <a:lnTo>
                    <a:pt x="227517" y="550266"/>
                  </a:lnTo>
                  <a:lnTo>
                    <a:pt x="180595" y="537380"/>
                  </a:lnTo>
                  <a:lnTo>
                    <a:pt x="137385" y="516861"/>
                  </a:lnTo>
                  <a:lnTo>
                    <a:pt x="98673" y="489494"/>
                  </a:lnTo>
                  <a:lnTo>
                    <a:pt x="65241" y="456062"/>
                  </a:lnTo>
                  <a:lnTo>
                    <a:pt x="37874" y="417350"/>
                  </a:lnTo>
                  <a:lnTo>
                    <a:pt x="17355" y="374140"/>
                  </a:lnTo>
                  <a:lnTo>
                    <a:pt x="4469" y="327218"/>
                  </a:lnTo>
                  <a:lnTo>
                    <a:pt x="0" y="277367"/>
                  </a:lnTo>
                  <a:close/>
                </a:path>
              </a:pathLst>
            </a:custGeom>
            <a:grpFill/>
            <a:ln w="121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7" descr=""/>
          <p:cNvSpPr txBox="1"/>
          <p:nvPr/>
        </p:nvSpPr>
        <p:spPr bwMode="auto">
          <a:xfrm>
            <a:off x="1744979" y="4520184"/>
            <a:ext cx="3182620" cy="147701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114" rIns="0" bIns="0" rtlCol="0">
            <a:spAutoFit/>
          </a:bodyPr>
          <a:lstStyle/>
          <a:p>
            <a:pPr marL="91440" marR="354330">
              <a:lnSpc>
                <a:spcPct val="100000"/>
              </a:lnSpc>
              <a:spcBef>
                <a:spcPts val="244"/>
              </a:spcBef>
              <a:defRPr/>
            </a:pPr>
            <a:r>
              <a:rPr sz="1800">
                <a:latin typeface="Calibri"/>
                <a:cs typeface="Calibri"/>
              </a:rPr>
              <a:t>Here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CT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machine</a:t>
            </a:r>
            <a:r>
              <a:rPr sz="1800" spc="2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settings </a:t>
            </a:r>
            <a:r>
              <a:rPr sz="1800">
                <a:latin typeface="Calibri"/>
                <a:cs typeface="Calibri"/>
              </a:rPr>
              <a:t>have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been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manipulated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25">
                <a:latin typeface="Calibri"/>
                <a:cs typeface="Calibri"/>
              </a:rPr>
              <a:t>to </a:t>
            </a:r>
            <a:r>
              <a:rPr sz="1800">
                <a:latin typeface="Calibri"/>
                <a:cs typeface="Calibri"/>
              </a:rPr>
              <a:t>“light up”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the lung</a:t>
            </a:r>
            <a:r>
              <a:rPr sz="1800" spc="10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pathology</a:t>
            </a:r>
            <a:endParaRPr sz="18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defRPr/>
            </a:pPr>
            <a:r>
              <a:rPr sz="1800">
                <a:latin typeface="Calibri"/>
                <a:cs typeface="Calibri"/>
              </a:rPr>
              <a:t>(circled</a:t>
            </a:r>
            <a:r>
              <a:rPr sz="1800" spc="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in</a:t>
            </a:r>
            <a:r>
              <a:rPr sz="1800" spc="-1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red)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more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effectively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16939" y="693801"/>
            <a:ext cx="8774430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  <a:defRPr/>
            </a:pPr>
            <a:r>
              <a:rPr sz="2000" b="0">
                <a:latin typeface="Calibri Light"/>
                <a:cs typeface="Calibri Light"/>
              </a:rPr>
              <a:t>Coughing</a:t>
            </a:r>
            <a:r>
              <a:rPr sz="2000" b="0" spc="-3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due</a:t>
            </a:r>
            <a:r>
              <a:rPr sz="2000" b="0" spc="-3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to</a:t>
            </a:r>
            <a:r>
              <a:rPr sz="2000" b="0" spc="-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chronic</a:t>
            </a:r>
            <a:r>
              <a:rPr sz="2000" b="0" spc="-4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conditions</a:t>
            </a:r>
            <a:r>
              <a:rPr sz="2000" b="0" spc="-5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can</a:t>
            </a:r>
            <a:r>
              <a:rPr sz="2000" b="0" spc="-2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cause</a:t>
            </a:r>
            <a:r>
              <a:rPr sz="2000" b="0" spc="-3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dense</a:t>
            </a:r>
            <a:r>
              <a:rPr sz="2000" b="0" spc="-5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scar</a:t>
            </a:r>
            <a:r>
              <a:rPr sz="2000" b="0" spc="-2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tissue</a:t>
            </a:r>
            <a:r>
              <a:rPr sz="2000" b="0" spc="-4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to</a:t>
            </a:r>
            <a:r>
              <a:rPr sz="2000" b="0" spc="-1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form</a:t>
            </a:r>
            <a:r>
              <a:rPr sz="2000" b="0" spc="-1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in</a:t>
            </a:r>
            <a:r>
              <a:rPr sz="2000" b="0" spc="-3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the</a:t>
            </a:r>
            <a:r>
              <a:rPr sz="2000" b="0" spc="-20">
                <a:latin typeface="Calibri Light"/>
                <a:cs typeface="Calibri Light"/>
              </a:rPr>
              <a:t> </a:t>
            </a:r>
            <a:r>
              <a:rPr sz="2000" b="0" spc="-10">
                <a:latin typeface="Calibri Light"/>
                <a:cs typeface="Calibri Light"/>
              </a:rPr>
              <a:t>airways </a:t>
            </a:r>
            <a:r>
              <a:rPr sz="2000" b="0">
                <a:latin typeface="Calibri Light"/>
                <a:cs typeface="Calibri Light"/>
              </a:rPr>
              <a:t>which</a:t>
            </a:r>
            <a:r>
              <a:rPr sz="2000" b="0" spc="-4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alters</a:t>
            </a:r>
            <a:r>
              <a:rPr sz="2000" b="0" spc="-2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the</a:t>
            </a:r>
            <a:r>
              <a:rPr sz="2000" b="0" spc="-1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appearance</a:t>
            </a:r>
            <a:r>
              <a:rPr sz="2000" b="0" spc="-4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of</a:t>
            </a:r>
            <a:r>
              <a:rPr sz="2000" b="0" spc="-1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the</a:t>
            </a:r>
            <a:r>
              <a:rPr sz="2000" b="0" spc="-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lung</a:t>
            </a:r>
            <a:r>
              <a:rPr sz="2000" b="0" spc="-2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fields</a:t>
            </a:r>
            <a:r>
              <a:rPr sz="2000" b="0" spc="-4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on</a:t>
            </a:r>
            <a:r>
              <a:rPr sz="2000" b="0" spc="-10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a</a:t>
            </a:r>
            <a:r>
              <a:rPr sz="2000" b="0" spc="-1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chest</a:t>
            </a:r>
            <a:r>
              <a:rPr sz="2000" b="0" spc="-15">
                <a:latin typeface="Calibri Light"/>
                <a:cs typeface="Calibri Light"/>
              </a:rPr>
              <a:t> </a:t>
            </a:r>
            <a:r>
              <a:rPr sz="2000" b="0">
                <a:latin typeface="Calibri Light"/>
                <a:cs typeface="Calibri Light"/>
              </a:rPr>
              <a:t>x-</a:t>
            </a:r>
            <a:r>
              <a:rPr sz="2000" b="0" spc="-25">
                <a:latin typeface="Calibri Light"/>
                <a:cs typeface="Calibri Light"/>
              </a:rPr>
              <a:t>ray</a:t>
            </a:r>
            <a:endParaRPr sz="20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5797296" y="1883664"/>
            <a:ext cx="4017263" cy="346557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7136892" y="5666232"/>
            <a:ext cx="175006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45"/>
              </a:spcBef>
              <a:defRPr/>
            </a:pPr>
            <a:r>
              <a:rPr sz="1800">
                <a:latin typeface="Calibri"/>
                <a:cs typeface="Calibri"/>
              </a:rPr>
              <a:t>Eisenberg</a:t>
            </a:r>
            <a:r>
              <a:rPr sz="1800" spc="-3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3-</a:t>
            </a:r>
            <a:r>
              <a:rPr sz="1800" spc="-25">
                <a:latin typeface="Calibri"/>
                <a:cs typeface="Calibri"/>
              </a:rPr>
              <a:t>40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1648175" y="2027764"/>
            <a:ext cx="3098352" cy="3422403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 bwMode="auto">
          <a:xfrm>
            <a:off x="3081527" y="5666232"/>
            <a:ext cx="1724025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5"/>
              </a:spcBef>
              <a:defRPr/>
            </a:pPr>
            <a:r>
              <a:rPr sz="1800">
                <a:latin typeface="Calibri"/>
                <a:cs typeface="Calibri"/>
              </a:rPr>
              <a:t>Bontrager</a:t>
            </a:r>
            <a:r>
              <a:rPr sz="1800" spc="5">
                <a:latin typeface="Calibri"/>
                <a:cs typeface="Calibri"/>
              </a:rPr>
              <a:t> </a:t>
            </a:r>
            <a:r>
              <a:rPr sz="1800" spc="-10">
                <a:latin typeface="Calibri"/>
                <a:cs typeface="Calibri"/>
              </a:rPr>
              <a:t>2-</a:t>
            </a:r>
            <a:r>
              <a:rPr sz="1800" spc="-25">
                <a:latin typeface="Calibri"/>
                <a:cs typeface="Calibri"/>
              </a:rPr>
              <a:t>53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 bwMode="auto">
          <a:xfrm>
            <a:off x="396036" y="1321434"/>
            <a:ext cx="18561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2400" b="0">
                <a:latin typeface="Calibri Light"/>
                <a:cs typeface="Calibri Light"/>
              </a:rPr>
              <a:t>Eisenburg</a:t>
            </a:r>
            <a:r>
              <a:rPr sz="2400" b="0" spc="-10">
                <a:latin typeface="Calibri Light"/>
                <a:cs typeface="Calibri Light"/>
              </a:rPr>
              <a:t> 4-</a:t>
            </a:r>
            <a:r>
              <a:rPr sz="2400" b="0" spc="-25">
                <a:latin typeface="Calibri Light"/>
                <a:cs typeface="Calibri Light"/>
              </a:rPr>
              <a:t>77</a:t>
            </a:r>
            <a:endParaRPr sz="24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2708148" y="1357883"/>
            <a:ext cx="6531864" cy="509354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 bwMode="auto">
          <a:xfrm>
            <a:off x="569772" y="370408"/>
            <a:ext cx="7856855" cy="87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defRPr/>
            </a:pPr>
            <a:r>
              <a:rPr sz="2800">
                <a:latin typeface="Calibri"/>
                <a:cs typeface="Calibri"/>
              </a:rPr>
              <a:t>Multiple</a:t>
            </a:r>
            <a:r>
              <a:rPr sz="2800" spc="-7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myeloma,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blood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cancer,</a:t>
            </a:r>
            <a:r>
              <a:rPr sz="2800" spc="-9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starts</a:t>
            </a:r>
            <a:r>
              <a:rPr sz="2800" spc="-8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10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plasma</a:t>
            </a:r>
            <a:r>
              <a:rPr sz="2800" spc="-85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cells </a:t>
            </a:r>
            <a:r>
              <a:rPr sz="2800">
                <a:latin typeface="Calibri"/>
                <a:cs typeface="Calibri"/>
              </a:rPr>
              <a:t>in</a:t>
            </a:r>
            <a:r>
              <a:rPr sz="2800" spc="-5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bone</a:t>
            </a:r>
            <a:r>
              <a:rPr sz="2800" spc="-30">
                <a:latin typeface="Calibri"/>
                <a:cs typeface="Calibri"/>
              </a:rPr>
              <a:t> </a:t>
            </a:r>
            <a:r>
              <a:rPr sz="2800" spc="-10">
                <a:latin typeface="Calibri"/>
                <a:cs typeface="Calibri"/>
              </a:rPr>
              <a:t>marrow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535940" y="132334"/>
            <a:ext cx="10005060" cy="1379220"/>
          </a:xfrm>
          <a:prstGeom prst="rect">
            <a:avLst/>
          </a:prstGeom>
        </p:spPr>
        <p:txBody>
          <a:bodyPr vert="horz" wrap="square" lIns="0" tIns="53974" rIns="0" bIns="0" rtlCol="0">
            <a:spAutoFit/>
          </a:bodyPr>
          <a:lstStyle/>
          <a:p>
            <a:pPr marL="12700" marR="44450">
              <a:lnSpc>
                <a:spcPts val="2590"/>
              </a:lnSpc>
              <a:spcBef>
                <a:spcPts val="425"/>
              </a:spcBef>
              <a:defRPr/>
            </a:pPr>
            <a:r>
              <a:rPr b="0">
                <a:latin typeface="Calibri Light"/>
                <a:cs typeface="Calibri Light"/>
              </a:rPr>
              <a:t>Asbestosis</a:t>
            </a:r>
            <a:r>
              <a:rPr b="0" spc="-4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–</a:t>
            </a:r>
            <a:r>
              <a:rPr b="0" spc="-1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lung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disease,</a:t>
            </a:r>
            <a:r>
              <a:rPr b="0" spc="-3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prolonged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exposure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to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high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concentrations</a:t>
            </a:r>
            <a:r>
              <a:rPr b="0" spc="-2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of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 spc="-10">
                <a:latin typeface="Calibri Light"/>
                <a:cs typeface="Calibri Light"/>
              </a:rPr>
              <a:t>asbestos </a:t>
            </a:r>
            <a:r>
              <a:rPr b="0">
                <a:latin typeface="Calibri Light"/>
                <a:cs typeface="Calibri Light"/>
              </a:rPr>
              <a:t>filters</a:t>
            </a:r>
            <a:r>
              <a:rPr b="0" spc="-3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in </a:t>
            </a:r>
            <a:r>
              <a:rPr b="0" spc="-20">
                <a:latin typeface="Calibri Light"/>
                <a:cs typeface="Calibri Light"/>
              </a:rPr>
              <a:t>air.</a:t>
            </a:r>
            <a:endParaRPr/>
          </a:p>
          <a:p>
            <a:pPr marL="12700" marR="5080">
              <a:lnSpc>
                <a:spcPts val="2590"/>
              </a:lnSpc>
              <a:spcBef>
                <a:spcPts val="10"/>
              </a:spcBef>
              <a:defRPr/>
            </a:pPr>
            <a:r>
              <a:rPr b="0">
                <a:latin typeface="Calibri Light"/>
                <a:cs typeface="Calibri Light"/>
              </a:rPr>
              <a:t>Asbestos</a:t>
            </a:r>
            <a:r>
              <a:rPr b="0" spc="-3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is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a</a:t>
            </a:r>
            <a:r>
              <a:rPr b="0" spc="-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mineral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fiber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that</a:t>
            </a:r>
            <a:r>
              <a:rPr b="0" spc="-2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occurs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in</a:t>
            </a:r>
            <a:r>
              <a:rPr b="0" spc="-1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rock</a:t>
            </a:r>
            <a:r>
              <a:rPr b="0" spc="-1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and</a:t>
            </a:r>
            <a:r>
              <a:rPr b="0" spc="-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soil.</a:t>
            </a:r>
            <a:r>
              <a:rPr b="0" spc="-2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Has</a:t>
            </a:r>
            <a:r>
              <a:rPr b="0" spc="-1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been</a:t>
            </a:r>
            <a:r>
              <a:rPr b="0" spc="-10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used</a:t>
            </a:r>
            <a:r>
              <a:rPr b="0" spc="-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in</a:t>
            </a:r>
            <a:r>
              <a:rPr b="0" spc="-5">
                <a:latin typeface="Calibri Light"/>
                <a:cs typeface="Calibri Light"/>
              </a:rPr>
              <a:t> </a:t>
            </a:r>
            <a:r>
              <a:rPr b="0">
                <a:latin typeface="Calibri Light"/>
                <a:cs typeface="Calibri Light"/>
              </a:rPr>
              <a:t>variety</a:t>
            </a:r>
            <a:r>
              <a:rPr b="0" spc="-35">
                <a:latin typeface="Calibri Light"/>
                <a:cs typeface="Calibri Light"/>
              </a:rPr>
              <a:t> </a:t>
            </a:r>
            <a:r>
              <a:rPr b="0" spc="-25">
                <a:latin typeface="Calibri Light"/>
                <a:cs typeface="Calibri Light"/>
              </a:rPr>
              <a:t>of </a:t>
            </a:r>
            <a:r>
              <a:rPr b="0">
                <a:latin typeface="Calibri Light"/>
                <a:cs typeface="Calibri Light"/>
              </a:rPr>
              <a:t>building</a:t>
            </a:r>
            <a:r>
              <a:rPr b="0" spc="-20">
                <a:latin typeface="Calibri Light"/>
                <a:cs typeface="Calibri Light"/>
              </a:rPr>
              <a:t> </a:t>
            </a:r>
            <a:r>
              <a:rPr b="0" spc="-10">
                <a:latin typeface="Calibri Light"/>
                <a:cs typeface="Calibri Light"/>
              </a:rPr>
              <a:t>materials.</a:t>
            </a:r>
            <a:endParaRPr/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3043427" y="1714500"/>
            <a:ext cx="5722620" cy="445007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4725923" y="6167628"/>
            <a:ext cx="1748155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  <a:defRPr/>
            </a:pPr>
            <a:r>
              <a:rPr sz="1800">
                <a:latin typeface="Calibri"/>
                <a:cs typeface="Calibri"/>
              </a:rPr>
              <a:t>Eisenberg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3-</a:t>
            </a:r>
            <a:r>
              <a:rPr sz="1800" spc="-25">
                <a:latin typeface="Calibri"/>
                <a:cs typeface="Calibri"/>
              </a:rPr>
              <a:t>50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 bwMode="auto">
          <a:xfrm>
            <a:off x="4732020" y="1100327"/>
            <a:ext cx="1953895" cy="5573394"/>
            <a:chOff x="4732020" y="1100327"/>
            <a:chExt cx="1953895" cy="5573394"/>
          </a:xfrm>
        </p:grpSpPr>
        <p:pic>
          <p:nvPicPr>
            <p:cNvPr id="3" name="object 3" descr=""/>
            <p:cNvPicPr/>
            <p:nvPr/>
          </p:nvPicPr>
          <p:blipFill>
            <a:blip r:embed="rId3"/>
            <a:stretch/>
          </p:blipFill>
          <p:spPr bwMode="auto">
            <a:xfrm>
              <a:off x="4732020" y="1284731"/>
              <a:ext cx="1953768" cy="5388864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 bwMode="auto">
            <a:xfrm>
              <a:off x="4814316" y="1100327"/>
              <a:ext cx="1750060" cy="368935"/>
            </a:xfrm>
            <a:custGeom>
              <a:avLst/>
              <a:gdLst/>
              <a:ahLst/>
              <a:cxnLst/>
              <a:rect l="l" t="t" r="r" b="b"/>
              <a:pathLst>
                <a:path w="1750059" h="368934" fill="norm" stroke="1" extrusionOk="0">
                  <a:moveTo>
                    <a:pt x="1749552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1749552" y="368808"/>
                  </a:lnTo>
                  <a:lnTo>
                    <a:pt x="17495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5" name="object 5" descr=""/>
          <p:cNvSpPr txBox="1"/>
          <p:nvPr/>
        </p:nvSpPr>
        <p:spPr bwMode="auto">
          <a:xfrm>
            <a:off x="4814315" y="1100327"/>
            <a:ext cx="175006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0"/>
              </a:spcBef>
              <a:defRPr/>
            </a:pPr>
            <a:r>
              <a:rPr sz="1800">
                <a:latin typeface="Calibri"/>
                <a:cs typeface="Calibri"/>
              </a:rPr>
              <a:t>Eisenberg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25">
                <a:latin typeface="Calibri"/>
                <a:cs typeface="Calibri"/>
              </a:rPr>
              <a:t>88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 bwMode="auto">
          <a:xfrm>
            <a:off x="832815" y="430530"/>
            <a:ext cx="448945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defRPr/>
            </a:pPr>
            <a:r>
              <a:rPr sz="3200"/>
              <a:t>Orthopedic</a:t>
            </a:r>
            <a:r>
              <a:rPr sz="3200" spc="-25"/>
              <a:t> </a:t>
            </a:r>
            <a:r>
              <a:rPr sz="3200"/>
              <a:t>Surgery</a:t>
            </a:r>
            <a:r>
              <a:rPr sz="3200" spc="-35"/>
              <a:t> </a:t>
            </a:r>
            <a:r>
              <a:rPr sz="3200" spc="-10"/>
              <a:t>repairs</a:t>
            </a:r>
            <a:endParaRPr sz="3200"/>
          </a:p>
        </p:txBody>
      </p:sp>
      <p:sp>
        <p:nvSpPr>
          <p:cNvPr id="7" name="object 7" descr=""/>
          <p:cNvSpPr txBox="1"/>
          <p:nvPr/>
        </p:nvSpPr>
        <p:spPr bwMode="auto">
          <a:xfrm>
            <a:off x="2135123" y="3096767"/>
            <a:ext cx="1911350" cy="2044064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36830" rIns="0" bIns="0" rtlCol="0">
            <a:spAutoFit/>
          </a:bodyPr>
          <a:lstStyle/>
          <a:p>
            <a:pPr marL="97790" marR="242570">
              <a:lnSpc>
                <a:spcPct val="100000"/>
              </a:lnSpc>
              <a:spcBef>
                <a:spcPts val="290"/>
              </a:spcBef>
              <a:defRPr/>
            </a:pP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Calcified</a:t>
            </a:r>
            <a:r>
              <a:rPr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>
                <a:solidFill>
                  <a:srgbClr val="FFFFFF"/>
                </a:solidFill>
                <a:latin typeface="Calibri"/>
                <a:cs typeface="Calibri"/>
              </a:rPr>
              <a:t>callus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18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has </a:t>
            </a:r>
            <a:r>
              <a:rPr sz="1800" spc="-10">
                <a:solidFill>
                  <a:srgbClr val="FFFFFF"/>
                </a:solidFill>
                <a:latin typeface="Calibri"/>
                <a:cs typeface="Calibri"/>
              </a:rPr>
              <a:t>formed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around</a:t>
            </a:r>
            <a:r>
              <a:rPr sz="180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>
                <a:solidFill>
                  <a:srgbClr val="FFFFFF"/>
                </a:solidFill>
                <a:latin typeface="Calibri"/>
                <a:cs typeface="Calibri"/>
              </a:rPr>
              <a:t>fracture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site,</a:t>
            </a:r>
            <a:r>
              <a:rPr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changes</a:t>
            </a:r>
            <a:r>
              <a:rPr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5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appearance</a:t>
            </a:r>
            <a:r>
              <a:rPr sz="180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5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density</a:t>
            </a:r>
            <a:r>
              <a:rPr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8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5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800" spc="-10">
                <a:solidFill>
                  <a:srgbClr val="FFFFFF"/>
                </a:solidFill>
                <a:latin typeface="Calibri"/>
                <a:cs typeface="Calibri"/>
              </a:rPr>
              <a:t>tissues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/>
          <p:nvPr/>
        </p:nvSpPr>
        <p:spPr bwMode="auto">
          <a:xfrm>
            <a:off x="4049521" y="3833876"/>
            <a:ext cx="1360170" cy="942340"/>
          </a:xfrm>
          <a:custGeom>
            <a:avLst/>
            <a:gdLst/>
            <a:ahLst/>
            <a:cxnLst/>
            <a:rect l="l" t="t" r="r" b="b"/>
            <a:pathLst>
              <a:path w="1360170" h="942339" fill="norm" stroke="1" extrusionOk="0">
                <a:moveTo>
                  <a:pt x="1280413" y="904663"/>
                </a:moveTo>
                <a:lnTo>
                  <a:pt x="1264031" y="928497"/>
                </a:lnTo>
                <a:lnTo>
                  <a:pt x="1360170" y="941959"/>
                </a:lnTo>
                <a:lnTo>
                  <a:pt x="1344085" y="912876"/>
                </a:lnTo>
                <a:lnTo>
                  <a:pt x="1292352" y="912876"/>
                </a:lnTo>
                <a:lnTo>
                  <a:pt x="1280413" y="904663"/>
                </a:lnTo>
                <a:close/>
              </a:path>
              <a:path w="1360170" h="942339" fill="norm" stroke="1" extrusionOk="0">
                <a:moveTo>
                  <a:pt x="1296816" y="880801"/>
                </a:moveTo>
                <a:lnTo>
                  <a:pt x="1280413" y="904663"/>
                </a:lnTo>
                <a:lnTo>
                  <a:pt x="1292352" y="912876"/>
                </a:lnTo>
                <a:lnTo>
                  <a:pt x="1308735" y="889000"/>
                </a:lnTo>
                <a:lnTo>
                  <a:pt x="1296816" y="880801"/>
                </a:lnTo>
                <a:close/>
              </a:path>
              <a:path w="1360170" h="942339" fill="norm" stroke="1" extrusionOk="0">
                <a:moveTo>
                  <a:pt x="1313180" y="856996"/>
                </a:moveTo>
                <a:lnTo>
                  <a:pt x="1296816" y="880801"/>
                </a:lnTo>
                <a:lnTo>
                  <a:pt x="1308735" y="889000"/>
                </a:lnTo>
                <a:lnTo>
                  <a:pt x="1292352" y="912876"/>
                </a:lnTo>
                <a:lnTo>
                  <a:pt x="1344085" y="912876"/>
                </a:lnTo>
                <a:lnTo>
                  <a:pt x="1313180" y="856996"/>
                </a:lnTo>
                <a:close/>
              </a:path>
              <a:path w="1360170" h="942339" fill="norm" stroke="1" extrusionOk="0">
                <a:moveTo>
                  <a:pt x="16383" y="0"/>
                </a:moveTo>
                <a:lnTo>
                  <a:pt x="0" y="23875"/>
                </a:lnTo>
                <a:lnTo>
                  <a:pt x="1280413" y="904663"/>
                </a:lnTo>
                <a:lnTo>
                  <a:pt x="1296816" y="880801"/>
                </a:lnTo>
                <a:lnTo>
                  <a:pt x="16383" y="0"/>
                </a:lnTo>
                <a:close/>
              </a:path>
            </a:pathLst>
          </a:custGeom>
          <a:solidFill>
            <a:srgbClr val="D42B1E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9" name="object 9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4204715" y="1552955"/>
            <a:ext cx="4306824" cy="510387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 bwMode="auto">
          <a:xfrm>
            <a:off x="7008876" y="1184147"/>
            <a:ext cx="1748155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35"/>
              </a:spcBef>
              <a:defRPr/>
            </a:pPr>
            <a:r>
              <a:rPr sz="1800">
                <a:latin typeface="Calibri"/>
                <a:cs typeface="Calibri"/>
              </a:rPr>
              <a:t>Eisenberg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25">
                <a:latin typeface="Calibri"/>
                <a:cs typeface="Calibri"/>
              </a:rPr>
              <a:t>52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defRPr/>
            </a:pPr>
            <a:r>
              <a:rPr/>
              <a:t>Gout</a:t>
            </a:r>
            <a:r>
              <a:rPr spc="-25"/>
              <a:t> </a:t>
            </a:r>
            <a:r>
              <a:rPr/>
              <a:t>-</a:t>
            </a:r>
            <a:r>
              <a:rPr spc="-15"/>
              <a:t> </a:t>
            </a:r>
            <a:r>
              <a:rPr/>
              <a:t>form</a:t>
            </a:r>
            <a:r>
              <a:rPr spc="-10"/>
              <a:t> </a:t>
            </a:r>
            <a:r>
              <a:rPr/>
              <a:t>of</a:t>
            </a:r>
            <a:r>
              <a:rPr spc="-10"/>
              <a:t> </a:t>
            </a:r>
            <a:r>
              <a:rPr/>
              <a:t>arthritis</a:t>
            </a:r>
            <a:r>
              <a:rPr spc="-20"/>
              <a:t> </a:t>
            </a:r>
            <a:r>
              <a:rPr/>
              <a:t>that</a:t>
            </a:r>
            <a:r>
              <a:rPr spc="-20"/>
              <a:t> </a:t>
            </a:r>
            <a:r>
              <a:rPr/>
              <a:t>causes</a:t>
            </a:r>
            <a:r>
              <a:rPr spc="-25"/>
              <a:t> </a:t>
            </a:r>
            <a:r>
              <a:rPr/>
              <a:t>pain</a:t>
            </a:r>
            <a:r>
              <a:rPr spc="-10"/>
              <a:t> </a:t>
            </a:r>
            <a:r>
              <a:rPr/>
              <a:t>and</a:t>
            </a:r>
            <a:r>
              <a:rPr spc="-10"/>
              <a:t> </a:t>
            </a:r>
            <a:r>
              <a:rPr/>
              <a:t>swelling</a:t>
            </a:r>
            <a:r>
              <a:rPr spc="-25"/>
              <a:t> </a:t>
            </a:r>
            <a:r>
              <a:rPr/>
              <a:t>in</a:t>
            </a:r>
            <a:r>
              <a:rPr spc="-10"/>
              <a:t> joints </a:t>
            </a:r>
            <a:r>
              <a:rPr/>
              <a:t>Buildup</a:t>
            </a:r>
            <a:r>
              <a:rPr spc="-15"/>
              <a:t> </a:t>
            </a:r>
            <a:r>
              <a:rPr/>
              <a:t>of</a:t>
            </a:r>
            <a:r>
              <a:rPr spc="-15"/>
              <a:t> </a:t>
            </a:r>
            <a:r>
              <a:rPr/>
              <a:t>extra</a:t>
            </a:r>
            <a:r>
              <a:rPr spc="-15"/>
              <a:t> </a:t>
            </a:r>
            <a:r>
              <a:rPr/>
              <a:t>uric</a:t>
            </a:r>
            <a:r>
              <a:rPr spc="-15"/>
              <a:t> </a:t>
            </a:r>
            <a:r>
              <a:rPr/>
              <a:t>acid,</a:t>
            </a:r>
            <a:r>
              <a:rPr spc="-25"/>
              <a:t> </a:t>
            </a:r>
            <a:r>
              <a:rPr/>
              <a:t>sharp</a:t>
            </a:r>
            <a:r>
              <a:rPr spc="-10"/>
              <a:t> </a:t>
            </a:r>
            <a:r>
              <a:rPr/>
              <a:t>crystals</a:t>
            </a:r>
            <a:r>
              <a:rPr spc="-35"/>
              <a:t> </a:t>
            </a:r>
            <a:r>
              <a:rPr/>
              <a:t>can</a:t>
            </a:r>
            <a:r>
              <a:rPr spc="-15"/>
              <a:t> </a:t>
            </a:r>
            <a:r>
              <a:rPr/>
              <a:t>form</a:t>
            </a:r>
            <a:r>
              <a:rPr spc="-10"/>
              <a:t> </a:t>
            </a:r>
            <a:r>
              <a:rPr/>
              <a:t>in</a:t>
            </a:r>
            <a:r>
              <a:rPr spc="-25"/>
              <a:t> </a:t>
            </a:r>
            <a:r>
              <a:rPr spc="-10"/>
              <a:t>joints,</a:t>
            </a:r>
            <a:endParaRPr/>
          </a:p>
        </p:txBody>
      </p:sp>
      <p:sp>
        <p:nvSpPr>
          <p:cNvPr id="5" name="object 5" descr=""/>
          <p:cNvSpPr txBox="1"/>
          <p:nvPr/>
        </p:nvSpPr>
        <p:spPr bwMode="auto">
          <a:xfrm>
            <a:off x="1079093" y="1015110"/>
            <a:ext cx="22955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2400">
                <a:latin typeface="Calibri"/>
                <a:cs typeface="Calibri"/>
              </a:rPr>
              <a:t>usually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big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toe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6949440" y="1303019"/>
            <a:ext cx="2244851" cy="490728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 bwMode="auto">
          <a:xfrm>
            <a:off x="7200900" y="6207252"/>
            <a:ext cx="175006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254"/>
              </a:spcBef>
              <a:defRPr/>
            </a:pPr>
            <a:r>
              <a:rPr sz="1800">
                <a:latin typeface="Calibri"/>
                <a:cs typeface="Calibri"/>
              </a:rPr>
              <a:t>Eisenberg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25">
                <a:latin typeface="Calibri"/>
                <a:cs typeface="Calibri"/>
              </a:rPr>
              <a:t>39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4"/>
          <a:stretch/>
        </p:blipFill>
        <p:spPr bwMode="auto">
          <a:xfrm>
            <a:off x="2520695" y="1437132"/>
            <a:ext cx="3686555" cy="463753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 bwMode="auto">
          <a:xfrm>
            <a:off x="2875788" y="6205728"/>
            <a:ext cx="297688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4"/>
              </a:spcBef>
              <a:defRPr/>
            </a:pPr>
            <a:r>
              <a:rPr sz="1800">
                <a:latin typeface="Calibri"/>
                <a:cs typeface="Calibri"/>
              </a:rPr>
              <a:t>Patton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8-</a:t>
            </a:r>
            <a:r>
              <a:rPr sz="1800" spc="-25">
                <a:latin typeface="Calibri"/>
                <a:cs typeface="Calibri"/>
              </a:rPr>
              <a:t>34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 bwMode="auto">
          <a:xfrm>
            <a:off x="635304" y="403352"/>
            <a:ext cx="781177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defRPr/>
            </a:pPr>
            <a:r>
              <a:rPr/>
              <a:t>Osteomyelitis</a:t>
            </a:r>
            <a:r>
              <a:rPr spc="-60"/>
              <a:t> </a:t>
            </a:r>
            <a:r>
              <a:rPr/>
              <a:t>–</a:t>
            </a:r>
            <a:r>
              <a:rPr spc="-5"/>
              <a:t> </a:t>
            </a:r>
            <a:r>
              <a:rPr/>
              <a:t>infection</a:t>
            </a:r>
            <a:r>
              <a:rPr spc="-15"/>
              <a:t> </a:t>
            </a:r>
            <a:r>
              <a:rPr/>
              <a:t>of</a:t>
            </a:r>
            <a:r>
              <a:rPr spc="-20"/>
              <a:t> </a:t>
            </a:r>
            <a:r>
              <a:rPr/>
              <a:t>the</a:t>
            </a:r>
            <a:r>
              <a:rPr spc="-5"/>
              <a:t> </a:t>
            </a:r>
            <a:r>
              <a:rPr/>
              <a:t>bone</a:t>
            </a:r>
            <a:r>
              <a:rPr spc="-5"/>
              <a:t> </a:t>
            </a:r>
            <a:r>
              <a:rPr/>
              <a:t>or</a:t>
            </a:r>
            <a:r>
              <a:rPr spc="-15"/>
              <a:t> </a:t>
            </a:r>
            <a:r>
              <a:rPr/>
              <a:t>joint,</a:t>
            </a:r>
            <a:r>
              <a:rPr spc="-15"/>
              <a:t> </a:t>
            </a:r>
            <a:r>
              <a:rPr/>
              <a:t>acute</a:t>
            </a:r>
            <a:r>
              <a:rPr spc="-10"/>
              <a:t> </a:t>
            </a:r>
            <a:r>
              <a:rPr/>
              <a:t>or</a:t>
            </a:r>
            <a:r>
              <a:rPr spc="-25"/>
              <a:t> </a:t>
            </a:r>
            <a:r>
              <a:rPr spc="-10"/>
              <a:t>chronic, </a:t>
            </a:r>
            <a:r>
              <a:rPr/>
              <a:t>caused</a:t>
            </a:r>
            <a:r>
              <a:rPr spc="-10"/>
              <a:t> </a:t>
            </a:r>
            <a:r>
              <a:rPr/>
              <a:t>by</a:t>
            </a:r>
            <a:r>
              <a:rPr spc="-10"/>
              <a:t> </a:t>
            </a:r>
            <a:r>
              <a:rPr/>
              <a:t>bacteria,</a:t>
            </a:r>
            <a:r>
              <a:rPr spc="-15"/>
              <a:t> </a:t>
            </a:r>
            <a:r>
              <a:rPr/>
              <a:t>fungi or</a:t>
            </a:r>
            <a:r>
              <a:rPr spc="-10"/>
              <a:t> </a:t>
            </a:r>
            <a:r>
              <a:rPr/>
              <a:t>other</a:t>
            </a:r>
            <a:r>
              <a:rPr spc="-10"/>
              <a:t> germs.</a:t>
            </a:r>
            <a:endParaRPr/>
          </a:p>
        </p:txBody>
      </p:sp>
      <p:pic>
        <p:nvPicPr>
          <p:cNvPr id="7" name="object 7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7729728" y="1444752"/>
            <a:ext cx="2721864" cy="4712208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 bwMode="auto">
          <a:xfrm>
            <a:off x="8089392" y="6156959"/>
            <a:ext cx="175006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4"/>
              </a:spcBef>
              <a:defRPr/>
            </a:pPr>
            <a:r>
              <a:rPr sz="1800">
                <a:latin typeface="Calibri"/>
                <a:cs typeface="Calibri"/>
              </a:rPr>
              <a:t>Eisenberg</a:t>
            </a:r>
            <a:r>
              <a:rPr sz="1800" spc="-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4-</a:t>
            </a:r>
            <a:r>
              <a:rPr sz="1800" spc="-25">
                <a:latin typeface="Calibri"/>
                <a:cs typeface="Calibri"/>
              </a:rPr>
              <a:t>14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 bwMode="auto">
          <a:xfrm>
            <a:off x="670356" y="412750"/>
            <a:ext cx="890841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defRPr/>
            </a:pPr>
            <a:r>
              <a:rPr/>
              <a:t>Periarticular</a:t>
            </a:r>
            <a:r>
              <a:rPr spc="-30"/>
              <a:t> </a:t>
            </a:r>
            <a:r>
              <a:rPr/>
              <a:t>osteoporosis</a:t>
            </a:r>
            <a:r>
              <a:rPr spc="-15"/>
              <a:t> </a:t>
            </a:r>
            <a:r>
              <a:rPr/>
              <a:t>–</a:t>
            </a:r>
            <a:r>
              <a:rPr spc="-10"/>
              <a:t> </a:t>
            </a:r>
            <a:r>
              <a:rPr/>
              <a:t>RA</a:t>
            </a:r>
            <a:r>
              <a:rPr spc="-20"/>
              <a:t> </a:t>
            </a:r>
            <a:r>
              <a:rPr/>
              <a:t>(rheumatoid</a:t>
            </a:r>
            <a:r>
              <a:rPr spc="-40"/>
              <a:t> </a:t>
            </a:r>
            <a:r>
              <a:rPr/>
              <a:t>arthritis)</a:t>
            </a:r>
            <a:r>
              <a:rPr spc="-20"/>
              <a:t> </a:t>
            </a:r>
            <a:r>
              <a:rPr/>
              <a:t>-</a:t>
            </a:r>
            <a:r>
              <a:rPr spc="-5"/>
              <a:t> </a:t>
            </a:r>
            <a:r>
              <a:rPr/>
              <a:t>bone</a:t>
            </a:r>
            <a:r>
              <a:rPr spc="-10"/>
              <a:t> </a:t>
            </a:r>
            <a:r>
              <a:rPr spc="-20"/>
              <a:t>loss</a:t>
            </a:r>
            <a:r>
              <a:rPr/>
              <a:t> around</a:t>
            </a:r>
            <a:r>
              <a:rPr spc="-25"/>
              <a:t> </a:t>
            </a:r>
            <a:r>
              <a:rPr/>
              <a:t>the</a:t>
            </a:r>
            <a:r>
              <a:rPr spc="-5"/>
              <a:t> </a:t>
            </a:r>
            <a:r>
              <a:rPr/>
              <a:t>small</a:t>
            </a:r>
            <a:r>
              <a:rPr spc="-25"/>
              <a:t> </a:t>
            </a:r>
            <a:r>
              <a:rPr/>
              <a:t>joints</a:t>
            </a:r>
            <a:r>
              <a:rPr spc="-30"/>
              <a:t> </a:t>
            </a:r>
            <a:r>
              <a:rPr/>
              <a:t>of</a:t>
            </a:r>
            <a:r>
              <a:rPr spc="-15"/>
              <a:t> </a:t>
            </a:r>
            <a:r>
              <a:rPr/>
              <a:t>the hand,</a:t>
            </a:r>
            <a:r>
              <a:rPr spc="-5"/>
              <a:t> </a:t>
            </a:r>
            <a:r>
              <a:rPr/>
              <a:t>decrease</a:t>
            </a:r>
            <a:r>
              <a:rPr spc="-25"/>
              <a:t> </a:t>
            </a:r>
            <a:r>
              <a:rPr/>
              <a:t>in</a:t>
            </a:r>
            <a:r>
              <a:rPr spc="-10"/>
              <a:t> </a:t>
            </a:r>
            <a:r>
              <a:rPr/>
              <a:t>bone</a:t>
            </a:r>
            <a:r>
              <a:rPr spc="-10"/>
              <a:t> </a:t>
            </a:r>
            <a:r>
              <a:rPr/>
              <a:t>mass</a:t>
            </a:r>
            <a:r>
              <a:rPr spc="-25"/>
              <a:t> </a:t>
            </a:r>
            <a:r>
              <a:rPr/>
              <a:t>and </a:t>
            </a:r>
            <a:r>
              <a:rPr spc="-10"/>
              <a:t>density.</a:t>
            </a:r>
            <a:endParaRPr/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1845564" y="2060448"/>
            <a:ext cx="5497068" cy="377190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 bwMode="auto">
          <a:xfrm>
            <a:off x="3383279" y="5977128"/>
            <a:ext cx="297688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50"/>
              </a:spcBef>
              <a:defRPr/>
            </a:pPr>
            <a:r>
              <a:rPr sz="1800">
                <a:latin typeface="Calibri"/>
                <a:cs typeface="Calibri"/>
              </a:rPr>
              <a:t>Patton</a:t>
            </a:r>
            <a:r>
              <a:rPr sz="1800" spc="-2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and</a:t>
            </a:r>
            <a:r>
              <a:rPr sz="1800" spc="-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Thibodeau</a:t>
            </a:r>
            <a:r>
              <a:rPr sz="1800" spc="15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8-</a:t>
            </a:r>
            <a:r>
              <a:rPr sz="1800" spc="-25">
                <a:latin typeface="Calibri"/>
                <a:cs typeface="Calibri"/>
              </a:rPr>
              <a:t>30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5478779" y="2039111"/>
            <a:ext cx="4742687" cy="3899916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4"/>
          <a:stretch/>
        </p:blipFill>
        <p:spPr bwMode="auto">
          <a:xfrm>
            <a:off x="1305168" y="2387314"/>
            <a:ext cx="3490234" cy="385401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 bwMode="auto">
          <a:xfrm>
            <a:off x="707542" y="618490"/>
            <a:ext cx="79019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/>
              <a:t>Subcutaneous</a:t>
            </a:r>
            <a:r>
              <a:rPr spc="-30"/>
              <a:t> </a:t>
            </a:r>
            <a:r>
              <a:rPr/>
              <a:t>emphysema</a:t>
            </a:r>
            <a:r>
              <a:rPr spc="-20"/>
              <a:t> </a:t>
            </a:r>
            <a:r>
              <a:rPr/>
              <a:t>- air</a:t>
            </a:r>
            <a:r>
              <a:rPr spc="-20"/>
              <a:t> </a:t>
            </a:r>
            <a:r>
              <a:rPr/>
              <a:t>trapped</a:t>
            </a:r>
            <a:r>
              <a:rPr spc="-25"/>
              <a:t> </a:t>
            </a:r>
            <a:r>
              <a:rPr/>
              <a:t>in</a:t>
            </a:r>
            <a:r>
              <a:rPr spc="-15"/>
              <a:t> </a:t>
            </a:r>
            <a:r>
              <a:rPr/>
              <a:t>tissue</a:t>
            </a:r>
            <a:r>
              <a:rPr spc="-5"/>
              <a:t> </a:t>
            </a:r>
            <a:r>
              <a:rPr/>
              <a:t>under</a:t>
            </a:r>
            <a:r>
              <a:rPr spc="-10"/>
              <a:t> </a:t>
            </a:r>
            <a:r>
              <a:rPr/>
              <a:t>the</a:t>
            </a:r>
            <a:r>
              <a:rPr spc="-5"/>
              <a:t> </a:t>
            </a:r>
            <a:r>
              <a:rPr spc="-20"/>
              <a:t>skin</a:t>
            </a:r>
            <a:endParaRPr/>
          </a:p>
        </p:txBody>
      </p:sp>
      <p:sp>
        <p:nvSpPr>
          <p:cNvPr id="5" name="object 5" descr=""/>
          <p:cNvSpPr txBox="1"/>
          <p:nvPr/>
        </p:nvSpPr>
        <p:spPr bwMode="auto">
          <a:xfrm>
            <a:off x="707542" y="1350390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2400">
                <a:latin typeface="Calibri"/>
                <a:cs typeface="Calibri"/>
              </a:rPr>
              <a:t>Areas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of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radiolucency</a:t>
            </a:r>
            <a:r>
              <a:rPr sz="2400" spc="-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(dark,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less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dense)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 bwMode="auto">
          <a:xfrm>
            <a:off x="7051547" y="6071615"/>
            <a:ext cx="194183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32384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54"/>
              </a:spcBef>
              <a:defRPr/>
            </a:pPr>
            <a:r>
              <a:rPr sz="1800">
                <a:latin typeface="Calibri"/>
                <a:cs typeface="Calibri"/>
              </a:rPr>
              <a:t>Sait</a:t>
            </a:r>
            <a:r>
              <a:rPr sz="1800" spc="-30">
                <a:latin typeface="Calibri"/>
                <a:cs typeface="Calibri"/>
              </a:rPr>
              <a:t> </a:t>
            </a:r>
            <a:r>
              <a:rPr sz="1800">
                <a:latin typeface="Calibri"/>
                <a:cs typeface="Calibri"/>
              </a:rPr>
              <a:t>digital</a:t>
            </a:r>
            <a:r>
              <a:rPr sz="1800" spc="-10">
                <a:latin typeface="Calibri"/>
                <a:cs typeface="Calibri"/>
              </a:rPr>
              <a:t> library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982472" y="636269"/>
            <a:ext cx="74307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defRPr/>
            </a:pPr>
            <a:r>
              <a:rPr sz="2800" b="0">
                <a:latin typeface="Calibri Light"/>
                <a:cs typeface="Calibri Light"/>
              </a:rPr>
              <a:t>Chronic</a:t>
            </a:r>
            <a:r>
              <a:rPr sz="2800" b="0" spc="-70">
                <a:latin typeface="Calibri Light"/>
                <a:cs typeface="Calibri Light"/>
              </a:rPr>
              <a:t> </a:t>
            </a:r>
            <a:r>
              <a:rPr sz="2800" b="0">
                <a:latin typeface="Calibri Light"/>
                <a:cs typeface="Calibri Light"/>
              </a:rPr>
              <a:t>pancreatitis</a:t>
            </a:r>
            <a:r>
              <a:rPr sz="2800" b="0" spc="-60">
                <a:latin typeface="Calibri Light"/>
                <a:cs typeface="Calibri Light"/>
              </a:rPr>
              <a:t> </a:t>
            </a:r>
            <a:r>
              <a:rPr sz="2800" b="0">
                <a:latin typeface="Calibri Light"/>
                <a:cs typeface="Calibri Light"/>
              </a:rPr>
              <a:t>–</a:t>
            </a:r>
            <a:r>
              <a:rPr sz="2800" b="0" spc="-55">
                <a:latin typeface="Calibri Light"/>
                <a:cs typeface="Calibri Light"/>
              </a:rPr>
              <a:t> </a:t>
            </a:r>
            <a:r>
              <a:rPr sz="2800" b="0" spc="-10">
                <a:latin typeface="Calibri Light"/>
                <a:cs typeface="Calibri Light"/>
              </a:rPr>
              <a:t>inflammation</a:t>
            </a:r>
            <a:r>
              <a:rPr sz="2800" b="0" spc="-60">
                <a:latin typeface="Calibri Light"/>
                <a:cs typeface="Calibri Light"/>
              </a:rPr>
              <a:t> </a:t>
            </a:r>
            <a:r>
              <a:rPr sz="2800" b="0">
                <a:latin typeface="Calibri Light"/>
                <a:cs typeface="Calibri Light"/>
              </a:rPr>
              <a:t>of</a:t>
            </a:r>
            <a:r>
              <a:rPr sz="2800" b="0" spc="-60">
                <a:latin typeface="Calibri Light"/>
                <a:cs typeface="Calibri Light"/>
              </a:rPr>
              <a:t> </a:t>
            </a:r>
            <a:r>
              <a:rPr sz="2800" b="0">
                <a:latin typeface="Calibri Light"/>
                <a:cs typeface="Calibri Light"/>
              </a:rPr>
              <a:t>the</a:t>
            </a:r>
            <a:r>
              <a:rPr sz="2800" b="0" spc="-50">
                <a:latin typeface="Calibri Light"/>
                <a:cs typeface="Calibri Light"/>
              </a:rPr>
              <a:t> </a:t>
            </a:r>
            <a:r>
              <a:rPr sz="2800" b="0" spc="-10">
                <a:latin typeface="Calibri Light"/>
                <a:cs typeface="Calibri Light"/>
              </a:rPr>
              <a:t>pancreas</a:t>
            </a:r>
            <a:endParaRPr sz="2800">
              <a:latin typeface="Calibri Light"/>
              <a:cs typeface="Calibri Ligh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3"/>
          <a:stretch/>
        </p:blipFill>
        <p:spPr bwMode="auto">
          <a:xfrm>
            <a:off x="6096000" y="1833372"/>
            <a:ext cx="5801866" cy="3561588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 bwMode="auto">
          <a:xfrm>
            <a:off x="2151379" y="5951931"/>
            <a:ext cx="34778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1800">
                <a:latin typeface="Arial"/>
                <a:cs typeface="Arial"/>
              </a:rPr>
              <a:t>Fluid</a:t>
            </a:r>
            <a:r>
              <a:rPr sz="1800" spc="-20">
                <a:latin typeface="Arial"/>
                <a:cs typeface="Arial"/>
              </a:rPr>
              <a:t> </a:t>
            </a:r>
            <a:r>
              <a:rPr sz="1800">
                <a:latin typeface="Arial"/>
                <a:cs typeface="Arial"/>
              </a:rPr>
              <a:t>buildup</a:t>
            </a:r>
            <a:r>
              <a:rPr sz="1800" spc="-5">
                <a:latin typeface="Arial"/>
                <a:cs typeface="Arial"/>
              </a:rPr>
              <a:t> </a:t>
            </a:r>
            <a:r>
              <a:rPr sz="1800">
                <a:latin typeface="Arial"/>
                <a:cs typeface="Arial"/>
              </a:rPr>
              <a:t>around</a:t>
            </a:r>
            <a:r>
              <a:rPr sz="1800" spc="-15">
                <a:latin typeface="Arial"/>
                <a:cs typeface="Arial"/>
              </a:rPr>
              <a:t> </a:t>
            </a:r>
            <a:r>
              <a:rPr sz="1800">
                <a:latin typeface="Arial"/>
                <a:cs typeface="Arial"/>
              </a:rPr>
              <a:t>the</a:t>
            </a:r>
            <a:r>
              <a:rPr sz="1800" spc="-25">
                <a:latin typeface="Arial"/>
                <a:cs typeface="Arial"/>
              </a:rPr>
              <a:t> </a:t>
            </a:r>
            <a:r>
              <a:rPr sz="1800" spc="-10">
                <a:latin typeface="Arial"/>
                <a:cs typeface="Arial"/>
              </a:rPr>
              <a:t>pancreas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/>
          <a:stretch/>
        </p:blipFill>
        <p:spPr bwMode="auto">
          <a:xfrm>
            <a:off x="2176272" y="1370075"/>
            <a:ext cx="3366516" cy="448818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3"/>
          <a:stretch/>
        </p:blipFill>
        <p:spPr bwMode="auto">
          <a:xfrm>
            <a:off x="940308" y="2538983"/>
            <a:ext cx="3886200" cy="417423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4"/>
          <a:stretch/>
        </p:blipFill>
        <p:spPr bwMode="auto">
          <a:xfrm>
            <a:off x="9582911" y="3688079"/>
            <a:ext cx="1562100" cy="236829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5"/>
          <a:stretch/>
        </p:blipFill>
        <p:spPr bwMode="auto">
          <a:xfrm>
            <a:off x="5059679" y="3563111"/>
            <a:ext cx="3496055" cy="2619756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 bwMode="auto">
          <a:xfrm>
            <a:off x="1765554" y="487425"/>
            <a:ext cx="8152130" cy="1732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defRPr/>
            </a:pPr>
            <a:r>
              <a:rPr sz="2800">
                <a:latin typeface="Tahoma"/>
                <a:cs typeface="Tahoma"/>
              </a:rPr>
              <a:t>Cholelithiasis</a:t>
            </a:r>
            <a:r>
              <a:rPr sz="2800" spc="-7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–</a:t>
            </a:r>
            <a:r>
              <a:rPr sz="2800" spc="-10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gallstones,</a:t>
            </a:r>
            <a:r>
              <a:rPr sz="2800" spc="-7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hardened</a:t>
            </a:r>
            <a:r>
              <a:rPr sz="2800" spc="-7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pieces</a:t>
            </a:r>
            <a:r>
              <a:rPr sz="2800" spc="-10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of</a:t>
            </a:r>
            <a:r>
              <a:rPr sz="2800" spc="-100">
                <a:latin typeface="Tahoma"/>
                <a:cs typeface="Tahoma"/>
              </a:rPr>
              <a:t> </a:t>
            </a:r>
            <a:r>
              <a:rPr sz="2800" spc="-20">
                <a:latin typeface="Tahoma"/>
                <a:cs typeface="Tahoma"/>
              </a:rPr>
              <a:t>bile </a:t>
            </a:r>
            <a:r>
              <a:rPr sz="2800">
                <a:latin typeface="Tahoma"/>
                <a:cs typeface="Tahoma"/>
              </a:rPr>
              <a:t>in</a:t>
            </a:r>
            <a:r>
              <a:rPr sz="2800" spc="-6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the</a:t>
            </a:r>
            <a:r>
              <a:rPr sz="2800" spc="-6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gallbladder</a:t>
            </a:r>
            <a:r>
              <a:rPr sz="2800" spc="-2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or</a:t>
            </a:r>
            <a:r>
              <a:rPr sz="2800" spc="-6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bile</a:t>
            </a:r>
            <a:r>
              <a:rPr sz="2800" spc="-6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ducts.</a:t>
            </a:r>
            <a:r>
              <a:rPr sz="2800" spc="-6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Bile</a:t>
            </a:r>
            <a:r>
              <a:rPr sz="2800" spc="-5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–</a:t>
            </a:r>
            <a:r>
              <a:rPr sz="2800" spc="-6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digestive</a:t>
            </a:r>
            <a:r>
              <a:rPr sz="2800" spc="-35">
                <a:latin typeface="Tahoma"/>
                <a:cs typeface="Tahoma"/>
              </a:rPr>
              <a:t> </a:t>
            </a:r>
            <a:r>
              <a:rPr sz="2800" spc="-10">
                <a:latin typeface="Tahoma"/>
                <a:cs typeface="Tahoma"/>
              </a:rPr>
              <a:t>fluid </a:t>
            </a:r>
            <a:r>
              <a:rPr sz="2800">
                <a:latin typeface="Tahoma"/>
                <a:cs typeface="Tahoma"/>
              </a:rPr>
              <a:t>produced</a:t>
            </a:r>
            <a:r>
              <a:rPr sz="2800" spc="-6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by</a:t>
            </a:r>
            <a:r>
              <a:rPr sz="2800" spc="-4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the</a:t>
            </a:r>
            <a:r>
              <a:rPr sz="2800" spc="-6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liver</a:t>
            </a:r>
            <a:r>
              <a:rPr sz="2800" spc="-50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and</a:t>
            </a:r>
            <a:r>
              <a:rPr sz="2800" spc="-4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stored</a:t>
            </a:r>
            <a:r>
              <a:rPr sz="2800" spc="-5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in</a:t>
            </a:r>
            <a:r>
              <a:rPr sz="2800" spc="-5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the</a:t>
            </a:r>
            <a:r>
              <a:rPr sz="2800" spc="-55">
                <a:latin typeface="Tahoma"/>
                <a:cs typeface="Tahoma"/>
              </a:rPr>
              <a:t> </a:t>
            </a:r>
            <a:r>
              <a:rPr sz="2800" spc="-10">
                <a:latin typeface="Tahoma"/>
                <a:cs typeface="Tahoma"/>
              </a:rPr>
              <a:t>gallbladder. </a:t>
            </a:r>
            <a:r>
              <a:rPr sz="2800">
                <a:latin typeface="Tahoma"/>
                <a:cs typeface="Tahoma"/>
              </a:rPr>
              <a:t>Bile</a:t>
            </a:r>
            <a:r>
              <a:rPr sz="2800" spc="-5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breaks</a:t>
            </a:r>
            <a:r>
              <a:rPr sz="2800" spc="-4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down</a:t>
            </a:r>
            <a:r>
              <a:rPr sz="2800" spc="-6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fats</a:t>
            </a:r>
            <a:r>
              <a:rPr sz="2800" spc="-5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into</a:t>
            </a:r>
            <a:r>
              <a:rPr sz="2800" spc="-55">
                <a:latin typeface="Tahoma"/>
                <a:cs typeface="Tahoma"/>
              </a:rPr>
              <a:t> </a:t>
            </a:r>
            <a:r>
              <a:rPr sz="2800">
                <a:latin typeface="Tahoma"/>
                <a:cs typeface="Tahoma"/>
              </a:rPr>
              <a:t>fatty</a:t>
            </a:r>
            <a:r>
              <a:rPr sz="2800" spc="-60">
                <a:latin typeface="Tahoma"/>
                <a:cs typeface="Tahoma"/>
              </a:rPr>
              <a:t> </a:t>
            </a:r>
            <a:r>
              <a:rPr sz="2800" spc="-10">
                <a:latin typeface="Tahoma"/>
                <a:cs typeface="Tahoma"/>
              </a:rPr>
              <a:t>acids.</a:t>
            </a:r>
            <a:endParaRPr sz="2800">
              <a:latin typeface="Tahoma"/>
              <a:cs typeface="Tahom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6"/>
          <a:stretch/>
        </p:blipFill>
        <p:spPr bwMode="auto">
          <a:xfrm>
            <a:off x="42152" y="22070"/>
            <a:ext cx="665555" cy="7126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onlyoffice/8.3.2.19</Application>
  <PresentationFormat>On-screen Show (4:3)</PresentationFormat>
  <Paragraphs>0</Paragraphs>
  <Slides>58</Slides>
  <Notes>58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</vt:vector>
  </TitlesOfParts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Mrt Faculty</cp:lastModifiedBy>
  <cp:revision>1</cp:revision>
  <dcterms:created xsi:type="dcterms:W3CDTF">2025-07-10T17:17:46Z</dcterms:created>
  <dcterms:modified xsi:type="dcterms:W3CDTF">2025-09-05T16:21:42Z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2025-07-10T00:00:00Z</vt:filetime>
  </property>
  <property fmtid="{D5CDD505-2E9C-101B-9397-08002B2CF9AE}" pid="3" name="LastSaved">
    <vt:filetime>2025-07-10T00:00:00Z</vt:filetime>
  </property>
</Properties>
</file>