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F700B-5795-1994-6D3F-40039D7AEC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18063F-7C42-A659-445C-D474D8D7F3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CA6AA-0E31-55FB-9956-3CA3D8BB9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AF43F-DEC6-B150-C266-0C065D8DA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4600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C7AE5-7E62-2A7A-0222-E4287D480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334CB0-C2A1-3F4E-A53A-0F527C65F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49C08-1395-43FB-E39A-00FDF0BB7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A4F79-345D-71D4-A4AC-610DC4D72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286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1A0F0-3BB2-8E39-3C41-A97006EAC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BE58E-929D-E6F6-2FAC-C7A153821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C2DAA-2F16-8F99-A0A5-86E2604BE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14772-69B0-785E-750D-B14B64DBA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7918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B595A-B98B-B0C5-2876-E09F26129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6BB4B-9B57-4BEB-D252-E97C9ED04A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24C19E-A1BF-1226-30BA-0C2E1511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5B5FC-3E90-AC01-4221-CA47A5C8D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17B16-3290-C288-E045-7DB086433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5694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F85-3761-3198-6500-0BB47F53D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DFBC7C-7DE3-1351-126B-C1DDB6F14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FB3D2-BC26-1F2E-7CC7-281ECD7DE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DC64C7-857B-208F-A6C9-94C7B1700E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DA8E83-0BD4-8389-8CC1-78DC603361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284781-F03C-BC2A-30FE-195E45C2C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631130-5CB5-DE2F-7A85-CF8EDC521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9827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F53F1-9935-38B2-99B8-2D0338C79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900436-6A10-796E-713E-2A8879AD7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368BCC-BFD1-B4E4-DE69-89E1219E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4929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0EB479-3274-B6CE-FFCE-123900479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0F8BD-A1ED-495F-CA3B-9792E3FA0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050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DC5E5-9332-F8EB-A452-E98040DC1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2338F-7BCF-FFE1-836D-77617A1EE2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509F34-CE0B-EC8F-A5B2-A6792410EB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79500D-B1C8-E2AF-48EE-DFC1F046B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3AB00-33E8-A538-92E3-FD9FD0DE5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600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5F281-BCF2-7997-D833-65F2F1837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2A5E9B-3728-A4AC-584E-FDDD7820AB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05835A-AF00-F351-6E87-9E269ECF9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C34459-BBBD-9269-585E-AD44A8731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807A1A-1F7F-559F-0268-E114DB473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4861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50A-14C2-07FA-CDCD-3C777C3B5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895F3D-831F-C675-1BA4-296A64B552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6B5F-6598-A84B-22A8-B78CF15AA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14BCE-3034-A4EA-93D4-823B067C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8743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F2FB60-98E1-1500-D65F-A053758B91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990114-EE8C-3DCB-6571-B97010BF9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8ADAC2-E217-C0CF-F9E8-3A61347A0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9C5FA-8604-751A-C2A2-05B408196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0198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E7D0C1-A35C-E935-90A2-F3CE978B9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63812-58EF-9E9B-2E8D-1B60B9BDD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050DB-ABF2-0A3F-F4B3-FCB64486C5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4E5AB-C09D-B295-2E36-EBA649A4FB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7191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sketchfab.com/3d-model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600200" y="2362200"/>
            <a:ext cx="3104008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75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204: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1447800" y="3276600"/>
            <a:ext cx="10515600" cy="16722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spc="-10" dirty="0">
                <a:solidFill>
                  <a:schemeClr val="tx1"/>
                </a:solidFill>
                <a:latin typeface="+mn-lt"/>
              </a:rPr>
              <a:t>Radiographic</a:t>
            </a:r>
            <a:r>
              <a:rPr spc="-15" dirty="0">
                <a:solidFill>
                  <a:schemeClr val="tx1"/>
                </a:solidFill>
                <a:latin typeface="+mn-lt"/>
              </a:rPr>
              <a:t> </a:t>
            </a:r>
            <a:r>
              <a:rPr spc="-35" dirty="0">
                <a:solidFill>
                  <a:schemeClr val="tx1"/>
                </a:solidFill>
                <a:latin typeface="+mn-lt"/>
              </a:rPr>
              <a:t>Technique</a:t>
            </a:r>
            <a:r>
              <a:rPr spc="-30" dirty="0">
                <a:solidFill>
                  <a:schemeClr val="tx1"/>
                </a:solidFill>
                <a:latin typeface="+mn-lt"/>
              </a:rPr>
              <a:t> </a:t>
            </a:r>
            <a:r>
              <a:rPr dirty="0">
                <a:solidFill>
                  <a:schemeClr val="tx1"/>
                </a:solidFill>
                <a:latin typeface="+mn-lt"/>
              </a:rPr>
              <a:t>1</a:t>
            </a:r>
          </a:p>
          <a:p>
            <a:pPr marL="0" indent="0">
              <a:lnSpc>
                <a:spcPct val="100000"/>
              </a:lnSpc>
              <a:spcBef>
                <a:spcPts val="1305"/>
              </a:spcBef>
              <a:buNone/>
            </a:pPr>
            <a:r>
              <a:rPr sz="1800" u="heavy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Outcome</a:t>
            </a:r>
            <a:r>
              <a:rPr sz="1800" u="heavy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</a:t>
            </a:r>
            <a:r>
              <a:rPr sz="1800" u="heavy" spc="-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6-10:</a:t>
            </a:r>
            <a:endParaRPr sz="1800" dirty="0">
              <a:solidFill>
                <a:schemeClr val="tx1"/>
              </a:solidFill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790"/>
              </a:spcBef>
              <a:buNone/>
            </a:pPr>
            <a:r>
              <a:rPr sz="1800" spc="-10" dirty="0">
                <a:solidFill>
                  <a:schemeClr val="tx1"/>
                </a:solidFill>
                <a:latin typeface="+mn-lt"/>
              </a:rPr>
              <a:t>Anatomy</a:t>
            </a:r>
            <a:r>
              <a:rPr sz="1800" spc="-30" dirty="0">
                <a:solidFill>
                  <a:schemeClr val="tx1"/>
                </a:solidFill>
                <a:latin typeface="+mn-lt"/>
              </a:rPr>
              <a:t> </a:t>
            </a:r>
            <a:r>
              <a:rPr sz="1800" spc="-5" dirty="0">
                <a:solidFill>
                  <a:schemeClr val="tx1"/>
                </a:solidFill>
                <a:latin typeface="+mn-lt"/>
              </a:rPr>
              <a:t>of</a:t>
            </a:r>
            <a:r>
              <a:rPr sz="1800" spc="-25" dirty="0">
                <a:solidFill>
                  <a:schemeClr val="tx1"/>
                </a:solidFill>
                <a:latin typeface="+mn-lt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</a:rPr>
              <a:t>the</a:t>
            </a:r>
            <a:r>
              <a:rPr sz="1800" spc="-5" dirty="0">
                <a:solidFill>
                  <a:schemeClr val="tx1"/>
                </a:solidFill>
                <a:latin typeface="+mn-lt"/>
              </a:rPr>
              <a:t> </a:t>
            </a:r>
            <a:r>
              <a:rPr sz="1800" spc="-10" dirty="0">
                <a:solidFill>
                  <a:schemeClr val="tx1"/>
                </a:solidFill>
                <a:latin typeface="+mn-lt"/>
              </a:rPr>
              <a:t>Foot</a:t>
            </a:r>
            <a:endParaRPr sz="1800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</a:pPr>
            <a:endParaRPr sz="1800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25640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Affiliated</a:t>
            </a:r>
            <a:r>
              <a:rPr spc="-40" dirty="0">
                <a:latin typeface="+mn-lt"/>
              </a:rPr>
              <a:t> </a:t>
            </a:r>
            <a:r>
              <a:rPr spc="-5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3896360" cy="2266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" dirty="0">
                <a:cs typeface="Calibri"/>
              </a:rPr>
              <a:t>Module</a:t>
            </a:r>
            <a:r>
              <a:rPr sz="3200" b="1" spc="-45" dirty="0">
                <a:cs typeface="Calibri"/>
              </a:rPr>
              <a:t> </a:t>
            </a:r>
            <a:r>
              <a:rPr lang="en-US" sz="3200" b="1" spc="-45" dirty="0">
                <a:cs typeface="Calibri"/>
              </a:rPr>
              <a:t>Reading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95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Bontrager</a:t>
            </a:r>
            <a:endParaRPr sz="3200" dirty="0"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spc="-5" dirty="0">
                <a:cs typeface="Calibri"/>
              </a:rPr>
              <a:t>Pg: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212→215,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217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223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1793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44394"/>
            <a:ext cx="3661410" cy="2413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Bony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groups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foot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35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Bony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anatomy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5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Joints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-20" dirty="0">
                <a:latin typeface="Calibri"/>
                <a:cs typeface="Calibri"/>
              </a:rPr>
              <a:t> foot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5606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Bony</a:t>
            </a:r>
            <a:r>
              <a:rPr spc="-25" dirty="0">
                <a:latin typeface="+mn-lt"/>
              </a:rPr>
              <a:t> </a:t>
            </a:r>
            <a:r>
              <a:rPr spc="-15" dirty="0">
                <a:latin typeface="+mn-lt"/>
              </a:rPr>
              <a:t>Groups </a:t>
            </a:r>
            <a:r>
              <a:rPr dirty="0">
                <a:latin typeface="+mn-lt"/>
              </a:rPr>
              <a:t>of</a:t>
            </a:r>
            <a:r>
              <a:rPr spc="-2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30" dirty="0">
                <a:latin typeface="+mn-lt"/>
              </a:rPr>
              <a:t> </a:t>
            </a:r>
            <a:r>
              <a:rPr spc="-10" dirty="0">
                <a:latin typeface="+mn-lt"/>
              </a:rPr>
              <a:t>Foot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4853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bones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foot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spc="-10" dirty="0">
                <a:cs typeface="Calibri"/>
              </a:rPr>
              <a:t> divided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three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groups:</a:t>
            </a:r>
            <a:endParaRPr sz="2800" dirty="0"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924635"/>
              </p:ext>
            </p:extLst>
          </p:nvPr>
        </p:nvGraphicFramePr>
        <p:xfrm>
          <a:off x="2041144" y="2850514"/>
          <a:ext cx="6543674" cy="10914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68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8881">
                <a:tc>
                  <a:txBody>
                    <a:bodyPr/>
                    <a:lstStyle/>
                    <a:p>
                      <a:pPr marL="31750">
                        <a:lnSpc>
                          <a:spcPts val="2280"/>
                        </a:lnSpc>
                        <a:tabLst>
                          <a:tab pos="546735" algn="l"/>
                        </a:tabLst>
                      </a:pPr>
                      <a:r>
                        <a:rPr sz="2400" spc="-5" dirty="0">
                          <a:solidFill>
                            <a:srgbClr val="006FC0"/>
                          </a:solidFill>
                          <a:latin typeface="+mn-lt"/>
                          <a:cs typeface="Calibri"/>
                        </a:rPr>
                        <a:t>1.	Phalanges</a:t>
                      </a:r>
                      <a:r>
                        <a:rPr sz="2400" spc="-15" dirty="0">
                          <a:solidFill>
                            <a:srgbClr val="006FC0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+mn-lt"/>
                          <a:cs typeface="Calibri"/>
                        </a:rPr>
                        <a:t>(aka.</a:t>
                      </a:r>
                      <a:r>
                        <a:rPr sz="2400" spc="-3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+mn-lt"/>
                          <a:cs typeface="Calibri"/>
                        </a:rPr>
                        <a:t>toes/digits)</a:t>
                      </a:r>
                      <a:endParaRPr sz="2400" dirty="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2280"/>
                        </a:lnSpc>
                      </a:pPr>
                      <a:r>
                        <a:rPr sz="2400" b="1" spc="-5" dirty="0">
                          <a:solidFill>
                            <a:srgbClr val="006FC0"/>
                          </a:solidFill>
                          <a:latin typeface="+mn-lt"/>
                          <a:cs typeface="Calibri"/>
                        </a:rPr>
                        <a:t>14</a:t>
                      </a:r>
                      <a:endParaRPr sz="240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471">
                <a:tc>
                  <a:txBody>
                    <a:bodyPr/>
                    <a:lstStyle/>
                    <a:p>
                      <a:pPr marL="31750">
                        <a:lnSpc>
                          <a:spcPts val="2630"/>
                        </a:lnSpc>
                        <a:tabLst>
                          <a:tab pos="546735" algn="l"/>
                        </a:tabLst>
                      </a:pPr>
                      <a:r>
                        <a:rPr sz="2400" spc="-5" dirty="0">
                          <a:solidFill>
                            <a:srgbClr val="00AF50"/>
                          </a:solidFill>
                          <a:latin typeface="+mn-lt"/>
                          <a:cs typeface="Calibri"/>
                        </a:rPr>
                        <a:t>2.	</a:t>
                      </a:r>
                      <a:r>
                        <a:rPr sz="2400" spc="-15" dirty="0">
                          <a:solidFill>
                            <a:srgbClr val="00AF50"/>
                          </a:solidFill>
                          <a:latin typeface="+mn-lt"/>
                          <a:cs typeface="Calibri"/>
                        </a:rPr>
                        <a:t>Metatarsals</a:t>
                      </a:r>
                      <a:r>
                        <a:rPr sz="2400" spc="-55" dirty="0">
                          <a:solidFill>
                            <a:srgbClr val="00AF50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+mn-lt"/>
                          <a:cs typeface="Calibri"/>
                        </a:rPr>
                        <a:t>(aka.</a:t>
                      </a:r>
                      <a:r>
                        <a:rPr sz="2400" spc="-4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400" spc="-10" dirty="0">
                          <a:latin typeface="+mn-lt"/>
                          <a:cs typeface="Calibri"/>
                        </a:rPr>
                        <a:t>instep)</a:t>
                      </a:r>
                      <a:endParaRPr sz="2400" dirty="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ts val="2630"/>
                        </a:lnSpc>
                      </a:pPr>
                      <a:r>
                        <a:rPr sz="2400" b="1" dirty="0">
                          <a:solidFill>
                            <a:srgbClr val="00AF50"/>
                          </a:solidFill>
                          <a:latin typeface="+mn-lt"/>
                          <a:cs typeface="Calibri"/>
                        </a:rPr>
                        <a:t>5</a:t>
                      </a:r>
                      <a:endParaRPr sz="2400" dirty="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084">
                <a:tc>
                  <a:txBody>
                    <a:bodyPr/>
                    <a:lstStyle/>
                    <a:p>
                      <a:pPr marL="31750">
                        <a:lnSpc>
                          <a:spcPts val="2630"/>
                        </a:lnSpc>
                        <a:tabLst>
                          <a:tab pos="546735" algn="l"/>
                        </a:tabLst>
                      </a:pPr>
                      <a:r>
                        <a:rPr sz="2400" spc="-5" dirty="0">
                          <a:solidFill>
                            <a:srgbClr val="6F2F9F"/>
                          </a:solidFill>
                          <a:latin typeface="+mn-lt"/>
                          <a:cs typeface="Calibri"/>
                        </a:rPr>
                        <a:t>3.	</a:t>
                      </a:r>
                      <a:r>
                        <a:rPr sz="2400" spc="-40" dirty="0">
                          <a:solidFill>
                            <a:srgbClr val="6F2F9F"/>
                          </a:solidFill>
                          <a:latin typeface="+mn-lt"/>
                          <a:cs typeface="Calibri"/>
                        </a:rPr>
                        <a:t>Tarsals</a:t>
                      </a:r>
                      <a:endParaRPr sz="240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ts val="2630"/>
                        </a:lnSpc>
                      </a:pPr>
                      <a:r>
                        <a:rPr sz="2400" dirty="0">
                          <a:solidFill>
                            <a:srgbClr val="6F2F9F"/>
                          </a:solidFill>
                          <a:latin typeface="+mn-lt"/>
                          <a:cs typeface="Calibri"/>
                        </a:rPr>
                        <a:t>7</a:t>
                      </a:r>
                      <a:endParaRPr sz="2400" dirty="0">
                        <a:latin typeface="+mn-lt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2060194" y="4387672"/>
            <a:ext cx="89344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65" dirty="0">
                <a:cs typeface="Calibri"/>
              </a:rPr>
              <a:t>T</a:t>
            </a:r>
            <a:r>
              <a:rPr sz="2400" b="1" spc="-55" dirty="0">
                <a:cs typeface="Calibri"/>
              </a:rPr>
              <a:t>O</a:t>
            </a:r>
            <a:r>
              <a:rPr sz="2400" b="1" spc="-195" dirty="0">
                <a:cs typeface="Calibri"/>
              </a:rPr>
              <a:t>T</a:t>
            </a:r>
            <a:r>
              <a:rPr sz="2400" b="1" dirty="0">
                <a:cs typeface="Calibri"/>
              </a:rPr>
              <a:t>AL:</a:t>
            </a:r>
            <a:endParaRPr sz="24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33029" y="4387672"/>
            <a:ext cx="33337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cs typeface="Calibri"/>
              </a:rPr>
              <a:t>26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4407" y="1031747"/>
            <a:ext cx="4409760" cy="54117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348233"/>
            <a:ext cx="23272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err="1">
                <a:latin typeface="+mn-lt"/>
              </a:rPr>
              <a:t>Ph</a:t>
            </a:r>
            <a:r>
              <a:rPr spc="15" dirty="0" err="1">
                <a:latin typeface="+mn-lt"/>
              </a:rPr>
              <a:t>a</a:t>
            </a:r>
            <a:r>
              <a:rPr dirty="0" err="1">
                <a:latin typeface="+mn-lt"/>
              </a:rPr>
              <a:t>lan</a:t>
            </a:r>
            <a:r>
              <a:rPr spc="-25" dirty="0" err="1">
                <a:latin typeface="+mn-lt"/>
              </a:rPr>
              <a:t>g</a:t>
            </a:r>
            <a:r>
              <a:rPr dirty="0" err="1">
                <a:latin typeface="+mn-lt"/>
              </a:rPr>
              <a:t>s</a:t>
            </a:r>
            <a:endParaRPr dirty="0">
              <a:latin typeface="+mn-l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52565" y="1043381"/>
            <a:ext cx="4411980" cy="49504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9885" marR="988694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50520" algn="l"/>
              </a:tabLst>
            </a:pPr>
            <a:r>
              <a:rPr sz="2600" spc="-60" dirty="0">
                <a:cs typeface="Calibri"/>
              </a:rPr>
              <a:t>Toes</a:t>
            </a:r>
            <a:r>
              <a:rPr sz="2600" spc="-50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are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also</a:t>
            </a:r>
            <a:r>
              <a:rPr sz="2600" spc="-25" dirty="0">
                <a:cs typeface="Calibri"/>
              </a:rPr>
              <a:t> </a:t>
            </a:r>
            <a:r>
              <a:rPr sz="2600" dirty="0">
                <a:cs typeface="Calibri"/>
              </a:rPr>
              <a:t>known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as </a:t>
            </a:r>
            <a:r>
              <a:rPr sz="2600" spc="-57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phalanges</a:t>
            </a:r>
            <a:r>
              <a:rPr sz="2600" spc="-3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or</a:t>
            </a:r>
            <a:r>
              <a:rPr sz="2600" spc="-1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digits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550" dirty="0">
              <a:cs typeface="Calibri"/>
            </a:endParaRPr>
          </a:p>
          <a:p>
            <a:pPr marL="349885" marR="55880" indent="-287020" algn="just">
              <a:lnSpc>
                <a:spcPct val="100000"/>
              </a:lnSpc>
              <a:buFont typeface="Wingdings"/>
              <a:buChar char=""/>
              <a:tabLst>
                <a:tab pos="350520" algn="l"/>
              </a:tabLst>
            </a:pPr>
            <a:r>
              <a:rPr sz="2600" spc="-5" dirty="0">
                <a:cs typeface="Calibri"/>
              </a:rPr>
              <a:t>Similar </a:t>
            </a:r>
            <a:r>
              <a:rPr sz="2600" spc="-10" dirty="0">
                <a:cs typeface="Calibri"/>
              </a:rPr>
              <a:t>to </a:t>
            </a:r>
            <a:r>
              <a:rPr sz="2600" dirty="0">
                <a:cs typeface="Calibri"/>
              </a:rPr>
              <a:t>the </a:t>
            </a:r>
            <a:r>
              <a:rPr sz="2600" spc="-5" dirty="0">
                <a:cs typeface="Calibri"/>
              </a:rPr>
              <a:t>hand, digits </a:t>
            </a:r>
            <a:r>
              <a:rPr sz="2000" i="1" spc="-5" dirty="0">
                <a:cs typeface="Calibri"/>
              </a:rPr>
              <a:t>(and </a:t>
            </a:r>
            <a:r>
              <a:rPr sz="2000" i="1" spc="-440" dirty="0">
                <a:cs typeface="Calibri"/>
              </a:rPr>
              <a:t> </a:t>
            </a:r>
            <a:r>
              <a:rPr sz="2000" i="1" spc="-10" dirty="0">
                <a:cs typeface="Calibri"/>
              </a:rPr>
              <a:t>metatarsals) </a:t>
            </a:r>
            <a:r>
              <a:rPr sz="2600" spc="-10" dirty="0">
                <a:cs typeface="Calibri"/>
              </a:rPr>
              <a:t>are numbered </a:t>
            </a:r>
            <a:r>
              <a:rPr sz="2600" dirty="0">
                <a:cs typeface="Calibri"/>
              </a:rPr>
              <a:t>1</a:t>
            </a:r>
            <a:r>
              <a:rPr sz="2600" dirty="0">
                <a:cs typeface="Arial MT"/>
              </a:rPr>
              <a:t>→</a:t>
            </a:r>
            <a:r>
              <a:rPr sz="2600" dirty="0">
                <a:cs typeface="Calibri"/>
              </a:rPr>
              <a:t>5 </a:t>
            </a:r>
            <a:r>
              <a:rPr sz="2600" spc="-57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starting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with</a:t>
            </a:r>
            <a:r>
              <a:rPr sz="2600" spc="-5" dirty="0">
                <a:cs typeface="Calibri"/>
              </a:rPr>
              <a:t> </a:t>
            </a:r>
            <a:r>
              <a:rPr sz="2600" dirty="0">
                <a:cs typeface="Calibri"/>
              </a:rPr>
              <a:t>the</a:t>
            </a:r>
            <a:r>
              <a:rPr sz="2600" spc="-3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“big-toe”</a:t>
            </a:r>
            <a:endParaRPr sz="2600" dirty="0">
              <a:cs typeface="Calibri"/>
            </a:endParaRPr>
          </a:p>
          <a:p>
            <a:pPr marL="807085" lvl="1" indent="-287020">
              <a:lnSpc>
                <a:spcPct val="100000"/>
              </a:lnSpc>
              <a:spcBef>
                <a:spcPts val="635"/>
              </a:spcBef>
              <a:buFont typeface="Wingdings"/>
              <a:buChar char=""/>
              <a:tabLst>
                <a:tab pos="807720" algn="l"/>
              </a:tabLst>
            </a:pPr>
            <a:r>
              <a:rPr sz="2000" dirty="0">
                <a:cs typeface="Calibri"/>
              </a:rPr>
              <a:t>1</a:t>
            </a:r>
            <a:r>
              <a:rPr sz="1950" baseline="25641" dirty="0">
                <a:cs typeface="Calibri"/>
              </a:rPr>
              <a:t>st</a:t>
            </a:r>
            <a:r>
              <a:rPr sz="1950" spc="225" baseline="25641" dirty="0">
                <a:cs typeface="Calibri"/>
              </a:rPr>
              <a:t> </a:t>
            </a:r>
            <a:r>
              <a:rPr sz="2000" spc="-5" dirty="0">
                <a:cs typeface="Calibri"/>
              </a:rPr>
              <a:t>digit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has</a:t>
            </a:r>
            <a:r>
              <a:rPr sz="2000" spc="-10" dirty="0">
                <a:cs typeface="Calibri"/>
              </a:rPr>
              <a:t> two </a:t>
            </a:r>
            <a:r>
              <a:rPr sz="2000" spc="-5" dirty="0">
                <a:cs typeface="Calibri"/>
              </a:rPr>
              <a:t>phalanges</a:t>
            </a:r>
            <a:endParaRPr sz="2000" dirty="0">
              <a:cs typeface="Calibri"/>
            </a:endParaRPr>
          </a:p>
          <a:p>
            <a:pPr marL="807085" lvl="1" indent="-287020">
              <a:lnSpc>
                <a:spcPct val="100000"/>
              </a:lnSpc>
              <a:spcBef>
                <a:spcPts val="75"/>
              </a:spcBef>
              <a:buFont typeface="Wingdings"/>
              <a:buChar char=""/>
              <a:tabLst>
                <a:tab pos="807720" algn="l"/>
              </a:tabLst>
            </a:pPr>
            <a:r>
              <a:rPr sz="2000" spc="10" dirty="0">
                <a:cs typeface="Arial MT"/>
              </a:rPr>
              <a:t>2</a:t>
            </a:r>
            <a:r>
              <a:rPr sz="1950" spc="15" baseline="25641" dirty="0">
                <a:cs typeface="Arial MT"/>
              </a:rPr>
              <a:t>nd</a:t>
            </a:r>
            <a:r>
              <a:rPr sz="2000" spc="10" dirty="0">
                <a:cs typeface="Arial MT"/>
              </a:rPr>
              <a:t>→5</a:t>
            </a:r>
            <a:r>
              <a:rPr sz="1950" spc="15" baseline="25641" dirty="0">
                <a:cs typeface="Arial MT"/>
              </a:rPr>
              <a:t>th</a:t>
            </a:r>
            <a:r>
              <a:rPr sz="1950" spc="225" baseline="25641" dirty="0">
                <a:cs typeface="Arial MT"/>
              </a:rPr>
              <a:t> </a:t>
            </a:r>
            <a:r>
              <a:rPr sz="2000" dirty="0">
                <a:cs typeface="Arial MT"/>
              </a:rPr>
              <a:t>digit</a:t>
            </a:r>
            <a:r>
              <a:rPr sz="2000" spc="-2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have</a:t>
            </a:r>
            <a:r>
              <a:rPr sz="2000" spc="-35" dirty="0">
                <a:cs typeface="Arial MT"/>
              </a:rPr>
              <a:t> </a:t>
            </a:r>
            <a:r>
              <a:rPr sz="2000" dirty="0">
                <a:cs typeface="Arial MT"/>
              </a:rPr>
              <a:t>three</a:t>
            </a:r>
          </a:p>
          <a:p>
            <a:pPr marR="1613535" algn="ctr">
              <a:lnSpc>
                <a:spcPct val="100000"/>
              </a:lnSpc>
            </a:pPr>
            <a:r>
              <a:rPr sz="2000" dirty="0">
                <a:cs typeface="Arial MT"/>
              </a:rPr>
              <a:t>phalanges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400" dirty="0">
              <a:cs typeface="Arial MT"/>
            </a:endParaRPr>
          </a:p>
          <a:p>
            <a:pPr marL="349885" marR="127635" indent="-28702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0520" algn="l"/>
              </a:tabLst>
            </a:pPr>
            <a:r>
              <a:rPr sz="2600" spc="-5" dirty="0">
                <a:cs typeface="Calibri"/>
              </a:rPr>
              <a:t>Shorter </a:t>
            </a:r>
            <a:r>
              <a:rPr sz="2600" dirty="0">
                <a:cs typeface="Calibri"/>
              </a:rPr>
              <a:t>and </a:t>
            </a:r>
            <a:r>
              <a:rPr sz="2600" spc="-10" dirty="0">
                <a:cs typeface="Calibri"/>
              </a:rPr>
              <a:t>more </a:t>
            </a:r>
            <a:r>
              <a:rPr sz="2600" spc="-5" dirty="0">
                <a:cs typeface="Calibri"/>
              </a:rPr>
              <a:t>limited </a:t>
            </a:r>
            <a:r>
              <a:rPr sz="2600" dirty="0">
                <a:cs typeface="Calibri"/>
              </a:rPr>
              <a:t>in </a:t>
            </a:r>
            <a:r>
              <a:rPr sz="2600" spc="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movement,</a:t>
            </a:r>
            <a:r>
              <a:rPr sz="2600" spc="-35" dirty="0">
                <a:cs typeface="Calibri"/>
              </a:rPr>
              <a:t> </a:t>
            </a:r>
            <a:r>
              <a:rPr sz="2600" dirty="0">
                <a:cs typeface="Calibri"/>
              </a:rPr>
              <a:t>than</a:t>
            </a:r>
            <a:r>
              <a:rPr sz="2600" spc="-1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those</a:t>
            </a:r>
            <a:r>
              <a:rPr sz="2600" spc="-3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of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the </a:t>
            </a:r>
            <a:r>
              <a:rPr sz="2600" spc="-57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hand</a:t>
            </a:r>
            <a:endParaRPr sz="26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10600" y="6361873"/>
            <a:ext cx="138430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212</a:t>
            </a:r>
            <a:r>
              <a:rPr sz="900" spc="2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</a:t>
            </a:r>
            <a:endParaRPr sz="9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4407" y="1031747"/>
            <a:ext cx="4409760" cy="54117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405511"/>
            <a:ext cx="2512061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Ph</a:t>
            </a:r>
            <a:r>
              <a:rPr spc="15" dirty="0"/>
              <a:t>a</a:t>
            </a:r>
            <a:r>
              <a:rPr dirty="0"/>
              <a:t>lan</a:t>
            </a:r>
            <a:r>
              <a:rPr spc="-25" dirty="0"/>
              <a:t>g</a:t>
            </a:r>
            <a:r>
              <a:rPr dirty="0"/>
              <a:t>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04960" y="6476999"/>
            <a:ext cx="207581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212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232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6.57</a:t>
            </a:r>
            <a:endParaRPr sz="900" dirty="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19037" y="617219"/>
            <a:ext cx="2264664" cy="582625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4407" y="1031747"/>
            <a:ext cx="4409760" cy="54117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217170"/>
            <a:ext cx="3088259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>
                <a:latin typeface="+mn-lt"/>
              </a:rPr>
              <a:t>M</a:t>
            </a:r>
            <a:r>
              <a:rPr spc="-20" dirty="0">
                <a:latin typeface="+mn-lt"/>
              </a:rPr>
              <a:t>e</a:t>
            </a:r>
            <a:r>
              <a:rPr spc="-50" dirty="0">
                <a:latin typeface="+mn-lt"/>
              </a:rPr>
              <a:t>t</a:t>
            </a:r>
            <a:r>
              <a:rPr spc="-35" dirty="0">
                <a:latin typeface="+mn-lt"/>
              </a:rPr>
              <a:t>a</a:t>
            </a:r>
            <a:r>
              <a:rPr spc="-50" dirty="0">
                <a:latin typeface="+mn-lt"/>
              </a:rPr>
              <a:t>t</a:t>
            </a:r>
            <a:r>
              <a:rPr dirty="0">
                <a:latin typeface="+mn-lt"/>
              </a:rPr>
              <a:t>a</a:t>
            </a:r>
            <a:r>
              <a:rPr spc="-75" dirty="0">
                <a:latin typeface="+mn-lt"/>
              </a:rPr>
              <a:t>r</a:t>
            </a:r>
            <a:r>
              <a:rPr spc="-5" dirty="0">
                <a:latin typeface="+mn-lt"/>
              </a:rPr>
              <a:t>sals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05198" y="881887"/>
            <a:ext cx="62191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299720" algn="l"/>
              </a:tabLst>
            </a:pPr>
            <a:r>
              <a:rPr sz="2800" spc="-20" dirty="0">
                <a:cs typeface="Calibri"/>
              </a:rPr>
              <a:t>Metatarsals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form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5" dirty="0">
                <a:cs typeface="Calibri"/>
              </a:rPr>
              <a:t>“instep”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25" dirty="0">
                <a:cs typeface="Calibri"/>
              </a:rPr>
              <a:t>foot</a:t>
            </a:r>
            <a:endParaRPr sz="28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3248" y="6532574"/>
            <a:ext cx="207581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212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233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6.61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24371" y="1644395"/>
            <a:ext cx="2014727" cy="470001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093075" y="2446401"/>
            <a:ext cx="2768600" cy="13684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44450">
              <a:lnSpc>
                <a:spcPct val="100000"/>
              </a:lnSpc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Base</a:t>
            </a:r>
            <a:r>
              <a:rPr sz="2000" i="1" spc="-40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of</a:t>
            </a:r>
            <a:r>
              <a:rPr sz="2000" i="1" spc="-10" dirty="0">
                <a:latin typeface="Calibri"/>
                <a:cs typeface="Calibri"/>
              </a:rPr>
              <a:t> </a:t>
            </a:r>
            <a:r>
              <a:rPr sz="2000" i="1" spc="5" dirty="0">
                <a:latin typeface="Calibri"/>
                <a:cs typeface="Calibri"/>
              </a:rPr>
              <a:t>5</a:t>
            </a:r>
            <a:r>
              <a:rPr sz="1950" i="1" spc="7" baseline="25641" dirty="0">
                <a:latin typeface="Calibri"/>
                <a:cs typeface="Calibri"/>
              </a:rPr>
              <a:t>th</a:t>
            </a:r>
            <a:r>
              <a:rPr sz="1950" i="1" spc="217" baseline="25641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metatarsal</a:t>
            </a:r>
            <a:r>
              <a:rPr sz="2000" i="1" spc="-3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has </a:t>
            </a:r>
            <a:r>
              <a:rPr sz="2000" i="1" spc="-434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 </a:t>
            </a:r>
            <a:r>
              <a:rPr sz="2000" i="1" spc="-5" dirty="0">
                <a:latin typeface="Calibri"/>
                <a:cs typeface="Calibri"/>
              </a:rPr>
              <a:t>distinctive palpable </a:t>
            </a:r>
            <a:r>
              <a:rPr sz="2000" i="1" dirty="0">
                <a:latin typeface="Calibri"/>
                <a:cs typeface="Calibri"/>
              </a:rPr>
              <a:t> </a:t>
            </a:r>
            <a:r>
              <a:rPr sz="2000" b="1" i="1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tuberosity</a:t>
            </a:r>
            <a:endParaRPr sz="2000">
              <a:latin typeface="Calibri"/>
              <a:cs typeface="Calibri"/>
            </a:endParaRPr>
          </a:p>
          <a:p>
            <a:pPr marL="781685" indent="-287020">
              <a:lnSpc>
                <a:spcPct val="100000"/>
              </a:lnSpc>
              <a:spcBef>
                <a:spcPts val="1205"/>
              </a:spcBef>
              <a:buFont typeface="Wingdings"/>
              <a:buChar char=""/>
              <a:tabLst>
                <a:tab pos="782320" algn="l"/>
              </a:tabLst>
            </a:pPr>
            <a:r>
              <a:rPr sz="1800" i="1" spc="-5" dirty="0">
                <a:latin typeface="Calibri"/>
                <a:cs typeface="Calibri"/>
              </a:rPr>
              <a:t>Common</a:t>
            </a:r>
            <a:r>
              <a:rPr sz="1800" i="1" spc="-25" dirty="0">
                <a:latin typeface="Calibri"/>
                <a:cs typeface="Calibri"/>
              </a:rPr>
              <a:t> </a:t>
            </a:r>
            <a:r>
              <a:rPr sz="1800" i="1" spc="-5" dirty="0">
                <a:latin typeface="Calibri"/>
                <a:cs typeface="Calibri"/>
              </a:rPr>
              <a:t>trauma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spc="-15" dirty="0">
                <a:latin typeface="Calibri"/>
                <a:cs typeface="Calibri"/>
              </a:rPr>
              <a:t>site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815071" y="3733672"/>
            <a:ext cx="800100" cy="731520"/>
          </a:xfrm>
          <a:custGeom>
            <a:avLst/>
            <a:gdLst/>
            <a:ahLst/>
            <a:cxnLst/>
            <a:rect l="l" t="t" r="r" b="b"/>
            <a:pathLst>
              <a:path w="800100" h="731520">
                <a:moveTo>
                  <a:pt x="30606" y="651382"/>
                </a:moveTo>
                <a:lnTo>
                  <a:pt x="0" y="731012"/>
                </a:lnTo>
                <a:lnTo>
                  <a:pt x="81914" y="707770"/>
                </a:lnTo>
                <a:lnTo>
                  <a:pt x="68279" y="692784"/>
                </a:lnTo>
                <a:lnTo>
                  <a:pt x="51180" y="692784"/>
                </a:lnTo>
                <a:lnTo>
                  <a:pt x="42672" y="683513"/>
                </a:lnTo>
                <a:lnTo>
                  <a:pt x="52050" y="674949"/>
                </a:lnTo>
                <a:lnTo>
                  <a:pt x="30606" y="651382"/>
                </a:lnTo>
                <a:close/>
              </a:path>
              <a:path w="800100" h="731520">
                <a:moveTo>
                  <a:pt x="52050" y="674949"/>
                </a:moveTo>
                <a:lnTo>
                  <a:pt x="42672" y="683513"/>
                </a:lnTo>
                <a:lnTo>
                  <a:pt x="51180" y="692784"/>
                </a:lnTo>
                <a:lnTo>
                  <a:pt x="60521" y="684259"/>
                </a:lnTo>
                <a:lnTo>
                  <a:pt x="52050" y="674949"/>
                </a:lnTo>
                <a:close/>
              </a:path>
              <a:path w="800100" h="731520">
                <a:moveTo>
                  <a:pt x="60521" y="684259"/>
                </a:moveTo>
                <a:lnTo>
                  <a:pt x="51180" y="692784"/>
                </a:lnTo>
                <a:lnTo>
                  <a:pt x="68279" y="692784"/>
                </a:lnTo>
                <a:lnTo>
                  <a:pt x="60521" y="684259"/>
                </a:lnTo>
                <a:close/>
              </a:path>
              <a:path w="800100" h="731520">
                <a:moveTo>
                  <a:pt x="791209" y="0"/>
                </a:moveTo>
                <a:lnTo>
                  <a:pt x="52050" y="674949"/>
                </a:lnTo>
                <a:lnTo>
                  <a:pt x="60521" y="684259"/>
                </a:lnTo>
                <a:lnTo>
                  <a:pt x="799846" y="9397"/>
                </a:lnTo>
                <a:lnTo>
                  <a:pt x="791209" y="0"/>
                </a:lnTo>
                <a:close/>
              </a:path>
            </a:pathLst>
          </a:custGeom>
          <a:solidFill>
            <a:srgbClr val="CC00C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5336" y="798576"/>
            <a:ext cx="4233897" cy="577138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6939" y="445770"/>
            <a:ext cx="22834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65" dirty="0">
                <a:latin typeface="+mn-lt"/>
              </a:rPr>
              <a:t>Tarsals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801239" y="6617919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214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6.5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4721" y="1086358"/>
            <a:ext cx="5368925" cy="49981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7365" indent="-28702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507365" algn="l"/>
              </a:tabLst>
            </a:pPr>
            <a:r>
              <a:rPr sz="2800" spc="-15" dirty="0">
                <a:cs typeface="Calibri"/>
              </a:rPr>
              <a:t>Form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proximal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part</a:t>
            </a:r>
            <a:r>
              <a:rPr sz="2800" spc="-5" dirty="0">
                <a:cs typeface="Calibri"/>
              </a:rPr>
              <a:t> of</a:t>
            </a:r>
            <a:r>
              <a:rPr sz="2800" spc="-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foot</a:t>
            </a:r>
            <a:endParaRPr sz="2800" dirty="0">
              <a:cs typeface="Calibri"/>
            </a:endParaRPr>
          </a:p>
          <a:p>
            <a:pPr marL="964565" lvl="1" indent="-287020">
              <a:lnSpc>
                <a:spcPct val="100000"/>
              </a:lnSpc>
              <a:spcBef>
                <a:spcPts val="55"/>
              </a:spcBef>
              <a:buFont typeface="Wingdings"/>
              <a:buChar char=""/>
              <a:tabLst>
                <a:tab pos="964565" algn="l"/>
              </a:tabLst>
            </a:pPr>
            <a:r>
              <a:rPr sz="2000" i="1" spc="-5" dirty="0">
                <a:cs typeface="Calibri"/>
              </a:rPr>
              <a:t>Only</a:t>
            </a:r>
            <a:r>
              <a:rPr sz="2000" i="1" spc="-10" dirty="0">
                <a:cs typeface="Calibri"/>
              </a:rPr>
              <a:t> </a:t>
            </a:r>
            <a:r>
              <a:rPr sz="2000" i="1" dirty="0">
                <a:cs typeface="Calibri"/>
              </a:rPr>
              <a:t>the</a:t>
            </a:r>
            <a:r>
              <a:rPr sz="2000" i="1" spc="-20" dirty="0">
                <a:cs typeface="Calibri"/>
              </a:rPr>
              <a:t> </a:t>
            </a:r>
            <a:r>
              <a:rPr sz="2000" i="1" spc="-40" dirty="0">
                <a:cs typeface="Calibri"/>
              </a:rPr>
              <a:t>Talus</a:t>
            </a:r>
            <a:r>
              <a:rPr sz="2000" i="1" spc="-10" dirty="0">
                <a:cs typeface="Calibri"/>
              </a:rPr>
              <a:t> </a:t>
            </a:r>
            <a:r>
              <a:rPr sz="2000" i="1" dirty="0">
                <a:cs typeface="Calibri"/>
              </a:rPr>
              <a:t>is</a:t>
            </a:r>
            <a:r>
              <a:rPr sz="2000" i="1" spc="-15" dirty="0">
                <a:cs typeface="Calibri"/>
              </a:rPr>
              <a:t> </a:t>
            </a:r>
            <a:r>
              <a:rPr sz="2000" i="1" spc="-5" dirty="0">
                <a:cs typeface="Calibri"/>
              </a:rPr>
              <a:t>part</a:t>
            </a:r>
            <a:r>
              <a:rPr sz="2000" i="1" spc="-10" dirty="0">
                <a:cs typeface="Calibri"/>
              </a:rPr>
              <a:t> </a:t>
            </a:r>
            <a:r>
              <a:rPr sz="2000" i="1" spc="-5" dirty="0">
                <a:cs typeface="Calibri"/>
              </a:rPr>
              <a:t>of</a:t>
            </a:r>
            <a:r>
              <a:rPr sz="2000" i="1" dirty="0">
                <a:cs typeface="Calibri"/>
              </a:rPr>
              <a:t> the</a:t>
            </a:r>
            <a:r>
              <a:rPr sz="2000" i="1" spc="-10" dirty="0">
                <a:cs typeface="Calibri"/>
              </a:rPr>
              <a:t> </a:t>
            </a:r>
            <a:r>
              <a:rPr sz="2000" i="1" spc="-5" dirty="0">
                <a:cs typeface="Calibri"/>
              </a:rPr>
              <a:t>ankle</a:t>
            </a:r>
            <a:r>
              <a:rPr sz="2000" i="1" spc="-20" dirty="0">
                <a:cs typeface="Calibri"/>
              </a:rPr>
              <a:t> </a:t>
            </a:r>
            <a:r>
              <a:rPr sz="2000" i="1" spc="-10" dirty="0">
                <a:cs typeface="Calibri"/>
              </a:rPr>
              <a:t>joint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550" dirty="0">
              <a:cs typeface="Calibri"/>
            </a:endParaRPr>
          </a:p>
          <a:p>
            <a:pPr marL="25400">
              <a:lnSpc>
                <a:spcPct val="100000"/>
              </a:lnSpc>
            </a:pPr>
            <a:r>
              <a:rPr sz="2100" b="1" u="heavy" spc="-5" dirty="0">
                <a:uFill>
                  <a:solidFill>
                    <a:srgbClr val="000000"/>
                  </a:solidFill>
                </a:uFill>
                <a:cs typeface="Arial"/>
              </a:rPr>
              <a:t>C</a:t>
            </a:r>
            <a:r>
              <a:rPr sz="2100" spc="-5" dirty="0">
                <a:cs typeface="Arial MT"/>
              </a:rPr>
              <a:t>ome </a:t>
            </a:r>
            <a:r>
              <a:rPr sz="2100" b="1" u="heavy" spc="-5" dirty="0">
                <a:uFill>
                  <a:solidFill>
                    <a:srgbClr val="000000"/>
                  </a:solidFill>
                </a:uFill>
                <a:cs typeface="Arial"/>
              </a:rPr>
              <a:t>t</a:t>
            </a:r>
            <a:r>
              <a:rPr sz="2100" spc="-5" dirty="0">
                <a:cs typeface="Arial MT"/>
              </a:rPr>
              <a:t>o</a:t>
            </a:r>
            <a:r>
              <a:rPr sz="2100" dirty="0">
                <a:cs typeface="Arial MT"/>
              </a:rPr>
              <a:t> </a:t>
            </a:r>
            <a:r>
              <a:rPr sz="2100" b="1" u="heavy" spc="-5" dirty="0">
                <a:uFill>
                  <a:solidFill>
                    <a:srgbClr val="000000"/>
                  </a:solidFill>
                </a:uFill>
                <a:cs typeface="Arial"/>
              </a:rPr>
              <a:t>C</a:t>
            </a:r>
            <a:r>
              <a:rPr sz="2100" spc="-5" dirty="0">
                <a:cs typeface="Arial MT"/>
              </a:rPr>
              <a:t>algary </a:t>
            </a:r>
            <a:r>
              <a:rPr sz="2100" dirty="0">
                <a:cs typeface="Arial MT"/>
              </a:rPr>
              <a:t>the</a:t>
            </a:r>
            <a:r>
              <a:rPr sz="2100" spc="-20" dirty="0">
                <a:cs typeface="Arial MT"/>
              </a:rPr>
              <a:t> </a:t>
            </a:r>
            <a:r>
              <a:rPr sz="2100" b="1" u="heavy" spc="-10" dirty="0">
                <a:uFill>
                  <a:solidFill>
                    <a:srgbClr val="000000"/>
                  </a:solidFill>
                </a:uFill>
                <a:cs typeface="Arial"/>
              </a:rPr>
              <a:t>N</a:t>
            </a:r>
            <a:r>
              <a:rPr sz="2100" spc="-10" dirty="0">
                <a:cs typeface="Arial MT"/>
              </a:rPr>
              <a:t>ext</a:t>
            </a:r>
            <a:r>
              <a:rPr sz="2100" spc="25" dirty="0">
                <a:cs typeface="Arial MT"/>
              </a:rPr>
              <a:t> </a:t>
            </a:r>
            <a:r>
              <a:rPr sz="2100" i="1" spc="-5" dirty="0">
                <a:cs typeface="Arial"/>
              </a:rPr>
              <a:t>three</a:t>
            </a:r>
            <a:r>
              <a:rPr sz="2100" i="1" spc="5" dirty="0">
                <a:cs typeface="Arial"/>
              </a:rPr>
              <a:t> </a:t>
            </a:r>
            <a:r>
              <a:rPr sz="2100" b="1" u="heavy" spc="-5" dirty="0">
                <a:uFill>
                  <a:solidFill>
                    <a:srgbClr val="000000"/>
                  </a:solidFill>
                </a:uFill>
                <a:cs typeface="Arial"/>
              </a:rPr>
              <a:t>C</a:t>
            </a:r>
            <a:r>
              <a:rPr sz="2100" spc="-5" dirty="0">
                <a:cs typeface="Arial MT"/>
              </a:rPr>
              <a:t>hristmases</a:t>
            </a:r>
            <a:endParaRPr sz="21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50" dirty="0">
              <a:cs typeface="Arial MT"/>
            </a:endParaRPr>
          </a:p>
          <a:p>
            <a:pPr marL="873125">
              <a:lnSpc>
                <a:spcPct val="100000"/>
              </a:lnSpc>
            </a:pPr>
            <a:r>
              <a:rPr sz="2600" b="1" dirty="0">
                <a:cs typeface="Arial"/>
              </a:rPr>
              <a:t>C</a:t>
            </a:r>
            <a:r>
              <a:rPr sz="2600" b="1" spc="-10" dirty="0">
                <a:cs typeface="Arial"/>
              </a:rPr>
              <a:t> </a:t>
            </a:r>
            <a:r>
              <a:rPr sz="2600" dirty="0">
                <a:cs typeface="Arial MT"/>
              </a:rPr>
              <a:t>=</a:t>
            </a:r>
            <a:r>
              <a:rPr sz="2600" spc="-20" dirty="0">
                <a:cs typeface="Arial MT"/>
              </a:rPr>
              <a:t> </a:t>
            </a:r>
            <a:r>
              <a:rPr sz="2600" dirty="0">
                <a:cs typeface="Arial MT"/>
              </a:rPr>
              <a:t>Calcaneus</a:t>
            </a:r>
            <a:r>
              <a:rPr sz="2600" spc="-30" dirty="0">
                <a:cs typeface="Arial MT"/>
              </a:rPr>
              <a:t> </a:t>
            </a:r>
            <a:r>
              <a:rPr sz="2600" spc="5" dirty="0">
                <a:cs typeface="Arial MT"/>
              </a:rPr>
              <a:t>(os</a:t>
            </a:r>
            <a:r>
              <a:rPr sz="2600" spc="-15" dirty="0">
                <a:cs typeface="Arial MT"/>
              </a:rPr>
              <a:t> </a:t>
            </a:r>
            <a:r>
              <a:rPr sz="2600" dirty="0">
                <a:cs typeface="Arial MT"/>
              </a:rPr>
              <a:t>calcis)</a:t>
            </a:r>
          </a:p>
          <a:p>
            <a:pPr marL="873125">
              <a:lnSpc>
                <a:spcPct val="100000"/>
              </a:lnSpc>
              <a:spcBef>
                <a:spcPts val="2185"/>
              </a:spcBef>
            </a:pPr>
            <a:r>
              <a:rPr sz="2600" b="1" dirty="0">
                <a:cs typeface="Arial"/>
              </a:rPr>
              <a:t>T</a:t>
            </a:r>
            <a:r>
              <a:rPr sz="2600" b="1" spc="-25" dirty="0">
                <a:cs typeface="Arial"/>
              </a:rPr>
              <a:t> </a:t>
            </a:r>
            <a:r>
              <a:rPr sz="2600" dirty="0">
                <a:cs typeface="Arial MT"/>
              </a:rPr>
              <a:t>=</a:t>
            </a:r>
            <a:r>
              <a:rPr sz="2600" spc="-80" dirty="0">
                <a:cs typeface="Arial MT"/>
              </a:rPr>
              <a:t> </a:t>
            </a:r>
            <a:r>
              <a:rPr sz="2600" spc="-60" dirty="0">
                <a:cs typeface="Arial MT"/>
              </a:rPr>
              <a:t>Talus</a:t>
            </a:r>
            <a:endParaRPr sz="2600" dirty="0">
              <a:cs typeface="Arial MT"/>
            </a:endParaRPr>
          </a:p>
          <a:p>
            <a:pPr marL="873125">
              <a:lnSpc>
                <a:spcPct val="100000"/>
              </a:lnSpc>
              <a:spcBef>
                <a:spcPts val="2185"/>
              </a:spcBef>
            </a:pPr>
            <a:r>
              <a:rPr sz="2600" b="1" dirty="0">
                <a:cs typeface="Arial"/>
              </a:rPr>
              <a:t>C</a:t>
            </a:r>
            <a:r>
              <a:rPr sz="2600" b="1" spc="-30" dirty="0">
                <a:cs typeface="Arial"/>
              </a:rPr>
              <a:t> </a:t>
            </a:r>
            <a:r>
              <a:rPr sz="2600" dirty="0">
                <a:cs typeface="Arial MT"/>
              </a:rPr>
              <a:t>=</a:t>
            </a:r>
            <a:r>
              <a:rPr sz="2600" spc="-35" dirty="0">
                <a:cs typeface="Arial MT"/>
              </a:rPr>
              <a:t> </a:t>
            </a:r>
            <a:r>
              <a:rPr sz="2600" dirty="0">
                <a:cs typeface="Arial MT"/>
              </a:rPr>
              <a:t>Cuboid</a:t>
            </a:r>
          </a:p>
          <a:p>
            <a:pPr marL="873125">
              <a:lnSpc>
                <a:spcPct val="100000"/>
              </a:lnSpc>
              <a:spcBef>
                <a:spcPts val="2185"/>
              </a:spcBef>
            </a:pPr>
            <a:r>
              <a:rPr sz="2600" b="1" dirty="0">
                <a:cs typeface="Arial"/>
              </a:rPr>
              <a:t>N</a:t>
            </a:r>
            <a:r>
              <a:rPr sz="2600" b="1" spc="-25" dirty="0">
                <a:cs typeface="Arial"/>
              </a:rPr>
              <a:t> </a:t>
            </a:r>
            <a:r>
              <a:rPr sz="2600" dirty="0">
                <a:cs typeface="Arial MT"/>
              </a:rPr>
              <a:t>=</a:t>
            </a:r>
            <a:r>
              <a:rPr sz="2600" spc="-35" dirty="0">
                <a:cs typeface="Arial MT"/>
              </a:rPr>
              <a:t> </a:t>
            </a:r>
            <a:r>
              <a:rPr sz="2600" dirty="0">
                <a:cs typeface="Arial MT"/>
              </a:rPr>
              <a:t>Navicular</a:t>
            </a:r>
          </a:p>
          <a:p>
            <a:pPr marL="873125">
              <a:lnSpc>
                <a:spcPct val="100000"/>
              </a:lnSpc>
              <a:spcBef>
                <a:spcPts val="2185"/>
              </a:spcBef>
            </a:pPr>
            <a:r>
              <a:rPr sz="2600" b="1" dirty="0">
                <a:cs typeface="Arial"/>
              </a:rPr>
              <a:t>3</a:t>
            </a:r>
            <a:r>
              <a:rPr sz="2600" b="1" spc="-10" dirty="0">
                <a:cs typeface="Arial"/>
              </a:rPr>
              <a:t> </a:t>
            </a:r>
            <a:r>
              <a:rPr sz="2600" b="1" spc="-35" dirty="0">
                <a:cs typeface="Arial"/>
              </a:rPr>
              <a:t>C’s</a:t>
            </a:r>
            <a:r>
              <a:rPr sz="2600" b="1" spc="-5" dirty="0">
                <a:cs typeface="Arial"/>
              </a:rPr>
              <a:t> </a:t>
            </a:r>
            <a:r>
              <a:rPr sz="2600" dirty="0">
                <a:cs typeface="Arial MT"/>
              </a:rPr>
              <a:t>=</a:t>
            </a:r>
            <a:r>
              <a:rPr sz="2600" spc="-5" dirty="0">
                <a:cs typeface="Arial MT"/>
              </a:rPr>
              <a:t> </a:t>
            </a:r>
            <a:r>
              <a:rPr sz="2600" spc="5" dirty="0">
                <a:cs typeface="Arial MT"/>
              </a:rPr>
              <a:t>1</a:t>
            </a:r>
            <a:r>
              <a:rPr sz="2550" spc="7" baseline="26143" dirty="0">
                <a:cs typeface="Arial MT"/>
              </a:rPr>
              <a:t>st</a:t>
            </a:r>
            <a:r>
              <a:rPr sz="2600" spc="5" dirty="0">
                <a:cs typeface="Arial MT"/>
              </a:rPr>
              <a:t>→3</a:t>
            </a:r>
            <a:r>
              <a:rPr sz="2550" spc="7" baseline="26143" dirty="0">
                <a:cs typeface="Arial MT"/>
              </a:rPr>
              <a:t>rd</a:t>
            </a:r>
            <a:r>
              <a:rPr sz="2550" spc="352" baseline="26143" dirty="0">
                <a:cs typeface="Arial MT"/>
              </a:rPr>
              <a:t> </a:t>
            </a:r>
            <a:r>
              <a:rPr sz="2600" dirty="0">
                <a:cs typeface="Arial MT"/>
              </a:rPr>
              <a:t>Cuneiforms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8745"/>
            <a:ext cx="27406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65" dirty="0">
                <a:latin typeface="+mn-lt"/>
              </a:rPr>
              <a:t>Tarsals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33600" y="6363251"/>
            <a:ext cx="204406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215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232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6.8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6.57</a:t>
            </a:r>
            <a:endParaRPr sz="900" dirty="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838287" y="868680"/>
            <a:ext cx="8607425" cy="5829300"/>
            <a:chOff x="1838287" y="868680"/>
            <a:chExt cx="8607425" cy="58293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77784" y="868680"/>
              <a:ext cx="2267712" cy="58293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38287" y="908304"/>
              <a:ext cx="4380932" cy="540079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52400" y="701830"/>
            <a:ext cx="12192000" cy="5984875"/>
            <a:chOff x="0" y="873252"/>
            <a:chExt cx="12192000" cy="59848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05922" y="873252"/>
              <a:ext cx="3852470" cy="568147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96383" y="6443472"/>
              <a:ext cx="3103245" cy="254635"/>
            </a:xfrm>
            <a:custGeom>
              <a:avLst/>
              <a:gdLst/>
              <a:ahLst/>
              <a:cxnLst/>
              <a:rect l="l" t="t" r="r" b="b"/>
              <a:pathLst>
                <a:path w="3103245" h="254634">
                  <a:moveTo>
                    <a:pt x="3102864" y="0"/>
                  </a:moveTo>
                  <a:lnTo>
                    <a:pt x="0" y="0"/>
                  </a:lnTo>
                  <a:lnTo>
                    <a:pt x="0" y="254507"/>
                  </a:lnTo>
                  <a:lnTo>
                    <a:pt x="3102864" y="254507"/>
                  </a:lnTo>
                  <a:lnTo>
                    <a:pt x="3102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14400" y="51467"/>
            <a:ext cx="88392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Bony </a:t>
            </a:r>
            <a:r>
              <a:rPr spc="-25" dirty="0">
                <a:latin typeface="+mn-lt"/>
              </a:rPr>
              <a:t>Anatomy</a:t>
            </a:r>
            <a:r>
              <a:rPr spc="-4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5" dirty="0">
                <a:latin typeface="+mn-lt"/>
              </a:rPr>
              <a:t> </a:t>
            </a:r>
            <a:r>
              <a:rPr dirty="0">
                <a:latin typeface="+mn-lt"/>
              </a:rPr>
              <a:t>Sesamoid</a:t>
            </a:r>
            <a:r>
              <a:rPr spc="-20" dirty="0">
                <a:latin typeface="+mn-lt"/>
              </a:rPr>
              <a:t> </a:t>
            </a:r>
            <a:r>
              <a:rPr spc="-5" dirty="0">
                <a:latin typeface="+mn-lt"/>
              </a:rPr>
              <a:t>bones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484501" y="6475272"/>
            <a:ext cx="13525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213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6.4</a:t>
            </a:r>
            <a:endParaRPr sz="900" dirty="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60263" y="2207767"/>
            <a:ext cx="4670425" cy="3104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7830" indent="-367665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418465" algn="l"/>
              </a:tabLst>
            </a:pPr>
            <a:r>
              <a:rPr sz="2800" spc="-10" dirty="0">
                <a:cs typeface="Calibri"/>
              </a:rPr>
              <a:t>Embedded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tendons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750" dirty="0">
              <a:cs typeface="Calibri"/>
            </a:endParaRPr>
          </a:p>
          <a:p>
            <a:pPr marL="417830" indent="-367665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18465" algn="l"/>
              </a:tabLst>
            </a:pPr>
            <a:r>
              <a:rPr sz="2800" spc="-5" dirty="0">
                <a:cs typeface="Calibri"/>
              </a:rPr>
              <a:t>Appear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near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"/>
            </a:pPr>
            <a:endParaRPr sz="2700" dirty="0">
              <a:cs typeface="Calibri"/>
            </a:endParaRPr>
          </a:p>
          <a:p>
            <a:pPr marL="337185" marR="43180" indent="-287020">
              <a:lnSpc>
                <a:spcPct val="100000"/>
              </a:lnSpc>
              <a:buFont typeface="Wingdings"/>
              <a:buChar char=""/>
              <a:tabLst>
                <a:tab pos="418465" algn="l"/>
              </a:tabLst>
            </a:pPr>
            <a:r>
              <a:rPr sz="2800" spc="-15" dirty="0">
                <a:cs typeface="Calibri"/>
              </a:rPr>
              <a:t>Located </a:t>
            </a:r>
            <a:r>
              <a:rPr sz="2800" spc="-5" dirty="0">
                <a:cs typeface="Calibri"/>
              </a:rPr>
              <a:t>on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plantar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first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metatarsal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head</a:t>
            </a:r>
            <a:endParaRPr sz="2800" dirty="0">
              <a:cs typeface="Calibri"/>
            </a:endParaRPr>
          </a:p>
          <a:p>
            <a:pPr marL="794385" lvl="1" indent="-287020">
              <a:lnSpc>
                <a:spcPct val="100000"/>
              </a:lnSpc>
              <a:spcBef>
                <a:spcPts val="1230"/>
              </a:spcBef>
              <a:buFont typeface="Wingdings"/>
              <a:buChar char=""/>
              <a:tabLst>
                <a:tab pos="795020" algn="l"/>
              </a:tabLst>
            </a:pPr>
            <a:r>
              <a:rPr sz="2400" dirty="0">
                <a:cs typeface="Calibri"/>
              </a:rPr>
              <a:t>Near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1</a:t>
            </a:r>
            <a:r>
              <a:rPr sz="2400" spc="-15" baseline="24305" dirty="0">
                <a:cs typeface="Calibri"/>
              </a:rPr>
              <a:t>st</a:t>
            </a:r>
            <a:r>
              <a:rPr sz="2400" spc="225" baseline="24305" dirty="0">
                <a:cs typeface="Calibri"/>
              </a:rPr>
              <a:t> </a:t>
            </a:r>
            <a:r>
              <a:rPr sz="2400" dirty="0">
                <a:cs typeface="Calibri"/>
              </a:rPr>
              <a:t>MTP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388747"/>
            <a:ext cx="60382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Bony</a:t>
            </a:r>
            <a:r>
              <a:rPr spc="-25" dirty="0">
                <a:latin typeface="+mn-lt"/>
              </a:rPr>
              <a:t> Anatomy</a:t>
            </a:r>
            <a:r>
              <a:rPr spc="-50" dirty="0">
                <a:latin typeface="+mn-lt"/>
              </a:rPr>
              <a:t> </a:t>
            </a:r>
            <a:r>
              <a:rPr dirty="0">
                <a:latin typeface="+mn-lt"/>
              </a:rPr>
              <a:t>-</a:t>
            </a:r>
            <a:r>
              <a:rPr spc="-10" dirty="0">
                <a:latin typeface="+mn-lt"/>
              </a:rPr>
              <a:t> </a:t>
            </a:r>
            <a:r>
              <a:rPr spc="-5" dirty="0">
                <a:latin typeface="+mn-lt"/>
              </a:rPr>
              <a:t>Calcaneus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88029" y="5535879"/>
            <a:ext cx="13830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214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6.6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2150364"/>
            <a:ext cx="4978908" cy="335432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560566" y="1170178"/>
            <a:ext cx="3837940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299720" algn="l"/>
              </a:tabLst>
            </a:pPr>
            <a:r>
              <a:rPr sz="2800" spc="-20" dirty="0">
                <a:cs typeface="Calibri"/>
              </a:rPr>
              <a:t>Posterior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sz="2800" spc="-10" dirty="0">
                <a:cs typeface="Calibri"/>
              </a:rPr>
              <a:t>“heel</a:t>
            </a:r>
            <a:r>
              <a:rPr sz="2800" spc="-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bone”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 dirty="0">
              <a:cs typeface="Calibri"/>
            </a:endParaRPr>
          </a:p>
          <a:p>
            <a:pPr marL="299085" marR="5080" indent="-287020">
              <a:lnSpc>
                <a:spcPct val="100000"/>
              </a:lnSpc>
              <a:buSzPct val="96428"/>
              <a:buFont typeface="Wingdings"/>
              <a:buChar char=""/>
              <a:tabLst>
                <a:tab pos="299720" algn="l"/>
              </a:tabLst>
            </a:pPr>
            <a:r>
              <a:rPr sz="2800" spc="-5" dirty="0">
                <a:cs typeface="Calibri"/>
              </a:rPr>
              <a:t>Achilles </a:t>
            </a:r>
            <a:r>
              <a:rPr sz="2800" spc="-10" dirty="0">
                <a:cs typeface="Calibri"/>
              </a:rPr>
              <a:t>tendon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attaches </a:t>
            </a:r>
            <a:r>
              <a:rPr sz="2800" spc="-6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calcaneal 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tuberosity</a:t>
            </a:r>
            <a:endParaRPr sz="28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60566" y="4157853"/>
            <a:ext cx="3961129" cy="1614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467995" indent="-28702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299720" algn="l"/>
              </a:tabLst>
            </a:pPr>
            <a:r>
              <a:rPr sz="2800" spc="-10" dirty="0">
                <a:cs typeface="Calibri"/>
              </a:rPr>
              <a:t>Calcaneal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sulcus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helps </a:t>
            </a:r>
            <a:r>
              <a:rPr sz="2800" spc="-6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form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sinus</a:t>
            </a:r>
            <a:r>
              <a:rPr sz="2800" spc="3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tarsi</a:t>
            </a:r>
            <a:endParaRPr sz="2800" dirty="0">
              <a:cs typeface="Calibri"/>
            </a:endParaRPr>
          </a:p>
          <a:p>
            <a:pPr marL="756285" marR="5080" lvl="1" indent="-287020">
              <a:lnSpc>
                <a:spcPct val="100000"/>
              </a:lnSpc>
              <a:spcBef>
                <a:spcPts val="30"/>
              </a:spcBef>
              <a:buFont typeface="Wingdings"/>
              <a:buChar char=""/>
              <a:tabLst>
                <a:tab pos="756920" algn="l"/>
              </a:tabLst>
            </a:pPr>
            <a:r>
              <a:rPr sz="2400" spc="-10" dirty="0">
                <a:cs typeface="Calibri"/>
              </a:rPr>
              <a:t>Important </a:t>
            </a:r>
            <a:r>
              <a:rPr sz="2400" spc="-5" dirty="0">
                <a:cs typeface="Calibri"/>
              </a:rPr>
              <a:t>opening </a:t>
            </a:r>
            <a:r>
              <a:rPr sz="2400" spc="-20" dirty="0">
                <a:cs typeface="Calibri"/>
              </a:rPr>
              <a:t>for 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ligaments</a:t>
            </a:r>
            <a:r>
              <a:rPr sz="2400" spc="-4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pass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through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9060" y="176860"/>
            <a:ext cx="80346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Bony</a:t>
            </a:r>
            <a:r>
              <a:rPr spc="-25" dirty="0">
                <a:latin typeface="+mn-lt"/>
              </a:rPr>
              <a:t> Anatomy </a:t>
            </a:r>
            <a:r>
              <a:rPr dirty="0">
                <a:latin typeface="+mn-lt"/>
              </a:rPr>
              <a:t>–</a:t>
            </a:r>
            <a:r>
              <a:rPr spc="-5" dirty="0">
                <a:latin typeface="+mn-lt"/>
              </a:rPr>
              <a:t> </a:t>
            </a:r>
            <a:r>
              <a:rPr spc="-10" dirty="0">
                <a:latin typeface="+mn-lt"/>
              </a:rPr>
              <a:t>Arches</a:t>
            </a:r>
            <a:r>
              <a:rPr spc="-5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1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10" dirty="0">
                <a:latin typeface="+mn-lt"/>
              </a:rPr>
              <a:t> </a:t>
            </a:r>
            <a:r>
              <a:rPr spc="-20" dirty="0">
                <a:latin typeface="+mn-lt"/>
              </a:rPr>
              <a:t>Foot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5"/>
              </a:lnSpc>
            </a:pPr>
            <a:r>
              <a:rPr dirty="0"/>
              <a:t>©</a:t>
            </a:r>
            <a:r>
              <a:rPr spc="-25" dirty="0"/>
              <a:t> </a:t>
            </a:r>
            <a:r>
              <a:rPr spc="-5" dirty="0"/>
              <a:t>MRT</a:t>
            </a:r>
            <a:r>
              <a:rPr spc="-25" dirty="0"/>
              <a:t> </a:t>
            </a:r>
            <a:r>
              <a:rPr spc="-10" dirty="0"/>
              <a:t>Program,</a:t>
            </a:r>
            <a:r>
              <a:rPr spc="-30" dirty="0"/>
              <a:t> </a:t>
            </a:r>
            <a:r>
              <a:rPr dirty="0"/>
              <a:t>Anderson</a:t>
            </a:r>
            <a:r>
              <a:rPr spc="-55" dirty="0"/>
              <a:t> </a:t>
            </a:r>
            <a:r>
              <a:rPr spc="-5" dirty="0"/>
              <a:t>College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789669" y="6497218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215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6.9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95537" y="915924"/>
            <a:ext cx="3946061" cy="56128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859534"/>
            <a:ext cx="4732020" cy="594055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6939" y="120853"/>
            <a:ext cx="395795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latin typeface="+mn-lt"/>
              </a:rPr>
              <a:t>Joints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Foot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36029" y="2663189"/>
            <a:ext cx="3937000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380365" algn="l"/>
              </a:tabLst>
            </a:pPr>
            <a:r>
              <a:rPr sz="2800" spc="-15" dirty="0">
                <a:cs typeface="Calibri"/>
              </a:rPr>
              <a:t>Must</a:t>
            </a:r>
            <a:r>
              <a:rPr sz="2800" spc="2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state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name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 </a:t>
            </a:r>
            <a:r>
              <a:rPr sz="2800" spc="-5" dirty="0">
                <a:cs typeface="Calibri"/>
              </a:rPr>
              <a:t> the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</a:t>
            </a:r>
            <a:r>
              <a:rPr sz="2800" spc="10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digit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(or </a:t>
            </a:r>
            <a:r>
              <a:rPr sz="2800" spc="-6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metatarsal)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 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identifying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09916" y="1222247"/>
            <a:ext cx="5656340" cy="51633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395795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latin typeface="+mn-lt"/>
              </a:rPr>
              <a:t>Joints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Foot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89733" y="6504838"/>
            <a:ext cx="207708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213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232</a:t>
            </a:r>
            <a:r>
              <a:rPr sz="900" spc="2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6.3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6.57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51292" y="911352"/>
            <a:ext cx="2250948" cy="57866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8068" y="81737"/>
            <a:ext cx="39604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latin typeface="+mn-lt"/>
              </a:rPr>
              <a:t>Joints</a:t>
            </a:r>
            <a:r>
              <a:rPr spc="-25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2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Foot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524000" y="4579620"/>
            <a:ext cx="8938260" cy="1864360"/>
            <a:chOff x="1524000" y="4579620"/>
            <a:chExt cx="8938260" cy="18643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0" y="4579620"/>
              <a:ext cx="4427584" cy="18638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77128" y="4644028"/>
              <a:ext cx="4485132" cy="1529695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17876" y="1030224"/>
            <a:ext cx="6582156" cy="288036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837303" y="3988434"/>
            <a:ext cx="25527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213,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215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234</a:t>
            </a:r>
            <a:r>
              <a:rPr sz="900" spc="24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6.3,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6.8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6.65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96383" y="6443471"/>
            <a:ext cx="3103245" cy="254635"/>
          </a:xfrm>
          <a:custGeom>
            <a:avLst/>
            <a:gdLst/>
            <a:ahLst/>
            <a:cxnLst/>
            <a:rect l="l" t="t" r="r" b="b"/>
            <a:pathLst>
              <a:path w="3103245" h="254634">
                <a:moveTo>
                  <a:pt x="3102864" y="0"/>
                </a:moveTo>
                <a:lnTo>
                  <a:pt x="0" y="0"/>
                </a:lnTo>
                <a:lnTo>
                  <a:pt x="0" y="254507"/>
                </a:lnTo>
                <a:lnTo>
                  <a:pt x="3102864" y="254507"/>
                </a:lnTo>
                <a:lnTo>
                  <a:pt x="31028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716" y="1295400"/>
            <a:ext cx="4786884" cy="466191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23035" y="460630"/>
            <a:ext cx="395795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latin typeface="+mn-lt"/>
              </a:rPr>
              <a:t>Joints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Foot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880989" y="6445789"/>
            <a:ext cx="4777105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214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234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6.65</a:t>
            </a:r>
            <a:endParaRPr sz="9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000" dirty="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63080" y="4404740"/>
            <a:ext cx="3668395" cy="1611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600" spc="-10" dirty="0">
                <a:cs typeface="Calibri"/>
              </a:rPr>
              <a:t>Three </a:t>
            </a:r>
            <a:r>
              <a:rPr sz="2600" spc="-5" dirty="0">
                <a:cs typeface="Calibri"/>
              </a:rPr>
              <a:t>superior </a:t>
            </a:r>
            <a:r>
              <a:rPr sz="2600" dirty="0">
                <a:cs typeface="Calibri"/>
              </a:rPr>
              <a:t>articular </a:t>
            </a:r>
            <a:r>
              <a:rPr sz="2600" spc="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surfaces</a:t>
            </a:r>
            <a:r>
              <a:rPr sz="2600" spc="-5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of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the</a:t>
            </a:r>
            <a:r>
              <a:rPr sz="2600" spc="-3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calcaneus </a:t>
            </a:r>
            <a:r>
              <a:rPr sz="2600" spc="-570" dirty="0">
                <a:cs typeface="Calibri"/>
              </a:rPr>
              <a:t> </a:t>
            </a:r>
            <a:r>
              <a:rPr sz="2600" spc="-20" dirty="0">
                <a:cs typeface="Calibri"/>
              </a:rPr>
              <a:t>form </a:t>
            </a:r>
            <a:r>
              <a:rPr sz="2600" dirty="0">
                <a:cs typeface="Calibri"/>
              </a:rPr>
              <a:t>the </a:t>
            </a:r>
            <a:r>
              <a:rPr sz="2600" spc="-10" dirty="0">
                <a:cs typeface="Calibri"/>
              </a:rPr>
              <a:t>subtalar </a:t>
            </a:r>
            <a:r>
              <a:rPr sz="2600" spc="-15" dirty="0">
                <a:cs typeface="Calibri"/>
              </a:rPr>
              <a:t>(aka. </a:t>
            </a:r>
            <a:r>
              <a:rPr sz="2600" spc="-1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talocalcaneal)</a:t>
            </a:r>
            <a:r>
              <a:rPr sz="2600" spc="-10" dirty="0">
                <a:cs typeface="Calibri"/>
              </a:rPr>
              <a:t> joint</a:t>
            </a:r>
            <a:endParaRPr sz="2600" dirty="0"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73877" y="3155696"/>
            <a:ext cx="1066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C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2303" y="1133855"/>
            <a:ext cx="4306824" cy="302666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886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Helpful</a:t>
            </a:r>
            <a:r>
              <a:rPr spc="-55" dirty="0">
                <a:latin typeface="+mn-lt"/>
              </a:rPr>
              <a:t> </a:t>
            </a:r>
            <a:r>
              <a:rPr spc="-15" dirty="0"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6860540" cy="161607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b="1" spc="-25" dirty="0">
                <a:cs typeface="Calibri"/>
              </a:rPr>
              <a:t>Sketchfab</a:t>
            </a:r>
            <a:r>
              <a:rPr sz="2800" spc="-25" dirty="0">
                <a:cs typeface="Calibri"/>
              </a:rPr>
              <a:t>:</a:t>
            </a:r>
            <a:r>
              <a:rPr sz="2800" dirty="0">
                <a:solidFill>
                  <a:srgbClr val="0462C1"/>
                </a:solidFill>
                <a:cs typeface="Calibri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https://sketchfab.com/3d-models/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Access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3D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images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Can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tilt/rotate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images</a:t>
            </a:r>
            <a:endParaRPr sz="20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Labelling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7937C9-39AD-4951-8E08-6EB44355F8E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4611C1F9-D1F9-4E2B-9C1C-5E1C842F01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658E911-A31D-489F-A3A0-87E3A085EBD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457</Words>
  <Application>Microsoft Office PowerPoint</Application>
  <PresentationFormat>Widescreen</PresentationFormat>
  <Paragraphs>90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Aptos</vt:lpstr>
      <vt:lpstr>Aptos Display</vt:lpstr>
      <vt:lpstr>Arial</vt:lpstr>
      <vt:lpstr>Arial MT</vt:lpstr>
      <vt:lpstr>Calibri</vt:lpstr>
      <vt:lpstr>Wingdings</vt:lpstr>
      <vt:lpstr>Office Theme</vt:lpstr>
      <vt:lpstr>MRAD 204:</vt:lpstr>
      <vt:lpstr>Affiliated Readings</vt:lpstr>
      <vt:lpstr>Overview</vt:lpstr>
      <vt:lpstr>Bony Groups of the Foot</vt:lpstr>
      <vt:lpstr>Phalangs</vt:lpstr>
      <vt:lpstr>Phalanges</vt:lpstr>
      <vt:lpstr>Metatarsals</vt:lpstr>
      <vt:lpstr>Tarsals</vt:lpstr>
      <vt:lpstr>Tarsals</vt:lpstr>
      <vt:lpstr>Bony Anatomy – Sesamoid bones</vt:lpstr>
      <vt:lpstr>Bony Anatomy - Calcaneus</vt:lpstr>
      <vt:lpstr>Bony Anatomy – Arches of the Foot</vt:lpstr>
      <vt:lpstr>Joints of the Foot</vt:lpstr>
      <vt:lpstr>Joints of the Foot</vt:lpstr>
      <vt:lpstr>Joints of the Foot</vt:lpstr>
      <vt:lpstr>Joints of the Foot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6</cp:revision>
  <cp:lastPrinted>2024-03-14T16:19:54Z</cp:lastPrinted>
  <dcterms:created xsi:type="dcterms:W3CDTF">2023-11-22T04:10:39Z</dcterms:created>
  <dcterms:modified xsi:type="dcterms:W3CDTF">2025-02-07T13:14:16Z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ContentTypeId">
    <vt:lpwstr>0x0101007459FD3E210D7746A66165842CA31B2D</vt:lpwstr>
  </property>
  <property fmtid="{D5CDD505-2E9C-101B-9397-08002B2CF9AE}" pid="6" name="MediaServiceImageTags">
    <vt:lpwstr/>
  </property>
</Properties>
</file>