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20"/>
  </p:notesMasterIdLst>
  <p:handoutMasterIdLst>
    <p:handoutMasterId r:id="rId21"/>
  </p:handoutMasterIdLst>
  <p:sldIdLst>
    <p:sldId id="269" r:id="rId5"/>
    <p:sldId id="287" r:id="rId6"/>
    <p:sldId id="288" r:id="rId7"/>
    <p:sldId id="289" r:id="rId8"/>
    <p:sldId id="285" r:id="rId9"/>
    <p:sldId id="290" r:id="rId10"/>
    <p:sldId id="293" r:id="rId11"/>
    <p:sldId id="286" r:id="rId12"/>
    <p:sldId id="291" r:id="rId13"/>
    <p:sldId id="295" r:id="rId14"/>
    <p:sldId id="292" r:id="rId15"/>
    <p:sldId id="294" r:id="rId16"/>
    <p:sldId id="296" r:id="rId17"/>
    <p:sldId id="297" r:id="rId18"/>
    <p:sldId id="298" r:id="rId19"/>
  </p:sldIdLst>
  <p:sldSz cx="12192000" cy="6858000"/>
  <p:notesSz cx="7023100" cy="9309100"/>
  <p:custDataLst>
    <p:tags r:id="rId2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7"/>
            <p14:sldId id="288"/>
            <p14:sldId id="289"/>
            <p14:sldId id="285"/>
            <p14:sldId id="290"/>
            <p14:sldId id="293"/>
            <p14:sldId id="286"/>
            <p14:sldId id="291"/>
            <p14:sldId id="295"/>
            <p14:sldId id="292"/>
            <p14:sldId id="294"/>
            <p14:sldId id="296"/>
            <p14:sldId id="297"/>
            <p14:sldId id="29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4" autoAdjust="0"/>
    <p:restoredTop sz="95501" autoAdjust="0"/>
  </p:normalViewPr>
  <p:slideViewPr>
    <p:cSldViewPr snapToGrid="0">
      <p:cViewPr varScale="1">
        <p:scale>
          <a:sx n="106" d="100"/>
          <a:sy n="106" d="100"/>
        </p:scale>
        <p:origin x="744" y="114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3800562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100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118171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83347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6953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041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213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95628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5963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31717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967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667DE14F-E96F-6882-746B-0AFF26DFA68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EDC25BEF-523E-9044-3930-637FCC6746F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216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346900" y="2972821"/>
            <a:ext cx="9144000" cy="1347725"/>
          </a:xfrm>
        </p:spPr>
        <p:txBody>
          <a:bodyPr/>
          <a:lstStyle/>
          <a:p>
            <a:pPr algn="l"/>
            <a:r>
              <a:rPr lang="en-US" sz="3600" dirty="0"/>
              <a:t>APPH 226: </a:t>
            </a:r>
            <a:br>
              <a:rPr lang="en-US" sz="3600" dirty="0"/>
            </a:br>
            <a:r>
              <a:rPr lang="en-US" sz="4800" b="1" dirty="0"/>
              <a:t>Repeat and Reject Analysis 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1878718" y="4499316"/>
            <a:ext cx="9144000" cy="606839"/>
          </a:xfrm>
        </p:spPr>
        <p:txBody>
          <a:bodyPr/>
          <a:lstStyle/>
          <a:p>
            <a:r>
              <a:rPr lang="en-US" sz="2400" dirty="0"/>
              <a:t>Objectives:  10.1, 10.3, 10.4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Ideally….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An x-ray exam will result in:</a:t>
            </a:r>
          </a:p>
          <a:p>
            <a:pPr lvl="1"/>
            <a:r>
              <a:rPr lang="en-US" sz="3600" dirty="0"/>
              <a:t>Creating diagnostic image</a:t>
            </a:r>
          </a:p>
          <a:p>
            <a:pPr lvl="1"/>
            <a:r>
              <a:rPr lang="en-US" sz="3600" dirty="0"/>
              <a:t>Correct diagnosis by physician</a:t>
            </a:r>
          </a:p>
          <a:p>
            <a:pPr lvl="1"/>
            <a:r>
              <a:rPr lang="en-US" sz="3600" dirty="0"/>
              <a:t>Satisfaction of all customers (internal and external)</a:t>
            </a:r>
          </a:p>
          <a:p>
            <a:pPr lvl="2"/>
            <a:r>
              <a:rPr lang="en-US" sz="3200" dirty="0"/>
              <a:t>Patient, referring physician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3997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Outcomes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Includes:</a:t>
            </a:r>
          </a:p>
          <a:p>
            <a:pPr lvl="1"/>
            <a:r>
              <a:rPr lang="en-US" sz="3200" dirty="0"/>
              <a:t>Repeat analysis</a:t>
            </a:r>
          </a:p>
          <a:p>
            <a:pPr lvl="2"/>
            <a:r>
              <a:rPr lang="en-US" sz="2800" dirty="0"/>
              <a:t>To avoid future repeats</a:t>
            </a:r>
          </a:p>
          <a:p>
            <a:pPr lvl="1"/>
            <a:r>
              <a:rPr lang="en-US" sz="3200" dirty="0"/>
              <a:t>Artifact analysis</a:t>
            </a:r>
          </a:p>
          <a:p>
            <a:pPr lvl="2"/>
            <a:r>
              <a:rPr lang="en-US" sz="2800" dirty="0"/>
              <a:t>Identify cause of the repeat</a:t>
            </a:r>
          </a:p>
          <a:p>
            <a:pPr lvl="1"/>
            <a:r>
              <a:rPr lang="en-US" sz="3200" dirty="0"/>
              <a:t>Accuracy, sensitivity and specificity analysis</a:t>
            </a:r>
          </a:p>
          <a:p>
            <a:pPr lvl="2"/>
            <a:r>
              <a:rPr lang="en-US" sz="2800" dirty="0"/>
              <a:t>Analysis of the combination of image quality and correct diagnosis</a:t>
            </a:r>
          </a:p>
        </p:txBody>
      </p:sp>
    </p:spTree>
    <p:extLst>
      <p:ext uri="{BB962C8B-B14F-4D97-AF65-F5344CB8AC3E}">
        <p14:creationId xmlns:p14="http://schemas.microsoft.com/office/powerpoint/2010/main" val="12765280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Repeat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Process where rejected images are catalogued and classified with </a:t>
            </a:r>
            <a:r>
              <a:rPr lang="en-US" b="1" u="sng" dirty="0"/>
              <a:t>reasons for repeat</a:t>
            </a:r>
          </a:p>
          <a:p>
            <a:r>
              <a:rPr lang="en-US" dirty="0"/>
              <a:t>Provides information regarding equipment performance, department procedures and staff skill levels</a:t>
            </a:r>
          </a:p>
          <a:p>
            <a:r>
              <a:rPr lang="en-US" dirty="0"/>
              <a:t>Helps to develop solutions to decrease the number of repeats</a:t>
            </a:r>
          </a:p>
          <a:p>
            <a:r>
              <a:rPr lang="en-US" dirty="0"/>
              <a:t>Can document effectiveness of QC and QA procedures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125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/>
              <a:t>Three main advantages of repeat/reject analysis</a:t>
            </a:r>
          </a:p>
          <a:p>
            <a:pPr lvl="1"/>
            <a:r>
              <a:rPr lang="en-US" sz="2800" dirty="0"/>
              <a:t>Improved department efficiency</a:t>
            </a:r>
          </a:p>
          <a:p>
            <a:pPr lvl="2"/>
            <a:r>
              <a:rPr lang="en-US" sz="2400" dirty="0"/>
              <a:t>With decreased repeats, amount of time that patients spend in the department is reduced.</a:t>
            </a:r>
          </a:p>
          <a:p>
            <a:pPr lvl="2"/>
            <a:r>
              <a:rPr lang="en-US" sz="2400" dirty="0"/>
              <a:t>Increase patient satisfaction, decrease wait times, more patients can be x-rayed</a:t>
            </a:r>
          </a:p>
          <a:p>
            <a:pPr lvl="1"/>
            <a:r>
              <a:rPr lang="en-US" sz="2800" dirty="0"/>
              <a:t>Lower costs</a:t>
            </a:r>
          </a:p>
          <a:p>
            <a:pPr lvl="2"/>
            <a:r>
              <a:rPr lang="en-US" sz="2400" dirty="0"/>
              <a:t>Equipment usage costs </a:t>
            </a:r>
          </a:p>
          <a:p>
            <a:pPr lvl="2"/>
            <a:r>
              <a:rPr lang="en-US" sz="2400" dirty="0"/>
              <a:t>Decreased wear on equipment (tube, IR)</a:t>
            </a:r>
          </a:p>
          <a:p>
            <a:pPr lvl="1"/>
            <a:r>
              <a:rPr lang="en-US" sz="2800" dirty="0"/>
              <a:t>Lower patient doses	</a:t>
            </a:r>
          </a:p>
          <a:p>
            <a:pPr lvl="2"/>
            <a:r>
              <a:rPr lang="en-US" sz="2400" dirty="0"/>
              <a:t>Less exposure if images only need to be done once</a:t>
            </a:r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Needs to include:</a:t>
            </a:r>
          </a:p>
          <a:p>
            <a:pPr lvl="1"/>
            <a:r>
              <a:rPr lang="en-US" sz="3200" dirty="0"/>
              <a:t>Procedures in department</a:t>
            </a:r>
          </a:p>
          <a:p>
            <a:pPr lvl="1"/>
            <a:r>
              <a:rPr lang="en-US" sz="3200" dirty="0"/>
              <a:t>Possible causes</a:t>
            </a:r>
          </a:p>
          <a:p>
            <a:pPr>
              <a:buNone/>
            </a:pPr>
            <a:endParaRPr lang="en-US" sz="3600" dirty="0"/>
          </a:p>
          <a:p>
            <a:r>
              <a:rPr lang="en-US" sz="3600" dirty="0"/>
              <a:t>When analysis is done, should determine the:</a:t>
            </a:r>
          </a:p>
          <a:p>
            <a:pPr lvl="1"/>
            <a:r>
              <a:rPr lang="en-US" sz="3200" dirty="0"/>
              <a:t>Causal repeat rate</a:t>
            </a:r>
          </a:p>
          <a:p>
            <a:pPr lvl="1"/>
            <a:r>
              <a:rPr lang="en-US" sz="3200" dirty="0"/>
              <a:t>Total repeat rate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25952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Causal Repeat Rate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With QC program in place, most repeats are due to </a:t>
            </a:r>
            <a:r>
              <a:rPr lang="en-US" sz="3200" b="1" u="sng" dirty="0"/>
              <a:t>positioning errors</a:t>
            </a:r>
          </a:p>
          <a:p>
            <a:r>
              <a:rPr lang="en-US" sz="3200" dirty="0"/>
              <a:t>Recommended for repeat analysis to be performed by the same person to ensure maximum consistency</a:t>
            </a:r>
          </a:p>
          <a:p>
            <a:pPr lvl="1"/>
            <a:r>
              <a:rPr lang="en-US" sz="2800" dirty="0"/>
              <a:t>Commonly done with worksheets</a:t>
            </a:r>
          </a:p>
          <a:p>
            <a:pPr lvl="1"/>
            <a:r>
              <a:rPr lang="en-US" sz="2800" dirty="0"/>
              <a:t>Need large sample for reliability</a:t>
            </a:r>
          </a:p>
          <a:p>
            <a:pPr lvl="2"/>
            <a:r>
              <a:rPr lang="en-US" sz="2800" dirty="0"/>
              <a:t>Usually at least </a:t>
            </a:r>
            <a:r>
              <a:rPr lang="en-US" sz="2800" b="1" u="sng" dirty="0"/>
              <a:t>250</a:t>
            </a:r>
            <a:r>
              <a:rPr lang="en-US" sz="2800" dirty="0"/>
              <a:t> patients</a:t>
            </a:r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938037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Causal Repeat Rate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Is the percentage of repeats from a specific cause (positioning)</a:t>
            </a:r>
          </a:p>
          <a:p>
            <a:endParaRPr lang="en-US" sz="3200" dirty="0"/>
          </a:p>
          <a:p>
            <a:pPr>
              <a:buNone/>
            </a:pPr>
            <a:r>
              <a:rPr lang="en-US" b="1" dirty="0"/>
              <a:t>=</a:t>
            </a:r>
            <a:r>
              <a:rPr lang="en-US" b="1" u="sng" dirty="0"/>
              <a:t> # of repeats from a specific cause</a:t>
            </a:r>
            <a:r>
              <a:rPr lang="en-US" b="1" dirty="0"/>
              <a:t>  X 100</a:t>
            </a:r>
          </a:p>
          <a:p>
            <a:pPr>
              <a:buNone/>
            </a:pPr>
            <a:r>
              <a:rPr lang="en-US" b="1" dirty="0"/>
              <a:t>                  total # of repeats</a:t>
            </a:r>
          </a:p>
          <a:p>
            <a:pPr>
              <a:buNone/>
            </a:pPr>
            <a:endParaRPr lang="en-US" b="1" dirty="0"/>
          </a:p>
          <a:p>
            <a:pPr>
              <a:buNone/>
            </a:pPr>
            <a:endParaRPr lang="en-US" b="1" dirty="0"/>
          </a:p>
          <a:p>
            <a:pPr>
              <a:buNone/>
            </a:pPr>
            <a:r>
              <a:rPr lang="en-US" b="1" dirty="0"/>
              <a:t>				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Total Repeat Rate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sz="4000" b="1" dirty="0"/>
              <a:t>=</a:t>
            </a:r>
            <a:r>
              <a:rPr lang="en-US" sz="4000" b="1" u="sng" dirty="0"/>
              <a:t>    # of repeats     </a:t>
            </a:r>
            <a:r>
              <a:rPr lang="en-US" sz="4000" b="1" dirty="0"/>
              <a:t> X 100</a:t>
            </a:r>
          </a:p>
          <a:p>
            <a:pPr>
              <a:buNone/>
            </a:pPr>
            <a:r>
              <a:rPr lang="en-US" sz="4000" b="1" dirty="0"/>
              <a:t>    total # of views</a:t>
            </a:r>
          </a:p>
          <a:p>
            <a:pPr>
              <a:buNone/>
            </a:pPr>
            <a:endParaRPr lang="en-US" sz="5400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1889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Repeat Rate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Affected by:</a:t>
            </a:r>
          </a:p>
          <a:p>
            <a:pPr lvl="1"/>
            <a:r>
              <a:rPr lang="en-US" sz="3600" dirty="0"/>
              <a:t>Quality of equipment</a:t>
            </a:r>
          </a:p>
          <a:p>
            <a:pPr lvl="1"/>
            <a:r>
              <a:rPr lang="en-US" sz="3600" dirty="0"/>
              <a:t>Staff skill level</a:t>
            </a:r>
          </a:p>
          <a:p>
            <a:pPr lvl="1"/>
            <a:r>
              <a:rPr lang="en-US" sz="3600" dirty="0"/>
              <a:t>Patient type</a:t>
            </a:r>
          </a:p>
          <a:p>
            <a:pPr lvl="1"/>
            <a:r>
              <a:rPr lang="en-US" sz="3600" dirty="0"/>
              <a:t>Data collection method</a:t>
            </a:r>
          </a:p>
          <a:p>
            <a:pPr lvl="1"/>
            <a:r>
              <a:rPr lang="en-US" sz="3600" dirty="0"/>
              <a:t>Radiologist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2726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Repeat Rates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/>
              <a:t>General X-ray</a:t>
            </a:r>
          </a:p>
          <a:p>
            <a:pPr lvl="1"/>
            <a:r>
              <a:rPr lang="en-US" sz="3600" dirty="0"/>
              <a:t>Should be less than </a:t>
            </a:r>
            <a:r>
              <a:rPr lang="en-US" sz="3600" b="1" u="sng" dirty="0"/>
              <a:t>4-6</a:t>
            </a:r>
            <a:r>
              <a:rPr lang="en-US" sz="3600" dirty="0"/>
              <a:t> %</a:t>
            </a:r>
          </a:p>
          <a:p>
            <a:r>
              <a:rPr lang="en-US" sz="4000" dirty="0"/>
              <a:t>Mammography</a:t>
            </a:r>
          </a:p>
          <a:p>
            <a:pPr lvl="1"/>
            <a:r>
              <a:rPr lang="en-US" sz="3600" dirty="0"/>
              <a:t>Should be less than </a:t>
            </a:r>
            <a:r>
              <a:rPr lang="en-US" sz="3600" b="1" u="sng" dirty="0"/>
              <a:t>5</a:t>
            </a:r>
            <a:r>
              <a:rPr lang="en-US" sz="3600" dirty="0"/>
              <a:t>%</a:t>
            </a:r>
          </a:p>
          <a:p>
            <a:r>
              <a:rPr lang="en-US" sz="4000" dirty="0"/>
              <a:t>If the repeat rate is greater than </a:t>
            </a:r>
            <a:r>
              <a:rPr lang="en-US" sz="4000" b="1" u="sng" dirty="0"/>
              <a:t>10-12</a:t>
            </a:r>
            <a:r>
              <a:rPr lang="en-US" sz="4000" dirty="0"/>
              <a:t>%, it needs to be investigated</a:t>
            </a:r>
            <a:endParaRPr lang="en-US" sz="36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636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Repeat vs Reject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What is a reject exposure?</a:t>
            </a:r>
          </a:p>
          <a:p>
            <a:pPr lvl="1"/>
            <a:r>
              <a:rPr lang="en-US" sz="3200" dirty="0"/>
              <a:t>An exposure that did not require a repeat exposure on a patient</a:t>
            </a:r>
          </a:p>
          <a:p>
            <a:pPr lvl="2"/>
            <a:r>
              <a:rPr lang="en-US" sz="2800" dirty="0"/>
              <a:t>Test images</a:t>
            </a:r>
          </a:p>
          <a:p>
            <a:pPr lvl="2"/>
            <a:r>
              <a:rPr lang="en-US" sz="2800" dirty="0"/>
              <a:t>QC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3115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if the Repeat Rate is 0%?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Possible that it is the most amazing department ever!</a:t>
            </a:r>
          </a:p>
          <a:p>
            <a:r>
              <a:rPr lang="en-US" sz="3600" dirty="0"/>
              <a:t>More likely:</a:t>
            </a:r>
          </a:p>
          <a:p>
            <a:pPr lvl="1"/>
            <a:r>
              <a:rPr lang="en-US" sz="3200" dirty="0"/>
              <a:t>Low rate of technologist cooperation</a:t>
            </a:r>
          </a:p>
          <a:p>
            <a:pPr lvl="1"/>
            <a:r>
              <a:rPr lang="en-US" sz="3200" dirty="0"/>
              <a:t>Do not have right information</a:t>
            </a:r>
          </a:p>
          <a:p>
            <a:pPr lvl="1"/>
            <a:r>
              <a:rPr lang="en-US" sz="3200" dirty="0"/>
              <a:t>Very lenient radiologist</a:t>
            </a:r>
          </a:p>
          <a:p>
            <a:pPr marL="457200" lvl="1" indent="0">
              <a:buNone/>
            </a:pPr>
            <a:endParaRPr lang="en-US" sz="3200" dirty="0"/>
          </a:p>
          <a:p>
            <a:pPr lvl="1">
              <a:buNone/>
            </a:pPr>
            <a:r>
              <a:rPr lang="en-US" sz="3200" dirty="0"/>
              <a:t>**Any repeat rate less than 2%, should be skeptical (not accurate).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648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Never single out a radiographer</a:t>
            </a:r>
          </a:p>
          <a:p>
            <a:r>
              <a:rPr lang="en-US" dirty="0"/>
              <a:t>Constructive feedback should be given to the entire department</a:t>
            </a:r>
          </a:p>
          <a:p>
            <a:pPr lvl="1"/>
            <a:r>
              <a:rPr lang="en-US" dirty="0"/>
              <a:t>Work together to improve the rate</a:t>
            </a:r>
          </a:p>
          <a:p>
            <a:pPr lvl="2"/>
            <a:r>
              <a:rPr lang="en-US" dirty="0" err="1"/>
              <a:t>Inservices</a:t>
            </a:r>
            <a:r>
              <a:rPr lang="en-US" dirty="0"/>
              <a:t>, equipment maintenance, support</a:t>
            </a:r>
          </a:p>
          <a:p>
            <a:pPr lvl="3"/>
            <a:r>
              <a:rPr lang="en-US" dirty="0"/>
              <a:t>Depends on the reason for the repeats, which is why that information is so critical</a:t>
            </a:r>
          </a:p>
          <a:p>
            <a:pPr lvl="4"/>
            <a:r>
              <a:rPr lang="en-US" sz="1400" dirty="0"/>
              <a:t>Without knowing why repeats are happening, cannot improve</a:t>
            </a:r>
          </a:p>
          <a:p>
            <a:r>
              <a:rPr lang="en-US" dirty="0"/>
              <a:t>Reflects upon entire department, not just radiographers</a:t>
            </a:r>
          </a:p>
          <a:p>
            <a:pPr lvl="1"/>
            <a:r>
              <a:rPr lang="en-US" dirty="0"/>
              <a:t>QC, Management, radiologists</a:t>
            </a:r>
          </a:p>
          <a:p>
            <a:r>
              <a:rPr lang="en-US" dirty="0"/>
              <a:t>Remember: without technologist compliance, the results will be inaccurate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43949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Radiologic Science for Technologists 11</a:t>
            </a:r>
            <a:r>
              <a:rPr lang="en-US" baseline="30000" dirty="0"/>
              <a:t>th</a:t>
            </a:r>
            <a:r>
              <a:rPr lang="en-US" dirty="0"/>
              <a:t> Ed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396</a:t>
            </a:r>
          </a:p>
          <a:p>
            <a:pPr lvl="1"/>
            <a:r>
              <a:rPr lang="en-US" dirty="0" err="1"/>
              <a:t>Pg</a:t>
            </a:r>
            <a:r>
              <a:rPr lang="en-US" dirty="0"/>
              <a:t> 590 (Repeat examinations)</a:t>
            </a:r>
          </a:p>
        </p:txBody>
      </p:sp>
    </p:spTree>
    <p:extLst>
      <p:ext uri="{BB962C8B-B14F-4D97-AF65-F5344CB8AC3E}">
        <p14:creationId xmlns:p14="http://schemas.microsoft.com/office/powerpoint/2010/main" val="328054028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B269C3-A940-4C5B-B63C-8EEFC78D3129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EA9B3083-8F55-4AA1-8E3B-7A61C3E68BA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1CA9648-AB8F-4E56-8B4D-E84DEE46426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4949</TotalTime>
  <Words>523</Words>
  <Application>Microsoft Office PowerPoint</Application>
  <PresentationFormat>Widescreen</PresentationFormat>
  <Paragraphs>97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Calibri</vt:lpstr>
      <vt:lpstr>Futura PT Book</vt:lpstr>
      <vt:lpstr>Futura PT Demi</vt:lpstr>
      <vt:lpstr>Impact</vt:lpstr>
      <vt:lpstr>Wingdings</vt:lpstr>
      <vt:lpstr>Anderson MRT</vt:lpstr>
      <vt:lpstr>APPH 226:  Repeat and Reject Analysis </vt:lpstr>
      <vt:lpstr>Ideally….</vt:lpstr>
      <vt:lpstr>Outcomes Assessment</vt:lpstr>
      <vt:lpstr>Repeat Analysis</vt:lpstr>
      <vt:lpstr>Advantages of Analysis</vt:lpstr>
      <vt:lpstr>Analysis</vt:lpstr>
      <vt:lpstr>Causal Repeat Rate</vt:lpstr>
      <vt:lpstr>Causal Repeat Rate</vt:lpstr>
      <vt:lpstr>Total Repeat Rate</vt:lpstr>
      <vt:lpstr>Repeat Rate</vt:lpstr>
      <vt:lpstr>Repeat Rates</vt:lpstr>
      <vt:lpstr>Repeat vs Reject </vt:lpstr>
      <vt:lpstr>What if the Repeat Rate is 0%?</vt:lpstr>
      <vt:lpstr>Results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309</cp:revision>
  <cp:lastPrinted>2024-03-14T14:59:50Z</cp:lastPrinted>
  <dcterms:created xsi:type="dcterms:W3CDTF">2009-04-06T17:04:40Z</dcterms:created>
  <dcterms:modified xsi:type="dcterms:W3CDTF">2025-02-06T15:27:51Z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