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3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  <p:sldMasterId id="2147483683" r:id="rId5"/>
    <p:sldMasterId id="2147483723" r:id="rId6"/>
    <p:sldMasterId id="2147483742" r:id="rId7"/>
    <p:sldMasterId id="2147483754" r:id="rId8"/>
  </p:sldMasterIdLst>
  <p:notesMasterIdLst>
    <p:notesMasterId r:id="rId18"/>
  </p:notesMasterIdLst>
  <p:handoutMasterIdLst>
    <p:handoutMasterId r:id="rId19"/>
  </p:handoutMasterIdLst>
  <p:sldIdLst>
    <p:sldId id="269" r:id="rId9"/>
    <p:sldId id="284" r:id="rId10"/>
    <p:sldId id="293" r:id="rId11"/>
    <p:sldId id="285" r:id="rId12"/>
    <p:sldId id="286" r:id="rId13"/>
    <p:sldId id="287" r:id="rId14"/>
    <p:sldId id="288" r:id="rId15"/>
    <p:sldId id="294" r:id="rId16"/>
    <p:sldId id="291" r:id="rId17"/>
  </p:sldIdLst>
  <p:sldSz cx="12192000" cy="6858000"/>
  <p:notesSz cx="7023100" cy="93091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284"/>
            <p14:sldId id="293"/>
            <p14:sldId id="285"/>
            <p14:sldId id="286"/>
            <p14:sldId id="287"/>
            <p14:sldId id="288"/>
            <p14:sldId id="294"/>
            <p14:sldId id="291"/>
          </p14:sldIdLst>
        </p14:section>
        <p14:section name="Untitled Section" id="{BAB5FE1B-4910-480F-9285-3B3D14DFD51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5501" autoAdjust="0"/>
  </p:normalViewPr>
  <p:slideViewPr>
    <p:cSldViewPr snapToGrid="0">
      <p:cViewPr varScale="1">
        <p:scale>
          <a:sx n="79" d="100"/>
          <a:sy n="79" d="100"/>
        </p:scale>
        <p:origin x="811" y="77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4"/>
            <a:ext cx="7244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24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endParaRPr lang="en-CA" sz="24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33293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BED56-A30C-4079-8202-9289DD7415B8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" y="510365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90" y="6534836"/>
            <a:ext cx="11624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© MRT Program, </a:t>
            </a:r>
            <a:r>
              <a:rPr lang="en-US" sz="1350" b="1" dirty="0"/>
              <a:t>​</a:t>
            </a:r>
          </a:p>
          <a:p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1542299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633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182CD-D80F-4181-BA6E-71F1E8A884E1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5" y="6550364"/>
            <a:ext cx="11624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© MRT Program, </a:t>
            </a:r>
            <a:r>
              <a:rPr lang="en-US" sz="1350" b="1" dirty="0"/>
              <a:t>​</a:t>
            </a:r>
          </a:p>
          <a:p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160987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2060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42E27-DBB1-4F9E-8250-378778F4EE6E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204647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" y="510365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435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4054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5275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062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2524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4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45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4" y="4401026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685800" rtl="0" eaLnBrk="1" latinLnBrk="0" hangingPunct="1">
              <a:spcBef>
                <a:spcPct val="50000"/>
              </a:spcBef>
              <a:defRPr lang="en-US" sz="105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1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26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512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4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6" name="TextBox 5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5BA7B2-33E4-FD3F-D19C-5CF36B57112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80E52D68-9372-C326-6B37-A4FDA951B0D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C948FB-8ECD-D25C-2278-BF137A9DADF6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2434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83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+mj-lt"/>
              <a:buAutoNum type="alphaLcParenR"/>
              <a:defRPr sz="1800"/>
            </a:lvl2pPr>
            <a:lvl3pPr marL="685800" indent="-171450">
              <a:buFont typeface="+mj-lt"/>
              <a:buAutoNum type="romanLcPeriod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8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2AA751-007E-E5A8-923E-6C58A0077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CEB6F041-F18A-0531-5C85-89A726EF51F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52E388-F74E-0682-5082-600D637C72A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1681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83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3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9" name="TextBox 8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DBC2A3-D521-808B-4770-54C193A3FE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A579B87-D81A-0BCE-21AC-3AD19B0784B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57E5E0-C825-469D-8F02-CEDCED9D7555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3810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8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11"/>
            <a:ext cx="10454217" cy="2517157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3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9" name="TextBox 8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D2FF10-35A9-0BFD-429B-0DD31537409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6A11E54F-3EB9-A9A9-51B1-9119C0EDCE1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07845F-DD28-C099-EA15-95E701425DB1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9157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1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514350" indent="-257175">
              <a:defRPr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70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tabLst/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" name="TextBox 9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A108E6-698D-CF7A-592D-935A3CF32D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1A50E49-F808-B27D-7082-B9B4D415C8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E32D30-2F5F-EF2E-9899-C853E63A5DCC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16603183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9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8"/>
            <a:ext cx="5055000" cy="5085781"/>
          </a:xfrm>
          <a:prstGeom prst="rect">
            <a:avLst/>
          </a:prstGeom>
        </p:spPr>
        <p:txBody>
          <a:bodyPr/>
          <a:lstStyle>
            <a:lvl1pPr marL="257175" indent="-257175">
              <a:buFont typeface="Arial" panose="020B0604020202020204" pitchFamily="34" charset="0"/>
              <a:buChar char="•"/>
              <a:defRPr sz="210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 b="0"/>
            </a:lvl2pPr>
            <a:lvl3pPr marL="685800" indent="-171450">
              <a:buFont typeface="Wingdings" panose="05000000000000000000" pitchFamily="2" charset="2"/>
              <a:buChar char="§"/>
              <a:defRPr sz="1500" b="0"/>
            </a:lvl3pPr>
            <a:lvl4pPr marL="857250" indent="-171450">
              <a:defRPr sz="1350" b="0"/>
            </a:lvl4pPr>
            <a:lvl5pPr marL="1028700" indent="-171450">
              <a:defRPr sz="1200" b="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70" y="1239718"/>
            <a:ext cx="5108655" cy="5085781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tabLst/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7" name="TextBox 6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0ED448-2C39-739E-E85C-0866E68C49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648D824-61C9-5992-82F3-BB131D14F3E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0F90A8-12F0-A0B9-F84F-A57E8B438519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0453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 userDrawn="1">
          <p15:clr>
            <a:srgbClr val="FBAE40"/>
          </p15:clr>
        </p15:guide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337A8E5-82FE-4BD3-9134-F9733F076071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07794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AC0A307C-3B50-47D9-8539-44F05082ABD8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9866013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7070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97675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01878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21295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53159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6356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20773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63441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49008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15143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76209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endParaRPr lang="en-CA" sz="32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475137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BED56-A30C-4079-8202-9289DD7415B8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1478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4180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18552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182CD-D80F-4181-BA6E-71F1E8A884E1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1478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0491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05479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42E27-DBB1-4F9E-8250-378778F4EE6E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9675556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909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52404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762778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39302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692733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6770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  <p15:guide id="3" orient="horz" pos="936" userDrawn="1">
          <p15:clr>
            <a:srgbClr val="FBAE40"/>
          </p15:clr>
        </p15:guide>
        <p15:guide id="4" pos="5120" userDrawn="1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23299E-85B8-6783-CACA-A54B93E0230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AFE6A87A-E276-BA8E-3C5B-2E764445D18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5CB13B-EFB1-C071-6C98-48D161956F7D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5424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683" userDrawn="1">
          <p15:clr>
            <a:srgbClr val="FBAE40"/>
          </p15:clr>
        </p15:guide>
        <p15:guide id="4" orient="horz" pos="864" userDrawn="1">
          <p15:clr>
            <a:srgbClr val="FBAE40"/>
          </p15:clr>
        </p15:guide>
        <p15:guide id="5" pos="512" userDrawn="1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7EFCF6-C541-6B31-F324-79FD926CF5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5413C57E-11A3-AC51-D643-054E1B31A2C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879297-AEC2-E64C-4C64-D7A2D9EFF271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746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683" userDrawn="1">
          <p15:clr>
            <a:srgbClr val="FBAE40"/>
          </p15:clr>
        </p15:guide>
        <p15:guide id="4" orient="horz" pos="864" userDrawn="1">
          <p15:clr>
            <a:srgbClr val="FBAE40"/>
          </p15:clr>
        </p15:guide>
        <p15:guide id="5" pos="512" userDrawn="1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026EA4-F66D-7A27-49AF-9E411E7667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4AFC78C2-77EA-2387-CC20-C1505E8AAB2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7430FC-A979-CF3D-F936-7674B2D2030A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005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 userDrawn="1">
          <p15:clr>
            <a:srgbClr val="FBAE40"/>
          </p15:clr>
        </p15:guide>
        <p15:guide id="4" orient="horz" pos="864" userDrawn="1">
          <p15:clr>
            <a:srgbClr val="FBAE40"/>
          </p15:clr>
        </p15:guide>
        <p15:guide id="5" pos="3840" userDrawn="1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335B35-F186-C03B-FD81-BE6A98FEDE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B0EC7057-9801-033D-3CCC-691FB1470B6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6C1215-61A1-6825-195F-A7DB9CCF9741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4773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 userDrawn="1">
          <p15:clr>
            <a:srgbClr val="FBAE40"/>
          </p15:clr>
        </p15:guide>
        <p15:guide id="4" orient="horz" pos="864" userDrawn="1">
          <p15:clr>
            <a:srgbClr val="FBAE40"/>
          </p15:clr>
        </p15:guide>
        <p15:guide id="5" pos="3840" userDrawn="1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D6466C-43A9-E2A8-9495-F0B44070C1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F1E1273-55C5-311B-A2CF-09380E6DBD6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E5B399-5F9A-7205-1FAD-B42463F9A087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6485563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 userDrawn="1">
          <p15:clr>
            <a:srgbClr val="FBAE40"/>
          </p15:clr>
        </p15:guide>
        <p15:guide id="4" orient="horz" pos="864" userDrawn="1">
          <p15:clr>
            <a:srgbClr val="FBAE40"/>
          </p15:clr>
        </p15:guide>
        <p15:guide id="5" pos="3840" userDrawn="1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18AB5A-2055-B395-73C1-DD843CEDE4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94C88230-2C43-2E70-BAB0-6DE53D8D09D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47D868-314B-605F-52A3-6D5C11326A0D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4423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 userDrawn="1">
          <p15:clr>
            <a:srgbClr val="FBAE40"/>
          </p15:clr>
        </p15:guide>
        <p15:guide id="4" orient="horz" pos="864" userDrawn="1">
          <p15:clr>
            <a:srgbClr val="FBAE40"/>
          </p15:clr>
        </p15:guide>
        <p15:guide id="5" pos="3840" userDrawn="1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1309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062709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715304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779233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13698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35406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07344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961117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261587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868954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12803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914177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097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1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90101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3327"/>
            <a:ext cx="170560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90675" algn="r"/>
                <a:tab pos="2228850" algn="ctr"/>
                <a:tab pos="4457700" algn="r"/>
              </a:tabLst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35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88F34D3-526F-4121-9E8D-363C962C349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514BB771-109C-9B28-5242-E249F82C7BF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B02A67-4490-584A-6B8A-11D04FB0CC38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0C9F6E6-CEDF-B7FA-B97D-A3DA0224CEDD}"/>
              </a:ext>
            </a:extLst>
          </p:cNvPr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2EC7CE08-88A1-A195-1F9F-F06CE7F6DC7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43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49" r:id="rId21"/>
    <p:sldLayoutId id="2147483650" r:id="rId22"/>
    <p:sldLayoutId id="2147483653" r:id="rId23"/>
    <p:sldLayoutId id="2147483651" r:id="rId24"/>
    <p:sldLayoutId id="2147483656" r:id="rId25"/>
    <p:sldLayoutId id="2147483652" r:id="rId26"/>
    <p:sldLayoutId id="2147483654" r:id="rId2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123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F6057F8-B3F4-197F-7405-A27F4AAEE67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164437AB-A6B9-A958-6A8F-2B06313E90A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3384EE-8596-1E38-0AE6-6311F044223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641923E-E9CE-6ABE-6F94-3CD12F25AF08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C640D4D4-E884-5A1B-9439-BA07D5804CC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4005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  <p:sldLayoutId id="214748374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4176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94D9144-F804-048C-151A-D50CA190230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11530E4-3765-1D1B-7845-4690EF6BA93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F98059-7950-2997-D665-195FAA2BD56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2CB14F-C8B7-D71E-4227-CAD7DEBC88C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8AF49B53-0F0B-4A7C-EEBC-477DFDC13D0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06230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1FF5DE4E-3557-C0C7-276B-5696EDE5E2FD}"/>
              </a:ext>
            </a:extLst>
          </p:cNvPr>
          <p:cNvSpPr txBox="1">
            <a:spLocks/>
          </p:cNvSpPr>
          <p:nvPr/>
        </p:nvSpPr>
        <p:spPr>
          <a:xfrm>
            <a:off x="4535786" y="2629118"/>
            <a:ext cx="7040579" cy="351818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300" dirty="0"/>
              <a:t>MRAD 256</a:t>
            </a:r>
            <a:br>
              <a:rPr lang="en-US" sz="4300" dirty="0"/>
            </a:br>
            <a:r>
              <a:rPr lang="en-US" sz="4300" dirty="0"/>
              <a:t>Radiographic Technique 2</a:t>
            </a:r>
          </a:p>
          <a:p>
            <a:endParaRPr lang="en-US" sz="3200" dirty="0"/>
          </a:p>
          <a:p>
            <a:r>
              <a:rPr lang="en-US" sz="3500" dirty="0"/>
              <a:t>Positioning of the Abdomen</a:t>
            </a:r>
          </a:p>
          <a:p>
            <a:endParaRPr lang="en-US" sz="3200" dirty="0">
              <a:latin typeface="Titillium" panose="00000500000000000000" pitchFamily="50" charset="0"/>
            </a:endParaRPr>
          </a:p>
          <a:p>
            <a:endParaRPr lang="en-US" sz="3200" dirty="0">
              <a:latin typeface="Titillium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altLang="en-US" dirty="0"/>
              <a:t>General Positioning Details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altLang="en-US" sz="2400" dirty="0"/>
              <a:t>SID of 110 cm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altLang="en-US" sz="2400" dirty="0"/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altLang="en-US" sz="2400" dirty="0"/>
              <a:t>Must be taken with a grid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altLang="en-US" sz="2400" dirty="0"/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altLang="en-US" sz="2400" u="sng" dirty="0"/>
              <a:t>Must have an anatomical marker and an arrow or a</a:t>
            </a:r>
          </a:p>
          <a:p>
            <a:pPr eaLnBrk="1" hangingPunct="1">
              <a:defRPr/>
            </a:pPr>
            <a:r>
              <a:rPr lang="en-US" altLang="en-US" sz="2400" dirty="0"/>
              <a:t>   </a:t>
            </a:r>
            <a:r>
              <a:rPr lang="en-US" altLang="en-US" sz="2400" u="sng" dirty="0"/>
              <a:t>body-position marker i.e. “upright”’ or “supine”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altLang="en-US" sz="2400" dirty="0"/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altLang="en-US" sz="2400" dirty="0"/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alt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B956EA-A8FE-DA28-1DE1-F2F0C04A9134}"/>
              </a:ext>
            </a:extLst>
          </p:cNvPr>
          <p:cNvSpPr txBox="1"/>
          <p:nvPr/>
        </p:nvSpPr>
        <p:spPr>
          <a:xfrm>
            <a:off x="8482503" y="6550223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3611176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Routine Abdomen Protocols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altLang="en-US" b="1" u="sng" dirty="0">
                <a:solidFill>
                  <a:schemeClr val="tx1"/>
                </a:solidFill>
              </a:rPr>
              <a:t>Acute Abdominal Series</a:t>
            </a:r>
            <a:r>
              <a:rPr lang="en-US" altLang="en-US" b="1" dirty="0">
                <a:solidFill>
                  <a:schemeClr val="tx1"/>
                </a:solidFill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upright PA chest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altLang="en-US" sz="2400" dirty="0"/>
              <a:t> upright abdomen (or LLD)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altLang="en-US" sz="2400" dirty="0"/>
              <a:t> supine abdomen</a:t>
            </a:r>
          </a:p>
          <a:p>
            <a:pPr>
              <a:buFont typeface="Wingdings" pitchFamily="2" charset="2"/>
              <a:buChar char="Ø"/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b="1" u="sng" dirty="0">
                <a:solidFill>
                  <a:schemeClr val="tx1"/>
                </a:solidFill>
              </a:rPr>
              <a:t>Abdomen – 2 views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supine abdomen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upright abdomen (or LLD)</a:t>
            </a: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b="1" u="sng" dirty="0">
                <a:solidFill>
                  <a:schemeClr val="tx1"/>
                </a:solidFill>
              </a:rPr>
              <a:t>Abdomen – supine </a:t>
            </a:r>
            <a:r>
              <a:rPr lang="en-US" altLang="en-US" sz="2400" b="1" u="sng" dirty="0"/>
              <a:t>(“flat-plate abdomen or KUB”) </a:t>
            </a:r>
            <a:r>
              <a:rPr lang="en-US" altLang="en-US" sz="2400" dirty="0"/>
              <a:t>   </a:t>
            </a:r>
            <a:endParaRPr lang="en-US" altLang="en-US" sz="2400" b="1" u="sng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7CCF31-E90D-532F-DD03-E31BC3DB7E66}"/>
              </a:ext>
            </a:extLst>
          </p:cNvPr>
          <p:cNvSpPr txBox="1"/>
          <p:nvPr/>
        </p:nvSpPr>
        <p:spPr>
          <a:xfrm>
            <a:off x="8401023" y="6550223"/>
            <a:ext cx="4011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2178909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4000" dirty="0"/>
              <a:t>AP Abdomen - Supine</a:t>
            </a:r>
          </a:p>
        </p:txBody>
      </p:sp>
      <p:pic>
        <p:nvPicPr>
          <p:cNvPr id="410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677" y="1825625"/>
            <a:ext cx="6128645" cy="4351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965200"/>
            <a:ext cx="5221288" cy="533082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Ensure patient is straight on table</a:t>
            </a:r>
          </a:p>
          <a:p>
            <a:pPr eaLnBrk="1" hangingPunct="1">
              <a:lnSpc>
                <a:spcPct val="140000"/>
              </a:lnSpc>
            </a:pPr>
            <a:r>
              <a:rPr lang="en-CA" altLang="en-US" sz="2000" dirty="0"/>
              <a:t>   and not rotated </a:t>
            </a:r>
          </a:p>
          <a:p>
            <a:pPr eaLnBrk="1" hangingPunct="1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Center on midsagittal plane, at the</a:t>
            </a:r>
          </a:p>
          <a:p>
            <a:pPr eaLnBrk="1" hangingPunct="1">
              <a:lnSpc>
                <a:spcPct val="140000"/>
              </a:lnSpc>
            </a:pPr>
            <a:r>
              <a:rPr lang="en-CA" altLang="en-US" sz="2000" dirty="0"/>
              <a:t>   level of the iliac crests </a:t>
            </a:r>
          </a:p>
          <a:p>
            <a:pPr eaLnBrk="1" hangingPunct="1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Must include symphysis pubis</a:t>
            </a:r>
          </a:p>
          <a:p>
            <a:pPr eaLnBrk="1" hangingPunct="1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Expose on </a:t>
            </a:r>
            <a:r>
              <a:rPr lang="en-CA" altLang="en-US" sz="2000" b="1" dirty="0"/>
              <a:t>expiration</a:t>
            </a:r>
            <a:r>
              <a:rPr lang="en-CA" altLang="en-US" sz="2000" dirty="0"/>
              <a:t> so  </a:t>
            </a:r>
            <a:r>
              <a:rPr lang="en-CA" altLang="en-US" sz="2000" u="sng" dirty="0"/>
              <a:t>abdominal organs are not compressed</a:t>
            </a:r>
          </a:p>
          <a:p>
            <a:pPr eaLnBrk="1" hangingPunct="1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“Supine” marker (or downward arrow) and anatomical marker can be placed in the lower lateral corner of the light field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10301205" y="1944070"/>
            <a:ext cx="1888080" cy="2580047"/>
          </a:xfrm>
          <a:prstGeom prst="triangle">
            <a:avLst/>
          </a:prstGeom>
          <a:solidFill>
            <a:srgbClr val="FFFF00">
              <a:alpha val="17000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>
                  <a:alpha val="28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437EDF-3389-2C81-F703-0DD691544C45}"/>
              </a:ext>
            </a:extLst>
          </p:cNvPr>
          <p:cNvSpPr txBox="1"/>
          <p:nvPr/>
        </p:nvSpPr>
        <p:spPr>
          <a:xfrm>
            <a:off x="8428183" y="6550223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2630942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4000" dirty="0"/>
              <a:t>Supine Abdomen –Evaluation Criteria</a:t>
            </a:r>
          </a:p>
        </p:txBody>
      </p:sp>
      <p:pic>
        <p:nvPicPr>
          <p:cNvPr id="5123" name="Picture 4" descr="http://coursewareobjects.elsevier.com/objects/elr/Bontrager7e/IC/images/004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6" y="2636839"/>
            <a:ext cx="28098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00800" y="1208088"/>
            <a:ext cx="3295651" cy="14773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No rotation: </a:t>
            </a:r>
            <a:r>
              <a:rPr lang="en-US" dirty="0" err="1"/>
              <a:t>spinous</a:t>
            </a:r>
            <a:r>
              <a:rPr lang="en-US" dirty="0"/>
              <a:t> processes centered in spine, </a:t>
            </a:r>
            <a:r>
              <a:rPr lang="en-US" dirty="0" err="1"/>
              <a:t>ala</a:t>
            </a:r>
            <a:r>
              <a:rPr lang="en-US" dirty="0"/>
              <a:t> and </a:t>
            </a:r>
            <a:r>
              <a:rPr lang="en-US" dirty="0" err="1"/>
              <a:t>obturator</a:t>
            </a:r>
            <a:r>
              <a:rPr lang="en-US" dirty="0"/>
              <a:t> foramen are equal in size and shape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8075613" y="1808163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7967664" y="2408238"/>
            <a:ext cx="53975" cy="1092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598344" y="4795174"/>
            <a:ext cx="3167589" cy="92333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CA" dirty="0"/>
              <a:t>For supine, you must include superior rami of symphysis pubis 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765935" y="5380523"/>
            <a:ext cx="2091489" cy="8022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891898" y="2623870"/>
            <a:ext cx="3167589" cy="14773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Entire abdominal cavity must be included, even if it requires more than one image. (See notes on page 118 </a:t>
            </a:r>
            <a:r>
              <a:rPr lang="en-US" dirty="0" err="1"/>
              <a:t>Bontrager</a:t>
            </a:r>
            <a:r>
              <a:rPr lang="en-US" dirty="0"/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FAFAF9-ABCA-71F1-33A4-32DD7FF4C56B}"/>
              </a:ext>
            </a:extLst>
          </p:cNvPr>
          <p:cNvSpPr txBox="1"/>
          <p:nvPr/>
        </p:nvSpPr>
        <p:spPr>
          <a:xfrm>
            <a:off x="8532813" y="6550223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3292766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en-CA" altLang="en-US" dirty="0"/>
              <a:t>AP Abdomen Upright </a:t>
            </a:r>
          </a:p>
        </p:txBody>
      </p:sp>
      <p:sp>
        <p:nvSpPr>
          <p:cNvPr id="6148" name="Rectangle 6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6402049" cy="435133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30000"/>
              </a:lnSpc>
              <a:buFont typeface="Wingdings" pitchFamily="2" charset="2"/>
              <a:buChar char="Ø"/>
              <a:defRPr/>
            </a:pPr>
            <a:r>
              <a:rPr lang="en-CA" altLang="en-US" sz="1800" dirty="0"/>
              <a:t>Place an “upright” marker (or an upward 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en-CA" altLang="en-US" sz="1800" dirty="0"/>
              <a:t>   pointing arrow) </a:t>
            </a:r>
            <a:r>
              <a:rPr lang="en-CA" altLang="en-US" sz="1800" b="1" u="sng" dirty="0"/>
              <a:t>and</a:t>
            </a:r>
            <a:r>
              <a:rPr lang="en-CA" altLang="en-US" sz="1800" dirty="0"/>
              <a:t> an anatomical marker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en-CA" altLang="en-US" sz="1800" dirty="0"/>
              <a:t>   in the lower lateral corner of the IR before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en-CA" altLang="en-US" sz="1800" dirty="0"/>
              <a:t>   putting your patient’s back against the IR 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  <a:defRPr/>
            </a:pPr>
            <a:r>
              <a:rPr lang="en-CA" altLang="en-US" sz="1800" dirty="0"/>
              <a:t>Center at crests or slightly above to  ensure the diaphragm will be demonstrated in the superior edge of the image. 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  <a:defRPr/>
            </a:pPr>
            <a:r>
              <a:rPr lang="en-CA" altLang="en-US" sz="1800" dirty="0"/>
              <a:t>Ensure the light field on the detector comes to the patient’s axilla.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  <a:defRPr/>
            </a:pPr>
            <a:r>
              <a:rPr lang="en-CA" altLang="en-US" sz="1800" dirty="0"/>
              <a:t>Suspend at the </a:t>
            </a:r>
            <a:r>
              <a:rPr lang="en-CA" altLang="en-US" sz="1800" b="1" u="sng" dirty="0"/>
              <a:t>end of expiration  </a:t>
            </a:r>
          </a:p>
        </p:txBody>
      </p:sp>
      <p:pic>
        <p:nvPicPr>
          <p:cNvPr id="6149" name="Picture 7" descr="https://coursewareobjects.elsevier.com/objects/elr/Bontrager8e/IC/jpg/labeled/Chapter03/003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5" r="30132"/>
          <a:stretch>
            <a:fillRect/>
          </a:stretch>
        </p:blipFill>
        <p:spPr bwMode="auto">
          <a:xfrm>
            <a:off x="7384114" y="2130660"/>
            <a:ext cx="4406900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H="1">
            <a:off x="9771715" y="3446766"/>
            <a:ext cx="2271951" cy="26452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29F05B7-2ED2-0C60-3009-A21B8AE35C43}"/>
              </a:ext>
            </a:extLst>
          </p:cNvPr>
          <p:cNvSpPr txBox="1"/>
          <p:nvPr/>
        </p:nvSpPr>
        <p:spPr>
          <a:xfrm>
            <a:off x="8264370" y="6626566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1377027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1" r="12863"/>
          <a:stretch/>
        </p:blipFill>
        <p:spPr>
          <a:xfrm>
            <a:off x="5896000" y="1399111"/>
            <a:ext cx="4186082" cy="5034163"/>
          </a:xfrm>
          <a:prstGeom prst="rect">
            <a:avLst/>
          </a:prstGeom>
        </p:spPr>
      </p:pic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4000" dirty="0"/>
              <a:t>Upright Abdomen – Evaluation Criteria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7574" y="1783894"/>
            <a:ext cx="4522107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Arial" charset="0"/>
              </a:rPr>
              <a:t>Evaluation Criteria: </a:t>
            </a:r>
          </a:p>
          <a:p>
            <a:pPr>
              <a:defRPr/>
            </a:pPr>
            <a:endParaRPr lang="en-US" sz="2400" dirty="0">
              <a:latin typeface="Arial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Arial" charset="0"/>
              </a:rPr>
              <a:t>Bilateral diaphragms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2400" dirty="0">
              <a:latin typeface="Arial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2400" b="1" u="sng" dirty="0">
                <a:latin typeface="Arial" charset="0"/>
              </a:rPr>
              <a:t>As much of lower abdomen as possible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2400" dirty="0">
              <a:latin typeface="Arial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Arial" charset="0"/>
              </a:rPr>
              <a:t>No rotation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2400" dirty="0">
              <a:latin typeface="Arial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Arial" charset="0"/>
              </a:rPr>
              <a:t>Spine centered to IR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2400" dirty="0">
              <a:latin typeface="Arial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dirty="0">
              <a:latin typeface="Arial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9445626" y="2174876"/>
            <a:ext cx="220663" cy="106363"/>
          </a:xfrm>
          <a:custGeom>
            <a:avLst/>
            <a:gdLst>
              <a:gd name="connsiteX0" fmla="*/ 0 w 221381"/>
              <a:gd name="connsiteY0" fmla="*/ 0 h 105878"/>
              <a:gd name="connsiteX1" fmla="*/ 57751 w 221381"/>
              <a:gd name="connsiteY1" fmla="*/ 28876 h 105878"/>
              <a:gd name="connsiteX2" fmla="*/ 125128 w 221381"/>
              <a:gd name="connsiteY2" fmla="*/ 57752 h 105878"/>
              <a:gd name="connsiteX3" fmla="*/ 154004 w 221381"/>
              <a:gd name="connsiteY3" fmla="*/ 77003 h 105878"/>
              <a:gd name="connsiteX4" fmla="*/ 221381 w 221381"/>
              <a:gd name="connsiteY4" fmla="*/ 105878 h 105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1381" h="105878">
                <a:moveTo>
                  <a:pt x="0" y="0"/>
                </a:moveTo>
                <a:cubicBezTo>
                  <a:pt x="19250" y="9625"/>
                  <a:pt x="38209" y="19857"/>
                  <a:pt x="57751" y="28876"/>
                </a:cubicBezTo>
                <a:cubicBezTo>
                  <a:pt x="79937" y="39116"/>
                  <a:pt x="103273" y="46824"/>
                  <a:pt x="125128" y="57752"/>
                </a:cubicBezTo>
                <a:cubicBezTo>
                  <a:pt x="135475" y="62926"/>
                  <a:pt x="143433" y="72305"/>
                  <a:pt x="154004" y="77003"/>
                </a:cubicBezTo>
                <a:cubicBezTo>
                  <a:pt x="228474" y="110101"/>
                  <a:pt x="194630" y="79130"/>
                  <a:pt x="221381" y="105878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289778" y="1027906"/>
            <a:ext cx="107266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6137DB-2571-0743-284D-898694D47E16}"/>
              </a:ext>
            </a:extLst>
          </p:cNvPr>
          <p:cNvSpPr txBox="1"/>
          <p:nvPr/>
        </p:nvSpPr>
        <p:spPr>
          <a:xfrm>
            <a:off x="8646456" y="6550223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2001656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21"/>
          <a:stretch>
            <a:fillRect/>
          </a:stretch>
        </p:blipFill>
        <p:spPr bwMode="auto">
          <a:xfrm>
            <a:off x="6096000" y="2689953"/>
            <a:ext cx="6096000" cy="350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dirty="0"/>
              <a:t>Left Lateral Decubitus (LLD)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592580" cy="4351338"/>
          </a:xfrm>
          <a:ln>
            <a:noFill/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Demonstrates air/fluid levels when an upright abdomen cannot be taken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Place arms above head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Flex knees to provide stability, and adjust</a:t>
            </a:r>
            <a:r>
              <a:rPr lang="en-CA" altLang="en-US" sz="2000" u="sng" dirty="0"/>
              <a:t> </a:t>
            </a:r>
            <a:r>
              <a:rPr lang="en-CA" altLang="en-US" sz="2000" u="sng" dirty="0" err="1"/>
              <a:t>midcoronal</a:t>
            </a:r>
            <a:r>
              <a:rPr lang="en-CA" altLang="en-US" sz="2000" u="sng" dirty="0"/>
              <a:t> </a:t>
            </a:r>
            <a:r>
              <a:rPr lang="en-CA" altLang="en-US" sz="2000" dirty="0"/>
              <a:t>plane to true lateral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Center on the midsagittal plane, 2” above the iliac crests to include diaphragm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 Suspend at the end of expiration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dirty="0"/>
              <a:t>Mark with an anatomical marker and an arrow 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CA" altLang="en-US" sz="2000" b="1" u="sng" dirty="0"/>
              <a:t>Display image anatomically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0A5EC1-9584-8363-5256-30D60DB69377}"/>
              </a:ext>
            </a:extLst>
          </p:cNvPr>
          <p:cNvSpPr txBox="1"/>
          <p:nvPr/>
        </p:nvSpPr>
        <p:spPr>
          <a:xfrm>
            <a:off x="8582091" y="6550223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2170329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dirty="0"/>
              <a:t>LLD – Evaluation Criteria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626448"/>
            <a:ext cx="6701852" cy="435133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CA" altLang="en-US" sz="2400" dirty="0"/>
              <a:t>Diaphragm </a:t>
            </a:r>
            <a:r>
              <a:rPr lang="en-CA" altLang="en-US" sz="2400" b="1" u="sng" dirty="0"/>
              <a:t>without motion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CA" altLang="en-US" sz="2400" dirty="0"/>
              <a:t>Note: when querying air fluid levels in the abdomen, </a:t>
            </a:r>
            <a:r>
              <a:rPr lang="en-CA" altLang="en-US" sz="2400" b="1" u="sng" dirty="0"/>
              <a:t>LLD is preferred because it demonstrates free air above the liver.</a:t>
            </a:r>
            <a:r>
              <a:rPr lang="en-CA" altLang="en-US" sz="2400" dirty="0"/>
              <a:t>  If a patient is unable to roll onto their side, then a dorsal decubitus is the next best thing.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CA" altLang="en-US" sz="2400" dirty="0"/>
              <a:t>No rotation</a:t>
            </a:r>
          </a:p>
        </p:txBody>
      </p:sp>
      <p:pic>
        <p:nvPicPr>
          <p:cNvPr id="10244" name="Picture 4" descr="http://coursewareobjects.elsevier.com/objects/elr/Bontrager7e/IC/images/004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434" y="2409825"/>
            <a:ext cx="3887787" cy="31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40100C8-E9AC-EC6E-5BAE-77C5309B13E8}"/>
              </a:ext>
            </a:extLst>
          </p:cNvPr>
          <p:cNvSpPr txBox="1"/>
          <p:nvPr/>
        </p:nvSpPr>
        <p:spPr>
          <a:xfrm>
            <a:off x="8518715" y="6550223"/>
            <a:ext cx="1662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© MRT Program , </a:t>
            </a:r>
          </a:p>
        </p:txBody>
      </p:sp>
    </p:spTree>
    <p:extLst>
      <p:ext uri="{BB962C8B-B14F-4D97-AF65-F5344CB8AC3E}">
        <p14:creationId xmlns:p14="http://schemas.microsoft.com/office/powerpoint/2010/main" val="7642278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A486FA-7E1B-459E-8476-CF9D7E885AC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8310DD25-8A35-4C20-87A5-9E364EEDB2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E95B73-8F6B-4B41-924B-1D24CA2132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3712</TotalTime>
  <Words>468</Words>
  <Application>Microsoft Office PowerPoint</Application>
  <PresentationFormat>Widescreen</PresentationFormat>
  <Paragraphs>75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Calibri</vt:lpstr>
      <vt:lpstr>Calibri Light</vt:lpstr>
      <vt:lpstr>Futura PT Book</vt:lpstr>
      <vt:lpstr>Impact</vt:lpstr>
      <vt:lpstr>Titillium</vt:lpstr>
      <vt:lpstr>Wingdings</vt:lpstr>
      <vt:lpstr>Anderson MRT</vt:lpstr>
      <vt:lpstr>Custom Design</vt:lpstr>
      <vt:lpstr>1_Anderson MRT</vt:lpstr>
      <vt:lpstr>1_Custom Design</vt:lpstr>
      <vt:lpstr>1_Office Theme</vt:lpstr>
      <vt:lpstr>PowerPoint Presentation</vt:lpstr>
      <vt:lpstr>General Positioning Details</vt:lpstr>
      <vt:lpstr>Routine Abdomen Protocols</vt:lpstr>
      <vt:lpstr>AP Abdomen - Supine</vt:lpstr>
      <vt:lpstr>Supine Abdomen –Evaluation Criteria</vt:lpstr>
      <vt:lpstr>AP Abdomen Upright </vt:lpstr>
      <vt:lpstr>Upright Abdomen – Evaluation Criteria</vt:lpstr>
      <vt:lpstr>Left Lateral Decubitus (LLD)</vt:lpstr>
      <vt:lpstr>LLD – Evaluation Criteria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Saroosh Naqvi | Anderson College | Head Office</cp:lastModifiedBy>
  <cp:revision>320</cp:revision>
  <cp:lastPrinted>2024-03-14T19:35:40Z</cp:lastPrinted>
  <dcterms:created xsi:type="dcterms:W3CDTF">2009-04-06T17:04:40Z</dcterms:created>
  <dcterms:modified xsi:type="dcterms:W3CDTF">2025-02-04T22:24:23Z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