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56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2.xml" ContentType="application/vnd.openxmlformats-officedocument.presentationml.slide+xml"/>
  <Override PartName="/ppt/slides/slide50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43.xml" ContentType="application/vnd.openxmlformats-officedocument.presentationml.slide+xml"/>
  <Override PartName="/ppt/slides/slide37.xml" ContentType="application/vnd.openxmlformats-officedocument.presentationml.slide+xml"/>
  <Override PartName="/ppt/slides/slide34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4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41.xml" ContentType="application/vnd.openxmlformats-officedocument.presentationml.notes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42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4.xml" ContentType="application/vnd.openxmlformats-officedocument.presentationml.slide+xml"/>
  <Override PartName="/ppt/slides/slide40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51.xml" ContentType="application/vnd.openxmlformats-officedocument.presentationml.notesSlide+xml"/>
  <Override PartName="/ppt/slideLayouts/slideLayout26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28.xml" ContentType="application/vnd.openxmlformats-officedocument.presentationml.notesSlide+xml"/>
  <Override PartName="/ppt/slideLayouts/slideLayout25.xml" ContentType="application/vnd.openxmlformats-officedocument.presentationml.slideLayout+xml"/>
  <Override PartName="/ppt/slides/slide51.xml" ContentType="application/vnd.openxmlformats-officedocument.presentationml.slide+xml"/>
  <Override PartName="/ppt/slides/slide36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35.xml" ContentType="application/vnd.openxmlformats-officedocument.presentationml.slide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39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s/slide54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notesSlides/notesSlide47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s/slide47.xml" ContentType="application/vnd.openxmlformats-officedocument.presentationml.slide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Slides/notesSlide43.xml" ContentType="application/vnd.openxmlformats-officedocument.presentationml.notesSlide+xml"/>
  <Override PartName="/ppt/notesMasters/notesMaster1.xml" ContentType="application/vnd.openxmlformats-officedocument.presentationml.notesMaster+xml"/>
  <Override PartName="/ppt/slides/slide44.xml" ContentType="application/vnd.openxmlformats-officedocument.presentationml.slide+xml"/>
  <Override PartName="/ppt/slides/slide6.xml" ContentType="application/vnd.openxmlformats-officedocument.presentationml.slide+xml"/>
  <Override PartName="/docProps/custom.xml" ContentType="application/vnd.openxmlformats-officedocument.custom-properties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8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27.xml" ContentType="application/vnd.openxmlformats-officedocument.presentationml.slide+xml"/>
  <Override PartName="/ppt/slides/slide48.xml" ContentType="application/vnd.openxmlformats-officedocument.presentationml.slide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s/slide16.xml" ContentType="application/vnd.openxmlformats-officedocument.presentationml.slide+xml"/>
  <Override PartName="/ppt/slides/slide41.xml" ContentType="application/vnd.openxmlformats-officedocument.presentationml.slide+xml"/>
  <Override PartName="/ppt/slideLayouts/slideLayout2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8.xml" ContentType="application/vnd.openxmlformats-officedocument.presentationml.slide+xml"/>
  <Override PartName="/ppt/slides/slide53.xml" ContentType="application/vnd.openxmlformats-officedocument.presentationml.slide+xml"/>
  <Override PartName="/ppt/theme/theme1.xml" ContentType="application/vnd.openxmlformats-officedocument.theme+xml"/>
  <Override PartName="/customXml/itemProps2.xml" ContentType="application/vnd.openxmlformats-officedocument.customXmlProperties+xml"/>
  <Override PartName="/ppt/slides/slide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s/slide39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49.xml" ContentType="application/vnd.openxmlformats-officedocument.presentationml.slide+xml"/>
  <Override PartName="/ppt/notesSlides/notesSlide55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38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notesSlides/notesSlide29.xml" ContentType="application/vnd.openxmlformats-officedocument.presentationml.notesSlide+xml"/>
  <Override PartName="/ppt/slideLayouts/slideLayout3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0.xml" ContentType="application/vnd.openxmlformats-officedocument.presentationml.slideLayout+xml"/>
  <Override PartName="/customXml/itemProps1.xml" ContentType="application/vnd.openxmlformats-officedocument.customXml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62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7" d="100"/>
          <a:sy n="77" d="100"/>
        </p:scale>
        <p:origin x="874" y="6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notesMaster" Target="notesMasters/notesMaster1.xml"/><Relationship Id="rId63" Type="http://schemas.openxmlformats.org/officeDocument/2006/relationships/presProps" Target="presProps.xml" /><Relationship Id="rId64" Type="http://schemas.openxmlformats.org/officeDocument/2006/relationships/tableStyles" Target="tableStyles.xml" /><Relationship Id="rId65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 ?>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 ?>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 ?>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 ?>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 ?>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 ?>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 ?>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 ?>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 ?>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 ?>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 ?>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 ?>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 ?>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 ?>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 ?>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 ?>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 ?>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 ?>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 ?>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 ?>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 ?>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 ?>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 ?>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 ?>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 ?>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 ?>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 ?>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1F03469-C2C7-0DA4-6B20-CA97D0E96B24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Vertebra = 1</a:t>
            </a:r>
            <a:endParaRPr/>
          </a:p>
          <a:p>
            <a:pPr>
              <a:defRPr/>
            </a:pPr>
            <a:r>
              <a:rPr lang="en-CA"/>
              <a:t>Vertebrae = multiple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3</a:t>
            </a:fld>
            <a:endParaRPr lang="en-US"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If spine were straight you would topple as soon as you bent over.</a:t>
            </a:r>
            <a:endParaRPr/>
          </a:p>
          <a:p>
            <a:pPr>
              <a:defRPr/>
            </a:pPr>
            <a:r>
              <a:rPr lang="en-CA"/>
              <a:t>Curves allow you to flex and extend, twist, and bend laterally.</a:t>
            </a:r>
            <a:endParaRPr/>
          </a:p>
          <a:p>
            <a:pPr>
              <a:defRPr/>
            </a:pPr>
            <a:r>
              <a:rPr lang="en-CA"/>
              <a:t>Just try to stand on one foot with your head not over your foot. Can’t do it for long.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4</a:t>
            </a:fld>
            <a:endParaRPr lang="en-US"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Must know this before we talk more about curves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5</a:t>
            </a:fld>
            <a:endParaRPr lang="en-US"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201AD33-D260-E1B9-69E6-FE485C89F066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The body compensates for the weight of the head by forming a curve in the opposite direction of the one that already exists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7</a:t>
            </a:fld>
            <a:endParaRPr lang="en-US"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Mostly unknown cause. Occasionally caused by muscular issues</a:t>
            </a:r>
            <a:endParaRPr/>
          </a:p>
          <a:p>
            <a:pPr>
              <a:defRPr/>
            </a:pPr>
            <a:r>
              <a:rPr lang="en-CA"/>
              <a:t>When caught young, can be fixed with bracing or surgery (Harrington rods)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8</a:t>
            </a:fld>
            <a:endParaRPr lang="en-US"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More common in women </a:t>
            </a:r>
            <a:r>
              <a:rPr lang="en-CA"/>
              <a:t>esp</a:t>
            </a:r>
            <a:r>
              <a:rPr lang="en-CA"/>
              <a:t> during pregnancy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9</a:t>
            </a:fld>
            <a:endParaRPr lang="en-US"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BF31105-9B90-E9CB-EE34-4B7AA05172F5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All vertebrae have these features in common, no matter where on the column they are.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11</a:t>
            </a:fld>
            <a:endParaRPr lang="en-US"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9BADF03-B449-FDF7-66CD-5B9AE9322446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9E4886B-56CA-88BB-C48D-406349FC2C63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B2488BE-DEEE-49D3-7A94-2B4B9C415278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24184CE-9CD1-173B-727F-77EA121FB024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Combination of zygapophyseal and intervertebral joints is lots of movement in every direction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16</a:t>
            </a:fld>
            <a:endParaRPr lang="en-US"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lang="en-US"/>
              <a:t>Tough</a:t>
            </a:r>
            <a:r>
              <a:rPr lang="en-US"/>
              <a:t> fibro</a:t>
            </a:r>
            <a:r>
              <a:rPr lang="en-US"/>
              <a:t>cartilaginous discs-separate the vertebrae</a:t>
            </a:r>
            <a:endParaRPr/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lang="en-US"/>
              <a:t>Absorption shock from</a:t>
            </a:r>
            <a:r>
              <a:rPr lang="en-US"/>
              <a:t> walking, running or jumping</a:t>
            </a:r>
            <a:endParaRPr/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lang="en-US"/>
              <a:t>Bound to vertebra tightly to add stability</a:t>
            </a:r>
            <a:endParaRPr/>
          </a:p>
          <a:p>
            <a:pPr>
              <a:buFont typeface="Arial"/>
              <a:buChar char="•"/>
              <a:defRPr/>
            </a:pPr>
            <a:r>
              <a:rPr lang="en-US"/>
              <a:t>Discs are the thickest in the lumbar and cervical regions for enhanced flexibility</a:t>
            </a:r>
            <a:endParaRPr/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lang="en-US"/>
              <a:t>Discs account for about 25% of the height of the vertebral column – they flatten throughout</a:t>
            </a:r>
            <a:r>
              <a:rPr lang="en-US"/>
              <a:t> the day, and as we age making us shorter</a:t>
            </a:r>
            <a:endParaRPr lang="en-US"/>
          </a:p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17</a:t>
            </a:fld>
            <a:endParaRPr lang="en-US"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4FB626A-5667-081B-0E94-3CD375FFE434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Going to study the strangest ones first!</a:t>
            </a:r>
            <a:endParaRPr/>
          </a:p>
          <a:p>
            <a:pPr>
              <a:defRPr/>
            </a:pPr>
            <a:r>
              <a:rPr lang="en-CA"/>
              <a:t>C3-6 are considered to be “typical” cervical vertebrae</a:t>
            </a:r>
            <a:endParaRPr/>
          </a:p>
          <a:p>
            <a:pPr>
              <a:defRPr/>
            </a:pPr>
            <a:r>
              <a:rPr lang="en-CA"/>
              <a:t>https://sketchfab.com/3d-models/cervical-vertebrae-c5-labeled-ba09647b8bc347d995f42e5ca471b284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This link is to a model C5</a:t>
            </a:r>
            <a:endParaRPr/>
          </a:p>
          <a:p>
            <a:pPr marL="0" indent="0">
              <a:buFont typeface="Arial"/>
              <a:buNone/>
              <a:defRPr/>
            </a:pPr>
            <a:r>
              <a:rPr lang="en-CA"/>
              <a:t>https://sketchfab.com/3d-models/march17-torso-study-cervical-region-neck-0f86d7fb6d0041d6a29ac08b7b2bafcd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This link is to a cervical spine model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19</a:t>
            </a:fld>
            <a:endParaRPr lang="en-US"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A0BBD7F-28FA-5A43-CCFD-984219B9953F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Can see open </a:t>
            </a:r>
            <a:r>
              <a:rPr lang="en-CA"/>
              <a:t>zygapohphyseal</a:t>
            </a:r>
            <a:r>
              <a:rPr lang="en-CA"/>
              <a:t> joint of C3-C7 (green oval)</a:t>
            </a:r>
            <a:endParaRPr/>
          </a:p>
          <a:p>
            <a:pPr>
              <a:defRPr/>
            </a:pPr>
            <a:r>
              <a:rPr lang="en-CA"/>
              <a:t>Cannot see C1/2 (red circle)</a:t>
            </a:r>
            <a:endParaRPr/>
          </a:p>
          <a:p>
            <a:pPr>
              <a:defRPr/>
            </a:pPr>
            <a:r>
              <a:rPr lang="en-CA"/>
              <a:t>Much like the MCP joints in the hands, the zygapophyseal joints are very important and must been seen on radiographic images.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21</a:t>
            </a:fld>
            <a:endParaRPr lang="en-US"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https://sketchfab.com/3d-models/march17-torso-study-cervical-region-neck-0f86d7fb6d0041d6a29ac08b7b2bafcd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Cervical spine model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22</a:t>
            </a:fld>
            <a:endParaRPr lang="en-US"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Allows you to nod your head</a:t>
            </a:r>
            <a:endParaRPr/>
          </a:p>
          <a:p>
            <a:pPr>
              <a:defRPr/>
            </a:pPr>
            <a:r>
              <a:rPr lang="en-CA"/>
              <a:t>https://sketchfab.com/3d-models/human-atlas-c1-vertebra-03657338956d41158be94cf19b150402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C1 model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23</a:t>
            </a:fld>
            <a:endParaRPr lang="en-US"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Allows you to shake your head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24</a:t>
            </a:fld>
            <a:endParaRPr lang="en-US"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BB47035-FFD4-07CD-2DA3-60EB1BEC51DA}" type="slidenum">
              <a:rPr/>
              <a:t/>
            </a:fld>
            <a:endParaRPr/>
          </a:p>
        </p:txBody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2EA55E8-1253-DE90-A2E0-0FC337F56E3F}" type="slidenum">
              <a:rPr/>
              <a:t/>
            </a:fld>
            <a:endParaRPr/>
          </a:p>
        </p:txBody>
      </p:sp>
    </p:spTree>
  </p:cSld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D32239B-23FF-2704-0C62-84E4136F39F8}" type="slidenum">
              <a:rPr/>
              <a:t/>
            </a:fld>
            <a:endParaRPr/>
          </a:p>
        </p:txBody>
      </p:sp>
    </p:spTree>
  </p:cSld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91A1729-E655-8C15-DF09-E074D2CF57FD}" type="slidenum">
              <a:rPr/>
              <a:t/>
            </a:fld>
            <a:endParaRPr/>
          </a:p>
        </p:txBody>
      </p:sp>
    </p:spTree>
  </p:cSld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71E70A8-8B50-5516-45F7-7ACF0FB41190}" type="slidenum">
              <a:rPr/>
              <a:t/>
            </a:fld>
            <a:endParaRPr/>
          </a:p>
        </p:txBody>
      </p:sp>
    </p:spTree>
  </p:cSld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https://sketchfab.com/3d-models/cervical-vertebrae-c7-unlabeled-a4072a8aa06b4ecf9f7bc1a382cd36c8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C7 model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30</a:t>
            </a:fld>
            <a:endParaRPr lang="en-US"/>
          </a:p>
        </p:txBody>
      </p:sp>
    </p:spTree>
  </p:cSld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9174D66-7435-C467-23C9-5964F1CC6FA4}" type="slidenum">
              <a:rPr/>
              <a:t/>
            </a:fld>
            <a:endParaRPr/>
          </a:p>
        </p:txBody>
      </p:sp>
    </p:spTree>
  </p:cSld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B72DDB3-AA0A-B372-A45F-4C2A5E6ED654}" type="slidenum">
              <a:rPr/>
              <a:t/>
            </a:fld>
            <a:endParaRPr/>
          </a:p>
        </p:txBody>
      </p:sp>
    </p:spTree>
  </p:cSld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F9F3E59-C430-BAC9-66A5-A8C71B16A130}" type="slidenum">
              <a:rPr/>
              <a:t/>
            </a:fld>
            <a:endParaRPr/>
          </a:p>
        </p:txBody>
      </p:sp>
    </p:spTree>
  </p:cSld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Usually the first projection done. Dr will evaluate stability before imaging continues (trauma situation)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Sid compensates for large OID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Must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endParaRPr lang="en-CA"/>
          </a:p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34</a:t>
            </a:fld>
            <a:endParaRPr lang="en-US"/>
          </a:p>
        </p:txBody>
      </p:sp>
    </p:spTree>
  </p:cSld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645033A-EC19-31DD-84D1-08E85CC69E65}" type="slidenum">
              <a:rPr/>
              <a:t/>
            </a:fld>
            <a:endParaRPr/>
          </a:p>
        </p:txBody>
      </p:sp>
    </p:spTree>
  </p:cSld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B530121-AA73-BE38-646C-C8B0E9C02B5F}" type="slidenum">
              <a:rPr/>
              <a:t/>
            </a:fld>
            <a:endParaRPr/>
          </a:p>
        </p:txBody>
      </p:sp>
    </p:spTree>
  </p:cSld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Bontrager says 20 degrees. Ignore it.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37</a:t>
            </a:fld>
            <a:endParaRPr lang="en-US"/>
          </a:p>
        </p:txBody>
      </p:sp>
    </p:spTree>
  </p:cSld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CC25C10-72E8-700E-1799-D478E732C84F}" type="slidenum">
              <a:rPr/>
              <a:t/>
            </a:fld>
            <a:endParaRPr/>
          </a:p>
        </p:txBody>
      </p:sp>
    </p:spTree>
  </p:cSld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91BF92E-7B4F-0DF9-71D7-728D93942A00}" type="slidenum">
              <a:rPr/>
              <a:t/>
            </a:fld>
            <a:endParaRPr/>
          </a:p>
        </p:txBody>
      </p:sp>
    </p:spTree>
  </p:cSld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180cm SID can be very challenging depending on equipment set up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Raising chin slightly to move mandible off upper vert. Don’t lift too high or base of skull will superimpose C1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Turning the head helps move the mandible, but will rotate upper vert. Usually site protocol.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40</a:t>
            </a:fld>
            <a:endParaRPr lang="en-US"/>
          </a:p>
        </p:txBody>
      </p:sp>
    </p:spTree>
  </p:cSld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Can be very challenging for short technologists or tall patients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Much less dose to thyroid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41</a:t>
            </a:fld>
            <a:endParaRPr lang="en-US"/>
          </a:p>
        </p:txBody>
      </p:sp>
    </p:spTree>
  </p:cSld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6E6DB6F-6F26-14C7-36FD-29A4101DA5EE}" type="slidenum">
              <a:rPr/>
              <a:t/>
            </a:fld>
            <a:endParaRPr/>
          </a:p>
        </p:txBody>
      </p:sp>
    </p:spTree>
  </p:cSld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B17156E-7177-65F8-B1B4-DC04EBB04D70}" type="slidenum">
              <a:rPr/>
              <a:t/>
            </a:fld>
            <a:endParaRPr/>
          </a:p>
        </p:txBody>
      </p:sp>
    </p:spTree>
  </p:cSld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Occlusal plane = tips of upper incisors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Difficult to hold mouth open for too long. Only open when you have to and </a:t>
            </a:r>
            <a:r>
              <a:rPr lang="en-CA"/>
              <a:t>for exposure.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44</a:t>
            </a:fld>
            <a:endParaRPr lang="en-US"/>
          </a:p>
        </p:txBody>
      </p:sp>
    </p:spTree>
  </p:cSld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Every 5 degrees of angulation will cause 1 inch of projection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45</a:t>
            </a:fld>
            <a:endParaRPr lang="en-US"/>
          </a:p>
        </p:txBody>
      </p:sp>
    </p:spTree>
  </p:cSld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DBAA056-D22C-7213-BD5F-9F2F0D9241A6}" type="slidenum">
              <a:rPr/>
              <a:t/>
            </a:fld>
            <a:endParaRPr/>
          </a:p>
        </p:txBody>
      </p:sp>
    </p:spTree>
  </p:cSld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862BBB0-FFF4-0D73-BA55-EEB761A3BFAA}" type="slidenum">
              <a:rPr/>
              <a:t/>
            </a:fld>
            <a:endParaRPr/>
          </a:p>
        </p:txBody>
      </p:sp>
    </p:spTree>
  </p:cSld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A1CDCAF-A725-0D7D-FD72-1C448E6AD4B4}" type="slidenum">
              <a:rPr/>
              <a:t/>
            </a:fld>
            <a:endParaRPr/>
          </a:p>
        </p:txBody>
      </p:sp>
    </p:spTree>
  </p:cSld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Why would we want to reduce </a:t>
            </a:r>
            <a:r>
              <a:rPr lang="en-CA"/>
              <a:t>kvp</a:t>
            </a:r>
            <a:r>
              <a:rPr lang="en-CA"/>
              <a:t>?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/>
              <a:t>Who do you think we do these on most commonly? Peds! They like to eat random things and their adenoids tend to become enlarged when they </a:t>
            </a:r>
            <a:r>
              <a:rPr lang="en-CA"/>
              <a:t>get sick.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49</a:t>
            </a:fld>
            <a:endParaRPr lang="en-US"/>
          </a:p>
        </p:txBody>
      </p:sp>
    </p:spTree>
  </p:cSld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C25A7C2-100E-CC9D-0728-9124D2887B58}" type="slidenum">
              <a:rPr/>
              <a:t/>
            </a:fld>
            <a:endParaRPr/>
          </a:p>
        </p:txBody>
      </p:sp>
    </p:spTree>
  </p:cSld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Text says straight ray. Ignore it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51</a:t>
            </a:fld>
            <a:endParaRPr lang="en-US"/>
          </a:p>
        </p:txBody>
      </p:sp>
    </p:spTree>
  </p:cSld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19E9BB2-03A6-1EFF-54AF-C8607FF9532D}" type="slidenum">
              <a:rPr/>
              <a:t/>
            </a:fld>
            <a:endParaRPr/>
          </a:p>
        </p:txBody>
      </p:sp>
    </p:spTree>
  </p:cSld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C8CB9B6-CE6B-3C2D-D6AD-5D66257CE5E5}" type="slidenum">
              <a:rPr/>
              <a:t/>
            </a:fld>
            <a:endParaRPr/>
          </a:p>
        </p:txBody>
      </p:sp>
    </p:spTree>
  </p:cSld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65F19FA-740A-05D0-19F3-9E64BE797544}" type="slidenum">
              <a:rPr/>
              <a:t/>
            </a:fld>
            <a:endParaRPr/>
          </a:p>
        </p:txBody>
      </p:sp>
    </p:spTree>
  </p:cSld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724A819-BA3D-E850-8119-2E7AC49A761B}" type="slidenum">
              <a:rPr/>
              <a:t/>
            </a:fld>
            <a:endParaRPr/>
          </a:p>
        </p:txBody>
      </p:sp>
    </p:spTree>
  </p:cSld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7C2ACF1-5079-5462-CC1E-91FBAACFC604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86C207-0B22-4AA7-9F09-C660521728CC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2D9076-0872-4478-BFE6-29C2548271D8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4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45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4" y="4401026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685800">
              <a:spcBef>
                <a:spcPts val="0"/>
              </a:spcBef>
              <a:defRPr lang="en-US" sz="105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1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4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514350" indent="-257175">
              <a:buFont typeface="+mj-lt"/>
              <a:buAutoNum type="alphaLcParenR"/>
              <a:defRPr sz="1800"/>
            </a:lvl2pPr>
            <a:lvl3pPr marL="685800" indent="-171450">
              <a:buFont typeface="+mj-lt"/>
              <a:buAutoNum type="romanLcPeriod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8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3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685800">
              <a:spcBef>
                <a:spcPts val="0"/>
              </a:spcBef>
              <a:defRPr lang="en-US" sz="7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8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9" y="1248511"/>
            <a:ext cx="10454217" cy="2517157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3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685800">
              <a:spcBef>
                <a:spcPts val="0"/>
              </a:spcBef>
              <a:defRPr lang="en-US" sz="7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1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514350" indent="-257175">
              <a:defRPr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70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1800"/>
              <a:t>Second level</a:t>
            </a:r>
            <a:endParaRPr/>
          </a:p>
          <a:p>
            <a:pPr lvl="2">
              <a:defRPr/>
            </a:pPr>
            <a:r>
              <a:rPr lang="en-US" sz="15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685800">
              <a:spcBef>
                <a:spcPts val="0"/>
              </a:spcBef>
              <a:defRPr lang="en-US" sz="7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9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8"/>
            <a:ext cx="5055000" cy="5085781"/>
          </a:xfrm>
          <a:prstGeom prst="rect">
            <a:avLst/>
          </a:prstGeom>
        </p:spPr>
        <p:txBody>
          <a:bodyPr/>
          <a:lstStyle>
            <a:lvl1pPr marL="257175" indent="-257175">
              <a:buFont typeface="Arial"/>
              <a:buChar char="•"/>
              <a:defRPr sz="2100"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 b="0"/>
            </a:lvl2pPr>
            <a:lvl3pPr marL="685800" indent="-171450">
              <a:buFont typeface="Wingdings"/>
              <a:buChar char="§"/>
              <a:defRPr sz="1500" b="0"/>
            </a:lvl3pPr>
            <a:lvl4pPr marL="857250" indent="-171450">
              <a:defRPr sz="1350" b="0"/>
            </a:lvl4pPr>
            <a:lvl5pPr marL="1028700" indent="-171450">
              <a:defRPr sz="1200" b="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70" y="1239718"/>
            <a:ext cx="5108655" cy="5085781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1800"/>
              <a:t>Second level</a:t>
            </a:r>
            <a:endParaRPr/>
          </a:p>
          <a:p>
            <a:pPr lvl="2">
              <a:defRPr/>
            </a:pPr>
            <a:r>
              <a:rPr lang="en-US" sz="15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2"/>
            <a:ext cx="9144000" cy="2387599"/>
          </a:xfrm>
        </p:spPr>
        <p:txBody>
          <a:bodyPr anchor="b"/>
          <a:lstStyle>
            <a:lvl1pPr algn="ctr">
              <a:defRPr sz="45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5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5"/>
            <a:ext cx="10515600" cy="1325562"/>
          </a:xfrm>
        </p:spPr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9" y="1681162"/>
            <a:ext cx="5157786" cy="82391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9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399"/>
            <a:ext cx="3932237" cy="381158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ChangeAspect="1" noGrp="1"/>
          </p:cNvSpPr>
          <p:nvPr>
            <p:ph type="pic" idx="1"/>
          </p:nvPr>
        </p:nvSpPr>
        <p:spPr bwMode="auto">
          <a:xfrm>
            <a:off x="5183187" y="987425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>
              <a:defRPr/>
            </a:pPr>
            <a:r>
              <a:rPr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399"/>
            <a:ext cx="3932237" cy="381158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5"/>
            <a:ext cx="7734299" cy="5811838"/>
          </a:xfrm>
        </p:spPr>
        <p:txBody>
          <a:bodyPr vert="eaVert"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90101"/>
            <a:ext cx="138564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68580" tIns="34290" rIns="68580" bIns="3429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53327"/>
            <a:ext cx="170560" cy="20774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68580" tIns="34290" rIns="68580" bIns="3429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685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90675" algn="r"/>
                <a:tab pos="2228850" algn="ctr"/>
                <a:tab pos="4457700" algn="r"/>
              </a:tabLst>
              <a:defRPr/>
            </a:pPr>
            <a:r>
              <a:rPr lang="en-US" sz="9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35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5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685800">
        <a:lnSpc>
          <a:spcPct val="90000"/>
        </a:lnSpc>
        <a:spcBef>
          <a:spcPts val="0"/>
        </a:spcBef>
        <a:buNone/>
        <a:defRPr sz="3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>
        <a:lnSpc>
          <a:spcPct val="90000"/>
        </a:lnSpc>
        <a:spcBef>
          <a:spcPts val="749"/>
        </a:spcBef>
        <a:buFont typeface="Arial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7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Relationship Id="rId4" Type="http://schemas.openxmlformats.org/officeDocument/2006/relationships/image" Target="../media/image10.jpg"/><Relationship Id="rId5" Type="http://schemas.openxmlformats.org/officeDocument/2006/relationships/hyperlink" Target="https://www.hudsonvalleyscoliosis.com/can-baby-walkers-swings-cause-infantile-scoliosis/" TargetMode="External"/><Relationship Id="rId6" Type="http://schemas.openxmlformats.org/officeDocument/2006/relationships/hyperlink" Target="https://boba.com/blogs/boba-reads/strollers-baby-carriers-and-infant-stress" TargetMode="External"/><Relationship Id="rId7" Type="http://schemas.openxmlformats.org/officeDocument/2006/relationships/image" Target="../media/image7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jpg"/><Relationship Id="rId4" Type="http://schemas.openxmlformats.org/officeDocument/2006/relationships/image" Target="../media/image12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Relationship Id="rId4" Type="http://schemas.openxmlformats.org/officeDocument/2006/relationships/hyperlink" Target="https://healthjade.net/lordosis/" TargetMode="Externa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jpg"/><Relationship Id="rId4" Type="http://schemas.openxmlformats.org/officeDocument/2006/relationships/hyperlink" Target="https://scoliosisclinic.co.uk/hyper-kyphosis/" TargetMode="Externa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5.png"/><Relationship Id="rId4" Type="http://schemas.openxmlformats.org/officeDocument/2006/relationships/image" Target="../media/image16.jpg"/><Relationship Id="rId5" Type="http://schemas.openxmlformats.org/officeDocument/2006/relationships/image" Target="../media/image17.png"/><Relationship Id="rId6" Type="http://schemas.openxmlformats.org/officeDocument/2006/relationships/image" Target="../media/image18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Relationship Id="rId4" Type="http://schemas.openxmlformats.org/officeDocument/2006/relationships/image" Target="../media/image15.png"/><Relationship Id="rId5" Type="http://schemas.openxmlformats.org/officeDocument/2006/relationships/image" Target="../media/image19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png"/><Relationship Id="rId4" Type="http://schemas.openxmlformats.org/officeDocument/2006/relationships/image" Target="../media/image21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Relationship Id="rId4" Type="http://schemas.openxmlformats.org/officeDocument/2006/relationships/image" Target="../media/image21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2.png"/><Relationship Id="rId4" Type="http://schemas.openxmlformats.org/officeDocument/2006/relationships/image" Target="../media/image23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0.png"/><Relationship Id="rId4" Type="http://schemas.openxmlformats.org/officeDocument/2006/relationships/image" Target="../media/image24.jpg"/><Relationship Id="rId5" Type="http://schemas.openxmlformats.org/officeDocument/2006/relationships/image" Target="../media/image25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6.jp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7.jpg"/><Relationship Id="rId4" Type="http://schemas.openxmlformats.org/officeDocument/2006/relationships/image" Target="../media/image28.jp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png"/><Relationship Id="rId4" Type="http://schemas.openxmlformats.org/officeDocument/2006/relationships/image" Target="../media/image29.jp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png"/><Relationship Id="rId4" Type="http://schemas.openxmlformats.org/officeDocument/2006/relationships/image" Target="../media/image30.jpg"/><Relationship Id="rId5" Type="http://schemas.openxmlformats.org/officeDocument/2006/relationships/image" Target="../media/image31.jp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2.jpg"/><Relationship Id="rId4" Type="http://schemas.openxmlformats.org/officeDocument/2006/relationships/image" Target="../media/image20.pn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0.png"/><Relationship Id="rId4" Type="http://schemas.openxmlformats.org/officeDocument/2006/relationships/image" Target="../media/image33.jpg"/><Relationship Id="rId5" Type="http://schemas.openxmlformats.org/officeDocument/2006/relationships/image" Target="../media/image34.jp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5.jp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6.jpg"/><Relationship Id="rId4" Type="http://schemas.openxmlformats.org/officeDocument/2006/relationships/image" Target="../media/image20.png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0.png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7.jpg"/><Relationship Id="rId4" Type="http://schemas.openxmlformats.org/officeDocument/2006/relationships/image" Target="../media/image38.jpg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0.png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9.jpg"/><Relationship Id="rId4" Type="http://schemas.openxmlformats.org/officeDocument/2006/relationships/image" Target="../media/image40.jpg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0.png"/><Relationship Id="rId4" Type="http://schemas.openxmlformats.org/officeDocument/2006/relationships/image" Target="../media/image41.jpg"/></Relationships>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2.jpg"/></Relationships>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0.png"/><Relationship Id="rId4" Type="http://schemas.openxmlformats.org/officeDocument/2006/relationships/image" Target="../media/image43.jpg"/></Relationships>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4.jpg"/></Relationships>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5.jpg"/><Relationship Id="rId4" Type="http://schemas.openxmlformats.org/officeDocument/2006/relationships/image" Target="../media/image46.jpg"/></Relationships>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47.jpg"/></Relationships>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8.png"/></Relationships>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9.png"/><Relationship Id="rId4" Type="http://schemas.openxmlformats.org/officeDocument/2006/relationships/image" Target="../media/image50.png"/></Relationships>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51.png"/></Relationships>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38.jpg"/></Relationships>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52.jpg"/><Relationship Id="rId4" Type="http://schemas.openxmlformats.org/officeDocument/2006/relationships/image" Target="../media/image53.jpg"/></Relationships>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54.jpg"/><Relationship Id="rId4" Type="http://schemas.openxmlformats.org/officeDocument/2006/relationships/image" Target="../media/image55.jpg"/><Relationship Id="rId5" Type="http://schemas.openxmlformats.org/officeDocument/2006/relationships/image" Target="../media/image56.jpg"/><Relationship Id="rId6" Type="http://schemas.openxmlformats.org/officeDocument/2006/relationships/image" Target="../media/image57.jpg"/></Relationships>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58.jpg"/></Relationships>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59.png"/></Relationships>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60.jpg"/></Relationships>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61.png"/></Relationships>
</file>

<file path=ppt/slides/_rels/slide5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63440" y="2636360"/>
            <a:ext cx="6736080" cy="1239203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000"/>
              <a:t>MRAD 256: </a:t>
            </a:r>
            <a:br>
              <a:rPr lang="en-US" sz="4000"/>
            </a:br>
            <a:r>
              <a:rPr lang="en-US" sz="4000"/>
              <a:t>Radiographic Technique 2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63440" y="4013518"/>
            <a:ext cx="2423160" cy="421322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en-US" sz="1800">
                <a:latin typeface="Titillium"/>
              </a:rPr>
              <a:t> </a:t>
            </a:r>
            <a:r>
              <a:rPr lang="en-US"/>
              <a:t>Cervical Spine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Overview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CA" sz="2400"/>
              <a:t>Vertebral anatomy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Cervical spine anatomy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Technical factors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Patient preparation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Routine and non-routine imaging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Evaluation criteria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Vertebral Column (Spine)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Midsagittal plane, in the posterior half of the trunk of the body</a:t>
            </a:r>
            <a:endParaRPr/>
          </a:p>
          <a:p>
            <a:pPr lvl="1">
              <a:defRPr/>
            </a:pPr>
            <a:r>
              <a:rPr lang="en-CA" sz="2100"/>
              <a:t>Extends from skull to pelvis</a:t>
            </a:r>
            <a:endParaRPr/>
          </a:p>
          <a:p>
            <a:pPr>
              <a:defRPr/>
            </a:pPr>
            <a:endParaRPr lang="en-CA" sz="1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Protects spinal cord</a:t>
            </a:r>
            <a:endParaRPr/>
          </a:p>
          <a:p>
            <a:pPr>
              <a:defRPr/>
            </a:pPr>
            <a:endParaRPr lang="en-CA" sz="1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Supports trunk and skull</a:t>
            </a:r>
            <a:endParaRPr/>
          </a:p>
          <a:p>
            <a:pPr>
              <a:defRPr/>
            </a:pPr>
            <a:endParaRPr lang="en-CA" sz="1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Attachment points for muscles of back and ribs</a:t>
            </a:r>
            <a:endParaRPr/>
          </a:p>
          <a:p>
            <a:pPr>
              <a:defRPr/>
            </a:pPr>
            <a:endParaRPr lang="en-CA" sz="1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Articulates with ribs and pelvis</a:t>
            </a:r>
            <a:endParaRPr/>
          </a:p>
          <a:p>
            <a:pPr>
              <a:defRPr/>
            </a:pPr>
            <a:endParaRPr lang="en-CA" sz="1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Transmits weight of upper body to the pelvis and lower limbs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Composition of the Vertebral Column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Small vertebrae stacked with discs of fibrocartilage</a:t>
            </a:r>
            <a:endParaRPr/>
          </a:p>
          <a:p>
            <a:pPr lvl="1">
              <a:defRPr/>
            </a:pPr>
            <a:r>
              <a:rPr lang="en-CA" sz="2100"/>
              <a:t>Held together by ligaments</a:t>
            </a:r>
            <a:endParaRPr/>
          </a:p>
          <a:p>
            <a:pPr lvl="1">
              <a:defRPr/>
            </a:pPr>
            <a:endParaRPr lang="en-CA" sz="2100"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Has curves</a:t>
            </a:r>
            <a:endParaRPr/>
          </a:p>
          <a:p>
            <a:pPr lvl="1">
              <a:defRPr/>
            </a:pPr>
            <a:r>
              <a:rPr lang="en-CA" sz="2100"/>
              <a:t>Provide strength and flexibility</a:t>
            </a:r>
            <a:endParaRPr/>
          </a:p>
          <a:p>
            <a:pPr lvl="1">
              <a:defRPr/>
            </a:pPr>
            <a:r>
              <a:rPr lang="en-CA" sz="2100"/>
              <a:t>Allow a wide range of movement</a:t>
            </a:r>
            <a:endParaRPr/>
          </a:p>
          <a:p>
            <a:pPr lvl="1">
              <a:defRPr/>
            </a:pPr>
            <a:r>
              <a:rPr lang="en-CA" sz="2100"/>
              <a:t>Keep head centered over feet</a:t>
            </a:r>
            <a:endParaRPr/>
          </a:p>
        </p:txBody>
      </p:sp>
      <p:pic>
        <p:nvPicPr>
          <p:cNvPr id="1026" name="Picture 2" descr="Spinal Deformities – The Spine Hospital at The Neurological Institute of  New York"/>
          <p:cNvPicPr>
            <a:picLocks noChangeAspect="1" noChangeArrowheads="1"/>
          </p:cNvPicPr>
          <p:nvPr/>
        </p:nvPicPr>
        <p:blipFill>
          <a:blip r:embed="rId3"/>
          <a:srcRect l="0" t="0" r="58090" b="0"/>
          <a:stretch/>
        </p:blipFill>
        <p:spPr bwMode="auto">
          <a:xfrm>
            <a:off x="8257998" y="1690688"/>
            <a:ext cx="3095802" cy="422276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 bwMode="auto">
          <a:xfrm>
            <a:off x="9160266" y="6176962"/>
            <a:ext cx="2196412" cy="183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CA" sz="600"/>
              <a:t>https://www.columbiaspine.org/condition/spinal-deformities/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Segments of the Spine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CA" sz="2400" b="1">
                <a:solidFill>
                  <a:schemeClr val="tx1"/>
                </a:solidFill>
              </a:rPr>
              <a:t> </a:t>
            </a:r>
            <a:r>
              <a:rPr lang="en-CA" sz="2000" b="1">
                <a:solidFill>
                  <a:schemeClr val="tx1"/>
                </a:solidFill>
              </a:rPr>
              <a:t>Cervical</a:t>
            </a:r>
            <a:endParaRPr/>
          </a:p>
          <a:p>
            <a:pPr lvl="1">
              <a:defRPr/>
            </a:pPr>
            <a:r>
              <a:rPr lang="en-CA"/>
              <a:t>From base of skull to top of shoulders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7 vertebrae</a:t>
            </a:r>
            <a:endParaRPr lang="en-CA" sz="2000"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Thoracic</a:t>
            </a:r>
            <a:endParaRPr/>
          </a:p>
          <a:p>
            <a:pPr lvl="1">
              <a:defRPr/>
            </a:pPr>
            <a:r>
              <a:rPr lang="en-CA"/>
              <a:t>From shoulders to lower part of trunk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12 verte</a:t>
            </a:r>
            <a:r>
              <a:rPr lang="en-CA"/>
              <a:t>brae (variation in ~5% of population)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Lumbar</a:t>
            </a:r>
            <a:endParaRPr/>
          </a:p>
          <a:p>
            <a:pPr lvl="1">
              <a:defRPr/>
            </a:pPr>
            <a:r>
              <a:rPr lang="en-CA"/>
              <a:t>From lower thorax to pelvis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5 vertebrae </a:t>
            </a:r>
            <a:r>
              <a:rPr lang="en-CA"/>
              <a:t>(variation in ~5% of population)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Pelvic / Sacral</a:t>
            </a:r>
            <a:endParaRPr/>
          </a:p>
          <a:p>
            <a:pPr lvl="1">
              <a:defRPr/>
            </a:pPr>
            <a:r>
              <a:rPr lang="en-CA"/>
              <a:t>Posterior pelvis</a:t>
            </a:r>
            <a:endParaRPr/>
          </a:p>
          <a:p>
            <a:pPr lvl="1">
              <a:defRPr/>
            </a:pPr>
            <a:r>
              <a:rPr lang="en-CA"/>
              <a:t>Sacrum – 5 segments that fuse with age</a:t>
            </a:r>
            <a:endParaRPr/>
          </a:p>
          <a:p>
            <a:pPr lvl="1">
              <a:defRPr/>
            </a:pPr>
            <a:r>
              <a:rPr lang="en-CA"/>
              <a:t>Coccyx – 3-5 segments that fuse with age (avg 4)</a:t>
            </a:r>
            <a:endParaRPr/>
          </a:p>
        </p:txBody>
      </p:sp>
      <p:pic>
        <p:nvPicPr>
          <p:cNvPr id="4" name="Content Placeholder 3" descr="Vertebral column.jp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180153" y="2913459"/>
            <a:ext cx="3767392" cy="32635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>
            <a:off x="8847056" y="1537696"/>
            <a:ext cx="2537070" cy="640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CA"/>
              <a:t>In total: 33 vertebrae in children, 26 in adults</a:t>
            </a:r>
            <a:endParaRPr/>
          </a:p>
        </p:txBody>
      </p:sp>
      <p:sp>
        <p:nvSpPr>
          <p:cNvPr id="6" name="Rectangle 5"/>
          <p:cNvSpPr/>
          <p:nvPr/>
        </p:nvSpPr>
        <p:spPr bwMode="auto">
          <a:xfrm>
            <a:off x="8696318" y="1491715"/>
            <a:ext cx="2835667" cy="945223"/>
          </a:xfrm>
          <a:prstGeom prst="rect">
            <a:avLst/>
          </a:prstGeom>
          <a:noFill/>
          <a:ln w="19050">
            <a:solidFill>
              <a:srgbClr val="92D050"/>
            </a:solidFill>
          </a:ln>
          <a:effectLst>
            <a:glow rad="635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pic>
        <p:nvPicPr>
          <p:cNvPr id="7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253869" y="666403"/>
            <a:ext cx="565074" cy="627860"/>
          </a:xfrm>
          <a:prstGeom prst="rect">
            <a:avLst/>
          </a:prstGeom>
          <a:noFill/>
        </p:spPr>
      </p:pic>
      <p:pic>
        <p:nvPicPr>
          <p:cNvPr id="8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818943" y="666403"/>
            <a:ext cx="565074" cy="627860"/>
          </a:xfrm>
          <a:prstGeom prst="rect">
            <a:avLst/>
          </a:prstGeom>
          <a:noFill/>
        </p:spPr>
      </p:pic>
      <p:pic>
        <p:nvPicPr>
          <p:cNvPr id="9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7384017" y="681037"/>
            <a:ext cx="565074" cy="62786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8200" y="332216"/>
            <a:ext cx="10515600" cy="13255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Vertebral Curves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 b="1">
                <a:solidFill>
                  <a:schemeClr val="tx1"/>
                </a:solidFill>
              </a:rPr>
              <a:t>Kyphotic</a:t>
            </a:r>
            <a:endParaRPr/>
          </a:p>
          <a:p>
            <a:pPr lvl="1">
              <a:defRPr/>
            </a:pPr>
            <a:r>
              <a:rPr lang="en-CA" sz="2100"/>
              <a:t>Concave anteriorly</a:t>
            </a:r>
            <a:endParaRPr/>
          </a:p>
          <a:p>
            <a:pPr lvl="1">
              <a:defRPr/>
            </a:pPr>
            <a:r>
              <a:rPr lang="en-CA" sz="2100"/>
              <a:t>Thoracic and pelvic spines</a:t>
            </a:r>
            <a:endParaRPr/>
          </a:p>
          <a:p>
            <a:pPr lvl="1">
              <a:defRPr/>
            </a:pPr>
            <a:endParaRPr lang="en-CA" sz="2100"/>
          </a:p>
          <a:p>
            <a:pPr>
              <a:defRPr/>
            </a:pPr>
            <a:r>
              <a:rPr lang="en-CA" sz="2400" b="1">
                <a:solidFill>
                  <a:schemeClr val="tx1"/>
                </a:solidFill>
              </a:rPr>
              <a:t>Lordotic</a:t>
            </a:r>
            <a:endParaRPr/>
          </a:p>
          <a:p>
            <a:pPr lvl="1">
              <a:defRPr/>
            </a:pPr>
            <a:r>
              <a:rPr lang="en-CA" sz="2100"/>
              <a:t>Convex anteriorly</a:t>
            </a:r>
            <a:endParaRPr/>
          </a:p>
          <a:p>
            <a:pPr lvl="1">
              <a:defRPr/>
            </a:pPr>
            <a:r>
              <a:rPr lang="en-CA" sz="2100"/>
              <a:t>Cervical and lumbar spines</a:t>
            </a:r>
            <a:endParaRPr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30449" t="0" r="28021" b="0"/>
          <a:stretch/>
        </p:blipFill>
        <p:spPr bwMode="auto">
          <a:xfrm>
            <a:off x="7568313" y="513190"/>
            <a:ext cx="2702104" cy="5831619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4965852" y="681037"/>
            <a:ext cx="565074" cy="627860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530926" y="681037"/>
            <a:ext cx="565074" cy="62786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Vertebral Curves cont.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Primary curves</a:t>
            </a:r>
            <a:endParaRPr/>
          </a:p>
          <a:p>
            <a:pPr lvl="1">
              <a:defRPr/>
            </a:pPr>
            <a:r>
              <a:rPr lang="en-CA"/>
              <a:t>Kyphotic curves</a:t>
            </a:r>
            <a:endParaRPr/>
          </a:p>
          <a:p>
            <a:pPr lvl="1">
              <a:defRPr/>
            </a:pPr>
            <a:r>
              <a:rPr lang="en-CA"/>
              <a:t>Present basically from birth</a:t>
            </a:r>
            <a:endParaRPr/>
          </a:p>
          <a:p>
            <a:pPr lvl="1">
              <a:defRPr/>
            </a:pPr>
            <a:endParaRPr lang="en-CA" sz="2100"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Secondary curves</a:t>
            </a:r>
            <a:endParaRPr/>
          </a:p>
          <a:p>
            <a:pPr lvl="1">
              <a:defRPr/>
            </a:pPr>
            <a:r>
              <a:rPr lang="en-CA"/>
              <a:t>Lordotic curves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Form in response to the stress of head raising and later sitting / standing</a:t>
            </a:r>
            <a:endParaRPr/>
          </a:p>
          <a:p>
            <a:pPr lvl="1">
              <a:defRPr/>
            </a:pPr>
            <a:r>
              <a:rPr lang="en-CA"/>
              <a:t>Cervical curve begins forming at 3-4 months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Lumbar curve begins</a:t>
            </a:r>
            <a:r>
              <a:rPr lang="en-CA"/>
              <a:t> to form with crawling</a:t>
            </a:r>
            <a:endParaRPr/>
          </a:p>
          <a:p>
            <a:pPr lvl="2">
              <a:defRPr/>
            </a:pPr>
            <a:r>
              <a:rPr lang="en-CA">
                <a:solidFill>
                  <a:schemeClr val="tx1"/>
                </a:solidFill>
              </a:rPr>
              <a:t>Fully formed by 12-1</a:t>
            </a:r>
            <a:r>
              <a:rPr lang="en-CA"/>
              <a:t>8 months when standing and walking</a:t>
            </a:r>
            <a:endParaRPr lang="en-CA">
              <a:solidFill>
                <a:schemeClr val="tx1"/>
              </a:solidFill>
            </a:endParaRPr>
          </a:p>
        </p:txBody>
      </p:sp>
      <p:pic>
        <p:nvPicPr>
          <p:cNvPr id="4" name="Picture 3" descr="Can Baby Walkers &amp; Swings Cause Scoliosis in Infants? - Hudson Valley  Scoliosis"/>
          <p:cNvPicPr/>
          <p:nvPr/>
        </p:nvPicPr>
        <p:blipFill>
          <a:blip r:embed="rId3"/>
          <a:stretch/>
        </p:blipFill>
        <p:spPr bwMode="auto">
          <a:xfrm>
            <a:off x="8648382" y="902179"/>
            <a:ext cx="1905213" cy="2732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arrying babies in an upright position - Boba"/>
          <p:cNvPicPr/>
          <p:nvPr/>
        </p:nvPicPr>
        <p:blipFill>
          <a:blip r:embed="rId4"/>
          <a:srcRect l="0" t="5145" r="0" b="5466"/>
          <a:stretch/>
        </p:blipFill>
        <p:spPr bwMode="auto">
          <a:xfrm>
            <a:off x="6485676" y="5578892"/>
            <a:ext cx="4877013" cy="87591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 bwMode="auto">
          <a:xfrm>
            <a:off x="7886594" y="3680321"/>
            <a:ext cx="3108564" cy="189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CA" sz="600" u="sng">
                <a:solidFill>
                  <a:srgbClr val="0563C1"/>
                </a:solidFill>
                <a:latin typeface="Calibri"/>
                <a:ea typeface="Calibri"/>
                <a:cs typeface="Times New Roman"/>
                <a:hlinkClick r:id="rId5" tooltip="https://www.hudsonvalleyscoliosis.com/can-baby-walkers-swings-cause-infantile-scoliosis/"/>
              </a:rPr>
              <a:t>https://www.hudsonvalleyscoliosis.com/can-baby-walkers-swings-cause-infantile-scoliosis/</a:t>
            </a:r>
            <a:endParaRPr lang="en-CA" sz="600">
              <a:latin typeface="Calibri"/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051612" y="6399483"/>
            <a:ext cx="2771764" cy="189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CA" sz="600" u="sng">
                <a:solidFill>
                  <a:srgbClr val="0563C1"/>
                </a:solidFill>
                <a:latin typeface="Calibri"/>
                <a:ea typeface="Calibri"/>
                <a:cs typeface="Times New Roman"/>
                <a:hlinkClick r:id="rId6" tooltip="https://boba.com/blogs/boba-reads/strollers-baby-carriers-and-infant-stress"/>
              </a:rPr>
              <a:t>https://boba.com/blogs/boba-reads/strollers-baby-carriers-and-infant-stress</a:t>
            </a:r>
            <a:endParaRPr lang="en-CA" sz="600">
              <a:latin typeface="Calibri"/>
              <a:ea typeface="Calibri"/>
              <a:cs typeface="Times New Roman"/>
            </a:endParaRPr>
          </a:p>
        </p:txBody>
      </p:sp>
      <p:pic>
        <p:nvPicPr>
          <p:cNvPr id="307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7"/>
          <a:stretch/>
        </p:blipFill>
        <p:spPr bwMode="auto">
          <a:xfrm>
            <a:off x="6203139" y="711973"/>
            <a:ext cx="565074" cy="627860"/>
          </a:xfrm>
          <a:prstGeom prst="rect">
            <a:avLst/>
          </a:prstGeom>
          <a:noFill/>
        </p:spPr>
      </p:pic>
      <p:pic>
        <p:nvPicPr>
          <p:cNvPr id="10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7"/>
          <a:stretch/>
        </p:blipFill>
        <p:spPr bwMode="auto">
          <a:xfrm>
            <a:off x="6768213" y="711973"/>
            <a:ext cx="565074" cy="627860"/>
          </a:xfrm>
          <a:prstGeom prst="rect">
            <a:avLst/>
          </a:prstGeom>
          <a:noFill/>
        </p:spPr>
      </p:pic>
      <p:pic>
        <p:nvPicPr>
          <p:cNvPr id="11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7"/>
          <a:stretch/>
        </p:blipFill>
        <p:spPr bwMode="auto">
          <a:xfrm>
            <a:off x="7321521" y="711973"/>
            <a:ext cx="565074" cy="62786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Abnormal Curvatures - Scoliosis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4773079" cy="4351338"/>
          </a:xfrm>
        </p:spPr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Lateral curvature</a:t>
            </a:r>
            <a:endParaRPr/>
          </a:p>
          <a:p>
            <a:pPr lvl="1">
              <a:defRPr/>
            </a:pPr>
            <a:r>
              <a:rPr lang="en-CA" sz="2100"/>
              <a:t>Very slight curve is normal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Usually thoracic</a:t>
            </a:r>
            <a:endParaRPr/>
          </a:p>
          <a:p>
            <a:pPr lvl="1">
              <a:defRPr/>
            </a:pPr>
            <a:r>
              <a:rPr lang="en-CA" sz="2100"/>
              <a:t>Lumbar spine curves in opposite direction to compensate</a:t>
            </a:r>
            <a:endParaRPr/>
          </a:p>
          <a:p>
            <a:pPr lvl="1">
              <a:defRPr/>
            </a:pPr>
            <a:endParaRPr lang="en-CA" sz="2100"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When severe can reduce lung capacity and ability to walk</a:t>
            </a:r>
            <a:endParaRPr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31798" t="0" r="32067" b="0"/>
          <a:stretch/>
        </p:blipFill>
        <p:spPr bwMode="auto">
          <a:xfrm>
            <a:off x="5670223" y="1660348"/>
            <a:ext cx="1821000" cy="4516615"/>
          </a:xfrm>
          <a:prstGeom prst="rect">
            <a:avLst/>
          </a:prstGeom>
          <a:noFill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 l="17101" t="0" r="17504" b="0"/>
          <a:stretch/>
        </p:blipFill>
        <p:spPr bwMode="auto">
          <a:xfrm>
            <a:off x="8033536" y="1660348"/>
            <a:ext cx="3320264" cy="455060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Abnormal Curvatures - Lordosis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Sway back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Exaggerated curvature of the lumbar spine</a:t>
            </a:r>
            <a:endParaRPr/>
          </a:p>
        </p:txBody>
      </p:sp>
      <p:pic>
        <p:nvPicPr>
          <p:cNvPr id="4" name="Picture 3" descr="Lordosis definition, causes, symptoms, diagnosis and lordosis treatment"/>
          <p:cNvPicPr/>
          <p:nvPr/>
        </p:nvPicPr>
        <p:blipFill>
          <a:blip r:embed="rId3"/>
          <a:stretch/>
        </p:blipFill>
        <p:spPr bwMode="auto">
          <a:xfrm>
            <a:off x="6354793" y="3265488"/>
            <a:ext cx="5162550" cy="29114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 bwMode="auto">
          <a:xfrm>
            <a:off x="9144286" y="6399483"/>
            <a:ext cx="1177036" cy="1896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CA" sz="600" u="sng">
                <a:solidFill>
                  <a:srgbClr val="0563C1"/>
                </a:solidFill>
                <a:latin typeface="Calibri"/>
                <a:ea typeface="Calibri"/>
                <a:cs typeface="Times New Roman"/>
                <a:hlinkClick r:id="rId4" tooltip="https://healthjade.net/lordosis/"/>
              </a:rPr>
              <a:t>https://healthjade.net/lordosis/</a:t>
            </a:r>
            <a:endParaRPr lang="en-CA" sz="60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Abnormal Curvatures - Kyphosis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4907280" cy="4351338"/>
          </a:xfrm>
        </p:spPr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Hunch back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Exaggerated curve of the thoracic spine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Common in the elderly</a:t>
            </a:r>
            <a:endParaRPr/>
          </a:p>
          <a:p>
            <a:pPr lvl="1">
              <a:defRPr/>
            </a:pPr>
            <a:r>
              <a:rPr lang="en-CA" sz="2100"/>
              <a:t>Loss of bone density causes vertebrae to compress on anterior surface </a:t>
            </a:r>
            <a:endParaRPr/>
          </a:p>
          <a:p>
            <a:pPr lvl="1">
              <a:defRPr/>
            </a:pPr>
            <a:r>
              <a:rPr lang="en-CA" sz="2100"/>
              <a:t>Curve gets larger and larger</a:t>
            </a:r>
            <a:endParaRPr/>
          </a:p>
          <a:p>
            <a:pPr lvl="1">
              <a:defRPr/>
            </a:pPr>
            <a:endParaRPr lang="en-CA" sz="2100"/>
          </a:p>
        </p:txBody>
      </p:sp>
      <p:pic>
        <p:nvPicPr>
          <p:cNvPr id="4" name="Picture 3" descr="Hyper-Kyphosis - Scoliosis Clinic UK - Treating Scoliosis without surgery"/>
          <p:cNvPicPr/>
          <p:nvPr/>
        </p:nvPicPr>
        <p:blipFill>
          <a:blip r:embed="rId3"/>
          <a:stretch/>
        </p:blipFill>
        <p:spPr bwMode="auto">
          <a:xfrm>
            <a:off x="6964681" y="2103121"/>
            <a:ext cx="4785360" cy="387883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 bwMode="auto">
          <a:xfrm>
            <a:off x="8659587" y="5864495"/>
            <a:ext cx="1850107" cy="189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CA" sz="600" u="sng">
                <a:solidFill>
                  <a:srgbClr val="0563C1"/>
                </a:solidFill>
                <a:latin typeface="Calibri"/>
                <a:ea typeface="Calibri"/>
                <a:cs typeface="Times New Roman"/>
                <a:hlinkClick r:id="rId4" tooltip="https://scoliosisclinic.co.uk/hyper-kyphosis/"/>
              </a:rPr>
              <a:t>https://scoliosisclinic.co.uk/hyper-kyphosis/</a:t>
            </a:r>
            <a:endParaRPr lang="en-CA" sz="60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580926" y="210658"/>
            <a:ext cx="10515600" cy="13255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Common Characteristics of Vertebrae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703692" y="1627570"/>
            <a:ext cx="5565341" cy="4351338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Body</a:t>
            </a:r>
            <a:endParaRPr/>
          </a:p>
          <a:p>
            <a:pPr lvl="1">
              <a:defRPr/>
            </a:pPr>
            <a:r>
              <a:rPr lang="en-CA"/>
              <a:t>Thick, weightbearing portion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Anterior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Vertebral arch</a:t>
            </a:r>
            <a:endParaRPr/>
          </a:p>
          <a:p>
            <a:pPr lvl="1">
              <a:defRPr/>
            </a:pPr>
            <a:r>
              <a:rPr lang="en-CA"/>
              <a:t>Ring that the spinal cord runs through (vertebral foramen)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When stacked, called the vertebral or spinal canal</a:t>
            </a:r>
            <a:endParaRPr/>
          </a:p>
          <a:p>
            <a:pPr lvl="1">
              <a:defRPr/>
            </a:pPr>
            <a:r>
              <a:rPr lang="en-CA"/>
              <a:t>Posterior portion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Pedicles</a:t>
            </a:r>
            <a:endParaRPr/>
          </a:p>
          <a:p>
            <a:pPr lvl="1">
              <a:defRPr/>
            </a:pPr>
            <a:r>
              <a:rPr lang="en-CA"/>
              <a:t>Anterior part of vertebral arch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Closest to body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Lamina</a:t>
            </a:r>
            <a:endParaRPr/>
          </a:p>
          <a:p>
            <a:pPr lvl="1">
              <a:defRPr/>
            </a:pPr>
            <a:r>
              <a:rPr lang="en-CA"/>
              <a:t>Posterior part of arch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Meet at the midline</a:t>
            </a:r>
            <a:endParaRPr lang="en-CA" sz="2000"/>
          </a:p>
        </p:txBody>
      </p:sp>
      <p:grpSp>
        <p:nvGrpSpPr>
          <p:cNvPr id="10" name="Group 9"/>
          <p:cNvGrpSpPr/>
          <p:nvPr/>
        </p:nvGrpSpPr>
        <p:grpSpPr bwMode="auto">
          <a:xfrm>
            <a:off x="6664731" y="1339497"/>
            <a:ext cx="4823575" cy="2828700"/>
            <a:chOff x="0" y="0"/>
            <a:chExt cx="4823575" cy="2828700"/>
          </a:xfrm>
        </p:grpSpPr>
        <p:pic>
          <p:nvPicPr>
            <p:cNvPr id="4" name="Content Placeholder 5"/>
            <p:cNvPicPr>
              <a:picLocks noChangeAspect="1"/>
            </p:cNvPicPr>
            <p:nvPr/>
          </p:nvPicPr>
          <p:blipFill>
            <a:blip r:embed="rId3"/>
            <a:stretch/>
          </p:blipFill>
          <p:spPr bwMode="auto">
            <a:xfrm>
              <a:off x="204056" y="0"/>
              <a:ext cx="4619519" cy="2828701"/>
            </a:xfrm>
            <a:prstGeom prst="rect">
              <a:avLst/>
            </a:prstGeom>
          </p:spPr>
        </p:pic>
        <p:grpSp>
          <p:nvGrpSpPr>
            <p:cNvPr id="9" name="Group 8"/>
            <p:cNvGrpSpPr/>
            <p:nvPr/>
          </p:nvGrpSpPr>
          <p:grpSpPr bwMode="auto">
            <a:xfrm>
              <a:off x="0" y="912775"/>
              <a:ext cx="3220804" cy="1797977"/>
              <a:chOff x="0" y="0"/>
              <a:chExt cx="3220804" cy="1797977"/>
            </a:xfrm>
          </p:grpSpPr>
          <p:sp>
            <p:nvSpPr>
              <p:cNvPr id="5" name="TextBox 4"/>
              <p:cNvSpPr txBox="1"/>
              <p:nvPr/>
            </p:nvSpPr>
            <p:spPr bwMode="auto">
              <a:xfrm>
                <a:off x="2023099" y="943047"/>
                <a:ext cx="704643" cy="3661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CA">
                    <a:solidFill>
                      <a:srgbClr val="003300"/>
                    </a:solidFill>
                  </a:rPr>
                  <a:t>Body</a:t>
                </a:r>
                <a:endParaRPr/>
              </a:p>
            </p:txBody>
          </p:sp>
          <p:sp>
            <p:nvSpPr>
              <p:cNvPr id="7" name="Freeform: Shape 6"/>
              <p:cNvSpPr/>
              <p:nvPr/>
            </p:nvSpPr>
            <p:spPr bwMode="auto">
              <a:xfrm>
                <a:off x="1535843" y="626724"/>
                <a:ext cx="1684961" cy="1171254"/>
              </a:xfrm>
              <a:custGeom>
                <a:avLst/>
                <a:gdLst>
                  <a:gd name="connsiteX0" fmla="*/ 842480 w 1684961"/>
                  <a:gd name="connsiteY0" fmla="*/ 61645 h 1171254"/>
                  <a:gd name="connsiteX1" fmla="*/ 791110 w 1684961"/>
                  <a:gd name="connsiteY1" fmla="*/ 51371 h 1171254"/>
                  <a:gd name="connsiteX2" fmla="*/ 729465 w 1684961"/>
                  <a:gd name="connsiteY2" fmla="*/ 30822 h 1171254"/>
                  <a:gd name="connsiteX3" fmla="*/ 472611 w 1684961"/>
                  <a:gd name="connsiteY3" fmla="*/ 10274 h 1171254"/>
                  <a:gd name="connsiteX4" fmla="*/ 246579 w 1684961"/>
                  <a:gd name="connsiteY4" fmla="*/ 20548 h 1171254"/>
                  <a:gd name="connsiteX5" fmla="*/ 215757 w 1684961"/>
                  <a:gd name="connsiteY5" fmla="*/ 30822 h 1171254"/>
                  <a:gd name="connsiteX6" fmla="*/ 174660 w 1684961"/>
                  <a:gd name="connsiteY6" fmla="*/ 71919 h 1171254"/>
                  <a:gd name="connsiteX7" fmla="*/ 143838 w 1684961"/>
                  <a:gd name="connsiteY7" fmla="*/ 92467 h 1171254"/>
                  <a:gd name="connsiteX8" fmla="*/ 113015 w 1684961"/>
                  <a:gd name="connsiteY8" fmla="*/ 143838 h 1171254"/>
                  <a:gd name="connsiteX9" fmla="*/ 82193 w 1684961"/>
                  <a:gd name="connsiteY9" fmla="*/ 195209 h 1171254"/>
                  <a:gd name="connsiteX10" fmla="*/ 30822 w 1684961"/>
                  <a:gd name="connsiteY10" fmla="*/ 349321 h 1171254"/>
                  <a:gd name="connsiteX11" fmla="*/ 20548 w 1684961"/>
                  <a:gd name="connsiteY11" fmla="*/ 380144 h 1171254"/>
                  <a:gd name="connsiteX12" fmla="*/ 10274 w 1684961"/>
                  <a:gd name="connsiteY12" fmla="*/ 410966 h 1171254"/>
                  <a:gd name="connsiteX13" fmla="*/ 0 w 1684961"/>
                  <a:gd name="connsiteY13" fmla="*/ 462337 h 1171254"/>
                  <a:gd name="connsiteX14" fmla="*/ 10274 w 1684961"/>
                  <a:gd name="connsiteY14" fmla="*/ 626723 h 1171254"/>
                  <a:gd name="connsiteX15" fmla="*/ 41096 w 1684961"/>
                  <a:gd name="connsiteY15" fmla="*/ 729465 h 1171254"/>
                  <a:gd name="connsiteX16" fmla="*/ 71919 w 1684961"/>
                  <a:gd name="connsiteY16" fmla="*/ 780836 h 1171254"/>
                  <a:gd name="connsiteX17" fmla="*/ 123289 w 1684961"/>
                  <a:gd name="connsiteY17" fmla="*/ 873303 h 1171254"/>
                  <a:gd name="connsiteX18" fmla="*/ 143838 w 1684961"/>
                  <a:gd name="connsiteY18" fmla="*/ 893851 h 1171254"/>
                  <a:gd name="connsiteX19" fmla="*/ 164386 w 1684961"/>
                  <a:gd name="connsiteY19" fmla="*/ 924674 h 1171254"/>
                  <a:gd name="connsiteX20" fmla="*/ 195209 w 1684961"/>
                  <a:gd name="connsiteY20" fmla="*/ 945222 h 1171254"/>
                  <a:gd name="connsiteX21" fmla="*/ 215757 w 1684961"/>
                  <a:gd name="connsiteY21" fmla="*/ 965771 h 1171254"/>
                  <a:gd name="connsiteX22" fmla="*/ 246579 w 1684961"/>
                  <a:gd name="connsiteY22" fmla="*/ 986319 h 1171254"/>
                  <a:gd name="connsiteX23" fmla="*/ 267128 w 1684961"/>
                  <a:gd name="connsiteY23" fmla="*/ 1006867 h 1171254"/>
                  <a:gd name="connsiteX24" fmla="*/ 297950 w 1684961"/>
                  <a:gd name="connsiteY24" fmla="*/ 1017141 h 1171254"/>
                  <a:gd name="connsiteX25" fmla="*/ 349321 w 1684961"/>
                  <a:gd name="connsiteY25" fmla="*/ 1058238 h 1171254"/>
                  <a:gd name="connsiteX26" fmla="*/ 380143 w 1684961"/>
                  <a:gd name="connsiteY26" fmla="*/ 1068512 h 1171254"/>
                  <a:gd name="connsiteX27" fmla="*/ 400692 w 1684961"/>
                  <a:gd name="connsiteY27" fmla="*/ 1089060 h 1171254"/>
                  <a:gd name="connsiteX28" fmla="*/ 462337 w 1684961"/>
                  <a:gd name="connsiteY28" fmla="*/ 1109609 h 1171254"/>
                  <a:gd name="connsiteX29" fmla="*/ 493159 w 1684961"/>
                  <a:gd name="connsiteY29" fmla="*/ 1130157 h 1171254"/>
                  <a:gd name="connsiteX30" fmla="*/ 606175 w 1684961"/>
                  <a:gd name="connsiteY30" fmla="*/ 1160980 h 1171254"/>
                  <a:gd name="connsiteX31" fmla="*/ 708916 w 1684961"/>
                  <a:gd name="connsiteY31" fmla="*/ 1171254 h 1171254"/>
                  <a:gd name="connsiteX32" fmla="*/ 1130157 w 1684961"/>
                  <a:gd name="connsiteY32" fmla="*/ 1160980 h 1171254"/>
                  <a:gd name="connsiteX33" fmla="*/ 1273995 w 1684961"/>
                  <a:gd name="connsiteY33" fmla="*/ 1119883 h 1171254"/>
                  <a:gd name="connsiteX34" fmla="*/ 1304817 w 1684961"/>
                  <a:gd name="connsiteY34" fmla="*/ 1109609 h 1171254"/>
                  <a:gd name="connsiteX35" fmla="*/ 1325366 w 1684961"/>
                  <a:gd name="connsiteY35" fmla="*/ 1089060 h 1171254"/>
                  <a:gd name="connsiteX36" fmla="*/ 1387011 w 1684961"/>
                  <a:gd name="connsiteY36" fmla="*/ 1068512 h 1171254"/>
                  <a:gd name="connsiteX37" fmla="*/ 1417833 w 1684961"/>
                  <a:gd name="connsiteY37" fmla="*/ 1047964 h 1171254"/>
                  <a:gd name="connsiteX38" fmla="*/ 1438382 w 1684961"/>
                  <a:gd name="connsiteY38" fmla="*/ 1027415 h 1171254"/>
                  <a:gd name="connsiteX39" fmla="*/ 1500026 w 1684961"/>
                  <a:gd name="connsiteY39" fmla="*/ 996593 h 1171254"/>
                  <a:gd name="connsiteX40" fmla="*/ 1571946 w 1684961"/>
                  <a:gd name="connsiteY40" fmla="*/ 934948 h 1171254"/>
                  <a:gd name="connsiteX41" fmla="*/ 1582220 w 1684961"/>
                  <a:gd name="connsiteY41" fmla="*/ 904126 h 1171254"/>
                  <a:gd name="connsiteX42" fmla="*/ 1602768 w 1684961"/>
                  <a:gd name="connsiteY42" fmla="*/ 883577 h 1171254"/>
                  <a:gd name="connsiteX43" fmla="*/ 1623316 w 1684961"/>
                  <a:gd name="connsiteY43" fmla="*/ 821932 h 1171254"/>
                  <a:gd name="connsiteX44" fmla="*/ 1633591 w 1684961"/>
                  <a:gd name="connsiteY44" fmla="*/ 791110 h 1171254"/>
                  <a:gd name="connsiteX45" fmla="*/ 1643865 w 1684961"/>
                  <a:gd name="connsiteY45" fmla="*/ 729465 h 1171254"/>
                  <a:gd name="connsiteX46" fmla="*/ 1654139 w 1684961"/>
                  <a:gd name="connsiteY46" fmla="*/ 657546 h 1171254"/>
                  <a:gd name="connsiteX47" fmla="*/ 1674687 w 1684961"/>
                  <a:gd name="connsiteY47" fmla="*/ 565078 h 1171254"/>
                  <a:gd name="connsiteX48" fmla="*/ 1684961 w 1684961"/>
                  <a:gd name="connsiteY48" fmla="*/ 513708 h 1171254"/>
                  <a:gd name="connsiteX49" fmla="*/ 1674687 w 1684961"/>
                  <a:gd name="connsiteY49" fmla="*/ 359595 h 1171254"/>
                  <a:gd name="connsiteX50" fmla="*/ 1643865 w 1684961"/>
                  <a:gd name="connsiteY50" fmla="*/ 246580 h 1171254"/>
                  <a:gd name="connsiteX51" fmla="*/ 1633591 w 1684961"/>
                  <a:gd name="connsiteY51" fmla="*/ 215757 h 1171254"/>
                  <a:gd name="connsiteX52" fmla="*/ 1613042 w 1684961"/>
                  <a:gd name="connsiteY52" fmla="*/ 154112 h 1171254"/>
                  <a:gd name="connsiteX53" fmla="*/ 1582220 w 1684961"/>
                  <a:gd name="connsiteY53" fmla="*/ 102741 h 1171254"/>
                  <a:gd name="connsiteX54" fmla="*/ 1551397 w 1684961"/>
                  <a:gd name="connsiteY54" fmla="*/ 92467 h 1171254"/>
                  <a:gd name="connsiteX55" fmla="*/ 1520575 w 1684961"/>
                  <a:gd name="connsiteY55" fmla="*/ 71919 h 1171254"/>
                  <a:gd name="connsiteX56" fmla="*/ 1489752 w 1684961"/>
                  <a:gd name="connsiteY56" fmla="*/ 61645 h 1171254"/>
                  <a:gd name="connsiteX57" fmla="*/ 1469204 w 1684961"/>
                  <a:gd name="connsiteY57" fmla="*/ 41096 h 1171254"/>
                  <a:gd name="connsiteX58" fmla="*/ 1407559 w 1684961"/>
                  <a:gd name="connsiteY58" fmla="*/ 20548 h 1171254"/>
                  <a:gd name="connsiteX59" fmla="*/ 1376737 w 1684961"/>
                  <a:gd name="connsiteY59" fmla="*/ 10274 h 1171254"/>
                  <a:gd name="connsiteX60" fmla="*/ 1345914 w 1684961"/>
                  <a:gd name="connsiteY60" fmla="*/ 0 h 1171254"/>
                  <a:gd name="connsiteX61" fmla="*/ 1140431 w 1684961"/>
                  <a:gd name="connsiteY61" fmla="*/ 10274 h 1171254"/>
                  <a:gd name="connsiteX62" fmla="*/ 1068512 w 1684961"/>
                  <a:gd name="connsiteY62" fmla="*/ 20548 h 1171254"/>
                  <a:gd name="connsiteX63" fmla="*/ 976044 w 1684961"/>
                  <a:gd name="connsiteY63" fmla="*/ 41096 h 1171254"/>
                  <a:gd name="connsiteX64" fmla="*/ 842480 w 1684961"/>
                  <a:gd name="connsiteY64" fmla="*/ 61645 h 11712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1684961" h="1171254" fill="norm" stroke="1" extrusionOk="0">
                    <a:moveTo>
                      <a:pt x="842480" y="61645"/>
                    </a:moveTo>
                    <a:cubicBezTo>
                      <a:pt x="811658" y="63357"/>
                      <a:pt x="807957" y="55966"/>
                      <a:pt x="791110" y="51371"/>
                    </a:cubicBezTo>
                    <a:cubicBezTo>
                      <a:pt x="770213" y="45672"/>
                      <a:pt x="750992" y="33214"/>
                      <a:pt x="729465" y="30822"/>
                    </a:cubicBezTo>
                    <a:cubicBezTo>
                      <a:pt x="582431" y="14485"/>
                      <a:pt x="667949" y="22482"/>
                      <a:pt x="472611" y="10274"/>
                    </a:cubicBezTo>
                    <a:cubicBezTo>
                      <a:pt x="397267" y="13699"/>
                      <a:pt x="321761" y="14534"/>
                      <a:pt x="246579" y="20548"/>
                    </a:cubicBezTo>
                    <a:cubicBezTo>
                      <a:pt x="235784" y="21412"/>
                      <a:pt x="224570" y="24527"/>
                      <a:pt x="215757" y="30822"/>
                    </a:cubicBezTo>
                    <a:cubicBezTo>
                      <a:pt x="199992" y="42083"/>
                      <a:pt x="190780" y="61173"/>
                      <a:pt x="174660" y="71919"/>
                    </a:cubicBezTo>
                    <a:lnTo>
                      <a:pt x="143838" y="92467"/>
                    </a:lnTo>
                    <a:cubicBezTo>
                      <a:pt x="114734" y="179781"/>
                      <a:pt x="155324" y="73325"/>
                      <a:pt x="113015" y="143838"/>
                    </a:cubicBezTo>
                    <a:cubicBezTo>
                      <a:pt x="72998" y="210530"/>
                      <a:pt x="134262" y="143137"/>
                      <a:pt x="82193" y="195209"/>
                    </a:cubicBezTo>
                    <a:lnTo>
                      <a:pt x="30822" y="349321"/>
                    </a:lnTo>
                    <a:lnTo>
                      <a:pt x="20548" y="380144"/>
                    </a:lnTo>
                    <a:cubicBezTo>
                      <a:pt x="17123" y="390418"/>
                      <a:pt x="12398" y="400347"/>
                      <a:pt x="10274" y="410966"/>
                    </a:cubicBezTo>
                    <a:lnTo>
                      <a:pt x="0" y="462337"/>
                    </a:lnTo>
                    <a:cubicBezTo>
                      <a:pt x="3425" y="517132"/>
                      <a:pt x="4811" y="572093"/>
                      <a:pt x="10274" y="626723"/>
                    </a:cubicBezTo>
                    <a:cubicBezTo>
                      <a:pt x="12492" y="648906"/>
                      <a:pt x="36498" y="715669"/>
                      <a:pt x="41096" y="729465"/>
                    </a:cubicBezTo>
                    <a:cubicBezTo>
                      <a:pt x="54433" y="769477"/>
                      <a:pt x="43712" y="752629"/>
                      <a:pt x="71919" y="780836"/>
                    </a:cubicBezTo>
                    <a:cubicBezTo>
                      <a:pt x="84838" y="819593"/>
                      <a:pt x="87963" y="837979"/>
                      <a:pt x="123289" y="873303"/>
                    </a:cubicBezTo>
                    <a:cubicBezTo>
                      <a:pt x="130139" y="880152"/>
                      <a:pt x="137787" y="886287"/>
                      <a:pt x="143838" y="893851"/>
                    </a:cubicBezTo>
                    <a:cubicBezTo>
                      <a:pt x="151552" y="903493"/>
                      <a:pt x="155655" y="915943"/>
                      <a:pt x="164386" y="924674"/>
                    </a:cubicBezTo>
                    <a:cubicBezTo>
                      <a:pt x="173117" y="933405"/>
                      <a:pt x="185567" y="937508"/>
                      <a:pt x="195209" y="945222"/>
                    </a:cubicBezTo>
                    <a:cubicBezTo>
                      <a:pt x="202773" y="951273"/>
                      <a:pt x="208193" y="959720"/>
                      <a:pt x="215757" y="965771"/>
                    </a:cubicBezTo>
                    <a:cubicBezTo>
                      <a:pt x="225399" y="973485"/>
                      <a:pt x="236937" y="978605"/>
                      <a:pt x="246579" y="986319"/>
                    </a:cubicBezTo>
                    <a:cubicBezTo>
                      <a:pt x="254143" y="992370"/>
                      <a:pt x="258822" y="1001883"/>
                      <a:pt x="267128" y="1006867"/>
                    </a:cubicBezTo>
                    <a:cubicBezTo>
                      <a:pt x="276414" y="1012439"/>
                      <a:pt x="287676" y="1013716"/>
                      <a:pt x="297950" y="1017141"/>
                    </a:cubicBezTo>
                    <a:cubicBezTo>
                      <a:pt x="317064" y="1036256"/>
                      <a:pt x="323397" y="1045276"/>
                      <a:pt x="349321" y="1058238"/>
                    </a:cubicBezTo>
                    <a:cubicBezTo>
                      <a:pt x="359007" y="1063081"/>
                      <a:pt x="369869" y="1065087"/>
                      <a:pt x="380143" y="1068512"/>
                    </a:cubicBezTo>
                    <a:cubicBezTo>
                      <a:pt x="386993" y="1075361"/>
                      <a:pt x="392028" y="1084728"/>
                      <a:pt x="400692" y="1089060"/>
                    </a:cubicBezTo>
                    <a:cubicBezTo>
                      <a:pt x="420065" y="1098747"/>
                      <a:pt x="462337" y="1109609"/>
                      <a:pt x="462337" y="1109609"/>
                    </a:cubicBezTo>
                    <a:cubicBezTo>
                      <a:pt x="472611" y="1116458"/>
                      <a:pt x="481875" y="1125142"/>
                      <a:pt x="493159" y="1130157"/>
                    </a:cubicBezTo>
                    <a:cubicBezTo>
                      <a:pt x="524134" y="1143924"/>
                      <a:pt x="571648" y="1156376"/>
                      <a:pt x="606175" y="1160980"/>
                    </a:cubicBezTo>
                    <a:cubicBezTo>
                      <a:pt x="640291" y="1165529"/>
                      <a:pt x="674669" y="1167829"/>
                      <a:pt x="708916" y="1171254"/>
                    </a:cubicBezTo>
                    <a:cubicBezTo>
                      <a:pt x="849330" y="1167829"/>
                      <a:pt x="989964" y="1169563"/>
                      <a:pt x="1130157" y="1160980"/>
                    </a:cubicBezTo>
                    <a:cubicBezTo>
                      <a:pt x="1161759" y="1159045"/>
                      <a:pt x="1240476" y="1131056"/>
                      <a:pt x="1273995" y="1119883"/>
                    </a:cubicBezTo>
                    <a:lnTo>
                      <a:pt x="1304817" y="1109609"/>
                    </a:lnTo>
                    <a:cubicBezTo>
                      <a:pt x="1311667" y="1102759"/>
                      <a:pt x="1316702" y="1093392"/>
                      <a:pt x="1325366" y="1089060"/>
                    </a:cubicBezTo>
                    <a:cubicBezTo>
                      <a:pt x="1344739" y="1079373"/>
                      <a:pt x="1387011" y="1068512"/>
                      <a:pt x="1387011" y="1068512"/>
                    </a:cubicBezTo>
                    <a:cubicBezTo>
                      <a:pt x="1397285" y="1061663"/>
                      <a:pt x="1408191" y="1055678"/>
                      <a:pt x="1417833" y="1047964"/>
                    </a:cubicBezTo>
                    <a:cubicBezTo>
                      <a:pt x="1425397" y="1041913"/>
                      <a:pt x="1430076" y="1032399"/>
                      <a:pt x="1438382" y="1027415"/>
                    </a:cubicBezTo>
                    <a:cubicBezTo>
                      <a:pt x="1499153" y="990952"/>
                      <a:pt x="1439402" y="1048556"/>
                      <a:pt x="1500026" y="996593"/>
                    </a:cubicBezTo>
                    <a:cubicBezTo>
                      <a:pt x="1587221" y="921855"/>
                      <a:pt x="1501187" y="982119"/>
                      <a:pt x="1571946" y="934948"/>
                    </a:cubicBezTo>
                    <a:cubicBezTo>
                      <a:pt x="1575371" y="924674"/>
                      <a:pt x="1576648" y="913412"/>
                      <a:pt x="1582220" y="904126"/>
                    </a:cubicBezTo>
                    <a:cubicBezTo>
                      <a:pt x="1587204" y="895820"/>
                      <a:pt x="1598436" y="892241"/>
                      <a:pt x="1602768" y="883577"/>
                    </a:cubicBezTo>
                    <a:cubicBezTo>
                      <a:pt x="1612454" y="864204"/>
                      <a:pt x="1616466" y="842480"/>
                      <a:pt x="1623316" y="821932"/>
                    </a:cubicBezTo>
                    <a:lnTo>
                      <a:pt x="1633591" y="791110"/>
                    </a:lnTo>
                    <a:cubicBezTo>
                      <a:pt x="1637016" y="770562"/>
                      <a:pt x="1640697" y="750055"/>
                      <a:pt x="1643865" y="729465"/>
                    </a:cubicBezTo>
                    <a:cubicBezTo>
                      <a:pt x="1647547" y="705530"/>
                      <a:pt x="1650158" y="681433"/>
                      <a:pt x="1654139" y="657546"/>
                    </a:cubicBezTo>
                    <a:cubicBezTo>
                      <a:pt x="1664467" y="595575"/>
                      <a:pt x="1662373" y="620492"/>
                      <a:pt x="1674687" y="565078"/>
                    </a:cubicBezTo>
                    <a:cubicBezTo>
                      <a:pt x="1678475" y="548031"/>
                      <a:pt x="1681536" y="530831"/>
                      <a:pt x="1684961" y="513708"/>
                    </a:cubicBezTo>
                    <a:cubicBezTo>
                      <a:pt x="1681536" y="462337"/>
                      <a:pt x="1679810" y="410825"/>
                      <a:pt x="1674687" y="359595"/>
                    </a:cubicBezTo>
                    <a:cubicBezTo>
                      <a:pt x="1670538" y="318102"/>
                      <a:pt x="1657070" y="286195"/>
                      <a:pt x="1643865" y="246580"/>
                    </a:cubicBezTo>
                    <a:lnTo>
                      <a:pt x="1633591" y="215757"/>
                    </a:lnTo>
                    <a:lnTo>
                      <a:pt x="1613042" y="154112"/>
                    </a:lnTo>
                    <a:cubicBezTo>
                      <a:pt x="1604961" y="129869"/>
                      <a:pt x="1605724" y="116844"/>
                      <a:pt x="1582220" y="102741"/>
                    </a:cubicBezTo>
                    <a:cubicBezTo>
                      <a:pt x="1572933" y="97169"/>
                      <a:pt x="1561671" y="95892"/>
                      <a:pt x="1551397" y="92467"/>
                    </a:cubicBezTo>
                    <a:cubicBezTo>
                      <a:pt x="1541123" y="85618"/>
                      <a:pt x="1531619" y="77441"/>
                      <a:pt x="1520575" y="71919"/>
                    </a:cubicBezTo>
                    <a:cubicBezTo>
                      <a:pt x="1510888" y="67076"/>
                      <a:pt x="1499039" y="67217"/>
                      <a:pt x="1489752" y="61645"/>
                    </a:cubicBezTo>
                    <a:cubicBezTo>
                      <a:pt x="1481446" y="56661"/>
                      <a:pt x="1477868" y="45428"/>
                      <a:pt x="1469204" y="41096"/>
                    </a:cubicBezTo>
                    <a:cubicBezTo>
                      <a:pt x="1449831" y="31409"/>
                      <a:pt x="1428107" y="27397"/>
                      <a:pt x="1407559" y="20548"/>
                    </a:cubicBezTo>
                    <a:lnTo>
                      <a:pt x="1376737" y="10274"/>
                    </a:lnTo>
                    <a:lnTo>
                      <a:pt x="1345914" y="0"/>
                    </a:lnTo>
                    <a:cubicBezTo>
                      <a:pt x="1277420" y="3425"/>
                      <a:pt x="1208824" y="5208"/>
                      <a:pt x="1140431" y="10274"/>
                    </a:cubicBezTo>
                    <a:cubicBezTo>
                      <a:pt x="1116281" y="12063"/>
                      <a:pt x="1092338" y="16216"/>
                      <a:pt x="1068512" y="20548"/>
                    </a:cubicBezTo>
                    <a:cubicBezTo>
                      <a:pt x="865215" y="57510"/>
                      <a:pt x="1220901" y="285"/>
                      <a:pt x="976044" y="41096"/>
                    </a:cubicBezTo>
                    <a:cubicBezTo>
                      <a:pt x="885335" y="56215"/>
                      <a:pt x="873302" y="59933"/>
                      <a:pt x="842480" y="61645"/>
                    </a:cubicBezTo>
                    <a:close/>
                  </a:path>
                </a:pathLst>
              </a:custGeom>
              <a:noFill/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8" name="Freeform: Shape 7"/>
              <p:cNvSpPr/>
              <p:nvPr/>
            </p:nvSpPr>
            <p:spPr bwMode="auto">
              <a:xfrm>
                <a:off x="1864616" y="0"/>
                <a:ext cx="1027415" cy="626724"/>
              </a:xfrm>
              <a:custGeom>
                <a:avLst/>
                <a:gdLst>
                  <a:gd name="connsiteX0" fmla="*/ 1027416 w 1027416"/>
                  <a:gd name="connsiteY0" fmla="*/ 554805 h 626724"/>
                  <a:gd name="connsiteX1" fmla="*/ 1006867 w 1027416"/>
                  <a:gd name="connsiteY1" fmla="*/ 472611 h 626724"/>
                  <a:gd name="connsiteX2" fmla="*/ 986319 w 1027416"/>
                  <a:gd name="connsiteY2" fmla="*/ 390418 h 626724"/>
                  <a:gd name="connsiteX3" fmla="*/ 976045 w 1027416"/>
                  <a:gd name="connsiteY3" fmla="*/ 349321 h 626724"/>
                  <a:gd name="connsiteX4" fmla="*/ 955496 w 1027416"/>
                  <a:gd name="connsiteY4" fmla="*/ 287677 h 626724"/>
                  <a:gd name="connsiteX5" fmla="*/ 934948 w 1027416"/>
                  <a:gd name="connsiteY5" fmla="*/ 226032 h 626724"/>
                  <a:gd name="connsiteX6" fmla="*/ 924674 w 1027416"/>
                  <a:gd name="connsiteY6" fmla="*/ 195209 h 626724"/>
                  <a:gd name="connsiteX7" fmla="*/ 904126 w 1027416"/>
                  <a:gd name="connsiteY7" fmla="*/ 164387 h 626724"/>
                  <a:gd name="connsiteX8" fmla="*/ 883577 w 1027416"/>
                  <a:gd name="connsiteY8" fmla="*/ 143838 h 626724"/>
                  <a:gd name="connsiteX9" fmla="*/ 811658 w 1027416"/>
                  <a:gd name="connsiteY9" fmla="*/ 71919 h 626724"/>
                  <a:gd name="connsiteX10" fmla="*/ 750013 w 1027416"/>
                  <a:gd name="connsiteY10" fmla="*/ 30823 h 626724"/>
                  <a:gd name="connsiteX11" fmla="*/ 647272 w 1027416"/>
                  <a:gd name="connsiteY11" fmla="*/ 0 h 626724"/>
                  <a:gd name="connsiteX12" fmla="*/ 318499 w 1027416"/>
                  <a:gd name="connsiteY12" fmla="*/ 20548 h 626724"/>
                  <a:gd name="connsiteX13" fmla="*/ 256854 w 1027416"/>
                  <a:gd name="connsiteY13" fmla="*/ 41097 h 626724"/>
                  <a:gd name="connsiteX14" fmla="*/ 195209 w 1027416"/>
                  <a:gd name="connsiteY14" fmla="*/ 82193 h 626724"/>
                  <a:gd name="connsiteX15" fmla="*/ 174661 w 1027416"/>
                  <a:gd name="connsiteY15" fmla="*/ 113016 h 626724"/>
                  <a:gd name="connsiteX16" fmla="*/ 164386 w 1027416"/>
                  <a:gd name="connsiteY16" fmla="*/ 143838 h 626724"/>
                  <a:gd name="connsiteX17" fmla="*/ 143838 w 1027416"/>
                  <a:gd name="connsiteY17" fmla="*/ 164387 h 626724"/>
                  <a:gd name="connsiteX18" fmla="*/ 123290 w 1027416"/>
                  <a:gd name="connsiteY18" fmla="*/ 195209 h 626724"/>
                  <a:gd name="connsiteX19" fmla="*/ 82193 w 1027416"/>
                  <a:gd name="connsiteY19" fmla="*/ 236306 h 626724"/>
                  <a:gd name="connsiteX20" fmla="*/ 51371 w 1027416"/>
                  <a:gd name="connsiteY20" fmla="*/ 287677 h 626724"/>
                  <a:gd name="connsiteX21" fmla="*/ 20548 w 1027416"/>
                  <a:gd name="connsiteY21" fmla="*/ 380144 h 626724"/>
                  <a:gd name="connsiteX22" fmla="*/ 0 w 1027416"/>
                  <a:gd name="connsiteY22" fmla="*/ 441789 h 626724"/>
                  <a:gd name="connsiteX23" fmla="*/ 0 w 1027416"/>
                  <a:gd name="connsiteY23" fmla="*/ 626724 h 626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027416" h="626724" fill="norm" stroke="1" extrusionOk="0">
                    <a:moveTo>
                      <a:pt x="1027416" y="554805"/>
                    </a:moveTo>
                    <a:cubicBezTo>
                      <a:pt x="1002278" y="429125"/>
                      <a:pt x="1030563" y="559499"/>
                      <a:pt x="1006867" y="472611"/>
                    </a:cubicBezTo>
                    <a:cubicBezTo>
                      <a:pt x="999436" y="445365"/>
                      <a:pt x="993168" y="417816"/>
                      <a:pt x="986319" y="390418"/>
                    </a:cubicBezTo>
                    <a:cubicBezTo>
                      <a:pt x="982894" y="376719"/>
                      <a:pt x="980511" y="362717"/>
                      <a:pt x="976045" y="349321"/>
                    </a:cubicBezTo>
                    <a:lnTo>
                      <a:pt x="955496" y="287677"/>
                    </a:lnTo>
                    <a:lnTo>
                      <a:pt x="934948" y="226032"/>
                    </a:lnTo>
                    <a:cubicBezTo>
                      <a:pt x="931523" y="215758"/>
                      <a:pt x="930681" y="204220"/>
                      <a:pt x="924674" y="195209"/>
                    </a:cubicBezTo>
                    <a:cubicBezTo>
                      <a:pt x="917825" y="184935"/>
                      <a:pt x="911840" y="174029"/>
                      <a:pt x="904126" y="164387"/>
                    </a:cubicBezTo>
                    <a:cubicBezTo>
                      <a:pt x="898075" y="156823"/>
                      <a:pt x="889389" y="151588"/>
                      <a:pt x="883577" y="143838"/>
                    </a:cubicBezTo>
                    <a:cubicBezTo>
                      <a:pt x="828623" y="70565"/>
                      <a:pt x="869353" y="91150"/>
                      <a:pt x="811658" y="71919"/>
                    </a:cubicBezTo>
                    <a:cubicBezTo>
                      <a:pt x="791110" y="58220"/>
                      <a:pt x="773442" y="38633"/>
                      <a:pt x="750013" y="30823"/>
                    </a:cubicBezTo>
                    <a:cubicBezTo>
                      <a:pt x="674972" y="5809"/>
                      <a:pt x="709381" y="15527"/>
                      <a:pt x="647272" y="0"/>
                    </a:cubicBezTo>
                    <a:cubicBezTo>
                      <a:pt x="611332" y="1382"/>
                      <a:pt x="409126" y="-2109"/>
                      <a:pt x="318499" y="20548"/>
                    </a:cubicBezTo>
                    <a:cubicBezTo>
                      <a:pt x="297486" y="25801"/>
                      <a:pt x="274876" y="29082"/>
                      <a:pt x="256854" y="41097"/>
                    </a:cubicBezTo>
                    <a:lnTo>
                      <a:pt x="195209" y="82193"/>
                    </a:lnTo>
                    <a:cubicBezTo>
                      <a:pt x="188360" y="92467"/>
                      <a:pt x="180183" y="101972"/>
                      <a:pt x="174661" y="113016"/>
                    </a:cubicBezTo>
                    <a:cubicBezTo>
                      <a:pt x="169818" y="122702"/>
                      <a:pt x="169958" y="134552"/>
                      <a:pt x="164386" y="143838"/>
                    </a:cubicBezTo>
                    <a:cubicBezTo>
                      <a:pt x="159402" y="152144"/>
                      <a:pt x="149889" y="156823"/>
                      <a:pt x="143838" y="164387"/>
                    </a:cubicBezTo>
                    <a:cubicBezTo>
                      <a:pt x="136124" y="174029"/>
                      <a:pt x="131326" y="185834"/>
                      <a:pt x="123290" y="195209"/>
                    </a:cubicBezTo>
                    <a:cubicBezTo>
                      <a:pt x="110682" y="209918"/>
                      <a:pt x="82193" y="236306"/>
                      <a:pt x="82193" y="236306"/>
                    </a:cubicBezTo>
                    <a:cubicBezTo>
                      <a:pt x="37325" y="370911"/>
                      <a:pt x="107779" y="174861"/>
                      <a:pt x="51371" y="287677"/>
                    </a:cubicBezTo>
                    <a:cubicBezTo>
                      <a:pt x="51365" y="287690"/>
                      <a:pt x="25687" y="364727"/>
                      <a:pt x="20548" y="380144"/>
                    </a:cubicBezTo>
                    <a:cubicBezTo>
                      <a:pt x="20547" y="380146"/>
                      <a:pt x="0" y="441788"/>
                      <a:pt x="0" y="441789"/>
                    </a:cubicBezTo>
                    <a:lnTo>
                      <a:pt x="0" y="626724"/>
                    </a:lnTo>
                  </a:path>
                </a:pathLst>
              </a:custGeom>
              <a:noFill/>
              <a:ln w="38100"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CA"/>
              </a:p>
            </p:txBody>
          </p:sp>
          <p:cxnSp>
            <p:nvCxnSpPr>
              <p:cNvPr id="12" name="Straight Arrow Connector 11"/>
              <p:cNvCxnSpPr/>
              <p:nvPr/>
            </p:nvCxnSpPr>
            <p:spPr bwMode="auto">
              <a:xfrm>
                <a:off x="1340633" y="501572"/>
                <a:ext cx="390418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extBox 12"/>
              <p:cNvSpPr txBox="1"/>
              <p:nvPr/>
            </p:nvSpPr>
            <p:spPr bwMode="auto">
              <a:xfrm>
                <a:off x="0" y="347684"/>
                <a:ext cx="1408913" cy="3051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CA" sz="1400" b="1"/>
                  <a:t>Vertebral Arch</a:t>
                </a:r>
                <a:endParaRPr/>
              </a:p>
            </p:txBody>
          </p:sp>
        </p:grpSp>
      </p:grpSp>
      <p:pic>
        <p:nvPicPr>
          <p:cNvPr id="14" name="Content Placeholder 3" descr="Typical vertebra lateral view.jp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890962" y="4263913"/>
            <a:ext cx="3547539" cy="2243819"/>
          </a:xfrm>
          <a:prstGeom prst="rect">
            <a:avLst/>
          </a:prstGeom>
        </p:spPr>
      </p:pic>
      <p:pic>
        <p:nvPicPr>
          <p:cNvPr id="1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9555277" y="697305"/>
            <a:ext cx="330260" cy="366956"/>
          </a:xfrm>
          <a:prstGeom prst="rect">
            <a:avLst/>
          </a:prstGeom>
          <a:noFill/>
        </p:spPr>
      </p:pic>
      <p:pic>
        <p:nvPicPr>
          <p:cNvPr id="1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9864988" y="670707"/>
            <a:ext cx="330260" cy="366956"/>
          </a:xfrm>
          <a:prstGeom prst="rect">
            <a:avLst/>
          </a:prstGeom>
          <a:noFill/>
        </p:spPr>
      </p:pic>
      <p:pic>
        <p:nvPicPr>
          <p:cNvPr id="17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6"/>
          <a:stretch/>
        </p:blipFill>
        <p:spPr bwMode="auto">
          <a:xfrm>
            <a:off x="10195249" y="670707"/>
            <a:ext cx="283791" cy="36695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Vertebral Processes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257800" cy="4351338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Transverse processes</a:t>
            </a:r>
            <a:endParaRPr/>
          </a:p>
          <a:p>
            <a:pPr lvl="1">
              <a:defRPr/>
            </a:pPr>
            <a:r>
              <a:rPr lang="en-CA"/>
              <a:t>Project laterally (as the name implies)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Between pedicles and laminae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Spinous processes</a:t>
            </a:r>
            <a:endParaRPr/>
          </a:p>
          <a:p>
            <a:pPr lvl="1">
              <a:defRPr/>
            </a:pPr>
            <a:r>
              <a:rPr lang="en-CA"/>
              <a:t>Project posteriorly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Between both laminae</a:t>
            </a:r>
            <a:endParaRPr/>
          </a:p>
          <a:p>
            <a:pPr lvl="1">
              <a:defRPr/>
            </a:pPr>
            <a:r>
              <a:rPr lang="en-CA"/>
              <a:t>Can often be palpated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Articulating processes</a:t>
            </a:r>
            <a:endParaRPr/>
          </a:p>
          <a:p>
            <a:pPr lvl="1">
              <a:defRPr/>
            </a:pPr>
            <a:r>
              <a:rPr lang="en-CA"/>
              <a:t>Each vertebra has 4</a:t>
            </a:r>
            <a:endParaRPr/>
          </a:p>
          <a:p>
            <a:pPr lvl="2">
              <a:defRPr/>
            </a:pPr>
            <a:r>
              <a:rPr lang="en-CA" sz="1600"/>
              <a:t>2 superior and 2 inferior. 1 on each side</a:t>
            </a:r>
            <a:endParaRPr/>
          </a:p>
          <a:p>
            <a:pPr lvl="1">
              <a:defRPr/>
            </a:pPr>
            <a:r>
              <a:rPr lang="en-CA"/>
              <a:t>When stacked, the inferior articulating process joins to the superior articulating process of vertebra below</a:t>
            </a:r>
            <a:endParaRPr lang="en-CA">
              <a:solidFill>
                <a:schemeClr val="tx1"/>
              </a:solidFill>
            </a:endParaRPr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637320" y="623203"/>
            <a:ext cx="565074" cy="627860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194065" y="623203"/>
            <a:ext cx="565074" cy="627860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759139" y="623203"/>
            <a:ext cx="565074" cy="627860"/>
          </a:xfrm>
          <a:prstGeom prst="rect">
            <a:avLst/>
          </a:prstGeom>
          <a:noFill/>
        </p:spPr>
      </p:pic>
      <p:pic>
        <p:nvPicPr>
          <p:cNvPr id="7" name="Content Placeholder 5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324213" y="1187223"/>
            <a:ext cx="3199790" cy="19593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7202414" y="3710591"/>
            <a:ext cx="4151386" cy="2626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Joints Review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63880" y="1825625"/>
            <a:ext cx="5257800" cy="43513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sz="2400" b="1">
                <a:solidFill>
                  <a:schemeClr val="tx1"/>
                </a:solidFill>
              </a:rPr>
              <a:t>Function</a:t>
            </a:r>
            <a:endParaRPr/>
          </a:p>
          <a:p>
            <a:pPr lvl="1">
              <a:defRPr/>
            </a:pPr>
            <a:r>
              <a:rPr lang="en-CA"/>
              <a:t>Immovable joint – Synarthrosis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Limited movement – Amphiarthrosis</a:t>
            </a:r>
            <a:endParaRPr/>
          </a:p>
          <a:p>
            <a:pPr lvl="1">
              <a:defRPr/>
            </a:pPr>
            <a:r>
              <a:rPr lang="en-CA"/>
              <a:t>Freely moveable – Diarthrosis</a:t>
            </a:r>
            <a:endParaRPr/>
          </a:p>
          <a:p>
            <a:pPr lvl="1">
              <a:defRPr/>
            </a:pPr>
            <a:endParaRPr lang="en-CA" sz="1200"/>
          </a:p>
          <a:p>
            <a:pPr lvl="2">
              <a:defRPr/>
            </a:pPr>
            <a:endParaRPr lang="en-CA" sz="1200" i="1"/>
          </a:p>
        </p:txBody>
      </p:sp>
      <p:sp>
        <p:nvSpPr>
          <p:cNvPr id="4" name="TextBox 3"/>
          <p:cNvSpPr txBox="1"/>
          <p:nvPr/>
        </p:nvSpPr>
        <p:spPr bwMode="auto">
          <a:xfrm>
            <a:off x="6370321" y="1807209"/>
            <a:ext cx="5799943" cy="4145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CA" sz="2400" b="1">
                <a:solidFill>
                  <a:schemeClr val="tx1"/>
                </a:solidFill>
              </a:rPr>
              <a:t>Structure</a:t>
            </a:r>
            <a:endParaRPr/>
          </a:p>
          <a:p>
            <a:pPr lvl="1">
              <a:defRPr/>
            </a:pPr>
            <a:r>
              <a:rPr lang="en-CA" b="1"/>
              <a:t>Fibrous</a:t>
            </a:r>
            <a:endParaRPr/>
          </a:p>
          <a:p>
            <a:pPr lvl="2">
              <a:defRPr/>
            </a:pPr>
            <a:r>
              <a:rPr lang="en-CA" sz="2000" i="1"/>
              <a:t>No joint cavity.</a:t>
            </a:r>
            <a:endParaRPr/>
          </a:p>
          <a:p>
            <a:pPr lvl="2">
              <a:defRPr/>
            </a:pPr>
            <a:r>
              <a:rPr lang="en-CA" sz="2000" i="1"/>
              <a:t>Bones held together by connective tissue.</a:t>
            </a:r>
            <a:endParaRPr/>
          </a:p>
          <a:p>
            <a:pPr lvl="2">
              <a:defRPr/>
            </a:pPr>
            <a:r>
              <a:rPr lang="en-CA" sz="2000" i="1"/>
              <a:t>Little or no movement</a:t>
            </a:r>
            <a:endParaRPr/>
          </a:p>
          <a:p>
            <a:pPr lvl="1">
              <a:defRPr/>
            </a:pPr>
            <a:endParaRPr lang="en-CA" b="1"/>
          </a:p>
          <a:p>
            <a:pPr lvl="1">
              <a:defRPr/>
            </a:pPr>
            <a:r>
              <a:rPr lang="en-CA" b="1"/>
              <a:t>Cartilaginous</a:t>
            </a:r>
            <a:endParaRPr/>
          </a:p>
          <a:p>
            <a:pPr lvl="2">
              <a:defRPr/>
            </a:pPr>
            <a:r>
              <a:rPr lang="en-CA" sz="2000" i="1"/>
              <a:t>Similar to fibrous, but cartilage instead.</a:t>
            </a:r>
            <a:endParaRPr/>
          </a:p>
          <a:p>
            <a:pPr lvl="2">
              <a:defRPr/>
            </a:pPr>
            <a:r>
              <a:rPr lang="en-CA" sz="2000" i="1"/>
              <a:t>Little or no movement</a:t>
            </a:r>
            <a:endParaRPr/>
          </a:p>
          <a:p>
            <a:pPr lvl="2">
              <a:defRPr/>
            </a:pPr>
            <a:endParaRPr lang="en-CA" sz="1200" i="1"/>
          </a:p>
          <a:p>
            <a:pPr lvl="1">
              <a:defRPr/>
            </a:pPr>
            <a:r>
              <a:rPr lang="en-CA" b="1"/>
              <a:t>Synovial</a:t>
            </a:r>
            <a:endParaRPr/>
          </a:p>
          <a:p>
            <a:pPr lvl="2">
              <a:defRPr/>
            </a:pPr>
            <a:r>
              <a:rPr lang="en-CA" sz="2000" i="1"/>
              <a:t>Freely movable joint. </a:t>
            </a:r>
            <a:endParaRPr/>
          </a:p>
          <a:p>
            <a:pPr lvl="2">
              <a:defRPr/>
            </a:pPr>
            <a:r>
              <a:rPr lang="en-CA" sz="2000" i="1"/>
              <a:t>Has joint capsule and synovial fluid</a:t>
            </a:r>
            <a:endParaRPr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Joints Review – Joint Movement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Plane (gliding)</a:t>
            </a:r>
            <a:endParaRPr/>
          </a:p>
          <a:p>
            <a:pPr lvl="1">
              <a:defRPr/>
            </a:pPr>
            <a:r>
              <a:rPr lang="en-CA"/>
              <a:t>Very little movement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Surfaces slide over each other</a:t>
            </a:r>
            <a:endParaRPr lang="en-CA" sz="2000"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Hinge</a:t>
            </a:r>
            <a:endParaRPr/>
          </a:p>
          <a:p>
            <a:pPr lvl="1">
              <a:defRPr/>
            </a:pPr>
            <a:r>
              <a:rPr lang="en-CA"/>
              <a:t>Flexion and extension only (elbow joint)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Pivot</a:t>
            </a:r>
            <a:endParaRPr/>
          </a:p>
          <a:p>
            <a:pPr lvl="1">
              <a:defRPr/>
            </a:pPr>
            <a:r>
              <a:rPr lang="en-CA"/>
              <a:t>Allows rotational movement (proximal and distal radioulnar joints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Condylar</a:t>
            </a:r>
            <a:endParaRPr/>
          </a:p>
          <a:p>
            <a:pPr lvl="1">
              <a:defRPr/>
            </a:pPr>
            <a:r>
              <a:rPr lang="en-CA"/>
              <a:t>Flexion and extension, abduction and adduction (MCP joints)</a:t>
            </a:r>
            <a:endParaRPr/>
          </a:p>
          <a:p>
            <a:pPr>
              <a:defRPr/>
            </a:pPr>
            <a:r>
              <a:rPr lang="en-CA" sz="2000" b="1"/>
              <a:t>Saddle</a:t>
            </a:r>
            <a:endParaRPr/>
          </a:p>
          <a:p>
            <a:pPr lvl="1">
              <a:defRPr/>
            </a:pPr>
            <a:r>
              <a:rPr lang="en-CA"/>
              <a:t>2 curved surfaces put together at right angles</a:t>
            </a:r>
            <a:endParaRPr/>
          </a:p>
          <a:p>
            <a:pPr>
              <a:defRPr/>
            </a:pPr>
            <a:r>
              <a:rPr lang="en-CA" sz="2000" b="1"/>
              <a:t>Ball and socket</a:t>
            </a:r>
            <a:endParaRPr/>
          </a:p>
          <a:p>
            <a:pPr lvl="1">
              <a:defRPr/>
            </a:pPr>
            <a:r>
              <a:rPr lang="en-CA"/>
              <a:t>Widest range of motion (shoulder and hip joints)</a:t>
            </a:r>
            <a:endParaRPr/>
          </a:p>
          <a:p>
            <a:pPr>
              <a:defRPr/>
            </a:pPr>
            <a:r>
              <a:rPr lang="en-CA" sz="2000" b="1"/>
              <a:t>Bicondylar</a:t>
            </a:r>
            <a:endParaRPr/>
          </a:p>
          <a:p>
            <a:pPr lvl="1">
              <a:defRPr/>
            </a:pPr>
            <a:r>
              <a:rPr lang="en-CA"/>
              <a:t>2 convex condyles within a joint capsule (knee joint)</a:t>
            </a:r>
            <a:endParaRPr/>
          </a:p>
          <a:p>
            <a:pPr lvl="1">
              <a:defRPr/>
            </a:pPr>
            <a:endParaRPr lang="en-CA" sz="21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Joints of the Vertebral Column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450752" cy="43513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b="1">
                <a:solidFill>
                  <a:schemeClr val="tx1"/>
                </a:solidFill>
              </a:rPr>
              <a:t>Zygapophyseal</a:t>
            </a:r>
            <a:endParaRPr/>
          </a:p>
          <a:p>
            <a:pPr lvl="1">
              <a:defRPr/>
            </a:pPr>
            <a:r>
              <a:rPr lang="en-CA"/>
              <a:t>Joints between Superior Articulating Process and Inferior Articulating Process</a:t>
            </a:r>
            <a:endParaRPr/>
          </a:p>
          <a:p>
            <a:pPr lvl="1">
              <a:defRPr/>
            </a:pPr>
            <a:r>
              <a:rPr lang="en-CA"/>
              <a:t>Also called facet joints</a:t>
            </a:r>
            <a:endParaRPr/>
          </a:p>
          <a:p>
            <a:pPr lvl="1">
              <a:defRPr/>
            </a:pPr>
            <a:r>
              <a:rPr lang="en-CA"/>
              <a:t>Diarthrodial, synovial, gliding joints</a:t>
            </a:r>
            <a:endParaRPr/>
          </a:p>
          <a:p>
            <a:pPr lvl="1">
              <a:defRPr/>
            </a:pPr>
            <a:r>
              <a:rPr lang="en-CA"/>
              <a:t>Referred to by the vertebrae they join. </a:t>
            </a:r>
            <a:r>
              <a:rPr lang="en-CA"/>
              <a:t>ie</a:t>
            </a:r>
            <a:r>
              <a:rPr lang="en-CA"/>
              <a:t> C4/5 or C7/T1</a:t>
            </a:r>
            <a:endParaRPr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351189" y="790366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793941" y="790366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9236693" y="790366"/>
            <a:ext cx="442752" cy="491947"/>
          </a:xfrm>
          <a:prstGeom prst="rect">
            <a:avLst/>
          </a:prstGeom>
          <a:noFill/>
        </p:spPr>
      </p:pic>
      <p:grpSp>
        <p:nvGrpSpPr>
          <p:cNvPr id="10" name="Group 9"/>
          <p:cNvGrpSpPr/>
          <p:nvPr/>
        </p:nvGrpSpPr>
        <p:grpSpPr bwMode="auto">
          <a:xfrm>
            <a:off x="7125686" y="2115929"/>
            <a:ext cx="4639594" cy="3429307"/>
            <a:chOff x="4015473" y="3505319"/>
            <a:chExt cx="4161054" cy="2806581"/>
          </a:xfrm>
        </p:grpSpPr>
        <p:pic>
          <p:nvPicPr>
            <p:cNvPr id="7" name="Content Placeholder 3" descr="Zygapophyseal joints.jpg"/>
            <p:cNvPicPr>
              <a:picLocks noChangeAspect="1"/>
            </p:cNvPicPr>
            <p:nvPr/>
          </p:nvPicPr>
          <p:blipFill>
            <a:blip r:embed="rId4"/>
            <a:srcRect l="0" t="23657" r="21580" b="34157"/>
            <a:stretch/>
          </p:blipFill>
          <p:spPr bwMode="auto">
            <a:xfrm>
              <a:off x="4015473" y="3505319"/>
              <a:ext cx="4161054" cy="2806581"/>
            </a:xfrm>
            <a:prstGeom prst="rect">
              <a:avLst/>
            </a:prstGeom>
          </p:spPr>
        </p:pic>
        <p:sp>
          <p:nvSpPr>
            <p:cNvPr id="8" name="Oval 7"/>
            <p:cNvSpPr/>
            <p:nvPr/>
          </p:nvSpPr>
          <p:spPr bwMode="auto">
            <a:xfrm>
              <a:off x="6178193" y="4040313"/>
              <a:ext cx="739739" cy="73973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6229562" y="5252661"/>
              <a:ext cx="636999" cy="63699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Joints of the Vertebral Column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3642360" cy="43513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b="1">
                <a:solidFill>
                  <a:schemeClr val="tx1"/>
                </a:solidFill>
              </a:rPr>
              <a:t>Intervertebral</a:t>
            </a:r>
            <a:endParaRPr/>
          </a:p>
          <a:p>
            <a:pPr lvl="1">
              <a:defRPr/>
            </a:pPr>
            <a:r>
              <a:rPr lang="en-CA"/>
              <a:t>Between the vertebral bodies</a:t>
            </a:r>
            <a:endParaRPr/>
          </a:p>
          <a:p>
            <a:pPr lvl="1">
              <a:defRPr/>
            </a:pPr>
            <a:r>
              <a:rPr lang="en-CA"/>
              <a:t>Amphiarthrodial</a:t>
            </a:r>
            <a:r>
              <a:rPr lang="en-CA"/>
              <a:t>, cartilaginous</a:t>
            </a:r>
            <a:endParaRPr/>
          </a:p>
          <a:p>
            <a:pPr lvl="1">
              <a:defRPr/>
            </a:pPr>
            <a:r>
              <a:rPr lang="en-CA"/>
              <a:t>Provide very limited movement between each vertebra, but lots for entire spine</a:t>
            </a:r>
            <a:endParaRPr/>
          </a:p>
        </p:txBody>
      </p:sp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232062" y="743372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674814" y="743373"/>
            <a:ext cx="442752" cy="491947"/>
          </a:xfrm>
          <a:prstGeom prst="rect">
            <a:avLst/>
          </a:prstGeom>
          <a:noFill/>
        </p:spPr>
      </p:pic>
      <p:pic>
        <p:nvPicPr>
          <p:cNvPr id="7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9117566" y="743373"/>
            <a:ext cx="442752" cy="491947"/>
          </a:xfrm>
          <a:prstGeom prst="rect">
            <a:avLst/>
          </a:prstGeom>
          <a:noFill/>
        </p:spPr>
      </p:pic>
      <p:grpSp>
        <p:nvGrpSpPr>
          <p:cNvPr id="4" name="Group 3"/>
          <p:cNvGrpSpPr/>
          <p:nvPr/>
        </p:nvGrpSpPr>
        <p:grpSpPr bwMode="auto">
          <a:xfrm>
            <a:off x="6819220" y="2133600"/>
            <a:ext cx="3803059" cy="3810000"/>
            <a:chOff x="4765495" y="3429000"/>
            <a:chExt cx="2892210" cy="3001592"/>
          </a:xfrm>
        </p:grpSpPr>
        <p:pic>
          <p:nvPicPr>
            <p:cNvPr id="8" name="Content Placeholder 3" descr="Zygapophyseal joints.jpg"/>
            <p:cNvPicPr>
              <a:picLocks noChangeAspect="1"/>
            </p:cNvPicPr>
            <p:nvPr/>
          </p:nvPicPr>
          <p:blipFill>
            <a:blip r:embed="rId4"/>
            <a:srcRect l="24435" t="52357" r="22608" b="0"/>
            <a:stretch/>
          </p:blipFill>
          <p:spPr bwMode="auto">
            <a:xfrm>
              <a:off x="4765495" y="3429000"/>
              <a:ext cx="2661008" cy="3001592"/>
            </a:xfrm>
            <a:prstGeom prst="rect">
              <a:avLst/>
            </a:prstGeom>
          </p:spPr>
        </p:pic>
        <p:sp>
          <p:nvSpPr>
            <p:cNvPr id="9" name="Oval 8"/>
            <p:cNvSpPr/>
            <p:nvPr/>
          </p:nvSpPr>
          <p:spPr bwMode="auto">
            <a:xfrm>
              <a:off x="5885380" y="4107864"/>
              <a:ext cx="1772326" cy="821933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Intervertebral Discs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4526280" cy="4351338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Thick sturdy discs of fibrocartilage</a:t>
            </a:r>
            <a:endParaRPr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Between each vertebra (except C1 + C2)</a:t>
            </a:r>
            <a:endParaRPr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Provide cushion and shock absorption</a:t>
            </a:r>
            <a:endParaRPr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Built like a jelly donut</a:t>
            </a:r>
            <a:endParaRPr/>
          </a:p>
          <a:p>
            <a:pPr lvl="1">
              <a:defRPr/>
            </a:pPr>
            <a:r>
              <a:rPr lang="en-CA" sz="2000"/>
              <a:t>Fibrous outer ring -  Annulus fibrosus</a:t>
            </a:r>
            <a:endParaRPr/>
          </a:p>
          <a:p>
            <a:pPr lvl="1">
              <a:defRPr/>
            </a:pPr>
            <a:r>
              <a:rPr lang="en-CA" sz="2000"/>
              <a:t>Inner cushioning gel – Nucleus pulposus</a:t>
            </a:r>
            <a:endParaRPr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Herniated, slipped, or bulging disc = Nucleus pulposus has burst out of Annulus fibrosus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5804272" y="2279488"/>
            <a:ext cx="2940406" cy="2940406"/>
          </a:xfrm>
          <a:prstGeom prst="rect">
            <a:avLst/>
          </a:prstGeom>
        </p:spPr>
      </p:pic>
      <p:pic>
        <p:nvPicPr>
          <p:cNvPr id="5" name="Content Placeholder 3" descr="Intervertebral disk.jp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9540069" y="2172808"/>
            <a:ext cx="2316466" cy="29404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Intervertebral Foramina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Superior vertebral notch is on the superior surface of SAP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Inferior vertebral notch is on the inferior surface of IAP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When stacked, they form a hole that blood vessels and nerves pass through</a:t>
            </a:r>
            <a:endParaRPr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779768" y="681037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222520" y="696026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665272" y="702101"/>
            <a:ext cx="442752" cy="491947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18854" t="45803" r="14995" b="0"/>
          <a:stretch/>
        </p:blipFill>
        <p:spPr bwMode="auto">
          <a:xfrm>
            <a:off x="1157027" y="3349001"/>
            <a:ext cx="4281505" cy="3143874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 l="14001" t="51091" r="28695" b="0"/>
          <a:stretch/>
        </p:blipFill>
        <p:spPr bwMode="auto">
          <a:xfrm>
            <a:off x="6233160" y="3217681"/>
            <a:ext cx="4281505" cy="327519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Cervical  Anatomy Characteristics C3-6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257800" cy="4351338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CA" b="1">
                <a:solidFill>
                  <a:schemeClr val="tx1"/>
                </a:solidFill>
              </a:rPr>
              <a:t>Transverse foramina</a:t>
            </a:r>
            <a:endParaRPr/>
          </a:p>
          <a:p>
            <a:pPr lvl="1">
              <a:defRPr/>
            </a:pPr>
            <a:r>
              <a:rPr lang="en-CA"/>
              <a:t>Transverse processes point more anteriorly</a:t>
            </a:r>
            <a:endParaRPr/>
          </a:p>
          <a:p>
            <a:pPr lvl="1">
              <a:defRPr/>
            </a:pPr>
            <a:r>
              <a:rPr lang="en-CA"/>
              <a:t>Have a hole in them</a:t>
            </a:r>
            <a:endParaRPr/>
          </a:p>
          <a:p>
            <a:pPr lvl="2">
              <a:defRPr/>
            </a:pPr>
            <a:r>
              <a:rPr lang="en-CA"/>
              <a:t>Vertebral artery, veins, and nerves pass through</a:t>
            </a:r>
            <a:endParaRPr/>
          </a:p>
        </p:txBody>
      </p:sp>
      <p:grpSp>
        <p:nvGrpSpPr>
          <p:cNvPr id="5" name="Group 4"/>
          <p:cNvGrpSpPr/>
          <p:nvPr/>
        </p:nvGrpSpPr>
        <p:grpSpPr bwMode="auto">
          <a:xfrm>
            <a:off x="6717759" y="2168056"/>
            <a:ext cx="4896795" cy="3666475"/>
            <a:chOff x="3837399" y="2510488"/>
            <a:chExt cx="4896795" cy="366647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/>
            <a:stretch/>
          </p:blipFill>
          <p:spPr bwMode="auto">
            <a:xfrm>
              <a:off x="3837399" y="2510488"/>
              <a:ext cx="4896795" cy="3666475"/>
            </a:xfrm>
            <a:prstGeom prst="rect">
              <a:avLst/>
            </a:prstGeom>
            <a:noFill/>
          </p:spPr>
        </p:pic>
        <p:sp>
          <p:nvSpPr>
            <p:cNvPr id="4" name="Oval 3"/>
            <p:cNvSpPr/>
            <p:nvPr/>
          </p:nvSpPr>
          <p:spPr bwMode="auto">
            <a:xfrm>
              <a:off x="6804918" y="3524037"/>
              <a:ext cx="565079" cy="565079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Cervical  Anatomy Characteristics C3-6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461384"/>
            <a:ext cx="10515600" cy="4351338"/>
          </a:xfrm>
        </p:spPr>
        <p:txBody>
          <a:bodyPr/>
          <a:lstStyle/>
          <a:p>
            <a:pPr>
              <a:defRPr/>
            </a:pPr>
            <a:r>
              <a:rPr lang="en-CA" sz="2400" b="1">
                <a:solidFill>
                  <a:schemeClr val="tx1"/>
                </a:solidFill>
              </a:rPr>
              <a:t>Bifid spinous process</a:t>
            </a:r>
            <a:endParaRPr/>
          </a:p>
          <a:p>
            <a:pPr lvl="1">
              <a:defRPr/>
            </a:pPr>
            <a:r>
              <a:rPr lang="en-CA" sz="2100"/>
              <a:t>Spinous process splits to allow nuchal ligament to pass</a:t>
            </a:r>
            <a:endParaRPr/>
          </a:p>
          <a:p>
            <a:pPr>
              <a:defRPr/>
            </a:pPr>
            <a:r>
              <a:rPr lang="en-CA" sz="2400" b="1">
                <a:solidFill>
                  <a:schemeClr val="tx1"/>
                </a:solidFill>
              </a:rPr>
              <a:t>Slanted, overlapping vertebral bodies</a:t>
            </a:r>
            <a:endParaRPr lang="en-CA" b="1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 b="1">
                <a:solidFill>
                  <a:schemeClr val="tx1"/>
                </a:solidFill>
              </a:rPr>
              <a:t>Articular pillars</a:t>
            </a:r>
            <a:endParaRPr/>
          </a:p>
          <a:p>
            <a:pPr lvl="1">
              <a:defRPr/>
            </a:pPr>
            <a:r>
              <a:rPr lang="en-CA" sz="2100"/>
              <a:t>SAP and IAP right on top of each other</a:t>
            </a:r>
            <a:endParaRPr/>
          </a:p>
          <a:p>
            <a:pPr lvl="1">
              <a:defRPr/>
            </a:pPr>
            <a:r>
              <a:rPr lang="en-CA" sz="2100"/>
              <a:t>Create a column of bone called the articular pillar (lateral mass on C1)</a:t>
            </a:r>
            <a:endParaRPr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143762" y="4427662"/>
            <a:ext cx="4039171" cy="1974145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390698" y="4054162"/>
            <a:ext cx="3257046" cy="243871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C-spine facet joints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797342"/>
            <a:ext cx="10515600" cy="4351338"/>
          </a:xfrm>
        </p:spPr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90° to the midsagittal plane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Only visible on true lateral projection</a:t>
            </a:r>
            <a:endParaRPr/>
          </a:p>
          <a:p>
            <a:pPr lvl="1">
              <a:defRPr/>
            </a:pPr>
            <a:r>
              <a:rPr lang="en-CA" sz="2100"/>
              <a:t>C1/2 on AP open mouth</a:t>
            </a:r>
            <a:endParaRPr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653248" y="723221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096000" y="733143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538752" y="723221"/>
            <a:ext cx="442752" cy="491947"/>
          </a:xfrm>
          <a:prstGeom prst="rect">
            <a:avLst/>
          </a:prstGeom>
          <a:noFill/>
        </p:spPr>
      </p:pic>
      <p:grpSp>
        <p:nvGrpSpPr>
          <p:cNvPr id="11" name="Group 10"/>
          <p:cNvGrpSpPr/>
          <p:nvPr/>
        </p:nvGrpSpPr>
        <p:grpSpPr bwMode="auto">
          <a:xfrm>
            <a:off x="7511931" y="815974"/>
            <a:ext cx="3066226" cy="5759788"/>
            <a:chOff x="6200194" y="719240"/>
            <a:chExt cx="3066226" cy="5759788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4"/>
            <a:srcRect l="28311" t="0" r="23977" b="0"/>
            <a:stretch/>
          </p:blipFill>
          <p:spPr bwMode="auto">
            <a:xfrm>
              <a:off x="6200194" y="719240"/>
              <a:ext cx="3066226" cy="5759788"/>
            </a:xfrm>
            <a:prstGeom prst="rect">
              <a:avLst/>
            </a:prstGeom>
            <a:noFill/>
          </p:spPr>
        </p:pic>
        <p:grpSp>
          <p:nvGrpSpPr>
            <p:cNvPr id="10" name="Group 9"/>
            <p:cNvGrpSpPr/>
            <p:nvPr/>
          </p:nvGrpSpPr>
          <p:grpSpPr bwMode="auto">
            <a:xfrm>
              <a:off x="7392054" y="2106302"/>
              <a:ext cx="1221115" cy="2803918"/>
              <a:chOff x="7392054" y="2106302"/>
              <a:chExt cx="1221115" cy="2803918"/>
            </a:xfrm>
          </p:grpSpPr>
          <p:sp>
            <p:nvSpPr>
              <p:cNvPr id="7" name="Oval 6"/>
              <p:cNvSpPr/>
              <p:nvPr/>
            </p:nvSpPr>
            <p:spPr bwMode="auto">
              <a:xfrm rot="1223483">
                <a:off x="7392054" y="2485520"/>
                <a:ext cx="678055" cy="2424701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8" name="Oval 7"/>
              <p:cNvSpPr/>
              <p:nvPr/>
            </p:nvSpPr>
            <p:spPr bwMode="auto">
              <a:xfrm>
                <a:off x="7954683" y="2106302"/>
                <a:ext cx="658486" cy="493061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CA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C-spine Intervertebral Foramina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257800" cy="4351338"/>
          </a:xfrm>
        </p:spPr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45° from midsagittal plane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Angled 15°inferiorly (due to overlapping cervical bodies)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Must rotate </a:t>
            </a:r>
            <a:r>
              <a:rPr lang="en-CA" sz="2400">
                <a:solidFill>
                  <a:schemeClr val="tx1"/>
                </a:solidFill>
              </a:rPr>
              <a:t>pt</a:t>
            </a:r>
            <a:r>
              <a:rPr lang="en-CA" sz="2400">
                <a:solidFill>
                  <a:schemeClr val="tx1"/>
                </a:solidFill>
              </a:rPr>
              <a:t> 45 ° and angle 15° cephalad to open up</a:t>
            </a:r>
            <a:endParaRPr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557991" y="681036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9000743" y="681036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9419499" y="681037"/>
            <a:ext cx="442752" cy="491947"/>
          </a:xfrm>
          <a:prstGeom prst="rect">
            <a:avLst/>
          </a:prstGeom>
          <a:noFill/>
        </p:spPr>
      </p:pic>
      <p:pic>
        <p:nvPicPr>
          <p:cNvPr id="7" name="Content Placeholder 3" descr="Typical C - Zagapophyseal.jp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525178" y="2043155"/>
            <a:ext cx="3201297" cy="2404974"/>
          </a:xfrm>
          <a:prstGeom prst="rect">
            <a:avLst/>
          </a:prstGeom>
        </p:spPr>
      </p:pic>
      <p:pic>
        <p:nvPicPr>
          <p:cNvPr id="8" name="Picture 7" descr="8FF56B"/>
          <p:cNvPicPr>
            <a:picLocks noChangeAspect="1" noChangeArrowheads="1"/>
          </p:cNvPicPr>
          <p:nvPr/>
        </p:nvPicPr>
        <p:blipFill>
          <a:blip r:embed="rId5"/>
          <a:srcRect l="3458" t="17360" r="6644" b="12927"/>
          <a:stretch/>
        </p:blipFill>
        <p:spPr bwMode="auto">
          <a:xfrm>
            <a:off x="9153143" y="2719295"/>
            <a:ext cx="2798424" cy="345766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C1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806440" cy="4351338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Called Atlas</a:t>
            </a:r>
            <a:endParaRPr/>
          </a:p>
          <a:p>
            <a:pPr lvl="1">
              <a:defRPr/>
            </a:pPr>
            <a:r>
              <a:rPr lang="en-CA" sz="2000"/>
              <a:t>Reference to Greek Titan who holds up the Earth</a:t>
            </a:r>
            <a:endParaRPr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No defined body</a:t>
            </a:r>
            <a:endParaRPr/>
          </a:p>
          <a:p>
            <a:pPr lvl="1">
              <a:defRPr/>
            </a:pPr>
            <a:r>
              <a:rPr lang="en-CA" sz="2000"/>
              <a:t>Anterior and posterior arches</a:t>
            </a:r>
            <a:endParaRPr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Anterior arch</a:t>
            </a:r>
            <a:endParaRPr/>
          </a:p>
          <a:p>
            <a:pPr lvl="1">
              <a:defRPr/>
            </a:pPr>
            <a:r>
              <a:rPr lang="en-CA" sz="2000"/>
              <a:t>Superior articulating facets where the spine joins occipital portion of skull (</a:t>
            </a:r>
            <a:r>
              <a:rPr lang="en-CA" sz="2000"/>
              <a:t>atlanto</a:t>
            </a:r>
            <a:r>
              <a:rPr lang="en-CA" sz="2000"/>
              <a:t>-occipital joint)</a:t>
            </a:r>
            <a:endParaRPr/>
          </a:p>
          <a:p>
            <a:pPr lvl="1">
              <a:defRPr/>
            </a:pPr>
            <a:r>
              <a:rPr lang="en-CA" sz="2000"/>
              <a:t>SAP is right over IAP, creating the lateral masses</a:t>
            </a:r>
            <a:endParaRPr/>
          </a:p>
          <a:p>
            <a:pPr lvl="2">
              <a:defRPr/>
            </a:pPr>
            <a:r>
              <a:rPr lang="en-CA" sz="1800"/>
              <a:t>Thickest and strongest part of  C1</a:t>
            </a:r>
            <a:endParaRPr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Posterior arch is very slender</a:t>
            </a:r>
            <a:endParaRPr/>
          </a:p>
          <a:p>
            <a:pPr lvl="1">
              <a:defRPr/>
            </a:pPr>
            <a:r>
              <a:rPr lang="en-CA" sz="2000"/>
              <a:t>No defined spinous process (posterior tubercle)</a:t>
            </a:r>
            <a:endParaRPr/>
          </a:p>
        </p:txBody>
      </p:sp>
      <p:pic>
        <p:nvPicPr>
          <p:cNvPr id="4" name="Content Placeholder 3" descr="Atlas - sup view.jp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643591" y="2319336"/>
            <a:ext cx="3711908" cy="3363916"/>
          </a:xfrm>
          <a:prstGeom prst="rect">
            <a:avLst/>
          </a:prstGeom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050511" y="745421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493263" y="745420"/>
            <a:ext cx="442752" cy="4919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8200" y="221594"/>
            <a:ext cx="10515600" cy="13255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C2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324384"/>
            <a:ext cx="10515600" cy="4351338"/>
          </a:xfrm>
        </p:spPr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Axis</a:t>
            </a:r>
            <a:endParaRPr/>
          </a:p>
          <a:p>
            <a:pPr lvl="1">
              <a:defRPr/>
            </a:pPr>
            <a:r>
              <a:rPr lang="en-CA" sz="2100"/>
              <a:t>The point around which something rotates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Has a body, but no intervertebral disc above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Dens projects superiorly into the anterior arch of  C1</a:t>
            </a:r>
            <a:endParaRPr/>
          </a:p>
          <a:p>
            <a:pPr lvl="1">
              <a:defRPr/>
            </a:pPr>
            <a:r>
              <a:rPr lang="en-CA" sz="2100"/>
              <a:t>Held in place by Transverse </a:t>
            </a:r>
            <a:r>
              <a:rPr lang="en-CA" sz="2100"/>
              <a:t>Atlantal</a:t>
            </a:r>
            <a:r>
              <a:rPr lang="en-CA" sz="2100"/>
              <a:t> Ligament</a:t>
            </a:r>
            <a:endParaRPr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004791" y="551566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447543" y="551565"/>
            <a:ext cx="442752" cy="491947"/>
          </a:xfrm>
          <a:prstGeom prst="rect">
            <a:avLst/>
          </a:prstGeom>
          <a:noFill/>
        </p:spPr>
      </p:pic>
      <p:pic>
        <p:nvPicPr>
          <p:cNvPr id="6" name="Content Placeholder 3" descr="Axis - sup view.jp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163661" y="3762508"/>
            <a:ext cx="4005055" cy="2538202"/>
          </a:xfrm>
          <a:prstGeom prst="rect">
            <a:avLst/>
          </a:prstGeom>
        </p:spPr>
      </p:pic>
      <p:pic>
        <p:nvPicPr>
          <p:cNvPr id="7" name="Content Placeholder 3" descr="C1 C2.jp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6419720" y="3429000"/>
            <a:ext cx="4218749" cy="3037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Atlanto</a:t>
            </a:r>
            <a:r>
              <a:rPr lang="en-CA">
                <a:solidFill>
                  <a:schemeClr val="tx1"/>
                </a:solidFill>
              </a:rPr>
              <a:t>-occipital &amp; Atlantoaxial Joints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6446520" cy="4351338"/>
          </a:xfrm>
        </p:spPr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Extremely important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Whiplash and similar injuries can # the dens</a:t>
            </a:r>
            <a:endParaRPr/>
          </a:p>
          <a:p>
            <a:pPr lvl="1">
              <a:defRPr/>
            </a:pPr>
            <a:r>
              <a:rPr lang="en-CA" sz="2100"/>
              <a:t>Dens # and disruption of stabilizing ligaments is often fatal</a:t>
            </a:r>
            <a:endParaRPr/>
          </a:p>
          <a:p>
            <a:pPr lvl="1">
              <a:defRPr/>
            </a:pPr>
            <a:endParaRPr lang="en-CA" sz="2400"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C-spine images are usually the first ordered after a major trauma</a:t>
            </a:r>
            <a:endParaRPr/>
          </a:p>
        </p:txBody>
      </p:sp>
      <p:pic>
        <p:nvPicPr>
          <p:cNvPr id="2050" name="Picture 2" descr="Internal decapitation - wikidoc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939800" y="1585582"/>
            <a:ext cx="4013883" cy="483142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Atlanto</a:t>
            </a:r>
            <a:r>
              <a:rPr lang="en-CA">
                <a:solidFill>
                  <a:schemeClr val="tx1"/>
                </a:solidFill>
              </a:rPr>
              <a:t>-occipital Joints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607121" cy="4351338"/>
          </a:xfrm>
        </p:spPr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Bilateral</a:t>
            </a:r>
            <a:endParaRPr/>
          </a:p>
          <a:p>
            <a:pPr>
              <a:defRPr/>
            </a:pPr>
            <a:endParaRPr lang="en-CA" sz="10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Articulating surfaces</a:t>
            </a:r>
            <a:endParaRPr/>
          </a:p>
          <a:p>
            <a:pPr lvl="1">
              <a:defRPr/>
            </a:pPr>
            <a:r>
              <a:rPr lang="en-US" sz="2400"/>
              <a:t>Superior articular process and facet of C1</a:t>
            </a:r>
            <a:endParaRPr/>
          </a:p>
          <a:p>
            <a:pPr lvl="1">
              <a:defRPr/>
            </a:pPr>
            <a:r>
              <a:rPr lang="en-US" sz="2400"/>
              <a:t>Condyles of occipital bone of skull</a:t>
            </a:r>
            <a:endParaRPr/>
          </a:p>
          <a:p>
            <a:pPr>
              <a:defRPr/>
            </a:pPr>
            <a:endParaRPr lang="en-US" sz="1000"/>
          </a:p>
          <a:p>
            <a:pPr>
              <a:defRPr/>
            </a:pPr>
            <a:r>
              <a:rPr lang="en-US" sz="2700"/>
              <a:t>Joint type and movement</a:t>
            </a:r>
            <a:endParaRPr/>
          </a:p>
          <a:p>
            <a:pPr lvl="1">
              <a:defRPr/>
            </a:pPr>
            <a:r>
              <a:rPr lang="en-US" sz="2400"/>
              <a:t>Synovial, diarthrodial ellipsoid (condyloid)</a:t>
            </a:r>
            <a:endParaRPr/>
          </a:p>
          <a:p>
            <a:pPr lvl="1">
              <a:defRPr/>
            </a:pPr>
            <a:r>
              <a:rPr lang="en-US" sz="2400"/>
              <a:t>Freely movable</a:t>
            </a:r>
            <a:endParaRPr/>
          </a:p>
          <a:p>
            <a:pPr lvl="1">
              <a:defRPr/>
            </a:pPr>
            <a:endParaRPr lang="en-US" sz="2400"/>
          </a:p>
          <a:p>
            <a:pPr lvl="1">
              <a:defRPr/>
            </a:pPr>
            <a:endParaRPr lang="en-CA" sz="2100"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 bwMode="auto">
          <a:xfrm>
            <a:off x="8060762" y="2834641"/>
            <a:ext cx="3528036" cy="2557824"/>
            <a:chOff x="6445322" y="2270761"/>
            <a:chExt cx="3528036" cy="2557824"/>
          </a:xfrm>
        </p:grpSpPr>
        <p:pic>
          <p:nvPicPr>
            <p:cNvPr id="4" name="Picture 5" descr="Spine-c_normal_ap_open_mouth"/>
            <p:cNvPicPr>
              <a:picLocks noChangeAspect="1" noChangeArrowheads="1"/>
            </p:cNvPicPr>
            <p:nvPr/>
          </p:nvPicPr>
          <p:blipFill>
            <a:blip r:embed="rId3"/>
            <a:stretch/>
          </p:blipFill>
          <p:spPr bwMode="auto">
            <a:xfrm>
              <a:off x="6445323" y="2270761"/>
              <a:ext cx="3528035" cy="2557824"/>
            </a:xfrm>
            <a:prstGeom prst="rect">
              <a:avLst/>
            </a:prstGeom>
            <a:noFill/>
          </p:spPr>
        </p:pic>
        <p:cxnSp>
          <p:nvCxnSpPr>
            <p:cNvPr id="5" name="Straight Arrow Connector 4"/>
            <p:cNvCxnSpPr/>
            <p:nvPr/>
          </p:nvCxnSpPr>
          <p:spPr bwMode="auto">
            <a:xfrm>
              <a:off x="6445322" y="2506932"/>
              <a:ext cx="685800" cy="1143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/>
            <p:cNvCxnSpPr/>
            <p:nvPr/>
          </p:nvCxnSpPr>
          <p:spPr bwMode="auto">
            <a:xfrm flipH="1">
              <a:off x="9225913" y="2528802"/>
              <a:ext cx="685800" cy="1325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445321" y="781934"/>
            <a:ext cx="442752" cy="491947"/>
          </a:xfrm>
          <a:prstGeom prst="rect">
            <a:avLst/>
          </a:prstGeom>
          <a:noFill/>
        </p:spPr>
      </p:pic>
      <p:pic>
        <p:nvPicPr>
          <p:cNvPr id="8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888072" y="781933"/>
            <a:ext cx="442752" cy="491947"/>
          </a:xfrm>
          <a:prstGeom prst="rect">
            <a:avLst/>
          </a:prstGeom>
          <a:noFill/>
        </p:spPr>
      </p:pic>
      <p:pic>
        <p:nvPicPr>
          <p:cNvPr id="9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7330825" y="781932"/>
            <a:ext cx="442752" cy="4919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Atlantoaxial Joints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Actually 3 joints</a:t>
            </a:r>
            <a:endParaRPr/>
          </a:p>
          <a:p>
            <a:pPr>
              <a:defRPr/>
            </a:pPr>
            <a:endParaRPr lang="en-CA" sz="12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Medial</a:t>
            </a:r>
            <a:endParaRPr/>
          </a:p>
          <a:p>
            <a:pPr marL="600075" lvl="1" indent="-342900">
              <a:defRPr/>
            </a:pPr>
            <a:r>
              <a:rPr lang="en-US" sz="2000"/>
              <a:t>Posterior surface of anterior arch of C1 &amp; Odontoid process of C2</a:t>
            </a:r>
            <a:endParaRPr/>
          </a:p>
          <a:p>
            <a:pPr marL="600075" lvl="1" indent="-342900">
              <a:defRPr/>
            </a:pPr>
            <a:r>
              <a:rPr lang="en-US" sz="2000"/>
              <a:t>Synovial, diarthrodial trochoid (pivot)joint </a:t>
            </a:r>
            <a:endParaRPr/>
          </a:p>
          <a:p>
            <a:pPr marL="600075" lvl="1" indent="-342900">
              <a:defRPr/>
            </a:pPr>
            <a:r>
              <a:rPr lang="en-US" sz="2000"/>
              <a:t>Freely movable</a:t>
            </a:r>
            <a:endParaRPr/>
          </a:p>
          <a:p>
            <a:pPr marL="342900" indent="-342900">
              <a:defRPr/>
            </a:pPr>
            <a:endParaRPr lang="en-US" sz="1200">
              <a:solidFill>
                <a:schemeClr val="tx1"/>
              </a:solidFill>
            </a:endParaRPr>
          </a:p>
          <a:p>
            <a:pPr marL="342900" indent="-342900">
              <a:defRPr/>
            </a:pPr>
            <a:r>
              <a:rPr lang="en-US" sz="2400">
                <a:solidFill>
                  <a:schemeClr val="tx1"/>
                </a:solidFill>
              </a:rPr>
              <a:t>Lateral (x2) – Zygapophyseal joints</a:t>
            </a:r>
            <a:endParaRPr/>
          </a:p>
          <a:p>
            <a:pPr marL="600075" lvl="1" indent="-342900">
              <a:defRPr/>
            </a:pPr>
            <a:r>
              <a:rPr lang="en-US" sz="2000"/>
              <a:t>Inferior articular processes &amp; facets of C1 &amp; Superior articular processes and facets of C2</a:t>
            </a:r>
            <a:endParaRPr/>
          </a:p>
          <a:p>
            <a:pPr marL="600075" lvl="1" indent="-342900">
              <a:defRPr/>
            </a:pPr>
            <a:r>
              <a:rPr lang="en-US" sz="2000"/>
              <a:t>Synovial, diarthrodial plane (gliding) joint</a:t>
            </a:r>
            <a:endParaRPr/>
          </a:p>
          <a:p>
            <a:pPr marL="600075" lvl="1" indent="-342900">
              <a:defRPr/>
            </a:pPr>
            <a:r>
              <a:rPr lang="en-US" sz="2000"/>
              <a:t>Freely movable</a:t>
            </a:r>
            <a:endParaRPr/>
          </a:p>
          <a:p>
            <a:pPr>
              <a:defRPr/>
            </a:pPr>
            <a:endParaRPr lang="en-CA" sz="11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Only visible on an AP through the </a:t>
            </a:r>
            <a:r>
              <a:rPr lang="en-CA" sz="2400">
                <a:solidFill>
                  <a:schemeClr val="tx1"/>
                </a:solidFill>
              </a:rPr>
              <a:t>pt’s</a:t>
            </a:r>
            <a:r>
              <a:rPr lang="en-CA" sz="2400">
                <a:solidFill>
                  <a:schemeClr val="tx1"/>
                </a:solidFill>
              </a:rPr>
              <a:t> open mouth</a:t>
            </a:r>
            <a:endParaRPr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430932" y="681037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874624" y="681037"/>
            <a:ext cx="442752" cy="491947"/>
          </a:xfrm>
          <a:prstGeom prst="rect">
            <a:avLst/>
          </a:prstGeom>
          <a:noFill/>
        </p:spPr>
      </p:pic>
      <p:pic>
        <p:nvPicPr>
          <p:cNvPr id="8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317376" y="681037"/>
            <a:ext cx="442752" cy="4919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286000" y="1886744"/>
            <a:ext cx="7620000" cy="4229100"/>
          </a:xfrm>
          <a:prstGeom prst="rect">
            <a:avLst/>
          </a:prstGeom>
          <a:noFill/>
        </p:spPr>
      </p:pic>
      <p:grpSp>
        <p:nvGrpSpPr>
          <p:cNvPr id="11" name="Group 10"/>
          <p:cNvGrpSpPr/>
          <p:nvPr/>
        </p:nvGrpSpPr>
        <p:grpSpPr bwMode="auto">
          <a:xfrm>
            <a:off x="2135" y="4302"/>
            <a:ext cx="5858041" cy="4120355"/>
            <a:chOff x="1966447" y="861861"/>
            <a:chExt cx="6012500" cy="4285111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4"/>
            <a:stretch/>
          </p:blipFill>
          <p:spPr bwMode="auto">
            <a:xfrm>
              <a:off x="1966447" y="861861"/>
              <a:ext cx="4517720" cy="2970401"/>
            </a:xfrm>
            <a:prstGeom prst="rect">
              <a:avLst/>
            </a:prstGeom>
            <a:noFill/>
          </p:spPr>
        </p:pic>
        <p:sp>
          <p:nvSpPr>
            <p:cNvPr id="6" name="Oval 5"/>
            <p:cNvSpPr/>
            <p:nvPr/>
          </p:nvSpPr>
          <p:spPr bwMode="auto">
            <a:xfrm>
              <a:off x="2519797" y="2208945"/>
              <a:ext cx="1705510" cy="51679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7" name="Oval 6"/>
            <p:cNvSpPr/>
            <p:nvPr/>
          </p:nvSpPr>
          <p:spPr bwMode="auto">
            <a:xfrm>
              <a:off x="7157014" y="4448330"/>
              <a:ext cx="821933" cy="698642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9" name="Straight Connector 8"/>
            <p:cNvCxnSpPr/>
            <p:nvPr/>
          </p:nvCxnSpPr>
          <p:spPr bwMode="auto">
            <a:xfrm>
              <a:off x="3434993" y="1756881"/>
              <a:ext cx="0" cy="75001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/>
          <p:cNvSpPr txBox="1"/>
          <p:nvPr/>
        </p:nvSpPr>
        <p:spPr bwMode="auto">
          <a:xfrm>
            <a:off x="9762358" y="2252689"/>
            <a:ext cx="2401553" cy="3657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en-CA"/>
              <a:t>Red line = pivot point of medial atlantoaxial joint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CA"/>
          </a:p>
          <a:p>
            <a:pPr marL="285750" indent="-285750">
              <a:buFont typeface="Arial"/>
              <a:buChar char="•"/>
              <a:defRPr/>
            </a:pPr>
            <a:r>
              <a:rPr lang="en-CA"/>
              <a:t>Green oval = bilateral zygapophyseal joints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CA"/>
          </a:p>
          <a:p>
            <a:pPr marL="285750" indent="-285750">
              <a:buFont typeface="Arial"/>
              <a:buChar char="•"/>
              <a:defRPr/>
            </a:pPr>
            <a:r>
              <a:rPr lang="en-CA"/>
              <a:t>Blue circle =  obscured zygapophyseal joints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C3-6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Typical cervical vertebrae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All previously mentioned characteristics</a:t>
            </a:r>
            <a:endParaRPr/>
          </a:p>
          <a:p>
            <a:pPr lvl="1">
              <a:defRPr/>
            </a:pPr>
            <a:r>
              <a:rPr lang="en-CA" sz="2100"/>
              <a:t>Transverse foramina</a:t>
            </a:r>
            <a:endParaRPr/>
          </a:p>
          <a:p>
            <a:pPr lvl="1">
              <a:defRPr/>
            </a:pPr>
            <a:r>
              <a:rPr lang="en-CA" sz="2100"/>
              <a:t>Bifid spinous processes</a:t>
            </a:r>
            <a:endParaRPr/>
          </a:p>
          <a:p>
            <a:pPr lvl="1">
              <a:defRPr/>
            </a:pPr>
            <a:r>
              <a:rPr lang="en-CA" sz="2100"/>
              <a:t>Sloped vertebral bodies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Get progressively larger as you move inferiorly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C7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Largest cervical vertebra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Looks more like a thoracic vertebra, except for the transverse foramina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Large, non-bifid spinous process</a:t>
            </a:r>
            <a:endParaRPr/>
          </a:p>
          <a:p>
            <a:pPr lvl="1">
              <a:defRPr/>
            </a:pPr>
            <a:r>
              <a:rPr lang="en-CA" sz="2100"/>
              <a:t>Called vertebra </a:t>
            </a:r>
            <a:r>
              <a:rPr lang="en-CA" sz="2100"/>
              <a:t>prominens</a:t>
            </a:r>
            <a:endParaRPr lang="en-CA" sz="2100"/>
          </a:p>
          <a:p>
            <a:pPr lvl="1">
              <a:defRPr/>
            </a:pPr>
            <a:r>
              <a:rPr lang="en-CA" sz="2100"/>
              <a:t>Can be palpated at the base of the neck</a:t>
            </a:r>
            <a:endParaRPr/>
          </a:p>
          <a:p>
            <a:pPr lvl="1">
              <a:defRPr/>
            </a:pPr>
            <a:r>
              <a:rPr lang="en-CA" sz="2100"/>
              <a:t>Very important landmark</a:t>
            </a:r>
            <a:endParaRPr/>
          </a:p>
          <a:p>
            <a:pPr lvl="1">
              <a:defRPr/>
            </a:pPr>
            <a:r>
              <a:rPr lang="en-CA" sz="2100"/>
              <a:t>Slopes down and is approximate location of T1</a:t>
            </a:r>
            <a:endParaRPr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867631" y="681037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310382" y="681037"/>
            <a:ext cx="442752" cy="4919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683740" y="25315"/>
            <a:ext cx="9938952" cy="91367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sz="4000">
                <a:solidFill>
                  <a:schemeClr val="tx1"/>
                </a:solidFill>
              </a:rPr>
              <a:t>External Landmarks</a:t>
            </a:r>
            <a:endParaRPr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17775" t="0" r="17775" b="0"/>
          <a:stretch/>
        </p:blipFill>
        <p:spPr bwMode="auto">
          <a:xfrm>
            <a:off x="2082938" y="1029122"/>
            <a:ext cx="3787238" cy="5266627"/>
          </a:xfrm>
          <a:prstGeom prst="rect">
            <a:avLst/>
          </a:prstGeom>
          <a:noFill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 l="12247" t="0" r="12247" b="0"/>
          <a:stretch/>
        </p:blipFill>
        <p:spPr bwMode="auto">
          <a:xfrm>
            <a:off x="6096000" y="1507484"/>
            <a:ext cx="4203481" cy="4989523"/>
          </a:xfrm>
          <a:prstGeom prst="rect">
            <a:avLst/>
          </a:prstGeom>
          <a:noFill/>
        </p:spPr>
      </p:pic>
      <p:cxnSp>
        <p:nvCxnSpPr>
          <p:cNvPr id="10" name="Straight Arrow Connector 9"/>
          <p:cNvCxnSpPr/>
          <p:nvPr/>
        </p:nvCxnSpPr>
        <p:spPr bwMode="auto">
          <a:xfrm flipH="1">
            <a:off x="5222697" y="2825393"/>
            <a:ext cx="27740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 bwMode="auto">
          <a:xfrm>
            <a:off x="5483232" y="2686893"/>
            <a:ext cx="861432" cy="2746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1200"/>
              <a:t>Acanthion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Patient Preparation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How would you change a patient for a C-spine exam?</a:t>
            </a:r>
            <a:endParaRPr/>
          </a:p>
          <a:p>
            <a:pPr lvl="1">
              <a:defRPr/>
            </a:pPr>
            <a:r>
              <a:rPr lang="en-CA" sz="2100"/>
              <a:t>Remove all clothing from the waist up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What artifacts are we worried about?</a:t>
            </a:r>
            <a:endParaRPr/>
          </a:p>
          <a:p>
            <a:pPr lvl="1">
              <a:defRPr/>
            </a:pPr>
            <a:r>
              <a:rPr lang="en-CA" sz="2100"/>
              <a:t>Earrings</a:t>
            </a:r>
            <a:endParaRPr/>
          </a:p>
          <a:p>
            <a:pPr lvl="1">
              <a:defRPr/>
            </a:pPr>
            <a:r>
              <a:rPr lang="en-CA" sz="2100"/>
              <a:t>Necklaces</a:t>
            </a:r>
            <a:endParaRPr/>
          </a:p>
          <a:p>
            <a:pPr lvl="1">
              <a:defRPr/>
            </a:pPr>
            <a:r>
              <a:rPr lang="en-CA" sz="2100"/>
              <a:t>Hair clips and pins</a:t>
            </a:r>
            <a:endParaRPr/>
          </a:p>
          <a:p>
            <a:pPr lvl="1">
              <a:defRPr/>
            </a:pPr>
            <a:r>
              <a:rPr lang="en-CA" sz="2100"/>
              <a:t>Buns and ponytails!</a:t>
            </a:r>
            <a:endParaRPr/>
          </a:p>
          <a:p>
            <a:pPr lvl="1">
              <a:defRPr/>
            </a:pPr>
            <a:r>
              <a:rPr lang="en-CA" sz="2100"/>
              <a:t>Tongue rings</a:t>
            </a:r>
            <a:endParaRPr/>
          </a:p>
          <a:p>
            <a:pPr lvl="1">
              <a:defRPr/>
            </a:pPr>
            <a:r>
              <a:rPr lang="en-CA" sz="2100"/>
              <a:t>Dentures</a:t>
            </a:r>
            <a:endParaRPr/>
          </a:p>
          <a:p>
            <a:pPr lvl="1">
              <a:defRPr/>
            </a:pPr>
            <a:r>
              <a:rPr lang="en-CA" sz="2100"/>
              <a:t>Gum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4000">
                <a:solidFill>
                  <a:schemeClr val="tx1"/>
                </a:solidFill>
              </a:rPr>
              <a:t>Views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Routine</a:t>
            </a:r>
            <a:endParaRPr/>
          </a:p>
          <a:p>
            <a:pPr lvl="1">
              <a:defRPr/>
            </a:pPr>
            <a:r>
              <a:rPr lang="en-CA" sz="2100"/>
              <a:t>Lateral</a:t>
            </a:r>
            <a:endParaRPr/>
          </a:p>
          <a:p>
            <a:pPr lvl="1">
              <a:defRPr/>
            </a:pPr>
            <a:r>
              <a:rPr lang="en-CA" sz="2100"/>
              <a:t>15° AP axial</a:t>
            </a:r>
            <a:endParaRPr/>
          </a:p>
          <a:p>
            <a:pPr lvl="1">
              <a:defRPr/>
            </a:pPr>
            <a:r>
              <a:rPr lang="en-CA" sz="2100"/>
              <a:t>AP open mouth (odontoid)</a:t>
            </a:r>
            <a:endParaRPr/>
          </a:p>
          <a:p>
            <a:pPr lvl="1">
              <a:defRPr/>
            </a:pPr>
            <a:r>
              <a:rPr lang="en-CA" sz="2100"/>
              <a:t>15° axial obliques (AP or PA)</a:t>
            </a:r>
            <a:endParaRPr/>
          </a:p>
          <a:p>
            <a:pPr lvl="1">
              <a:defRPr/>
            </a:pPr>
            <a:r>
              <a:rPr lang="en-CA" sz="2100"/>
              <a:t>Swimmer’s *Will be discussed with T-spine*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Non-routine</a:t>
            </a:r>
            <a:endParaRPr/>
          </a:p>
          <a:p>
            <a:pPr lvl="1">
              <a:defRPr/>
            </a:pPr>
            <a:r>
              <a:rPr lang="en-CA" sz="2100"/>
              <a:t>Fuch’s</a:t>
            </a:r>
            <a:endParaRPr lang="en-CA" sz="2100"/>
          </a:p>
          <a:p>
            <a:pPr lvl="1">
              <a:defRPr/>
            </a:pPr>
            <a:r>
              <a:rPr lang="en-CA" sz="2100"/>
              <a:t>Flexion &amp; Extension</a:t>
            </a:r>
            <a:endParaRPr/>
          </a:p>
          <a:p>
            <a:pPr lvl="1">
              <a:defRPr/>
            </a:pPr>
            <a:r>
              <a:rPr lang="en-CA" sz="2100"/>
              <a:t>Soft Tissue Neck (Nasopharynx or adenoids)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Lateral </a:t>
            </a:r>
            <a:r>
              <a:rPr lang="en-CA">
                <a:solidFill>
                  <a:srgbClr val="C00000"/>
                </a:solidFill>
              </a:rPr>
              <a:t>75-85kVp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488896"/>
            <a:ext cx="11094720" cy="5003979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defRPr/>
            </a:pPr>
            <a:r>
              <a:rPr lang="en-CA" sz="2200" b="1">
                <a:solidFill>
                  <a:schemeClr val="tx1"/>
                </a:solidFill>
              </a:rPr>
              <a:t>SID</a:t>
            </a:r>
            <a:endParaRPr/>
          </a:p>
          <a:p>
            <a:pPr lvl="1">
              <a:defRPr/>
            </a:pPr>
            <a:r>
              <a:rPr lang="en-CA" sz="2900"/>
              <a:t>180 cm</a:t>
            </a:r>
            <a:endParaRPr/>
          </a:p>
          <a:p>
            <a:pPr>
              <a:defRPr/>
            </a:pPr>
            <a:r>
              <a:rPr lang="en-CA" sz="2200" b="1">
                <a:solidFill>
                  <a:schemeClr val="tx1"/>
                </a:solidFill>
              </a:rPr>
              <a:t>Pt position</a:t>
            </a:r>
            <a:endParaRPr/>
          </a:p>
          <a:p>
            <a:pPr lvl="1">
              <a:defRPr/>
            </a:pPr>
            <a:r>
              <a:rPr lang="en-CA" sz="2900">
                <a:solidFill>
                  <a:schemeClr val="tx1"/>
                </a:solidFill>
              </a:rPr>
              <a:t>True left lateral</a:t>
            </a:r>
            <a:endParaRPr/>
          </a:p>
          <a:p>
            <a:pPr lvl="1">
              <a:defRPr/>
            </a:pPr>
            <a:r>
              <a:rPr lang="en-CA" sz="2900"/>
              <a:t>Raise chin slightly </a:t>
            </a:r>
            <a:endParaRPr lang="en-CA" sz="29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200" b="1">
                <a:solidFill>
                  <a:schemeClr val="tx1"/>
                </a:solidFill>
              </a:rPr>
              <a:t>Central ray</a:t>
            </a:r>
            <a:endParaRPr/>
          </a:p>
          <a:p>
            <a:pPr lvl="1">
              <a:defRPr/>
            </a:pPr>
            <a:r>
              <a:rPr lang="en-CA" sz="2900"/>
              <a:t>Straight ray</a:t>
            </a:r>
            <a:endParaRPr/>
          </a:p>
          <a:p>
            <a:pPr lvl="1">
              <a:defRPr/>
            </a:pPr>
            <a:r>
              <a:rPr lang="en-CA" sz="2900">
                <a:solidFill>
                  <a:schemeClr val="tx1"/>
                </a:solidFill>
              </a:rPr>
              <a:t>Midcoronal plane (may tilt collimator very slightly)</a:t>
            </a:r>
            <a:endParaRPr/>
          </a:p>
          <a:p>
            <a:pPr lvl="1">
              <a:defRPr/>
            </a:pPr>
            <a:r>
              <a:rPr lang="en-CA" sz="2900"/>
              <a:t>C4 (laryngeal prominence)</a:t>
            </a:r>
            <a:endParaRPr/>
          </a:p>
          <a:p>
            <a:pPr>
              <a:defRPr/>
            </a:pPr>
            <a:r>
              <a:rPr lang="en-CA" sz="2200" b="1">
                <a:solidFill>
                  <a:schemeClr val="tx1"/>
                </a:solidFill>
              </a:rPr>
              <a:t>Collimation</a:t>
            </a:r>
            <a:endParaRPr/>
          </a:p>
          <a:p>
            <a:pPr lvl="1">
              <a:defRPr/>
            </a:pPr>
            <a:r>
              <a:rPr lang="en-CA" sz="2900"/>
              <a:t>Top of ear superiorly</a:t>
            </a:r>
            <a:endParaRPr/>
          </a:p>
          <a:p>
            <a:pPr lvl="2">
              <a:defRPr/>
            </a:pPr>
            <a:r>
              <a:rPr lang="en-CA" sz="1600"/>
              <a:t>Must include Sella turcica (2cm anterosuperior to EAM)</a:t>
            </a:r>
            <a:endParaRPr/>
          </a:p>
          <a:p>
            <a:pPr lvl="1">
              <a:defRPr/>
            </a:pPr>
            <a:r>
              <a:rPr lang="en-CA" sz="2900"/>
              <a:t>T1 inferiorly </a:t>
            </a:r>
            <a:endParaRPr/>
          </a:p>
          <a:p>
            <a:pPr lvl="1">
              <a:defRPr/>
            </a:pPr>
            <a:r>
              <a:rPr lang="en-CA" sz="2900">
                <a:solidFill>
                  <a:schemeClr val="tx1"/>
                </a:solidFill>
              </a:rPr>
              <a:t>Soft tissue anterior &amp; posterior</a:t>
            </a:r>
            <a:endParaRPr/>
          </a:p>
          <a:p>
            <a:pPr>
              <a:defRPr/>
            </a:pPr>
            <a:r>
              <a:rPr lang="en-CA" sz="2200" b="1">
                <a:solidFill>
                  <a:schemeClr val="tx1"/>
                </a:solidFill>
              </a:rPr>
              <a:t>Marker</a:t>
            </a:r>
            <a:endParaRPr/>
          </a:p>
          <a:p>
            <a:pPr lvl="1">
              <a:defRPr/>
            </a:pPr>
            <a:r>
              <a:rPr lang="en-CA" sz="2900"/>
              <a:t>Anterior to soft tissue of neck</a:t>
            </a:r>
            <a:endParaRPr/>
          </a:p>
          <a:p>
            <a:pPr>
              <a:defRPr/>
            </a:pPr>
            <a:r>
              <a:rPr lang="en-CA" sz="2200" b="1">
                <a:solidFill>
                  <a:schemeClr val="tx1"/>
                </a:solidFill>
              </a:rPr>
              <a:t>Breathing</a:t>
            </a:r>
            <a:endParaRPr/>
          </a:p>
          <a:p>
            <a:pPr lvl="1">
              <a:defRPr/>
            </a:pPr>
            <a:r>
              <a:rPr lang="en-CA" sz="2900"/>
              <a:t>Suspend on expiration</a:t>
            </a:r>
            <a:endParaRPr lang="en-CA" sz="2900">
              <a:solidFill>
                <a:schemeClr val="tx1"/>
              </a:solidFill>
            </a:endParaRPr>
          </a:p>
          <a:p>
            <a:pPr lvl="1">
              <a:defRPr/>
            </a:pPr>
            <a:endParaRPr lang="en-CA" sz="2100"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060014" y="681037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502767" y="681037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945519" y="681037"/>
            <a:ext cx="442752" cy="491947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16677" t="2541" r="25930" b="13263"/>
          <a:stretch/>
        </p:blipFill>
        <p:spPr bwMode="auto">
          <a:xfrm>
            <a:off x="7798428" y="1690688"/>
            <a:ext cx="3688422" cy="459254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 bwMode="auto">
          <a:xfrm>
            <a:off x="8610936" y="2721772"/>
            <a:ext cx="1591646" cy="2763749"/>
          </a:xfrm>
          <a:prstGeom prst="rect">
            <a:avLst/>
          </a:prstGeom>
          <a:solidFill>
            <a:srgbClr val="FFFF00">
              <a:alpha val="14902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Image evaluation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defRPr/>
            </a:pPr>
            <a:r>
              <a:rPr lang="en-US" sz="2400"/>
              <a:t>All 7 cervical vertebrae + 1/3 of T1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Sella turcica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Gonion (angle of mandible) off the axis and atlas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Open zygapophyseal joints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CR centered at C 4/5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Soft tissue included 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No rotation or tilt</a:t>
            </a:r>
            <a:endParaRPr lang="en-US" sz="2000"/>
          </a:p>
          <a:p>
            <a:pPr>
              <a:defRPr/>
            </a:pPr>
            <a:endParaRPr lang="en-US" sz="2000"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24921" t="0" r="24650" b="0"/>
          <a:stretch/>
        </p:blipFill>
        <p:spPr bwMode="auto">
          <a:xfrm>
            <a:off x="7217768" y="372580"/>
            <a:ext cx="3265801" cy="5804383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>
            <a:stCxn id="2050" idx="0"/>
          </p:cNvCxnSpPr>
          <p:nvPr/>
        </p:nvCxnSpPr>
        <p:spPr bwMode="auto">
          <a:xfrm flipH="1">
            <a:off x="8850668" y="372580"/>
            <a:ext cx="1" cy="5642773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 bwMode="auto">
          <a:xfrm>
            <a:off x="7217767" y="703613"/>
            <a:ext cx="3265800" cy="4033142"/>
            <a:chOff x="0" y="0"/>
            <a:chExt cx="3265800" cy="4033142"/>
          </a:xfrm>
        </p:grpSpPr>
        <p:sp>
          <p:nvSpPr>
            <p:cNvPr id="4" name="TextBox 3"/>
            <p:cNvSpPr txBox="1"/>
            <p:nvPr/>
          </p:nvSpPr>
          <p:spPr bwMode="auto">
            <a:xfrm>
              <a:off x="2034281" y="1099332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1</a:t>
              </a:r>
              <a:endParaRPr/>
            </a:p>
          </p:txBody>
        </p:sp>
        <p:sp>
          <p:nvSpPr>
            <p:cNvPr id="5" name="TextBox 4"/>
            <p:cNvSpPr txBox="1"/>
            <p:nvPr/>
          </p:nvSpPr>
          <p:spPr bwMode="auto">
            <a:xfrm>
              <a:off x="2034281" y="1468665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2</a:t>
              </a:r>
              <a:endParaRPr/>
            </a:p>
          </p:txBody>
        </p:sp>
        <p:sp>
          <p:nvSpPr>
            <p:cNvPr id="6" name="TextBox 5"/>
            <p:cNvSpPr txBox="1"/>
            <p:nvPr/>
          </p:nvSpPr>
          <p:spPr bwMode="auto">
            <a:xfrm>
              <a:off x="2049237" y="1898686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3</a:t>
              </a:r>
              <a:endParaRPr/>
            </a:p>
          </p:txBody>
        </p:sp>
        <p:sp>
          <p:nvSpPr>
            <p:cNvPr id="7" name="TextBox 6"/>
            <p:cNvSpPr txBox="1"/>
            <p:nvPr/>
          </p:nvSpPr>
          <p:spPr bwMode="auto">
            <a:xfrm>
              <a:off x="1882510" y="2258296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4</a:t>
              </a:r>
              <a:endParaRPr/>
            </a:p>
          </p:txBody>
        </p:sp>
        <p:sp>
          <p:nvSpPr>
            <p:cNvPr id="8" name="TextBox 7"/>
            <p:cNvSpPr txBox="1"/>
            <p:nvPr/>
          </p:nvSpPr>
          <p:spPr bwMode="auto">
            <a:xfrm>
              <a:off x="1789351" y="2581056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5</a:t>
              </a:r>
              <a:endParaRPr/>
            </a:p>
          </p:txBody>
        </p:sp>
        <p:sp>
          <p:nvSpPr>
            <p:cNvPr id="9" name="TextBox 8"/>
            <p:cNvSpPr txBox="1"/>
            <p:nvPr/>
          </p:nvSpPr>
          <p:spPr bwMode="auto">
            <a:xfrm>
              <a:off x="1632898" y="2940665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6</a:t>
              </a:r>
              <a:endParaRPr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1554672" y="3309997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7</a:t>
              </a:r>
              <a:endParaRPr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1257156" y="3667022"/>
              <a:ext cx="450371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T1</a:t>
              </a:r>
              <a:endParaRPr/>
            </a:p>
          </p:txBody>
        </p:sp>
        <p:sp>
          <p:nvSpPr>
            <p:cNvPr id="12" name="Oval 11"/>
            <p:cNvSpPr/>
            <p:nvPr/>
          </p:nvSpPr>
          <p:spPr bwMode="auto">
            <a:xfrm>
              <a:off x="2528869" y="0"/>
              <a:ext cx="563651" cy="563651"/>
            </a:xfrm>
            <a:prstGeom prst="ellipse">
              <a:avLst/>
            </a:prstGeom>
            <a:noFill/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16" name="Straight Connector 15"/>
            <p:cNvCxnSpPr>
              <a:stCxn id="2050" idx="1"/>
              <a:endCxn id="2050" idx="3"/>
            </p:cNvCxnSpPr>
            <p:nvPr/>
          </p:nvCxnSpPr>
          <p:spPr bwMode="auto">
            <a:xfrm>
              <a:off x="0" y="2571157"/>
              <a:ext cx="3265801" cy="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Rotation and Tilt on Vertebrae</a:t>
            </a:r>
            <a:endParaRPr/>
          </a:p>
        </p:txBody>
      </p:sp>
      <p:sp>
        <p:nvSpPr>
          <p:cNvPr id="7" name="Cube 6"/>
          <p:cNvSpPr/>
          <p:nvPr/>
        </p:nvSpPr>
        <p:spPr bwMode="auto">
          <a:xfrm rot="10800000">
            <a:off x="7276682" y="1805796"/>
            <a:ext cx="1216025" cy="1143000"/>
          </a:xfrm>
          <a:prstGeom prst="cube">
            <a:avLst>
              <a:gd name="adj" fmla="val 17583"/>
            </a:avLst>
          </a:pr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Cube 25"/>
          <p:cNvSpPr/>
          <p:nvPr/>
        </p:nvSpPr>
        <p:spPr bwMode="auto">
          <a:xfrm rot="10800000">
            <a:off x="7273507" y="3024996"/>
            <a:ext cx="1216025" cy="1143000"/>
          </a:xfrm>
          <a:prstGeom prst="cube">
            <a:avLst>
              <a:gd name="adj" fmla="val 17583"/>
            </a:avLst>
          </a:pr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Cube 28"/>
          <p:cNvSpPr/>
          <p:nvPr/>
        </p:nvSpPr>
        <p:spPr bwMode="auto">
          <a:xfrm rot="10800000">
            <a:off x="7259220" y="4285471"/>
            <a:ext cx="1216025" cy="1143000"/>
          </a:xfrm>
          <a:prstGeom prst="cube">
            <a:avLst>
              <a:gd name="adj" fmla="val 17583"/>
            </a:avLst>
          </a:pr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4342" name="Group 35"/>
          <p:cNvGrpSpPr/>
          <p:nvPr/>
        </p:nvGrpSpPr>
        <p:grpSpPr bwMode="auto">
          <a:xfrm>
            <a:off x="4225506" y="1812146"/>
            <a:ext cx="1066800" cy="3352800"/>
            <a:chOff x="1981200" y="2121040"/>
            <a:chExt cx="1066800" cy="3352800"/>
          </a:xfrm>
          <a:solidFill>
            <a:srgbClr val="00B0F0"/>
          </a:solidFill>
        </p:grpSpPr>
        <p:sp>
          <p:nvSpPr>
            <p:cNvPr id="33" name="Rectangle 32"/>
            <p:cNvSpPr/>
            <p:nvPr/>
          </p:nvSpPr>
          <p:spPr bwMode="auto">
            <a:xfrm>
              <a:off x="1981200" y="2121040"/>
              <a:ext cx="1066800" cy="990600"/>
            </a:xfrm>
            <a:prstGeom prst="rect">
              <a:avLst/>
            </a:prstGeom>
            <a:grpFill/>
            <a:ln>
              <a:solidFill>
                <a:srgbClr val="005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ectangle 33"/>
            <p:cNvSpPr/>
            <p:nvPr/>
          </p:nvSpPr>
          <p:spPr bwMode="auto">
            <a:xfrm>
              <a:off x="1981200" y="4483240"/>
              <a:ext cx="1066800" cy="990600"/>
            </a:xfrm>
            <a:prstGeom prst="rect">
              <a:avLst/>
            </a:prstGeom>
            <a:grpFill/>
            <a:ln>
              <a:solidFill>
                <a:srgbClr val="005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5" name="Rectangle 34"/>
            <p:cNvSpPr/>
            <p:nvPr/>
          </p:nvSpPr>
          <p:spPr bwMode="auto">
            <a:xfrm>
              <a:off x="1981200" y="3278328"/>
              <a:ext cx="1066800" cy="990600"/>
            </a:xfrm>
            <a:prstGeom prst="rect">
              <a:avLst/>
            </a:prstGeom>
            <a:grpFill/>
            <a:ln>
              <a:solidFill>
                <a:srgbClr val="005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cxnSp>
        <p:nvCxnSpPr>
          <p:cNvPr id="38" name="Straight Arrow Connector 37"/>
          <p:cNvCxnSpPr/>
          <p:nvPr/>
        </p:nvCxnSpPr>
        <p:spPr bwMode="auto">
          <a:xfrm flipV="1">
            <a:off x="3061869" y="4639484"/>
            <a:ext cx="1143000" cy="495300"/>
          </a:xfrm>
          <a:prstGeom prst="straightConnector1">
            <a:avLst/>
          </a:prstGeom>
          <a:ln w="28575">
            <a:solidFill>
              <a:srgbClr val="005EB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eform 44"/>
          <p:cNvSpPr/>
          <p:nvPr/>
        </p:nvSpPr>
        <p:spPr bwMode="auto">
          <a:xfrm>
            <a:off x="2593556" y="150099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8" name="Freeform 47"/>
          <p:cNvSpPr/>
          <p:nvPr/>
        </p:nvSpPr>
        <p:spPr bwMode="auto">
          <a:xfrm>
            <a:off x="2587206" y="2680510"/>
            <a:ext cx="1638300" cy="1487487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9" name="Freeform 48"/>
          <p:cNvSpPr/>
          <p:nvPr/>
        </p:nvSpPr>
        <p:spPr bwMode="auto">
          <a:xfrm>
            <a:off x="2587206" y="389494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1" name="Freeform 50"/>
          <p:cNvSpPr/>
          <p:nvPr/>
        </p:nvSpPr>
        <p:spPr bwMode="auto">
          <a:xfrm>
            <a:off x="5776494" y="1566084"/>
            <a:ext cx="1638300" cy="1485900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2" name="Freeform 51"/>
          <p:cNvSpPr/>
          <p:nvPr/>
        </p:nvSpPr>
        <p:spPr bwMode="auto">
          <a:xfrm>
            <a:off x="5620919" y="150099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3" name="Freeform 52"/>
          <p:cNvSpPr/>
          <p:nvPr/>
        </p:nvSpPr>
        <p:spPr bwMode="auto">
          <a:xfrm>
            <a:off x="5743156" y="263764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4" name="Freeform 53"/>
          <p:cNvSpPr/>
          <p:nvPr/>
        </p:nvSpPr>
        <p:spPr bwMode="auto">
          <a:xfrm>
            <a:off x="5620919" y="2853546"/>
            <a:ext cx="1638300" cy="1485900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5" name="Freeform 54"/>
          <p:cNvSpPr/>
          <p:nvPr/>
        </p:nvSpPr>
        <p:spPr bwMode="auto">
          <a:xfrm>
            <a:off x="5743156" y="389494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8" name="Freeform 57"/>
          <p:cNvSpPr/>
          <p:nvPr/>
        </p:nvSpPr>
        <p:spPr bwMode="auto">
          <a:xfrm>
            <a:off x="5638381" y="4131485"/>
            <a:ext cx="1638300" cy="1487487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15° Axial AP </a:t>
            </a:r>
            <a:r>
              <a:rPr lang="en-CA">
                <a:solidFill>
                  <a:srgbClr val="C00000"/>
                </a:solidFill>
              </a:rPr>
              <a:t>75-85 </a:t>
            </a:r>
            <a:r>
              <a:rPr lang="en-CA">
                <a:solidFill>
                  <a:srgbClr val="C00000"/>
                </a:solidFill>
              </a:rPr>
              <a:t>kVp</a:t>
            </a:r>
            <a:endParaRPr lang="en-CA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CA" b="1">
                <a:solidFill>
                  <a:schemeClr val="tx1"/>
                </a:solidFill>
              </a:rPr>
              <a:t>SID</a:t>
            </a:r>
            <a:endParaRPr/>
          </a:p>
          <a:p>
            <a:pPr lvl="1">
              <a:defRPr/>
            </a:pPr>
            <a:r>
              <a:rPr lang="en-CA" sz="2000"/>
              <a:t>110 cm</a:t>
            </a:r>
            <a:endParaRPr/>
          </a:p>
          <a:p>
            <a:pPr>
              <a:defRPr/>
            </a:pPr>
            <a:r>
              <a:rPr lang="en-CA" b="1">
                <a:solidFill>
                  <a:schemeClr val="tx1"/>
                </a:solidFill>
              </a:rPr>
              <a:t>Pt position</a:t>
            </a:r>
            <a:endParaRPr/>
          </a:p>
          <a:p>
            <a:pPr lvl="1">
              <a:defRPr/>
            </a:pPr>
            <a:r>
              <a:rPr lang="en-CA" sz="2000"/>
              <a:t>Midsagittal plane perpendicular to the IR</a:t>
            </a:r>
            <a:endParaRPr/>
          </a:p>
          <a:p>
            <a:pPr lvl="1">
              <a:defRPr/>
            </a:pPr>
            <a:r>
              <a:rPr lang="en-CA" sz="2000"/>
              <a:t>Even weight on floor</a:t>
            </a:r>
            <a:endParaRPr/>
          </a:p>
          <a:p>
            <a:pPr>
              <a:defRPr/>
            </a:pPr>
            <a:r>
              <a:rPr lang="en-CA" b="1">
                <a:solidFill>
                  <a:schemeClr val="tx1"/>
                </a:solidFill>
              </a:rPr>
              <a:t>Central ray</a:t>
            </a:r>
            <a:endParaRPr/>
          </a:p>
          <a:p>
            <a:pPr lvl="1">
              <a:defRPr/>
            </a:pPr>
            <a:r>
              <a:rPr lang="en-CA" sz="2000"/>
              <a:t>15° cephalad at level of C4</a:t>
            </a:r>
            <a:endParaRPr/>
          </a:p>
          <a:p>
            <a:pPr>
              <a:defRPr/>
            </a:pPr>
            <a:r>
              <a:rPr lang="en-CA" b="1">
                <a:solidFill>
                  <a:schemeClr val="tx1"/>
                </a:solidFill>
              </a:rPr>
              <a:t>Collimation</a:t>
            </a:r>
            <a:endParaRPr/>
          </a:p>
          <a:p>
            <a:pPr lvl="1">
              <a:defRPr/>
            </a:pPr>
            <a:r>
              <a:rPr lang="en-CA" sz="2000"/>
              <a:t>Mastoids to T2 (jugular notch)</a:t>
            </a:r>
            <a:endParaRPr/>
          </a:p>
          <a:p>
            <a:pPr lvl="1">
              <a:defRPr/>
            </a:pPr>
            <a:r>
              <a:rPr lang="en-CA" sz="2000"/>
              <a:t>Soft tissue side to side</a:t>
            </a:r>
            <a:endParaRPr/>
          </a:p>
          <a:p>
            <a:pPr>
              <a:defRPr/>
            </a:pPr>
            <a:r>
              <a:rPr lang="en-CA" b="1"/>
              <a:t>Marker</a:t>
            </a:r>
            <a:endParaRPr/>
          </a:p>
          <a:p>
            <a:pPr lvl="1">
              <a:defRPr/>
            </a:pPr>
            <a:r>
              <a:rPr lang="en-CA" sz="2000"/>
              <a:t>On detector, lateral to shadow</a:t>
            </a:r>
            <a:endParaRPr/>
          </a:p>
          <a:p>
            <a:pPr>
              <a:defRPr/>
            </a:pPr>
            <a:r>
              <a:rPr lang="en-CA" b="1"/>
              <a:t>Breathing</a:t>
            </a:r>
            <a:endParaRPr/>
          </a:p>
          <a:p>
            <a:pPr lvl="1">
              <a:defRPr/>
            </a:pPr>
            <a:r>
              <a:rPr lang="en-CA" sz="2000"/>
              <a:t>Suspend respiration</a:t>
            </a:r>
            <a:endParaRPr/>
          </a:p>
          <a:p>
            <a:pPr lvl="1">
              <a:defRPr/>
            </a:pPr>
            <a:endParaRPr lang="en-CA" sz="2100"/>
          </a:p>
        </p:txBody>
      </p:sp>
      <p:pic>
        <p:nvPicPr>
          <p:cNvPr id="4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481184" y="217399"/>
            <a:ext cx="442752" cy="491947"/>
          </a:xfrm>
          <a:prstGeom prst="rect">
            <a:avLst/>
          </a:prstGeom>
          <a:noFill/>
        </p:spPr>
      </p:pic>
      <p:pic>
        <p:nvPicPr>
          <p:cNvPr id="5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923936" y="217399"/>
            <a:ext cx="442752" cy="491947"/>
          </a:xfrm>
          <a:prstGeom prst="rect">
            <a:avLst/>
          </a:prstGeom>
          <a:noFill/>
        </p:spPr>
      </p:pic>
      <p:pic>
        <p:nvPicPr>
          <p:cNvPr id="6" name="Picture 4" descr="Transparent Hot Chili Peppers Clipart - Chilli Pepper Icon Png , Free  Transparent Clipart - ClipartKe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366687" y="217400"/>
            <a:ext cx="442752" cy="491947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 l="29101" t="8527" r="26010" b="27903"/>
          <a:stretch/>
        </p:blipFill>
        <p:spPr bwMode="auto">
          <a:xfrm>
            <a:off x="6380037" y="1380059"/>
            <a:ext cx="3973303" cy="4712517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 bwMode="auto">
          <a:xfrm>
            <a:off x="7481185" y="2969231"/>
            <a:ext cx="1573773" cy="1828801"/>
          </a:xfrm>
          <a:prstGeom prst="rect">
            <a:avLst/>
          </a:prstGeom>
          <a:solidFill>
            <a:srgbClr val="FFFF00">
              <a:alpha val="14902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Image Evaluation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690688"/>
            <a:ext cx="5929867" cy="435133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sz="2400"/>
              <a:t>C3 to T2/3 and surrounding soft tissue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Centered to C4/5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Chin and base of skull  superimposed 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Open intervertebral disc spaces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Spinous processes equidistant to the pedicles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Mandibular angles equidistant to the vertebrae</a:t>
            </a:r>
            <a:endParaRPr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57011" t="0" r="0" b="3599"/>
          <a:stretch/>
        </p:blipFill>
        <p:spPr bwMode="auto">
          <a:xfrm>
            <a:off x="6904576" y="1078359"/>
            <a:ext cx="3715712" cy="5332716"/>
          </a:xfrm>
          <a:prstGeom prst="rect">
            <a:avLst/>
          </a:prstGeom>
          <a:noFill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 l="31663" t="96401" r="31662" b="0"/>
          <a:stretch/>
        </p:blipFill>
        <p:spPr bwMode="auto">
          <a:xfrm>
            <a:off x="7090827" y="6411075"/>
            <a:ext cx="2794570" cy="175517"/>
          </a:xfrm>
          <a:prstGeom prst="rect">
            <a:avLst/>
          </a:prstGeom>
          <a:noFill/>
        </p:spPr>
      </p:pic>
      <p:cxnSp>
        <p:nvCxnSpPr>
          <p:cNvPr id="13" name="Straight Connector 12"/>
          <p:cNvCxnSpPr>
            <a:stCxn id="4098" idx="0"/>
          </p:cNvCxnSpPr>
          <p:nvPr/>
        </p:nvCxnSpPr>
        <p:spPr bwMode="auto">
          <a:xfrm>
            <a:off x="8762433" y="1078359"/>
            <a:ext cx="12041" cy="5332716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 bwMode="auto">
          <a:xfrm>
            <a:off x="6904575" y="2443701"/>
            <a:ext cx="3715711" cy="3693868"/>
            <a:chOff x="0" y="0"/>
            <a:chExt cx="3715711" cy="3693868"/>
          </a:xfrm>
        </p:grpSpPr>
        <p:sp>
          <p:nvSpPr>
            <p:cNvPr id="4" name="TextBox 3"/>
            <p:cNvSpPr txBox="1"/>
            <p:nvPr/>
          </p:nvSpPr>
          <p:spPr bwMode="auto">
            <a:xfrm>
              <a:off x="735926" y="0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3</a:t>
              </a:r>
              <a:endParaRPr/>
            </a:p>
          </p:txBody>
        </p:sp>
        <p:sp>
          <p:nvSpPr>
            <p:cNvPr id="6" name="TextBox 5"/>
            <p:cNvSpPr txBox="1"/>
            <p:nvPr/>
          </p:nvSpPr>
          <p:spPr bwMode="auto">
            <a:xfrm>
              <a:off x="735926" y="507339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4</a:t>
              </a:r>
              <a:endParaRPr/>
            </a:p>
          </p:txBody>
        </p:sp>
        <p:sp>
          <p:nvSpPr>
            <p:cNvPr id="7" name="TextBox 6"/>
            <p:cNvSpPr txBox="1"/>
            <p:nvPr/>
          </p:nvSpPr>
          <p:spPr bwMode="auto">
            <a:xfrm>
              <a:off x="735926" y="1009965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5</a:t>
              </a:r>
              <a:endParaRPr/>
            </a:p>
          </p:txBody>
        </p:sp>
        <p:sp>
          <p:nvSpPr>
            <p:cNvPr id="8" name="TextBox 7"/>
            <p:cNvSpPr txBox="1"/>
            <p:nvPr/>
          </p:nvSpPr>
          <p:spPr bwMode="auto">
            <a:xfrm>
              <a:off x="735926" y="1506020"/>
              <a:ext cx="315785" cy="366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CA"/>
                <a:t>6</a:t>
              </a:r>
              <a:endParaRPr/>
            </a:p>
          </p:txBody>
        </p:sp>
        <p:sp>
          <p:nvSpPr>
            <p:cNvPr id="9" name="TextBox 8"/>
            <p:cNvSpPr txBox="1"/>
            <p:nvPr/>
          </p:nvSpPr>
          <p:spPr bwMode="auto">
            <a:xfrm>
              <a:off x="735926" y="2055975"/>
              <a:ext cx="310735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7</a:t>
              </a:r>
              <a:endParaRPr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672514" y="2678723"/>
              <a:ext cx="450371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T1</a:t>
              </a:r>
              <a:endParaRPr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735926" y="3327748"/>
              <a:ext cx="450371" cy="366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en-CA"/>
                <a:t>T2</a:t>
              </a:r>
              <a:endParaRPr/>
            </a:p>
          </p:txBody>
        </p:sp>
        <p:cxnSp>
          <p:nvCxnSpPr>
            <p:cNvPr id="15" name="Straight Connector 14"/>
            <p:cNvCxnSpPr>
              <a:stCxn id="4098" idx="1"/>
              <a:endCxn id="4098" idx="3"/>
            </p:cNvCxnSpPr>
            <p:nvPr/>
          </p:nvCxnSpPr>
          <p:spPr bwMode="auto">
            <a:xfrm>
              <a:off x="0" y="1301014"/>
              <a:ext cx="3715712" cy="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 bwMode="auto">
            <a:xfrm>
              <a:off x="1335641" y="2179670"/>
              <a:ext cx="175517" cy="175517"/>
            </a:xfrm>
            <a:prstGeom prst="ellipse">
              <a:avLst/>
            </a:prstGeom>
            <a:solidFill>
              <a:srgbClr val="3FAF4A">
                <a:alpha val="23922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4" name="Oval 23"/>
            <p:cNvSpPr/>
            <p:nvPr/>
          </p:nvSpPr>
          <p:spPr bwMode="auto">
            <a:xfrm>
              <a:off x="2179117" y="2177958"/>
              <a:ext cx="175517" cy="175517"/>
            </a:xfrm>
            <a:prstGeom prst="ellipse">
              <a:avLst/>
            </a:prstGeom>
            <a:solidFill>
              <a:srgbClr val="3FAF4A">
                <a:alpha val="23922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25" name="Oval 24"/>
            <p:cNvSpPr/>
            <p:nvPr/>
          </p:nvSpPr>
          <p:spPr bwMode="auto">
            <a:xfrm>
              <a:off x="1711241" y="2546436"/>
              <a:ext cx="175517" cy="175517"/>
            </a:xfrm>
            <a:prstGeom prst="ellipse">
              <a:avLst/>
            </a:prstGeom>
            <a:solidFill>
              <a:srgbClr val="3FAF4A">
                <a:alpha val="23922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 Note Regarding Hair</a:t>
            </a:r>
            <a:endParaRPr/>
          </a:p>
        </p:txBody>
      </p:sp>
      <p:pic>
        <p:nvPicPr>
          <p:cNvPr id="6" name="Content Placeholder 5" descr="A person looking at the camera&#10;&#10;Description automatically generated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7727834" y="1690688"/>
            <a:ext cx="4295372" cy="4351338"/>
          </a:xfrm>
        </p:spPr>
      </p:pic>
      <p:sp>
        <p:nvSpPr>
          <p:cNvPr id="4" name="Rectangle 3"/>
          <p:cNvSpPr/>
          <p:nvPr/>
        </p:nvSpPr>
        <p:spPr bwMode="auto">
          <a:xfrm>
            <a:off x="8930104" y="6123434"/>
            <a:ext cx="2442991" cy="183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CA" sz="600"/>
              <a:t>Case courtesy of Dr Sarmad Aslam, Radiopaedia.org, </a:t>
            </a:r>
            <a:r>
              <a:rPr lang="en-CA" sz="600"/>
              <a:t>rID</a:t>
            </a:r>
            <a:r>
              <a:rPr lang="en-CA" sz="600"/>
              <a:t>: 78223</a:t>
            </a:r>
            <a:endParaRPr/>
          </a:p>
        </p:txBody>
      </p:sp>
      <p:pic>
        <p:nvPicPr>
          <p:cNvPr id="5122" name="Picture 2" descr="4 Super Easy Hair Bun Ideas for 2018 - Best Bun Hairstyle Tips"/>
          <p:cNvPicPr>
            <a:picLocks noChangeAspect="1" noChangeArrowheads="1"/>
          </p:cNvPicPr>
          <p:nvPr/>
        </p:nvPicPr>
        <p:blipFill>
          <a:blip r:embed="rId4"/>
          <a:srcRect l="0" t="0" r="66854" b="38034"/>
          <a:stretch/>
        </p:blipFill>
        <p:spPr bwMode="auto">
          <a:xfrm>
            <a:off x="1791667" y="4101727"/>
            <a:ext cx="2360401" cy="22063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 bwMode="auto">
          <a:xfrm>
            <a:off x="1007488" y="1691069"/>
            <a:ext cx="6553936" cy="2286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en-CA" sz="2400"/>
              <a:t>Wet hair, product, braids produce artifact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CA" sz="2400"/>
          </a:p>
          <a:p>
            <a:pPr marL="285750" indent="-285750">
              <a:buFont typeface="Arial"/>
              <a:buChar char="•"/>
              <a:defRPr/>
            </a:pPr>
            <a:r>
              <a:rPr lang="en-CA" sz="2400"/>
              <a:t>Ponytails or buns make it hard to raise chin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CA" sz="2400"/>
          </a:p>
          <a:p>
            <a:pPr marL="285750" indent="-285750">
              <a:buFont typeface="Arial"/>
              <a:buChar char="•"/>
              <a:defRPr/>
            </a:pPr>
            <a:r>
              <a:rPr lang="en-CA" sz="2400"/>
              <a:t>Pile hair on top of head if possible</a:t>
            </a:r>
            <a:endParaRPr/>
          </a:p>
          <a:p>
            <a:pPr marL="742950" lvl="1" indent="-285750">
              <a:buFont typeface="Arial"/>
              <a:buChar char="•"/>
              <a:defRPr/>
            </a:pPr>
            <a:r>
              <a:rPr lang="en-CA" sz="2400"/>
              <a:t>Tech note if not</a:t>
            </a:r>
            <a:endParaRPr/>
          </a:p>
        </p:txBody>
      </p:sp>
      <p:pic>
        <p:nvPicPr>
          <p:cNvPr id="5124" name="Picture 4" descr="4 Super Easy Hair Bun Ideas for 2018 - Best Bun Hairstyle Tips"/>
          <p:cNvPicPr>
            <a:picLocks noChangeAspect="1" noChangeArrowheads="1"/>
          </p:cNvPicPr>
          <p:nvPr/>
        </p:nvPicPr>
        <p:blipFill>
          <a:blip r:embed="rId4"/>
          <a:srcRect l="68202" t="0" r="3099" b="20281"/>
          <a:stretch/>
        </p:blipFill>
        <p:spPr bwMode="auto">
          <a:xfrm>
            <a:off x="4464167" y="3612163"/>
            <a:ext cx="1941106" cy="2695937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 bwMode="auto">
          <a:xfrm>
            <a:off x="2541142" y="6308100"/>
            <a:ext cx="2444896" cy="183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CA" sz="600"/>
              <a:t>https://www.marieclaire.com/beauty/news/g4472/hair-bun-styles/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AP 15° Axial Obliques </a:t>
            </a:r>
            <a:r>
              <a:rPr lang="en-CA">
                <a:solidFill>
                  <a:srgbClr val="C00000"/>
                </a:solidFill>
              </a:rPr>
              <a:t>75-85kVp</a:t>
            </a:r>
            <a:endParaRPr lang="en-C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4"/>
            <a:ext cx="10515600" cy="4705853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CA" sz="2300">
                <a:solidFill>
                  <a:schemeClr val="tx1"/>
                </a:solidFill>
              </a:rPr>
              <a:t>SID</a:t>
            </a:r>
            <a:endParaRPr/>
          </a:p>
          <a:p>
            <a:pPr lvl="1">
              <a:defRPr/>
            </a:pPr>
            <a:r>
              <a:rPr lang="en-CA" sz="2300"/>
              <a:t>110 cm (Can also be done at 180 cm)</a:t>
            </a:r>
            <a:endParaRPr/>
          </a:p>
          <a:p>
            <a:pPr>
              <a:defRPr/>
            </a:pPr>
            <a:r>
              <a:rPr lang="en-CA" sz="2300">
                <a:solidFill>
                  <a:schemeClr val="tx1"/>
                </a:solidFill>
              </a:rPr>
              <a:t>Pt Position</a:t>
            </a:r>
            <a:endParaRPr/>
          </a:p>
          <a:p>
            <a:pPr lvl="1">
              <a:defRPr/>
            </a:pPr>
            <a:r>
              <a:rPr lang="en-CA" sz="2300"/>
              <a:t>Midcoronal plane 45° from lateral</a:t>
            </a:r>
            <a:endParaRPr/>
          </a:p>
          <a:p>
            <a:pPr lvl="1">
              <a:defRPr/>
            </a:pPr>
            <a:r>
              <a:rPr lang="en-CA" sz="2300"/>
              <a:t>Raise chin slightly</a:t>
            </a:r>
            <a:endParaRPr/>
          </a:p>
          <a:p>
            <a:pPr lvl="1">
              <a:defRPr/>
            </a:pPr>
            <a:r>
              <a:rPr lang="en-CA" sz="2300" i="1"/>
              <a:t>Optional: turn head to a lateral position. Practice both in the lab!</a:t>
            </a:r>
            <a:endParaRPr lang="en-CA" sz="2300"/>
          </a:p>
          <a:p>
            <a:pPr>
              <a:defRPr/>
            </a:pPr>
            <a:r>
              <a:rPr lang="en-CA" sz="2300">
                <a:solidFill>
                  <a:schemeClr val="tx1"/>
                </a:solidFill>
              </a:rPr>
              <a:t>Central ray</a:t>
            </a:r>
            <a:endParaRPr/>
          </a:p>
          <a:p>
            <a:pPr lvl="1">
              <a:defRPr/>
            </a:pPr>
            <a:r>
              <a:rPr lang="en-CA" sz="2300"/>
              <a:t>15° cephalad at level of C4</a:t>
            </a:r>
            <a:endParaRPr/>
          </a:p>
          <a:p>
            <a:pPr>
              <a:defRPr/>
            </a:pPr>
            <a:r>
              <a:rPr lang="en-CA" sz="2300"/>
              <a:t>Collimation</a:t>
            </a:r>
            <a:endParaRPr/>
          </a:p>
          <a:p>
            <a:pPr lvl="1">
              <a:defRPr/>
            </a:pPr>
            <a:r>
              <a:rPr lang="en-CA" sz="2300"/>
              <a:t>EAM to T1/2 (jugular notch)</a:t>
            </a:r>
            <a:endParaRPr/>
          </a:p>
          <a:p>
            <a:pPr lvl="1">
              <a:defRPr/>
            </a:pPr>
            <a:r>
              <a:rPr lang="en-CA" sz="2300"/>
              <a:t>Soft tissue side to side</a:t>
            </a:r>
            <a:endParaRPr/>
          </a:p>
          <a:p>
            <a:pPr>
              <a:defRPr/>
            </a:pPr>
            <a:r>
              <a:rPr lang="en-CA" sz="2300"/>
              <a:t>Marker</a:t>
            </a:r>
            <a:endParaRPr/>
          </a:p>
          <a:p>
            <a:pPr lvl="1">
              <a:defRPr/>
            </a:pPr>
            <a:r>
              <a:rPr lang="en-CA" sz="2300"/>
              <a:t>Similar to AP</a:t>
            </a:r>
            <a:endParaRPr/>
          </a:p>
          <a:p>
            <a:pPr lvl="1">
              <a:defRPr/>
            </a:pPr>
            <a:r>
              <a:rPr lang="en-CA" sz="2300"/>
              <a:t>Mark Side down!</a:t>
            </a:r>
            <a:endParaRPr/>
          </a:p>
          <a:p>
            <a:pPr>
              <a:defRPr/>
            </a:pPr>
            <a:r>
              <a:rPr lang="en-CA" sz="2300"/>
              <a:t>Breathing</a:t>
            </a:r>
            <a:endParaRPr/>
          </a:p>
          <a:p>
            <a:pPr lvl="1">
              <a:defRPr/>
            </a:pPr>
            <a:r>
              <a:rPr lang="en-CA" sz="2300"/>
              <a:t>Suspend</a:t>
            </a:r>
            <a:endParaRPr/>
          </a:p>
          <a:p>
            <a:pPr lvl="1">
              <a:defRPr/>
            </a:pPr>
            <a:endParaRPr lang="en-CA" sz="210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l="28292" t="6584" r="26942" b="35632"/>
          <a:stretch/>
        </p:blipFill>
        <p:spPr bwMode="auto">
          <a:xfrm>
            <a:off x="7935246" y="1825624"/>
            <a:ext cx="3947160" cy="4076197"/>
          </a:xfrm>
          <a:prstGeom prst="rect">
            <a:avLst/>
          </a:prstGeom>
          <a:noFill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 l="30584" t="96728" r="30584" b="237"/>
          <a:stretch/>
        </p:blipFill>
        <p:spPr bwMode="auto">
          <a:xfrm>
            <a:off x="8429347" y="5901821"/>
            <a:ext cx="2958958" cy="18493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 bwMode="auto">
          <a:xfrm>
            <a:off x="9075505" y="3863082"/>
            <a:ext cx="3107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PA 15° Axial Obliques </a:t>
            </a:r>
            <a:r>
              <a:rPr lang="en-CA">
                <a:solidFill>
                  <a:srgbClr val="C00000"/>
                </a:solidFill>
              </a:rPr>
              <a:t>75-85 </a:t>
            </a:r>
            <a:r>
              <a:rPr lang="en-CA">
                <a:solidFill>
                  <a:srgbClr val="C00000"/>
                </a:solidFill>
              </a:rPr>
              <a:t>kVp</a:t>
            </a:r>
            <a:endParaRPr lang="en-C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SID</a:t>
            </a:r>
            <a:endParaRPr/>
          </a:p>
          <a:p>
            <a:pPr lvl="1">
              <a:defRPr/>
            </a:pPr>
            <a:r>
              <a:rPr lang="en-CA" sz="1900"/>
              <a:t>110 cm (Can also be done at 180 cm)</a:t>
            </a:r>
            <a:endParaRPr/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Pt Position</a:t>
            </a:r>
            <a:endParaRPr/>
          </a:p>
          <a:p>
            <a:pPr lvl="1">
              <a:defRPr/>
            </a:pPr>
            <a:r>
              <a:rPr lang="en-CA" sz="1900"/>
              <a:t>Midcoronal plane 45° from lateral</a:t>
            </a:r>
            <a:endParaRPr/>
          </a:p>
          <a:p>
            <a:pPr lvl="1">
              <a:defRPr/>
            </a:pPr>
            <a:r>
              <a:rPr lang="en-CA" sz="1900"/>
              <a:t>Raise chin slightly</a:t>
            </a:r>
            <a:endParaRPr/>
          </a:p>
          <a:p>
            <a:pPr lvl="1">
              <a:defRPr/>
            </a:pPr>
            <a:r>
              <a:rPr lang="en-CA" sz="1900" i="1"/>
              <a:t>Optional: turn head to a lateral position. Practice both in the lab!</a:t>
            </a:r>
            <a:endParaRPr lang="en-CA" sz="1900"/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Central ray</a:t>
            </a:r>
            <a:endParaRPr/>
          </a:p>
          <a:p>
            <a:pPr lvl="1">
              <a:defRPr/>
            </a:pPr>
            <a:r>
              <a:rPr lang="en-CA" sz="1900"/>
              <a:t>15° </a:t>
            </a:r>
            <a:r>
              <a:rPr lang="en-CA" sz="1900" b="1"/>
              <a:t>caudad</a:t>
            </a:r>
            <a:r>
              <a:rPr lang="en-CA" sz="1900"/>
              <a:t> at level of C4</a:t>
            </a:r>
            <a:endParaRPr/>
          </a:p>
          <a:p>
            <a:pPr>
              <a:defRPr/>
            </a:pPr>
            <a:r>
              <a:rPr lang="en-CA" sz="2000"/>
              <a:t>Collimation</a:t>
            </a:r>
            <a:endParaRPr/>
          </a:p>
          <a:p>
            <a:pPr lvl="1">
              <a:defRPr/>
            </a:pPr>
            <a:r>
              <a:rPr lang="en-CA" sz="1900"/>
              <a:t>EAM to T1/2 </a:t>
            </a:r>
            <a:endParaRPr/>
          </a:p>
          <a:p>
            <a:pPr lvl="1">
              <a:defRPr/>
            </a:pPr>
            <a:r>
              <a:rPr lang="en-CA" sz="1900"/>
              <a:t>Soft tissue side to side</a:t>
            </a:r>
            <a:endParaRPr/>
          </a:p>
          <a:p>
            <a:pPr>
              <a:defRPr/>
            </a:pPr>
            <a:r>
              <a:rPr lang="en-CA" sz="2000"/>
              <a:t>Marker</a:t>
            </a:r>
            <a:endParaRPr lang="en-CA" sz="1900"/>
          </a:p>
          <a:p>
            <a:pPr lvl="1">
              <a:defRPr/>
            </a:pPr>
            <a:r>
              <a:rPr lang="en-CA" sz="1900"/>
              <a:t>Mark Side down!</a:t>
            </a:r>
            <a:endParaRPr/>
          </a:p>
          <a:p>
            <a:pPr>
              <a:defRPr/>
            </a:pPr>
            <a:r>
              <a:rPr lang="en-CA" sz="2000"/>
              <a:t>Breathing</a:t>
            </a:r>
            <a:endParaRPr/>
          </a:p>
          <a:p>
            <a:pPr lvl="1">
              <a:defRPr/>
            </a:pPr>
            <a:r>
              <a:rPr lang="en-CA" sz="1900"/>
              <a:t>Suspend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Image Evaluation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2400"/>
              <a:t>C1-T1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Oblique projection of vertebral bodies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Open intervertebral disc spaces C2-C7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Open intervertebral foramina C2-C7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Please note electronic marker</a:t>
            </a:r>
            <a:endParaRPr/>
          </a:p>
          <a:p>
            <a:pPr marL="0" indent="0">
              <a:buNone/>
              <a:defRPr/>
            </a:pPr>
            <a:endParaRPr lang="en-US" sz="2400"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544664" y="831017"/>
            <a:ext cx="3505482" cy="58725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>
            <a:off x="7626849" y="3112531"/>
            <a:ext cx="3107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2</a:t>
            </a:r>
            <a:endParaRPr/>
          </a:p>
        </p:txBody>
      </p:sp>
      <p:sp>
        <p:nvSpPr>
          <p:cNvPr id="6" name="TextBox 5"/>
          <p:cNvSpPr txBox="1"/>
          <p:nvPr/>
        </p:nvSpPr>
        <p:spPr bwMode="auto">
          <a:xfrm>
            <a:off x="8050431" y="2927865"/>
            <a:ext cx="183636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endParaRPr lang="en-CA"/>
          </a:p>
        </p:txBody>
      </p:sp>
      <p:sp>
        <p:nvSpPr>
          <p:cNvPr id="7" name="TextBox 6"/>
          <p:cNvSpPr txBox="1"/>
          <p:nvPr/>
        </p:nvSpPr>
        <p:spPr bwMode="auto">
          <a:xfrm>
            <a:off x="7770688" y="3634431"/>
            <a:ext cx="3107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3</a:t>
            </a: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>
            <a:off x="7893977" y="4093075"/>
            <a:ext cx="3107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4</a:t>
            </a:r>
            <a:endParaRPr/>
          </a:p>
        </p:txBody>
      </p:sp>
      <p:sp>
        <p:nvSpPr>
          <p:cNvPr id="9" name="TextBox 8"/>
          <p:cNvSpPr txBox="1"/>
          <p:nvPr/>
        </p:nvSpPr>
        <p:spPr bwMode="auto">
          <a:xfrm>
            <a:off x="8014411" y="4551719"/>
            <a:ext cx="3107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5</a:t>
            </a:r>
            <a:endParaRPr/>
          </a:p>
        </p:txBody>
      </p:sp>
      <p:sp>
        <p:nvSpPr>
          <p:cNvPr id="10" name="TextBox 9"/>
          <p:cNvSpPr txBox="1"/>
          <p:nvPr/>
        </p:nvSpPr>
        <p:spPr bwMode="auto">
          <a:xfrm>
            <a:off x="8096005" y="5010363"/>
            <a:ext cx="3107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6</a:t>
            </a:r>
            <a:endParaRPr/>
          </a:p>
        </p:txBody>
      </p:sp>
      <p:sp>
        <p:nvSpPr>
          <p:cNvPr id="11" name="TextBox 10"/>
          <p:cNvSpPr txBox="1"/>
          <p:nvPr/>
        </p:nvSpPr>
        <p:spPr bwMode="auto">
          <a:xfrm>
            <a:off x="8252458" y="5487607"/>
            <a:ext cx="3107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7</a:t>
            </a:r>
            <a:endParaRPr/>
          </a:p>
        </p:txBody>
      </p:sp>
      <p:sp>
        <p:nvSpPr>
          <p:cNvPr id="12" name="Oval 11"/>
          <p:cNvSpPr/>
          <p:nvPr/>
        </p:nvSpPr>
        <p:spPr bwMode="auto">
          <a:xfrm rot="20812455">
            <a:off x="8210175" y="2813500"/>
            <a:ext cx="822673" cy="309911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13" name="Oval 12"/>
          <p:cNvSpPr/>
          <p:nvPr/>
        </p:nvSpPr>
        <p:spPr bwMode="auto">
          <a:xfrm>
            <a:off x="8839202" y="1597731"/>
            <a:ext cx="796149" cy="796149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Intervertebral Foramina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Which foramina will you see in an LPO? LAO?</a:t>
            </a:r>
            <a:endParaRPr/>
          </a:p>
          <a:p>
            <a:pPr lvl="1">
              <a:defRPr/>
            </a:pPr>
            <a:r>
              <a:rPr lang="en-CA" sz="2100"/>
              <a:t>LPO = Right</a:t>
            </a:r>
            <a:endParaRPr/>
          </a:p>
          <a:p>
            <a:pPr lvl="1">
              <a:defRPr/>
            </a:pPr>
            <a:r>
              <a:rPr lang="en-CA" sz="2100"/>
              <a:t>LAO = Left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Why do we care</a:t>
            </a:r>
            <a:endParaRPr/>
          </a:p>
          <a:p>
            <a:pPr lvl="1">
              <a:defRPr/>
            </a:pPr>
            <a:r>
              <a:rPr lang="en-CA" sz="2100"/>
              <a:t>Nerves pass through foramina</a:t>
            </a:r>
            <a:endParaRPr/>
          </a:p>
          <a:p>
            <a:pPr lvl="1">
              <a:defRPr/>
            </a:pPr>
            <a:r>
              <a:rPr lang="en-CA" sz="2100"/>
              <a:t>Stenosis of foramina leads to pinched nerves, pain, and numbness</a:t>
            </a:r>
            <a:endParaRPr/>
          </a:p>
        </p:txBody>
      </p:sp>
      <p:pic>
        <p:nvPicPr>
          <p:cNvPr id="4" name="Picture 10" descr="http://coursewareobjects.elsevier.com/objects/elr/Bontrager7e/IC/images/009014.jpg"/>
          <p:cNvPicPr>
            <a:picLocks noChangeAspect="1" noChangeArrowheads="1"/>
          </p:cNvPicPr>
          <p:nvPr/>
        </p:nvPicPr>
        <p:blipFill>
          <a:blip r:embed="rId3"/>
          <a:srcRect l="22064" t="12007" r="14504" b="13480"/>
          <a:stretch/>
        </p:blipFill>
        <p:spPr bwMode="auto">
          <a:xfrm rot="10800000">
            <a:off x="2585318" y="4185959"/>
            <a:ext cx="3030879" cy="2672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 l="29699" t="34522" r="25906" b="17447"/>
          <a:stretch/>
        </p:blipFill>
        <p:spPr bwMode="auto">
          <a:xfrm>
            <a:off x="6602516" y="4196941"/>
            <a:ext cx="2455529" cy="26610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AP Open Mouth (Odontoid) </a:t>
            </a:r>
            <a:r>
              <a:rPr lang="en-CA">
                <a:solidFill>
                  <a:srgbClr val="C00000"/>
                </a:solidFill>
              </a:rPr>
              <a:t>75-85 </a:t>
            </a:r>
            <a:r>
              <a:rPr lang="en-CA">
                <a:solidFill>
                  <a:srgbClr val="C00000"/>
                </a:solidFill>
              </a:rPr>
              <a:t>kVp</a:t>
            </a:r>
            <a:endParaRPr lang="en-C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539240"/>
            <a:ext cx="10515600" cy="4953635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SID</a:t>
            </a:r>
            <a:endParaRPr/>
          </a:p>
          <a:p>
            <a:pPr lvl="1">
              <a:defRPr/>
            </a:pPr>
            <a:r>
              <a:rPr lang="en-CA"/>
              <a:t>110 cm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Pt position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Midsagittal plane perpendicular to IR</a:t>
            </a:r>
            <a:endParaRPr/>
          </a:p>
          <a:p>
            <a:pPr lvl="1">
              <a:defRPr/>
            </a:pPr>
            <a:r>
              <a:rPr lang="en-CA"/>
              <a:t>Open mouth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Occlusal plane and mastoid tips parallel to floor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Central ray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Straight ray</a:t>
            </a:r>
            <a:endParaRPr/>
          </a:p>
          <a:p>
            <a:pPr lvl="1">
              <a:defRPr/>
            </a:pPr>
            <a:r>
              <a:rPr lang="en-CA"/>
              <a:t>In mouth, on MSP (mid sagittal plane)</a:t>
            </a:r>
            <a:endParaRPr lang="en-CA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CA"/>
              <a:t>At the level of the dens</a:t>
            </a:r>
            <a:endParaRPr/>
          </a:p>
          <a:p>
            <a:pPr lvl="2">
              <a:defRPr/>
            </a:pPr>
            <a:r>
              <a:rPr lang="en-CA" sz="1600"/>
              <a:t>Between occlusal plane and corners of open mouth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Collimation</a:t>
            </a:r>
            <a:endParaRPr/>
          </a:p>
          <a:p>
            <a:pPr lvl="1">
              <a:defRPr/>
            </a:pPr>
            <a:r>
              <a:rPr lang="en-CA"/>
              <a:t>Acanthion to tip of mandible</a:t>
            </a:r>
            <a:endParaRPr/>
          </a:p>
          <a:p>
            <a:pPr lvl="1">
              <a:defRPr/>
            </a:pPr>
            <a:r>
              <a:rPr lang="en-CA"/>
              <a:t>Width of mandible side to side</a:t>
            </a:r>
            <a:endParaRPr/>
          </a:p>
          <a:p>
            <a:pPr lvl="2">
              <a:defRPr/>
            </a:pPr>
            <a:r>
              <a:rPr lang="en-CA" sz="1600"/>
              <a:t>If you can see light behind pt, field is too large</a:t>
            </a:r>
            <a:endParaRPr/>
          </a:p>
          <a:p>
            <a:pPr>
              <a:defRPr/>
            </a:pPr>
            <a:r>
              <a:rPr lang="en-CA" sz="2000" b="1">
                <a:solidFill>
                  <a:schemeClr val="tx1"/>
                </a:solidFill>
              </a:rPr>
              <a:t>Marker</a:t>
            </a:r>
            <a:endParaRPr/>
          </a:p>
          <a:p>
            <a:pPr lvl="1">
              <a:defRPr/>
            </a:pPr>
            <a:r>
              <a:rPr lang="en-CA"/>
              <a:t>Bottom corner of light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Tip: collimate and place marker first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l="17313" t="5885" r="46951" b="35366"/>
          <a:stretch/>
        </p:blipFill>
        <p:spPr bwMode="auto">
          <a:xfrm rot="5400000">
            <a:off x="7310718" y="2041872"/>
            <a:ext cx="3056967" cy="30718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>
            <a:off x="7904251" y="4140485"/>
            <a:ext cx="293656" cy="2746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1200">
                <a:solidFill>
                  <a:srgbClr val="FFFF00"/>
                </a:solidFill>
              </a:rPr>
              <a:t>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984509" cy="4351338"/>
          </a:xfrm>
        </p:spPr>
        <p:txBody>
          <a:bodyPr/>
          <a:lstStyle/>
          <a:p>
            <a:pPr>
              <a:defRPr/>
            </a:pPr>
            <a:r>
              <a:rPr lang="en-US" sz="2400"/>
              <a:t>Odontoid, atlas and axis are visualized</a:t>
            </a:r>
            <a:endParaRPr/>
          </a:p>
          <a:p>
            <a:pPr>
              <a:defRPr/>
            </a:pPr>
            <a:endParaRPr lang="en-US" sz="1200"/>
          </a:p>
          <a:p>
            <a:pPr>
              <a:defRPr/>
            </a:pPr>
            <a:r>
              <a:rPr lang="en-US" sz="2400"/>
              <a:t>Mandibular rami equidistant from odontoid (no rotation)</a:t>
            </a:r>
            <a:endParaRPr/>
          </a:p>
          <a:p>
            <a:pPr>
              <a:defRPr/>
            </a:pPr>
            <a:endParaRPr lang="en-CA" sz="12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No superimposition of incisors or skull base over dens</a:t>
            </a:r>
            <a:endParaRPr/>
          </a:p>
          <a:p>
            <a:pPr>
              <a:defRPr/>
            </a:pPr>
            <a:endParaRPr lang="en-CA" sz="12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Equal space between dens and lateral masses of C1</a:t>
            </a:r>
            <a:endParaRPr/>
          </a:p>
          <a:p>
            <a:pPr>
              <a:defRPr/>
            </a:pPr>
            <a:endParaRPr lang="en-CA" sz="2400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 bwMode="auto">
          <a:xfrm>
            <a:off x="7691251" y="1825625"/>
            <a:ext cx="4183482" cy="4116475"/>
            <a:chOff x="6243451" y="1480799"/>
            <a:chExt cx="4183482" cy="411647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/>
            <a:srcRect l="0" t="0" r="33180" b="0"/>
            <a:stretch/>
          </p:blipFill>
          <p:spPr bwMode="auto">
            <a:xfrm>
              <a:off x="6243451" y="1480799"/>
              <a:ext cx="4183482" cy="4116475"/>
            </a:xfrm>
            <a:prstGeom prst="rect">
              <a:avLst/>
            </a:prstGeom>
            <a:noFill/>
          </p:spPr>
        </p:pic>
        <p:sp>
          <p:nvSpPr>
            <p:cNvPr id="5" name="Freeform: Shape 4"/>
            <p:cNvSpPr/>
            <p:nvPr/>
          </p:nvSpPr>
          <p:spPr bwMode="auto">
            <a:xfrm>
              <a:off x="6969303" y="2743201"/>
              <a:ext cx="2589088" cy="318499"/>
            </a:xfrm>
            <a:custGeom>
              <a:avLst/>
              <a:gdLst>
                <a:gd name="connsiteX0" fmla="*/ 0 w 2589088"/>
                <a:gd name="connsiteY0" fmla="*/ 297951 h 318499"/>
                <a:gd name="connsiteX1" fmla="*/ 71919 w 2589088"/>
                <a:gd name="connsiteY1" fmla="*/ 308225 h 318499"/>
                <a:gd name="connsiteX2" fmla="*/ 133564 w 2589088"/>
                <a:gd name="connsiteY2" fmla="*/ 318499 h 318499"/>
                <a:gd name="connsiteX3" fmla="*/ 349322 w 2589088"/>
                <a:gd name="connsiteY3" fmla="*/ 308225 h 318499"/>
                <a:gd name="connsiteX4" fmla="*/ 410967 w 2589088"/>
                <a:gd name="connsiteY4" fmla="*/ 287676 h 318499"/>
                <a:gd name="connsiteX5" fmla="*/ 503434 w 2589088"/>
                <a:gd name="connsiteY5" fmla="*/ 236306 h 318499"/>
                <a:gd name="connsiteX6" fmla="*/ 585627 w 2589088"/>
                <a:gd name="connsiteY6" fmla="*/ 195209 h 318499"/>
                <a:gd name="connsiteX7" fmla="*/ 616450 w 2589088"/>
                <a:gd name="connsiteY7" fmla="*/ 174661 h 318499"/>
                <a:gd name="connsiteX8" fmla="*/ 678095 w 2589088"/>
                <a:gd name="connsiteY8" fmla="*/ 154112 h 318499"/>
                <a:gd name="connsiteX9" fmla="*/ 708917 w 2589088"/>
                <a:gd name="connsiteY9" fmla="*/ 133564 h 318499"/>
                <a:gd name="connsiteX10" fmla="*/ 801385 w 2589088"/>
                <a:gd name="connsiteY10" fmla="*/ 102742 h 318499"/>
                <a:gd name="connsiteX11" fmla="*/ 924675 w 2589088"/>
                <a:gd name="connsiteY11" fmla="*/ 61645 h 318499"/>
                <a:gd name="connsiteX12" fmla="*/ 1017142 w 2589088"/>
                <a:gd name="connsiteY12" fmla="*/ 30822 h 318499"/>
                <a:gd name="connsiteX13" fmla="*/ 1047964 w 2589088"/>
                <a:gd name="connsiteY13" fmla="*/ 20548 h 318499"/>
                <a:gd name="connsiteX14" fmla="*/ 1130158 w 2589088"/>
                <a:gd name="connsiteY14" fmla="*/ 0 h 318499"/>
                <a:gd name="connsiteX15" fmla="*/ 1397286 w 2589088"/>
                <a:gd name="connsiteY15" fmla="*/ 10274 h 318499"/>
                <a:gd name="connsiteX16" fmla="*/ 1500027 w 2589088"/>
                <a:gd name="connsiteY16" fmla="*/ 30822 h 318499"/>
                <a:gd name="connsiteX17" fmla="*/ 1530850 w 2589088"/>
                <a:gd name="connsiteY17" fmla="*/ 41097 h 318499"/>
                <a:gd name="connsiteX18" fmla="*/ 1633591 w 2589088"/>
                <a:gd name="connsiteY18" fmla="*/ 71919 h 318499"/>
                <a:gd name="connsiteX19" fmla="*/ 1695236 w 2589088"/>
                <a:gd name="connsiteY19" fmla="*/ 92467 h 318499"/>
                <a:gd name="connsiteX20" fmla="*/ 1726059 w 2589088"/>
                <a:gd name="connsiteY20" fmla="*/ 102742 h 318499"/>
                <a:gd name="connsiteX21" fmla="*/ 1787704 w 2589088"/>
                <a:gd name="connsiteY21" fmla="*/ 133564 h 318499"/>
                <a:gd name="connsiteX22" fmla="*/ 1818526 w 2589088"/>
                <a:gd name="connsiteY22" fmla="*/ 154112 h 318499"/>
                <a:gd name="connsiteX23" fmla="*/ 1839075 w 2589088"/>
                <a:gd name="connsiteY23" fmla="*/ 174661 h 318499"/>
                <a:gd name="connsiteX24" fmla="*/ 1900719 w 2589088"/>
                <a:gd name="connsiteY24" fmla="*/ 205483 h 318499"/>
                <a:gd name="connsiteX25" fmla="*/ 1921268 w 2589088"/>
                <a:gd name="connsiteY25" fmla="*/ 226031 h 318499"/>
                <a:gd name="connsiteX26" fmla="*/ 1982913 w 2589088"/>
                <a:gd name="connsiteY26" fmla="*/ 246580 h 318499"/>
                <a:gd name="connsiteX27" fmla="*/ 2013735 w 2589088"/>
                <a:gd name="connsiteY27" fmla="*/ 267128 h 318499"/>
                <a:gd name="connsiteX28" fmla="*/ 2044558 w 2589088"/>
                <a:gd name="connsiteY28" fmla="*/ 277402 h 318499"/>
                <a:gd name="connsiteX29" fmla="*/ 2095928 w 2589088"/>
                <a:gd name="connsiteY29" fmla="*/ 308225 h 318499"/>
                <a:gd name="connsiteX30" fmla="*/ 2178122 w 2589088"/>
                <a:gd name="connsiteY30" fmla="*/ 318499 h 318499"/>
                <a:gd name="connsiteX31" fmla="*/ 2424701 w 2589088"/>
                <a:gd name="connsiteY31" fmla="*/ 308225 h 318499"/>
                <a:gd name="connsiteX32" fmla="*/ 2558266 w 2589088"/>
                <a:gd name="connsiteY32" fmla="*/ 287676 h 318499"/>
                <a:gd name="connsiteX33" fmla="*/ 2589088 w 2589088"/>
                <a:gd name="connsiteY33" fmla="*/ 287676 h 318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589088" h="318499" fill="norm" stroke="1" extrusionOk="0">
                  <a:moveTo>
                    <a:pt x="0" y="297951"/>
                  </a:moveTo>
                  <a:lnTo>
                    <a:pt x="71919" y="308225"/>
                  </a:lnTo>
                  <a:cubicBezTo>
                    <a:pt x="92509" y="311393"/>
                    <a:pt x="112732" y="318499"/>
                    <a:pt x="133564" y="318499"/>
                  </a:cubicBezTo>
                  <a:cubicBezTo>
                    <a:pt x="205565" y="318499"/>
                    <a:pt x="277403" y="311650"/>
                    <a:pt x="349322" y="308225"/>
                  </a:cubicBezTo>
                  <a:cubicBezTo>
                    <a:pt x="369870" y="301375"/>
                    <a:pt x="392945" y="299691"/>
                    <a:pt x="410967" y="287676"/>
                  </a:cubicBezTo>
                  <a:cubicBezTo>
                    <a:pt x="481623" y="240573"/>
                    <a:pt x="449183" y="254390"/>
                    <a:pt x="503434" y="236306"/>
                  </a:cubicBezTo>
                  <a:cubicBezTo>
                    <a:pt x="570968" y="168769"/>
                    <a:pt x="443976" y="289640"/>
                    <a:pt x="585627" y="195209"/>
                  </a:cubicBezTo>
                  <a:cubicBezTo>
                    <a:pt x="595901" y="188360"/>
                    <a:pt x="605166" y="179676"/>
                    <a:pt x="616450" y="174661"/>
                  </a:cubicBezTo>
                  <a:cubicBezTo>
                    <a:pt x="636243" y="165864"/>
                    <a:pt x="660073" y="166127"/>
                    <a:pt x="678095" y="154112"/>
                  </a:cubicBezTo>
                  <a:cubicBezTo>
                    <a:pt x="688369" y="147263"/>
                    <a:pt x="697633" y="138579"/>
                    <a:pt x="708917" y="133564"/>
                  </a:cubicBezTo>
                  <a:cubicBezTo>
                    <a:pt x="708927" y="133560"/>
                    <a:pt x="785969" y="107881"/>
                    <a:pt x="801385" y="102742"/>
                  </a:cubicBezTo>
                  <a:lnTo>
                    <a:pt x="924675" y="61645"/>
                  </a:lnTo>
                  <a:lnTo>
                    <a:pt x="1017142" y="30822"/>
                  </a:lnTo>
                  <a:cubicBezTo>
                    <a:pt x="1027416" y="27397"/>
                    <a:pt x="1037458" y="23175"/>
                    <a:pt x="1047964" y="20548"/>
                  </a:cubicBezTo>
                  <a:lnTo>
                    <a:pt x="1130158" y="0"/>
                  </a:lnTo>
                  <a:cubicBezTo>
                    <a:pt x="1219201" y="3425"/>
                    <a:pt x="1308351" y="4716"/>
                    <a:pt x="1397286" y="10274"/>
                  </a:cubicBezTo>
                  <a:cubicBezTo>
                    <a:pt x="1423119" y="11889"/>
                    <a:pt x="1472436" y="22939"/>
                    <a:pt x="1500027" y="30822"/>
                  </a:cubicBezTo>
                  <a:cubicBezTo>
                    <a:pt x="1510440" y="33797"/>
                    <a:pt x="1520437" y="38122"/>
                    <a:pt x="1530850" y="41097"/>
                  </a:cubicBezTo>
                  <a:cubicBezTo>
                    <a:pt x="1639573" y="72162"/>
                    <a:pt x="1487048" y="23072"/>
                    <a:pt x="1633591" y="71919"/>
                  </a:cubicBezTo>
                  <a:lnTo>
                    <a:pt x="1695236" y="92467"/>
                  </a:lnTo>
                  <a:cubicBezTo>
                    <a:pt x="1705510" y="95892"/>
                    <a:pt x="1717048" y="96735"/>
                    <a:pt x="1726059" y="102742"/>
                  </a:cubicBezTo>
                  <a:cubicBezTo>
                    <a:pt x="1765892" y="129297"/>
                    <a:pt x="1745167" y="119385"/>
                    <a:pt x="1787704" y="133564"/>
                  </a:cubicBezTo>
                  <a:cubicBezTo>
                    <a:pt x="1797978" y="140413"/>
                    <a:pt x="1808884" y="146398"/>
                    <a:pt x="1818526" y="154112"/>
                  </a:cubicBezTo>
                  <a:cubicBezTo>
                    <a:pt x="1826090" y="160163"/>
                    <a:pt x="1830769" y="169677"/>
                    <a:pt x="1839075" y="174661"/>
                  </a:cubicBezTo>
                  <a:cubicBezTo>
                    <a:pt x="1915044" y="220243"/>
                    <a:pt x="1822767" y="143123"/>
                    <a:pt x="1900719" y="205483"/>
                  </a:cubicBezTo>
                  <a:cubicBezTo>
                    <a:pt x="1908283" y="211534"/>
                    <a:pt x="1912604" y="221699"/>
                    <a:pt x="1921268" y="226031"/>
                  </a:cubicBezTo>
                  <a:cubicBezTo>
                    <a:pt x="1940641" y="235718"/>
                    <a:pt x="1982913" y="246580"/>
                    <a:pt x="1982913" y="246580"/>
                  </a:cubicBezTo>
                  <a:cubicBezTo>
                    <a:pt x="1993187" y="253429"/>
                    <a:pt x="2002691" y="261606"/>
                    <a:pt x="2013735" y="267128"/>
                  </a:cubicBezTo>
                  <a:cubicBezTo>
                    <a:pt x="2023422" y="271971"/>
                    <a:pt x="2035271" y="271830"/>
                    <a:pt x="2044558" y="277402"/>
                  </a:cubicBezTo>
                  <a:cubicBezTo>
                    <a:pt x="2086778" y="302734"/>
                    <a:pt x="2040248" y="298102"/>
                    <a:pt x="2095928" y="308225"/>
                  </a:cubicBezTo>
                  <a:cubicBezTo>
                    <a:pt x="2123094" y="313164"/>
                    <a:pt x="2150724" y="315074"/>
                    <a:pt x="2178122" y="318499"/>
                  </a:cubicBezTo>
                  <a:cubicBezTo>
                    <a:pt x="2260315" y="315074"/>
                    <a:pt x="2342597" y="313356"/>
                    <a:pt x="2424701" y="308225"/>
                  </a:cubicBezTo>
                  <a:cubicBezTo>
                    <a:pt x="2573546" y="298922"/>
                    <a:pt x="2448626" y="301382"/>
                    <a:pt x="2558266" y="287676"/>
                  </a:cubicBezTo>
                  <a:cubicBezTo>
                    <a:pt x="2568461" y="286402"/>
                    <a:pt x="2578814" y="287676"/>
                    <a:pt x="2589088" y="287676"/>
                  </a:cubicBezTo>
                </a:path>
              </a:pathLst>
            </a:custGeom>
            <a:noFill/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  <p:cxnSp>
          <p:nvCxnSpPr>
            <p:cNvPr id="7" name="Straight Connector 6"/>
            <p:cNvCxnSpPr/>
            <p:nvPr/>
          </p:nvCxnSpPr>
          <p:spPr bwMode="auto">
            <a:xfrm>
              <a:off x="7904252" y="3429000"/>
              <a:ext cx="143838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auto">
            <a:xfrm>
              <a:off x="8467618" y="3429000"/>
              <a:ext cx="143838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1026" idx="0"/>
            </p:cNvCxnSpPr>
            <p:nvPr/>
          </p:nvCxnSpPr>
          <p:spPr bwMode="auto">
            <a:xfrm>
              <a:off x="8335192" y="1480799"/>
              <a:ext cx="0" cy="3954231"/>
            </a:xfrm>
            <a:prstGeom prst="line">
              <a:avLst/>
            </a:prstGeom>
            <a:ln w="1905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26" idx="1"/>
            </p:cNvCxnSpPr>
            <p:nvPr/>
          </p:nvCxnSpPr>
          <p:spPr bwMode="auto">
            <a:xfrm flipV="1">
              <a:off x="6243451" y="3539036"/>
              <a:ext cx="4183482" cy="1"/>
            </a:xfrm>
            <a:prstGeom prst="line">
              <a:avLst/>
            </a:prstGeom>
            <a:ln w="1905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Fuch’s</a:t>
            </a:r>
            <a:endParaRPr lang="en-C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537301"/>
            <a:ext cx="6168256" cy="435133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Can be used when unable to clear dens on the open mouth</a:t>
            </a:r>
            <a:endParaRPr/>
          </a:p>
          <a:p>
            <a:pPr>
              <a:defRPr/>
            </a:pPr>
            <a:endParaRPr lang="en-CA" sz="12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Align tip of chin and EAM perpendicular to IR</a:t>
            </a:r>
            <a:endParaRPr/>
          </a:p>
          <a:p>
            <a:pPr>
              <a:defRPr/>
            </a:pPr>
            <a:endParaRPr lang="en-CA" sz="12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CR just below chin (Squishy part between gonions)</a:t>
            </a:r>
            <a:endParaRPr/>
          </a:p>
          <a:p>
            <a:pPr lvl="1">
              <a:defRPr/>
            </a:pPr>
            <a:r>
              <a:rPr lang="en-CA" sz="2100"/>
              <a:t>CR can be straight or angled if patient unable to raise chin due to cervical collar</a:t>
            </a:r>
            <a:endParaRPr/>
          </a:p>
          <a:p>
            <a:pPr lvl="1">
              <a:defRPr/>
            </a:pPr>
            <a:endParaRPr lang="en-CA" sz="1200"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Collimation and marker the same as open mouth</a:t>
            </a:r>
            <a:endParaRPr/>
          </a:p>
          <a:p>
            <a:pPr>
              <a:defRPr/>
            </a:pPr>
            <a:endParaRPr lang="en-CA" sz="12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Projecting dens over foramen magnum</a:t>
            </a:r>
            <a:endParaRPr/>
          </a:p>
        </p:txBody>
      </p:sp>
      <p:grpSp>
        <p:nvGrpSpPr>
          <p:cNvPr id="5" name="Group 4"/>
          <p:cNvGrpSpPr/>
          <p:nvPr/>
        </p:nvGrpSpPr>
        <p:grpSpPr bwMode="auto">
          <a:xfrm>
            <a:off x="7211628" y="936582"/>
            <a:ext cx="3862381" cy="5556293"/>
            <a:chOff x="6358188" y="1047964"/>
            <a:chExt cx="3862381" cy="5556293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/>
            <a:srcRect l="12108" t="18670" r="22629" b="0"/>
            <a:stretch/>
          </p:blipFill>
          <p:spPr bwMode="auto">
            <a:xfrm>
              <a:off x="6671043" y="1047964"/>
              <a:ext cx="3236670" cy="2773050"/>
            </a:xfrm>
            <a:prstGeom prst="rect">
              <a:avLst/>
            </a:prstGeom>
            <a:noFill/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/>
            <a:stretch/>
          </p:blipFill>
          <p:spPr bwMode="auto">
            <a:xfrm>
              <a:off x="6358188" y="3924730"/>
              <a:ext cx="3862381" cy="2679527"/>
            </a:xfrm>
            <a:prstGeom prst="rect">
              <a:avLst/>
            </a:prstGeom>
            <a:noFill/>
          </p:spPr>
        </p:pic>
        <p:sp>
          <p:nvSpPr>
            <p:cNvPr id="4" name="Oval 3"/>
            <p:cNvSpPr/>
            <p:nvPr/>
          </p:nvSpPr>
          <p:spPr bwMode="auto">
            <a:xfrm>
              <a:off x="7667947" y="4972692"/>
              <a:ext cx="1037691" cy="1119883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CA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Flexion &amp; Extension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536064"/>
            <a:ext cx="10515600" cy="481901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Evaluates the stability of cervical spine</a:t>
            </a:r>
            <a:endParaRPr/>
          </a:p>
          <a:p>
            <a:pPr>
              <a:defRPr/>
            </a:pPr>
            <a:endParaRPr lang="en-CA" sz="10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Common after whiplash injuries</a:t>
            </a:r>
            <a:endParaRPr/>
          </a:p>
          <a:p>
            <a:pPr>
              <a:defRPr/>
            </a:pPr>
            <a:endParaRPr lang="en-CA" sz="10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Always accompanied by a lateral projection</a:t>
            </a:r>
            <a:endParaRPr/>
          </a:p>
          <a:p>
            <a:pPr>
              <a:defRPr/>
            </a:pPr>
            <a:endParaRPr lang="en-CA" sz="10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Positioning, collimation, centering, </a:t>
            </a:r>
            <a:r>
              <a:rPr lang="en-CA" sz="2000">
                <a:solidFill>
                  <a:schemeClr val="tx1"/>
                </a:solidFill>
              </a:rPr>
              <a:t>etc</a:t>
            </a:r>
            <a:r>
              <a:rPr lang="en-CA" sz="2000">
                <a:solidFill>
                  <a:schemeClr val="tx1"/>
                </a:solidFill>
              </a:rPr>
              <a:t> the same as a lateral, except for flexion and extension of spine</a:t>
            </a:r>
            <a:endParaRPr/>
          </a:p>
          <a:p>
            <a:pPr lvl="1">
              <a:defRPr/>
            </a:pPr>
            <a:r>
              <a:rPr lang="en-CA" sz="1800"/>
              <a:t>Flexion = chin down on chest</a:t>
            </a:r>
            <a:endParaRPr/>
          </a:p>
          <a:p>
            <a:pPr lvl="1">
              <a:defRPr/>
            </a:pPr>
            <a:r>
              <a:rPr lang="en-CA" sz="1800"/>
              <a:t>Extension = head tipped back</a:t>
            </a:r>
            <a:endParaRPr/>
          </a:p>
          <a:p>
            <a:pPr lvl="1">
              <a:defRPr/>
            </a:pPr>
            <a:endParaRPr lang="en-CA" sz="1000"/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Pt must only move neck. No leaning!</a:t>
            </a:r>
            <a:endParaRPr/>
          </a:p>
          <a:p>
            <a:pPr>
              <a:defRPr/>
            </a:pPr>
            <a:endParaRPr lang="en-CA" sz="10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Direction marker required</a:t>
            </a:r>
            <a:endParaRPr/>
          </a:p>
          <a:p>
            <a:pPr>
              <a:defRPr/>
            </a:pPr>
            <a:endParaRPr lang="en-CA" sz="10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 sz="2000">
                <a:solidFill>
                  <a:schemeClr val="tx1"/>
                </a:solidFill>
              </a:rPr>
              <a:t>Uncomfortable. Be fast!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 l="19798" t="7202" r="27753" b="27001"/>
          <a:stretch/>
        </p:blipFill>
        <p:spPr bwMode="auto">
          <a:xfrm>
            <a:off x="2141854" y="154483"/>
            <a:ext cx="2712377" cy="2977340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 l="18719" t="5964" r="26269" b="18333"/>
          <a:stretch/>
        </p:blipFill>
        <p:spPr bwMode="auto">
          <a:xfrm>
            <a:off x="6096001" y="154483"/>
            <a:ext cx="2743019" cy="2977340"/>
          </a:xfrm>
          <a:prstGeom prst="rect">
            <a:avLst/>
          </a:prstGeom>
          <a:noFill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/>
          <a:srcRect l="24651" t="0" r="24786" b="0"/>
          <a:stretch/>
        </p:blipFill>
        <p:spPr bwMode="auto">
          <a:xfrm>
            <a:off x="2377505" y="3131822"/>
            <a:ext cx="2014966" cy="3571694"/>
          </a:xfrm>
          <a:prstGeom prst="rect">
            <a:avLst/>
          </a:prstGeom>
          <a:noFill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/>
          <a:srcRect l="24922" t="0" r="24784" b="0"/>
          <a:stretch/>
        </p:blipFill>
        <p:spPr bwMode="auto">
          <a:xfrm>
            <a:off x="6529944" y="3131822"/>
            <a:ext cx="2004219" cy="357169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Soft Tissue Neck </a:t>
            </a:r>
            <a:r>
              <a:rPr lang="en-CA">
                <a:solidFill>
                  <a:srgbClr val="C00000"/>
                </a:solidFill>
              </a:rPr>
              <a:t>75-85 </a:t>
            </a:r>
            <a:r>
              <a:rPr lang="en-CA">
                <a:solidFill>
                  <a:srgbClr val="C00000"/>
                </a:solidFill>
              </a:rPr>
              <a:t>kVp</a:t>
            </a:r>
            <a:endParaRPr lang="en-C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6827520" cy="43513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Also called Adenoids or Nasopharynx</a:t>
            </a:r>
            <a:endParaRPr/>
          </a:p>
          <a:p>
            <a:pPr>
              <a:defRPr/>
            </a:pPr>
            <a:endParaRPr lang="en-CA" sz="1200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Uses a soft tissue technique</a:t>
            </a:r>
            <a:endParaRPr/>
          </a:p>
          <a:p>
            <a:pPr lvl="1">
              <a:defRPr/>
            </a:pPr>
            <a:r>
              <a:rPr lang="en-CA" sz="2000"/>
              <a:t>Reduce </a:t>
            </a:r>
            <a:r>
              <a:rPr lang="en-CA" sz="2000"/>
              <a:t>kVp</a:t>
            </a:r>
            <a:endParaRPr lang="en-CA" sz="2000"/>
          </a:p>
          <a:p>
            <a:pPr lvl="1">
              <a:defRPr/>
            </a:pPr>
            <a:endParaRPr lang="en-CA" sz="1200"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Done to evaluate the soft tissues of trachea and surrounding anatomy</a:t>
            </a:r>
            <a:endParaRPr/>
          </a:p>
          <a:p>
            <a:pPr lvl="1">
              <a:defRPr/>
            </a:pPr>
            <a:r>
              <a:rPr lang="en-CA" sz="2000"/>
              <a:t>Rule out foreign body</a:t>
            </a:r>
            <a:endParaRPr/>
          </a:p>
          <a:p>
            <a:pPr lvl="1">
              <a:defRPr/>
            </a:pPr>
            <a:r>
              <a:rPr lang="en-CA" sz="2000"/>
              <a:t>Rule out enlarged adenoids</a:t>
            </a:r>
            <a:endParaRPr/>
          </a:p>
          <a:p>
            <a:pPr lvl="1">
              <a:defRPr/>
            </a:pPr>
            <a:endParaRPr lang="en-CA" sz="1200"/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May do only lateral, or may include an AP</a:t>
            </a:r>
            <a:endParaRPr/>
          </a:p>
        </p:txBody>
      </p:sp>
      <p:pic>
        <p:nvPicPr>
          <p:cNvPr id="4" name="Content Placeholder 3" descr="Pharynx.jp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787640" y="1690688"/>
            <a:ext cx="4002077" cy="43459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STN - Lateral</a:t>
            </a:r>
            <a:endParaRPr/>
          </a:p>
        </p:txBody>
      </p:sp>
      <p:pic>
        <p:nvPicPr>
          <p:cNvPr id="6" name="Content Placeholder 5" descr="A picture containing indoor, person, sitting, bed&#10;&#10;Description automatically generated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8102169" y="1548934"/>
            <a:ext cx="3912462" cy="4351338"/>
          </a:xfrm>
        </p:spPr>
      </p:pic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 bwMode="auto">
          <a:xfrm>
            <a:off x="0" y="1543050"/>
            <a:ext cx="7223125" cy="5097463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CA" sz="2000"/>
              <a:t>SID</a:t>
            </a:r>
            <a:endParaRPr/>
          </a:p>
          <a:p>
            <a:pPr lvl="1">
              <a:defRPr/>
            </a:pPr>
            <a:r>
              <a:rPr lang="en-CA" sz="1800"/>
              <a:t>180 cm</a:t>
            </a:r>
            <a:endParaRPr/>
          </a:p>
          <a:p>
            <a:pPr>
              <a:defRPr/>
            </a:pPr>
            <a:r>
              <a:rPr lang="en-CA" sz="2000"/>
              <a:t>Patient Position</a:t>
            </a:r>
            <a:endParaRPr/>
          </a:p>
          <a:p>
            <a:pPr lvl="1">
              <a:defRPr/>
            </a:pPr>
            <a:r>
              <a:rPr lang="en-CA" sz="1800"/>
              <a:t>Similar to lateral C-spine. Chin is higher</a:t>
            </a:r>
            <a:endParaRPr/>
          </a:p>
          <a:p>
            <a:pPr lvl="1">
              <a:defRPr/>
            </a:pPr>
            <a:r>
              <a:rPr lang="en-CA" sz="1800"/>
              <a:t>Hands behind back</a:t>
            </a:r>
            <a:endParaRPr/>
          </a:p>
          <a:p>
            <a:pPr>
              <a:defRPr/>
            </a:pPr>
            <a:r>
              <a:rPr lang="en-CA" sz="2000"/>
              <a:t>CR</a:t>
            </a:r>
            <a:endParaRPr/>
          </a:p>
          <a:p>
            <a:pPr lvl="1">
              <a:defRPr/>
            </a:pPr>
            <a:r>
              <a:rPr lang="en-CA" sz="1800"/>
              <a:t>Straight ray at level of C4</a:t>
            </a:r>
            <a:endParaRPr/>
          </a:p>
          <a:p>
            <a:pPr lvl="1">
              <a:defRPr/>
            </a:pPr>
            <a:r>
              <a:rPr lang="en-CA" sz="1800"/>
              <a:t>Anterior to cervical spine</a:t>
            </a:r>
            <a:endParaRPr/>
          </a:p>
          <a:p>
            <a:pPr>
              <a:defRPr/>
            </a:pPr>
            <a:r>
              <a:rPr lang="en-CA" sz="2000"/>
              <a:t>Collimation</a:t>
            </a:r>
            <a:endParaRPr/>
          </a:p>
          <a:p>
            <a:pPr lvl="1">
              <a:defRPr/>
            </a:pPr>
            <a:r>
              <a:rPr lang="en-CA" sz="1800"/>
              <a:t>Bridge of nose to apices of lungs</a:t>
            </a:r>
            <a:endParaRPr/>
          </a:p>
          <a:p>
            <a:pPr lvl="1">
              <a:defRPr/>
            </a:pPr>
            <a:r>
              <a:rPr lang="en-CA" sz="1800"/>
              <a:t>Side to side site dependant (May need entire nose)</a:t>
            </a:r>
            <a:endParaRPr/>
          </a:p>
          <a:p>
            <a:pPr>
              <a:defRPr/>
            </a:pPr>
            <a:r>
              <a:rPr lang="en-CA" sz="2000"/>
              <a:t>Marker</a:t>
            </a:r>
            <a:endParaRPr/>
          </a:p>
          <a:p>
            <a:pPr lvl="1">
              <a:defRPr/>
            </a:pPr>
            <a:r>
              <a:rPr lang="en-CA" sz="1800"/>
              <a:t>Anterior to soft tissue of neck</a:t>
            </a:r>
            <a:endParaRPr/>
          </a:p>
          <a:p>
            <a:pPr>
              <a:defRPr/>
            </a:pPr>
            <a:r>
              <a:rPr lang="en-CA" sz="2000"/>
              <a:t>Breathing</a:t>
            </a:r>
            <a:endParaRPr/>
          </a:p>
          <a:p>
            <a:pPr lvl="1">
              <a:defRPr/>
            </a:pPr>
            <a:r>
              <a:rPr lang="en-CA" sz="1800"/>
              <a:t>Slow inhalation to fill trachea with air</a:t>
            </a:r>
            <a:endParaRPr/>
          </a:p>
        </p:txBody>
      </p:sp>
      <p:sp>
        <p:nvSpPr>
          <p:cNvPr id="4" name="Rectangle 3"/>
          <p:cNvSpPr/>
          <p:nvPr/>
        </p:nvSpPr>
        <p:spPr bwMode="auto">
          <a:xfrm>
            <a:off x="9133382" y="6067018"/>
            <a:ext cx="2371073" cy="183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600"/>
              <a:t>Case courtesy of Dr Henry Knipe, Radiopaedia.org, </a:t>
            </a:r>
            <a:r>
              <a:rPr lang="en-US" sz="600"/>
              <a:t>rID</a:t>
            </a:r>
            <a:r>
              <a:rPr lang="en-US" sz="600"/>
              <a:t>: 46366</a:t>
            </a:r>
            <a:endParaRPr lang="en-CA" sz="6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STN - AP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SID</a:t>
            </a:r>
            <a:endParaRPr/>
          </a:p>
          <a:p>
            <a:pPr lvl="1">
              <a:defRPr/>
            </a:pPr>
            <a:r>
              <a:rPr lang="en-CA" sz="2100"/>
              <a:t>110 cm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Pt position</a:t>
            </a:r>
            <a:endParaRPr/>
          </a:p>
          <a:p>
            <a:pPr lvl="1">
              <a:defRPr/>
            </a:pPr>
            <a:r>
              <a:rPr lang="en-CA" sz="2100"/>
              <a:t>Same as AP C-spine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CR</a:t>
            </a:r>
            <a:endParaRPr/>
          </a:p>
          <a:p>
            <a:pPr lvl="1">
              <a:defRPr/>
            </a:pPr>
            <a:r>
              <a:rPr lang="en-CA" sz="2100"/>
              <a:t>15° cephalad</a:t>
            </a:r>
            <a:endParaRPr/>
          </a:p>
          <a:p>
            <a:pPr lvl="1">
              <a:defRPr/>
            </a:pPr>
            <a:r>
              <a:rPr lang="en-CA" sz="2100"/>
              <a:t>Between larynx and jugular notch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Collimation</a:t>
            </a:r>
            <a:endParaRPr/>
          </a:p>
          <a:p>
            <a:pPr lvl="1">
              <a:defRPr/>
            </a:pPr>
            <a:r>
              <a:rPr lang="en-CA" sz="2100"/>
              <a:t>Gonions to T4 (1” inferior to jugular notch)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Marker</a:t>
            </a:r>
            <a:endParaRPr/>
          </a:p>
          <a:p>
            <a:pPr lvl="1">
              <a:defRPr/>
            </a:pPr>
            <a:r>
              <a:rPr lang="en-CA" sz="2100"/>
              <a:t>Same as AP C-spine</a:t>
            </a:r>
            <a:endParaRPr/>
          </a:p>
          <a:p>
            <a:pPr>
              <a:defRPr/>
            </a:pPr>
            <a:r>
              <a:rPr lang="en-CA" sz="2400">
                <a:solidFill>
                  <a:schemeClr val="tx1"/>
                </a:solidFill>
              </a:rPr>
              <a:t>Breathing</a:t>
            </a:r>
            <a:endParaRPr/>
          </a:p>
          <a:p>
            <a:pPr lvl="1">
              <a:defRPr/>
            </a:pPr>
            <a:r>
              <a:rPr lang="en-CA" sz="2100"/>
              <a:t>Slow inhalation</a:t>
            </a:r>
            <a:endParaRPr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0" t="0" r="29236" b="0"/>
          <a:stretch/>
        </p:blipFill>
        <p:spPr bwMode="auto">
          <a:xfrm>
            <a:off x="6292922" y="1303959"/>
            <a:ext cx="4078998" cy="48563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Plum pit</a:t>
            </a:r>
            <a:endParaRPr/>
          </a:p>
        </p:txBody>
      </p:sp>
      <p:sp>
        <p:nvSpPr>
          <p:cNvPr id="4" name="Rectangle 3"/>
          <p:cNvSpPr/>
          <p:nvPr/>
        </p:nvSpPr>
        <p:spPr bwMode="auto">
          <a:xfrm>
            <a:off x="4896491" y="6215864"/>
            <a:ext cx="2401895" cy="183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600"/>
              <a:t>Case courtesy of Gerry  Gardner  , Radiopaedia.org, </a:t>
            </a:r>
            <a:r>
              <a:rPr lang="en-US" sz="600"/>
              <a:t>rID</a:t>
            </a:r>
            <a:r>
              <a:rPr lang="en-US" sz="600"/>
              <a:t>: 14050</a:t>
            </a:r>
            <a:endParaRPr lang="en-CA" sz="600"/>
          </a:p>
        </p:txBody>
      </p:sp>
      <p:pic>
        <p:nvPicPr>
          <p:cNvPr id="6" name="Picture 5" descr="A picture containing film&#10;&#10;Description automatically generated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355654" y="912685"/>
            <a:ext cx="3490358" cy="53031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Review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  <a:defRPr/>
            </a:pPr>
            <a:r>
              <a:rPr lang="en-CA" sz="2400">
                <a:solidFill>
                  <a:schemeClr val="tx1"/>
                </a:solidFill>
              </a:rPr>
              <a:t>Where should the top of your light field be for a lateral C-spine?</a:t>
            </a:r>
            <a:endParaRPr/>
          </a:p>
          <a:p>
            <a:pPr marL="0" indent="0">
              <a:buNone/>
              <a:defRPr/>
            </a:pPr>
            <a:endParaRPr lang="en-CA" sz="2400">
              <a:solidFill>
                <a:schemeClr val="tx1"/>
              </a:solidFill>
            </a:endParaRPr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Gonion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EAM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 b="1"/>
              <a:t>Top of ear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Top of skull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Review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  <a:defRPr/>
            </a:pPr>
            <a:r>
              <a:rPr lang="en-CA" sz="2400">
                <a:solidFill>
                  <a:schemeClr val="tx1"/>
                </a:solidFill>
              </a:rPr>
              <a:t>What are the breathing instructions for an AP C-spine?</a:t>
            </a:r>
            <a:endParaRPr/>
          </a:p>
          <a:p>
            <a:pPr marL="0" indent="0">
              <a:buNone/>
              <a:defRPr/>
            </a:pPr>
            <a:endParaRPr lang="en-CA" sz="2400">
              <a:solidFill>
                <a:schemeClr val="tx1"/>
              </a:solidFill>
            </a:endParaRPr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Hold on inspiration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Hold on Expiration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Quiet breathing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 b="1"/>
              <a:t>Suspend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Review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  <a:defRPr/>
            </a:pPr>
            <a:r>
              <a:rPr lang="en-CA" sz="2400">
                <a:solidFill>
                  <a:schemeClr val="tx1"/>
                </a:solidFill>
              </a:rPr>
              <a:t>What 2 structures need to be lined up for the AP open mouth?</a:t>
            </a:r>
            <a:endParaRPr/>
          </a:p>
          <a:p>
            <a:pPr marL="0" indent="0">
              <a:buNone/>
              <a:defRPr/>
            </a:pPr>
            <a:endParaRPr lang="en-CA" sz="2400">
              <a:solidFill>
                <a:schemeClr val="tx1"/>
              </a:solidFill>
            </a:endParaRPr>
          </a:p>
          <a:p>
            <a:pPr marL="457200" indent="-457200">
              <a:buAutoNum type="alphaUcParenR"/>
              <a:defRPr/>
            </a:pPr>
            <a:r>
              <a:rPr lang="en-CA" sz="2400" b="1"/>
              <a:t>Upper incisors and mastoid tips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Acanthion and base of skull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Tip of chin and mastoid tips</a:t>
            </a:r>
            <a:endParaRPr/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Corner of mouth and base of skull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Review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  <a:defRPr/>
            </a:pPr>
            <a:r>
              <a:rPr lang="en-CA" sz="2400">
                <a:solidFill>
                  <a:schemeClr val="tx1"/>
                </a:solidFill>
              </a:rPr>
              <a:t>How much rotation do you need for an oblique C-spine?</a:t>
            </a:r>
            <a:endParaRPr/>
          </a:p>
          <a:p>
            <a:pPr marL="0" indent="0">
              <a:buNone/>
              <a:defRPr/>
            </a:pPr>
            <a:endParaRPr lang="en-CA" sz="2400">
              <a:solidFill>
                <a:schemeClr val="tx1"/>
              </a:solidFill>
            </a:endParaRPr>
          </a:p>
          <a:p>
            <a:pPr marL="457200" indent="-457200"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30°</a:t>
            </a:r>
            <a:endParaRPr/>
          </a:p>
          <a:p>
            <a:pPr marL="457200" indent="-457200">
              <a:buFont typeface="Arial"/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25°</a:t>
            </a:r>
            <a:endParaRPr/>
          </a:p>
          <a:p>
            <a:pPr marL="457200" indent="-457200">
              <a:buFont typeface="Arial"/>
              <a:buAutoNum type="alphaUcParenR"/>
              <a:defRPr/>
            </a:pPr>
            <a:r>
              <a:rPr lang="en-CA" sz="2400" b="1"/>
              <a:t>45°</a:t>
            </a:r>
            <a:endParaRPr/>
          </a:p>
          <a:p>
            <a:pPr marL="457200" indent="-457200">
              <a:buFont typeface="Arial"/>
              <a:buAutoNum type="alphaUcParenR"/>
              <a:defRPr/>
            </a:pPr>
            <a:r>
              <a:rPr lang="en-CA" sz="2400">
                <a:solidFill>
                  <a:schemeClr val="tx1"/>
                </a:solidFill>
              </a:rPr>
              <a:t>60°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Blank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51DEC9-F16E-49E4-92BE-82FE6CE064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4A4853B-8D1D-48DA-9CDD-31FED2C272CA}">
  <ds:schemaRefs>
    <ds:schemaRef ds:uri="http://schemas.openxmlformats.org/package/2006/metadata/core-properties"/>
    <ds:schemaRef ds:uri="40751a56-76c9-493a-bc3d-d78480d5c8a7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0e8ffd3b-43fd-47c7-b106-a365eabe9b2c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60B5826A-9ED9-43EC-AE6E-CA858165E4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56</Slides>
  <Notes>56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58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349</cp:revision>
  <dcterms:created xsi:type="dcterms:W3CDTF">2009-04-06T17:04:40Z</dcterms:created>
  <dcterms:modified xsi:type="dcterms:W3CDTF">2025-07-01T18:38:25Z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