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4"/>
  </p:sldMasterIdLst>
  <p:notesMasterIdLst>
    <p:notesMasterId r:id="rId8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3" r:id="rId52"/>
    <p:sldId id="304" r:id="rId53"/>
    <p:sldId id="305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18" r:id="rId67"/>
    <p:sldId id="319" r:id="rId68"/>
    <p:sldId id="320" r:id="rId69"/>
    <p:sldId id="321" r:id="rId70"/>
    <p:sldId id="322" r:id="rId71"/>
    <p:sldId id="323" r:id="rId72"/>
    <p:sldId id="324" r:id="rId73"/>
    <p:sldId id="325" r:id="rId74"/>
    <p:sldId id="326" r:id="rId75"/>
    <p:sldId id="327" r:id="rId76"/>
    <p:sldId id="328" r:id="rId77"/>
    <p:sldId id="329" r:id="rId78"/>
    <p:sldId id="330" r:id="rId79"/>
    <p:sldId id="331" r:id="rId80"/>
    <p:sldId id="332" r:id="rId81"/>
    <p:sldId id="333" r:id="rId82"/>
    <p:sldId id="334" r:id="rId83"/>
    <p:sldId id="335" r:id="rId84"/>
    <p:sldId id="336" r:id="rId85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7" autoAdjust="0"/>
    <p:restoredTop sz="94660"/>
  </p:normalViewPr>
  <p:slideViewPr>
    <p:cSldViewPr>
      <p:cViewPr varScale="1">
        <p:scale>
          <a:sx n="59" d="100"/>
          <a:sy n="59" d="100"/>
        </p:scale>
        <p:origin x="248" y="5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slide" Target="slides/slide59.xml"/><Relationship Id="rId68" Type="http://schemas.openxmlformats.org/officeDocument/2006/relationships/slide" Target="slides/slide64.xml"/><Relationship Id="rId84" Type="http://schemas.openxmlformats.org/officeDocument/2006/relationships/slide" Target="slides/slide80.xml"/><Relationship Id="rId89" Type="http://schemas.openxmlformats.org/officeDocument/2006/relationships/theme" Target="theme/theme1.xml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74" Type="http://schemas.openxmlformats.org/officeDocument/2006/relationships/slide" Target="slides/slide70.xml"/><Relationship Id="rId79" Type="http://schemas.openxmlformats.org/officeDocument/2006/relationships/slide" Target="slides/slide75.xml"/><Relationship Id="rId5" Type="http://schemas.openxmlformats.org/officeDocument/2006/relationships/slide" Target="slides/slide1.xml"/><Relationship Id="rId90" Type="http://schemas.openxmlformats.org/officeDocument/2006/relationships/tableStyles" Target="tableStyles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slide" Target="slides/slide65.xml"/><Relationship Id="rId77" Type="http://schemas.openxmlformats.org/officeDocument/2006/relationships/slide" Target="slides/slide73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slide" Target="slides/slide68.xml"/><Relationship Id="rId80" Type="http://schemas.openxmlformats.org/officeDocument/2006/relationships/slide" Target="slides/slide76.xml"/><Relationship Id="rId85" Type="http://schemas.openxmlformats.org/officeDocument/2006/relationships/slide" Target="slides/slide8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slide" Target="slides/slide63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Relationship Id="rId70" Type="http://schemas.openxmlformats.org/officeDocument/2006/relationships/slide" Target="slides/slide66.xml"/><Relationship Id="rId75" Type="http://schemas.openxmlformats.org/officeDocument/2006/relationships/slide" Target="slides/slide71.xml"/><Relationship Id="rId83" Type="http://schemas.openxmlformats.org/officeDocument/2006/relationships/slide" Target="slides/slide79.xml"/><Relationship Id="rId88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slide" Target="slides/slide61.xml"/><Relationship Id="rId73" Type="http://schemas.openxmlformats.org/officeDocument/2006/relationships/slide" Target="slides/slide69.xml"/><Relationship Id="rId78" Type="http://schemas.openxmlformats.org/officeDocument/2006/relationships/slide" Target="slides/slide74.xml"/><Relationship Id="rId81" Type="http://schemas.openxmlformats.org/officeDocument/2006/relationships/slide" Target="slides/slide77.xml"/><Relationship Id="rId86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6" Type="http://schemas.openxmlformats.org/officeDocument/2006/relationships/slide" Target="slides/slide72.xml"/><Relationship Id="rId7" Type="http://schemas.openxmlformats.org/officeDocument/2006/relationships/slide" Target="slides/slide3.xml"/><Relationship Id="rId71" Type="http://schemas.openxmlformats.org/officeDocument/2006/relationships/slide" Target="slides/slide67.xml"/><Relationship Id="rId2" Type="http://schemas.openxmlformats.org/officeDocument/2006/relationships/customXml" Target="../customXml/item2.xml"/><Relationship Id="rId29" Type="http://schemas.openxmlformats.org/officeDocument/2006/relationships/slide" Target="slides/slide25.xml"/><Relationship Id="rId24" Type="http://schemas.openxmlformats.org/officeDocument/2006/relationships/slide" Target="slides/slide20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66" Type="http://schemas.openxmlformats.org/officeDocument/2006/relationships/slide" Target="slides/slide62.xml"/><Relationship Id="rId87" Type="http://schemas.openxmlformats.org/officeDocument/2006/relationships/presProps" Target="presProps.xml"/><Relationship Id="rId61" Type="http://schemas.openxmlformats.org/officeDocument/2006/relationships/slide" Target="slides/slide57.xml"/><Relationship Id="rId82" Type="http://schemas.openxmlformats.org/officeDocument/2006/relationships/slide" Target="slides/slide78.xml"/><Relationship Id="rId19" Type="http://schemas.openxmlformats.org/officeDocument/2006/relationships/slide" Target="slides/slide1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872E2-1E32-445D-BB47-D0C45348C227}" type="datetimeFigureOut">
              <a:rPr lang="en-CA" smtClean="0"/>
              <a:t>2025-02-12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6F5763-709D-4C02-843E-B96DFFCF2D4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10916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CBD21-FAA4-F2CA-1E3E-0169F5DEF1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0A8105-E80B-08B3-245D-9DA20CE2E2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27C30A-03AE-243F-AD73-668444404D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FAFE39-F03A-4D81-962D-A2AB0B4BA5A8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7624B-9C08-081E-9446-02C7E182EC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4888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7ACDB-CBA7-86F9-7691-CF46D6D5D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D24D6A-426A-C228-3E01-AAEB242929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C1B470-438B-E28B-D196-578F17B58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9957-2CAE-4C7B-9AE2-7E56DC258A2C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9C1EE-92A6-E251-C886-5D1414F95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2071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222E8-6ADB-0682-95D5-898F6F1B2A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85A282-C701-8C87-1F3A-63B3D62583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80E184-3016-34AC-1800-12D8E867E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A1950-4038-4A34-8C34-A21A6C043C1C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B3646B-E384-B55F-A831-256DE8DC9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70818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A6C3BB-7465-4DD3-089D-2554E7A1D9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00BD5-BC35-630B-9BA0-52C3E0CB67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0758A78-DB73-3512-FFCF-252DC2A19E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F1D4E6-9C16-4CA5-9065-0FCDB3D1D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D2C50-F48C-478C-8E19-D8D156F87A80}" type="datetime1">
              <a:rPr lang="en-CA" smtClean="0"/>
              <a:t>2025-02-12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11BBD9-38BC-9D71-5EE8-219C009DB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53015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57750F-3197-D96D-9CEE-F85D6B652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2E048B-041F-19C2-C3DF-E28832500E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99DF3B-B0CB-028F-9F73-C4DA9221BA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6D2875-8D84-A8FE-FD5B-4AD084AF7D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CADC20-7713-203E-733C-1B56CB349E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47B20-2441-4617-B76A-B7A4D7E94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5C5300-5D71-4058-A841-B4E41252BAC6}" type="datetime1">
              <a:rPr lang="en-CA" smtClean="0"/>
              <a:t>2025-02-12</a:t>
            </a:fld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D759DA-D110-081D-9C81-A5FCCE96F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0446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A0B774-B5E5-61CF-56A4-9C535DB49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8ABC27-AA3A-B6A3-CE71-3AD90A0119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5863C-9405-4B9A-A112-FE69361E6ED0}" type="datetime1">
              <a:rPr lang="en-CA" smtClean="0"/>
              <a:t>2025-02-12</a:t>
            </a:fld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A0CC8D-3873-DDF9-4C27-B022CBDAA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88252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B22C61-0153-427F-03CA-356369031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8A279-6D9F-4AAF-94D4-77B313BB3D79}" type="datetime1">
              <a:rPr lang="en-CA" smtClean="0"/>
              <a:t>2025-02-12</a:t>
            </a:fld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FAED04-44DE-58B4-057C-8C39D0154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87399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304F3-EC5E-2087-357F-097D187A32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CA829-5F7C-11C9-989E-53FCA876CE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1C200B-C052-9D1F-595B-1F7DB09EEE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07AEDF-C4A1-7A04-34AA-3209C496CE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4B080C-38B7-4A8E-AE50-29B9085560C0}" type="datetime1">
              <a:rPr lang="en-CA" smtClean="0"/>
              <a:t>2025-02-12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367461-182C-65D5-7D9C-B577F2004F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46951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E714E-F493-40BC-B98B-9FE8BF9B09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56A84E-A28B-409E-CFD2-9F172C78C7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9B6B8B-F1E0-2A3E-2A35-AEA5023A2C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2377DA-31BD-1304-4C05-BB4EF4C6B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51DFE-9691-4B7B-97C7-E12BD8C3493F}" type="datetime1">
              <a:rPr lang="en-CA" smtClean="0"/>
              <a:t>2025-02-12</a:t>
            </a:fld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7CAB23-BEFB-6556-5744-47D943313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63533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EA583-1052-7283-FF0A-E6582F9F9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D1BB7A-9A7E-4159-07BC-EDC439F921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9E51D7-2183-244B-7D4A-99C2B7D412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15988-0645-4739-BD3C-CDA2ABAF4D13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F618BC-2994-296D-6F7A-6C1DD5813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65288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E1729-7BD4-B83E-263C-0320D86A3F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6BF18-F3AF-A627-954D-E6B7D02A3F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E04385-229A-5CBF-DD84-D06A5752F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2040F-870D-4FEF-B4E8-B39C4B8F21F1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D3334-BD33-014C-A48A-0E314C129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52604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6939" y="711453"/>
            <a:ext cx="3997960" cy="528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rgbClr val="A11D2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0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95ED4-B140-42EE-8598-EE6155FE621A}" type="datetime1">
              <a:rPr lang="en-CA" smtClean="0"/>
              <a:t>2025-02-12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29464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C4AB0C-9CC3-8FA9-B7BB-E52991F23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49488B-4199-472E-10F4-B43C69F49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239021-112B-2A5F-4DAB-26161A6AA5A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8537DD0-E330-4483-BDEA-22AEA46D30FB}" type="datetime1">
              <a:rPr lang="en-CA" smtClean="0"/>
              <a:t>2025-02-12</a:t>
            </a:fld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9E838F-C1EE-F63F-D73B-D0BDB88712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30CBCD-6018-46DE-AF5A-338CBFA5DD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73486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ureus.com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ureus.com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subacute-subdural-haematoma-3?lang=us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epidural-haematoma-4" TargetMode="External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subdural-haematoma-3" TargetMode="Externa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subarachnoid-haemorrhage-teaching?lang=us" TargetMode="External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methamphetamine-induced-intracerebal-haemorrhage" TargetMode="External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normal-ct-brain" TargetMode="Externa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hyperlink" Target="https://radiopaedia.org/cases/normal-ct-paranasal-sinuses-1?lang=us" TargetMode="External"/><Relationship Id="rId2" Type="http://schemas.openxmlformats.org/officeDocument/2006/relationships/hyperlink" Target="https://radiopaedia.org/cases/paranasal-sinuses-annotated-ct-1?lang=us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normal-facial-bones-ct?lang=us" TargetMode="Externa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normal-ct-scan-of-the-orbits?lang=us" TargetMode="Externa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hyperlink" Target="https://radiopaedia.org/cases/left-middle-cerebral-artery-branch-embolus-causing-stroke?lang=us" TargetMode="Externa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710429" y="2744735"/>
            <a:ext cx="5044440" cy="1989647"/>
          </a:xfrm>
          <a:prstGeom prst="rect">
            <a:avLst/>
          </a:prstGeom>
        </p:spPr>
        <p:txBody>
          <a:bodyPr vert="horz" wrap="square" lIns="0" tIns="245745" rIns="0" bIns="0" rtlCol="0">
            <a:spAutoFit/>
          </a:bodyPr>
          <a:lstStyle/>
          <a:p>
            <a:pPr marL="650875">
              <a:lnSpc>
                <a:spcPct val="100000"/>
              </a:lnSpc>
              <a:spcBef>
                <a:spcPts val="1935"/>
              </a:spcBef>
            </a:pPr>
            <a:r>
              <a:rPr sz="4800" dirty="0">
                <a:solidFill>
                  <a:schemeClr val="tx1"/>
                </a:solidFill>
                <a:latin typeface="+mj-lt"/>
                <a:cs typeface="Calibri Light"/>
              </a:rPr>
              <a:t>CT</a:t>
            </a:r>
            <a:r>
              <a:rPr sz="4800" spc="-150" dirty="0">
                <a:solidFill>
                  <a:schemeClr val="tx1"/>
                </a:solidFill>
                <a:latin typeface="+mj-lt"/>
                <a:cs typeface="Calibri Light"/>
              </a:rPr>
              <a:t> </a:t>
            </a:r>
            <a:r>
              <a:rPr sz="4800" spc="-10" dirty="0">
                <a:solidFill>
                  <a:schemeClr val="tx1"/>
                </a:solidFill>
                <a:latin typeface="+mj-lt"/>
                <a:cs typeface="Calibri Light"/>
              </a:rPr>
              <a:t>Theory</a:t>
            </a:r>
            <a:endParaRPr sz="4800" dirty="0">
              <a:solidFill>
                <a:schemeClr val="tx1"/>
              </a:solidFill>
              <a:latin typeface="+mj-lt"/>
              <a:cs typeface="Calibri Light"/>
            </a:endParaRPr>
          </a:p>
          <a:p>
            <a:pPr marL="506730">
              <a:lnSpc>
                <a:spcPct val="100000"/>
              </a:lnSpc>
              <a:spcBef>
                <a:spcPts val="1065"/>
              </a:spcBef>
            </a:pPr>
            <a:r>
              <a:rPr sz="2800" spc="-25" dirty="0">
                <a:solidFill>
                  <a:schemeClr val="tx1"/>
                </a:solidFill>
                <a:latin typeface="+mj-lt"/>
                <a:cs typeface="Calibri Light"/>
              </a:rPr>
              <a:t>Neurologic</a:t>
            </a:r>
            <a:r>
              <a:rPr sz="2800" spc="-85" dirty="0">
                <a:solidFill>
                  <a:schemeClr val="tx1"/>
                </a:solidFill>
                <a:latin typeface="+mj-lt"/>
                <a:cs typeface="Calibri Light"/>
              </a:rPr>
              <a:t> </a:t>
            </a:r>
            <a:r>
              <a:rPr sz="2800" spc="-20" dirty="0">
                <a:solidFill>
                  <a:schemeClr val="tx1"/>
                </a:solidFill>
                <a:latin typeface="+mj-lt"/>
                <a:cs typeface="Calibri Light"/>
              </a:rPr>
              <a:t>Imaging</a:t>
            </a:r>
            <a:r>
              <a:rPr sz="2800" spc="-85" dirty="0">
                <a:solidFill>
                  <a:schemeClr val="tx1"/>
                </a:solidFill>
                <a:latin typeface="+mj-lt"/>
                <a:cs typeface="Calibri Light"/>
              </a:rPr>
              <a:t> </a:t>
            </a:r>
            <a:r>
              <a:rPr sz="2800" spc="-10" dirty="0">
                <a:solidFill>
                  <a:schemeClr val="tx1"/>
                </a:solidFill>
                <a:latin typeface="+mj-lt"/>
                <a:cs typeface="Calibri Light"/>
              </a:rPr>
              <a:t>Procedures</a:t>
            </a:r>
            <a:endParaRPr sz="2800" dirty="0">
              <a:solidFill>
                <a:schemeClr val="tx1"/>
              </a:solidFill>
              <a:latin typeface="+mj-l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41957"/>
            <a:ext cx="6201410" cy="25273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dirty="0">
                <a:latin typeface="+mn-lt"/>
                <a:cs typeface="Calibri"/>
              </a:rPr>
              <a:t>Module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Objectives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27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Review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anatomy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cranium,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facial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bones,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and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brain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27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Label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anatomical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structures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on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image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29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Scanning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protocols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including: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Positioning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ts val="1945"/>
              </a:lnSpc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Indications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&amp;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Contraindications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2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Exposure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Factors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ts val="226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Most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common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exams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done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39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Pathology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071110" cy="2860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Positioning</a:t>
            </a:r>
            <a:r>
              <a:rPr sz="21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1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Head</a:t>
            </a:r>
            <a:r>
              <a:rPr sz="2100" u="sng" spc="-9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2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29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Patient</a:t>
            </a:r>
            <a:r>
              <a:rPr sz="2100" spc="-7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Position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Head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holder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or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molded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sponge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Patient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supine,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head-</a:t>
            </a:r>
            <a:r>
              <a:rPr sz="1800" dirty="0">
                <a:latin typeface="+mn-lt"/>
                <a:cs typeface="Calibri"/>
              </a:rPr>
              <a:t>first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into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gantry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Reduce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patient</a:t>
            </a:r>
            <a:r>
              <a:rPr sz="1800" spc="-8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motion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ts val="1945"/>
              </a:lnSpc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Normal</a:t>
            </a:r>
            <a:r>
              <a:rPr sz="1800" spc="-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respiration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2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Eyes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open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or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closed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ts val="228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Anatomy</a:t>
            </a:r>
            <a:r>
              <a:rPr sz="2100" spc="-114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Position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Will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differ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from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site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site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7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Line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up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OML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or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Supraorbital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Meatal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line</a:t>
            </a:r>
            <a:endParaRPr sz="1800" dirty="0">
              <a:latin typeface="+mn-lt"/>
              <a:cs typeface="Calibri"/>
            </a:endParaRPr>
          </a:p>
          <a:p>
            <a:pPr marL="869315" lvl="2" indent="-170815">
              <a:lnSpc>
                <a:spcPts val="1720"/>
              </a:lnSpc>
              <a:buFont typeface="Arial MT"/>
              <a:buChar char="•"/>
              <a:tabLst>
                <a:tab pos="869315" algn="l"/>
                <a:tab pos="5057775" algn="l"/>
              </a:tabLst>
            </a:pPr>
            <a:r>
              <a:rPr sz="1500" spc="-10" dirty="0">
                <a:latin typeface="+mn-lt"/>
                <a:cs typeface="Calibri"/>
              </a:rPr>
              <a:t>Advantage </a:t>
            </a:r>
            <a:r>
              <a:rPr sz="1500" dirty="0">
                <a:latin typeface="+mn-lt"/>
                <a:cs typeface="Calibri"/>
              </a:rPr>
              <a:t>of using SOML: </a:t>
            </a:r>
            <a:r>
              <a:rPr sz="15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15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21635" y="1825751"/>
            <a:ext cx="7348727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0" y="1872995"/>
            <a:ext cx="6096000" cy="425653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82111" y="1825751"/>
            <a:ext cx="5827776" cy="435102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195827" y="2689912"/>
            <a:ext cx="5800344" cy="261665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40688" y="1390269"/>
            <a:ext cx="423989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Assess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positioning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tilt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=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symmetry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93164" y="1836420"/>
            <a:ext cx="8165592" cy="2695955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040688" y="4488965"/>
            <a:ext cx="9623425" cy="754380"/>
          </a:xfrm>
          <a:prstGeom prst="rect">
            <a:avLst/>
          </a:prstGeom>
        </p:spPr>
        <p:txBody>
          <a:bodyPr vert="horz" wrap="square" lIns="0" tIns="74295" rIns="0" bIns="0" rtlCol="0">
            <a:spAutoFit/>
          </a:bodyPr>
          <a:lstStyle/>
          <a:p>
            <a:pPr marL="80645" algn="ctr">
              <a:lnSpc>
                <a:spcPct val="100000"/>
              </a:lnSpc>
              <a:spcBef>
                <a:spcPts val="585"/>
              </a:spcBef>
            </a:pPr>
            <a:r>
              <a:rPr sz="1800" dirty="0">
                <a:latin typeface="+mn-lt"/>
                <a:cs typeface="Calibri"/>
              </a:rPr>
              <a:t>Image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Source:</a:t>
            </a:r>
            <a:r>
              <a:rPr sz="1800" spc="3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  <a:hlinkClick r:id="rId3"/>
              </a:rPr>
              <a:t>http://www.cureus.com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57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20" dirty="0">
                <a:latin typeface="+mn-lt"/>
                <a:cs typeface="Calibri"/>
              </a:rPr>
              <a:t>Patient’s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rotated,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but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not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tilted.</a:t>
            </a:r>
            <a:r>
              <a:rPr sz="2100" spc="4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Notice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symmetry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c-spine,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mandible,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etc.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24688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Assess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positioning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tilt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=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symmetry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096000" y="1775460"/>
            <a:ext cx="3965448" cy="403250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3804920" y="6047943"/>
            <a:ext cx="368172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Image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Source:</a:t>
            </a:r>
            <a:r>
              <a:rPr sz="1800" spc="3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  <a:hlinkClick r:id="rId3"/>
              </a:rPr>
              <a:t>http://www.cureus.com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130800" cy="13354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How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are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images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acquired?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739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In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what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plane?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What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scanning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method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helical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or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conventional?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810258"/>
            <a:ext cx="7663180" cy="2899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420"/>
              </a:lnSpc>
              <a:spcBef>
                <a:spcPts val="100"/>
              </a:spcBef>
            </a:pP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Conventional</a:t>
            </a: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Head</a:t>
            </a:r>
            <a:r>
              <a:rPr sz="21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2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endParaRPr sz="2100" dirty="0">
              <a:latin typeface="+mn-lt"/>
              <a:cs typeface="Calibri"/>
            </a:endParaRPr>
          </a:p>
          <a:p>
            <a:pPr marL="514984" indent="-172085">
              <a:lnSpc>
                <a:spcPts val="19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“Step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and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Shoot”</a:t>
            </a:r>
            <a:endParaRPr sz="1800" dirty="0">
              <a:latin typeface="+mn-lt"/>
              <a:cs typeface="Calibri"/>
            </a:endParaRPr>
          </a:p>
          <a:p>
            <a:pPr marL="514984" indent="-172085">
              <a:lnSpc>
                <a:spcPts val="192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“Axial”</a:t>
            </a:r>
            <a:endParaRPr sz="1800" dirty="0">
              <a:latin typeface="+mn-lt"/>
              <a:cs typeface="Calibri"/>
            </a:endParaRPr>
          </a:p>
          <a:p>
            <a:pPr marL="172085" indent="-172085">
              <a:lnSpc>
                <a:spcPts val="2285"/>
              </a:lnSpc>
              <a:buFont typeface="Arial MT"/>
              <a:buChar char="•"/>
              <a:tabLst>
                <a:tab pos="172085" algn="l"/>
              </a:tabLst>
            </a:pPr>
            <a:r>
              <a:rPr sz="2100" spc="-10" dirty="0">
                <a:latin typeface="+mn-lt"/>
                <a:cs typeface="Calibri"/>
              </a:rPr>
              <a:t>Advantages</a:t>
            </a:r>
            <a:endParaRPr sz="2100" dirty="0">
              <a:latin typeface="+mn-lt"/>
              <a:cs typeface="Calibri"/>
            </a:endParaRPr>
          </a:p>
          <a:p>
            <a:pPr marL="514984" lvl="1" indent="-172085">
              <a:lnSpc>
                <a:spcPts val="19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Allow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gantry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tilt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ensure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properly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positioned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slices</a:t>
            </a:r>
            <a:endParaRPr sz="1800" dirty="0">
              <a:latin typeface="+mn-lt"/>
              <a:cs typeface="Calibri"/>
            </a:endParaRPr>
          </a:p>
          <a:p>
            <a:pPr marL="514350" lvl="1" indent="-171450">
              <a:lnSpc>
                <a:spcPts val="1945"/>
              </a:lnSpc>
              <a:buFont typeface="Arial MT"/>
              <a:buChar char="•"/>
              <a:tabLst>
                <a:tab pos="514350" algn="l"/>
              </a:tabLst>
            </a:pPr>
            <a:r>
              <a:rPr sz="1800" dirty="0">
                <a:latin typeface="+mn-lt"/>
                <a:cs typeface="Calibri"/>
              </a:rPr>
              <a:t>Highest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image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quality</a:t>
            </a:r>
            <a:endParaRPr sz="1800" dirty="0">
              <a:latin typeface="+mn-lt"/>
              <a:cs typeface="Calibri"/>
            </a:endParaRPr>
          </a:p>
          <a:p>
            <a:pPr marL="342900">
              <a:lnSpc>
                <a:spcPts val="192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172085" indent="-172085">
              <a:lnSpc>
                <a:spcPts val="2285"/>
              </a:lnSpc>
              <a:buFont typeface="Arial MT"/>
              <a:buChar char="•"/>
              <a:tabLst>
                <a:tab pos="172085" algn="l"/>
              </a:tabLst>
            </a:pPr>
            <a:r>
              <a:rPr sz="2100" spc="-10" dirty="0">
                <a:latin typeface="+mn-lt"/>
                <a:cs typeface="Calibri"/>
              </a:rPr>
              <a:t>Disadvantages</a:t>
            </a:r>
            <a:endParaRPr sz="2100" dirty="0">
              <a:latin typeface="+mn-lt"/>
              <a:cs typeface="Calibri"/>
            </a:endParaRPr>
          </a:p>
          <a:p>
            <a:pPr marL="514984" lvl="1" indent="-172085">
              <a:lnSpc>
                <a:spcPts val="19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Longer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examination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time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significant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for</a:t>
            </a:r>
            <a:r>
              <a:rPr sz="1800" spc="-25" dirty="0">
                <a:latin typeface="+mn-lt"/>
                <a:cs typeface="Calibri"/>
              </a:rPr>
              <a:t> contrast-</a:t>
            </a:r>
            <a:r>
              <a:rPr sz="1800" dirty="0">
                <a:latin typeface="+mn-lt"/>
                <a:cs typeface="Calibri"/>
              </a:rPr>
              <a:t>enhanced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studies</a:t>
            </a:r>
            <a:endParaRPr sz="1800" dirty="0">
              <a:latin typeface="+mn-lt"/>
              <a:cs typeface="Calibri"/>
            </a:endParaRPr>
          </a:p>
          <a:p>
            <a:pPr marL="342900">
              <a:lnSpc>
                <a:spcPts val="1945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514350" lvl="1" indent="-171450">
              <a:lnSpc>
                <a:spcPts val="2050"/>
              </a:lnSpc>
              <a:buFont typeface="Arial MT"/>
              <a:buChar char="•"/>
              <a:tabLst>
                <a:tab pos="514350" algn="l"/>
              </a:tabLst>
            </a:pPr>
            <a:r>
              <a:rPr sz="1800" dirty="0">
                <a:latin typeface="+mn-lt"/>
                <a:cs typeface="Calibri"/>
              </a:rPr>
              <a:t>Depending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scan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settings,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or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patient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motion,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possibility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missed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anatomy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810258"/>
            <a:ext cx="6873240" cy="28994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ts val="242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Helical</a:t>
            </a:r>
            <a:r>
              <a:rPr sz="21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Head</a:t>
            </a:r>
            <a:r>
              <a:rPr sz="21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2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endParaRPr sz="2100" dirty="0">
              <a:latin typeface="+mn-lt"/>
              <a:cs typeface="Calibri"/>
            </a:endParaRPr>
          </a:p>
          <a:p>
            <a:pPr marL="514984" indent="-172085">
              <a:lnSpc>
                <a:spcPts val="19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“Spiral”</a:t>
            </a:r>
            <a:endParaRPr sz="1800" dirty="0">
              <a:latin typeface="+mn-lt"/>
              <a:cs typeface="Calibri"/>
            </a:endParaRPr>
          </a:p>
          <a:p>
            <a:pPr marL="514984" indent="-172085">
              <a:lnSpc>
                <a:spcPts val="192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“Continuous”</a:t>
            </a:r>
            <a:endParaRPr sz="1800" dirty="0">
              <a:latin typeface="+mn-lt"/>
              <a:cs typeface="Calibri"/>
            </a:endParaRPr>
          </a:p>
          <a:p>
            <a:pPr marL="172085" indent="-172085">
              <a:lnSpc>
                <a:spcPts val="2285"/>
              </a:lnSpc>
              <a:buFont typeface="Arial MT"/>
              <a:buChar char="•"/>
              <a:tabLst>
                <a:tab pos="172085" algn="l"/>
              </a:tabLst>
            </a:pPr>
            <a:r>
              <a:rPr sz="2100" spc="-10" dirty="0">
                <a:latin typeface="+mn-lt"/>
                <a:cs typeface="Calibri"/>
              </a:rPr>
              <a:t>Advantages</a:t>
            </a:r>
            <a:endParaRPr sz="2100" dirty="0">
              <a:latin typeface="+mn-lt"/>
              <a:cs typeface="Calibri"/>
            </a:endParaRPr>
          </a:p>
          <a:p>
            <a:pPr marL="514984" lvl="1" indent="-172085">
              <a:lnSpc>
                <a:spcPts val="19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Shorter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examination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time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significant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for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25" dirty="0">
                <a:latin typeface="+mn-lt"/>
                <a:cs typeface="Calibri"/>
              </a:rPr>
              <a:t>contrast-</a:t>
            </a:r>
            <a:r>
              <a:rPr sz="1800" dirty="0">
                <a:latin typeface="+mn-lt"/>
                <a:cs typeface="Calibri"/>
              </a:rPr>
              <a:t>enhanced</a:t>
            </a:r>
            <a:r>
              <a:rPr sz="1800" spc="-10" dirty="0">
                <a:latin typeface="+mn-lt"/>
                <a:cs typeface="Calibri"/>
              </a:rPr>
              <a:t> studies</a:t>
            </a:r>
            <a:endParaRPr sz="1800" dirty="0">
              <a:latin typeface="+mn-lt"/>
              <a:cs typeface="Calibri"/>
            </a:endParaRPr>
          </a:p>
          <a:p>
            <a:pPr marL="342900">
              <a:lnSpc>
                <a:spcPts val="1945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342900">
              <a:lnSpc>
                <a:spcPts val="1945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514984" lvl="1" indent="-172085">
              <a:lnSpc>
                <a:spcPts val="192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Allows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slice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increment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changed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retrospectively</a:t>
            </a:r>
            <a:endParaRPr sz="1800" dirty="0">
              <a:latin typeface="+mn-lt"/>
              <a:cs typeface="Calibri"/>
            </a:endParaRPr>
          </a:p>
          <a:p>
            <a:pPr marL="172085" indent="-172085">
              <a:lnSpc>
                <a:spcPts val="2285"/>
              </a:lnSpc>
              <a:buFont typeface="Arial MT"/>
              <a:buChar char="•"/>
              <a:tabLst>
                <a:tab pos="172085" algn="l"/>
              </a:tabLst>
            </a:pPr>
            <a:r>
              <a:rPr sz="2100" spc="-10" dirty="0">
                <a:latin typeface="+mn-lt"/>
                <a:cs typeface="Calibri"/>
              </a:rPr>
              <a:t>Disadvantages</a:t>
            </a:r>
            <a:endParaRPr sz="2100" dirty="0">
              <a:latin typeface="+mn-lt"/>
              <a:cs typeface="Calibri"/>
            </a:endParaRPr>
          </a:p>
          <a:p>
            <a:pPr marL="342900">
              <a:lnSpc>
                <a:spcPts val="195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514350" lvl="1" indent="-171450">
              <a:lnSpc>
                <a:spcPts val="2050"/>
              </a:lnSpc>
              <a:buFont typeface="Arial MT"/>
              <a:buChar char="•"/>
              <a:tabLst>
                <a:tab pos="514350" algn="l"/>
              </a:tabLst>
            </a:pPr>
            <a:r>
              <a:rPr sz="1800" dirty="0">
                <a:latin typeface="+mn-lt"/>
                <a:cs typeface="Calibri"/>
              </a:rPr>
              <a:t>Does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not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allow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gantry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tilt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81000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475605" cy="2197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How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are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images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acquired?</a:t>
            </a:r>
            <a:endParaRPr sz="210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Site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dependent</a:t>
            </a:r>
            <a:endParaRPr sz="180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20" dirty="0">
                <a:latin typeface="+mn-lt"/>
                <a:cs typeface="Calibri"/>
              </a:rPr>
              <a:t>Non-</a:t>
            </a:r>
            <a:r>
              <a:rPr sz="1800" dirty="0">
                <a:latin typeface="+mn-lt"/>
                <a:cs typeface="Calibri"/>
              </a:rPr>
              <a:t>enhanced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studies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=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conventional</a:t>
            </a:r>
            <a:endParaRPr sz="180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Enhanced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studies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=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helical</a:t>
            </a:r>
            <a:endParaRPr sz="1800">
              <a:latin typeface="+mn-lt"/>
              <a:cs typeface="Calibri"/>
            </a:endParaRPr>
          </a:p>
          <a:p>
            <a:pPr marL="527685" lvl="1" indent="-172085">
              <a:lnSpc>
                <a:spcPts val="192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20" dirty="0">
                <a:latin typeface="+mn-lt"/>
                <a:cs typeface="Calibri"/>
              </a:rPr>
              <a:t>Trauma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helical</a:t>
            </a:r>
            <a:endParaRPr sz="1800">
              <a:latin typeface="+mn-lt"/>
              <a:cs typeface="Calibri"/>
            </a:endParaRPr>
          </a:p>
          <a:p>
            <a:pPr marL="184785" indent="-172085">
              <a:lnSpc>
                <a:spcPts val="226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Many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factors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may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go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into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decision-</a:t>
            </a:r>
            <a:r>
              <a:rPr sz="2100" spc="-10" dirty="0">
                <a:latin typeface="+mn-lt"/>
                <a:cs typeface="Calibri"/>
              </a:rPr>
              <a:t>making!</a:t>
            </a:r>
            <a:endParaRPr sz="2100">
              <a:latin typeface="+mn-lt"/>
              <a:cs typeface="Calibri"/>
            </a:endParaRPr>
          </a:p>
          <a:p>
            <a:pPr marL="184785" indent="-172085">
              <a:lnSpc>
                <a:spcPts val="227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Check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your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protocols!</a:t>
            </a:r>
            <a:endParaRPr sz="2100">
              <a:latin typeface="+mn-lt"/>
              <a:cs typeface="Calibri"/>
            </a:endParaRPr>
          </a:p>
          <a:p>
            <a:pPr marL="184785" indent="-172085">
              <a:lnSpc>
                <a:spcPts val="239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Be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observant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what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you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see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in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clinical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practice!</a:t>
            </a:r>
            <a:endParaRPr sz="210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754245" cy="2940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Challenges</a:t>
            </a: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in</a:t>
            </a:r>
            <a:r>
              <a:rPr sz="21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scanning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Beam-hardening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artifact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in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posterior fossa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206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What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causes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this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artifact?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527050" algn="l"/>
              </a:tabLst>
            </a:pPr>
            <a:r>
              <a:rPr sz="1800" spc="-10" dirty="0">
                <a:latin typeface="+mn-lt"/>
                <a:cs typeface="Calibri"/>
              </a:rPr>
              <a:t>Management: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ts val="2420"/>
              </a:lnSpc>
              <a:spcBef>
                <a:spcPts val="168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Motion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206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What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does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motion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look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like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on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25" dirty="0">
                <a:latin typeface="+mn-lt"/>
                <a:cs typeface="Calibri"/>
              </a:rPr>
              <a:t>CT?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527050" algn="l"/>
              </a:tabLst>
            </a:pPr>
            <a:r>
              <a:rPr sz="1800" spc="-10" dirty="0">
                <a:latin typeface="+mn-lt"/>
                <a:cs typeface="Calibri"/>
              </a:rPr>
              <a:t>Management: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347596"/>
            <a:ext cx="286766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Beam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Hardening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Artifact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4752" y="1840992"/>
            <a:ext cx="4277868" cy="427786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07023" y="1840992"/>
            <a:ext cx="4308348" cy="4308348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142233" y="6195314"/>
            <a:ext cx="5469255" cy="23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dirty="0">
                <a:latin typeface="+mn-lt"/>
                <a:cs typeface="Calibri"/>
              </a:rPr>
              <a:t>Image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Source:</a:t>
            </a:r>
            <a:r>
              <a:rPr sz="1800" spc="36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https://radiopaedia.org/articles/ct-artifacts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414729"/>
            <a:ext cx="1866264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Motion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Artifact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702808" y="1828800"/>
            <a:ext cx="3956303" cy="395630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41703" y="1822704"/>
            <a:ext cx="3953255" cy="3953255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142233" y="6195314"/>
            <a:ext cx="5469255" cy="23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dirty="0">
                <a:latin typeface="+mn-lt"/>
                <a:cs typeface="Calibri"/>
              </a:rPr>
              <a:t>Image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Source:</a:t>
            </a:r>
            <a:r>
              <a:rPr sz="1800" spc="36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https://radiopaedia.org/articles/ct-artifacts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325371"/>
            <a:ext cx="186563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Motion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Artifact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4272" y="1850135"/>
            <a:ext cx="4267200" cy="4268724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907023" y="1850135"/>
            <a:ext cx="4130039" cy="4268724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142233" y="6195314"/>
            <a:ext cx="5469255" cy="2379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810"/>
              </a:lnSpc>
            </a:pPr>
            <a:r>
              <a:rPr sz="1800" dirty="0">
                <a:latin typeface="+mn-lt"/>
                <a:cs typeface="Calibri"/>
              </a:rPr>
              <a:t>Image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Source:</a:t>
            </a:r>
            <a:r>
              <a:rPr sz="1800" spc="36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https://radiopaedia.org/articles/ct-artifacts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7751445" cy="20980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How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are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images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viewed?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Multiple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window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settings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demonstrate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different</a:t>
            </a:r>
            <a:r>
              <a:rPr sz="1800" spc="-7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things!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Specific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window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values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will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vary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depending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on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scanner,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patient,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and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protocols</a:t>
            </a:r>
            <a:endParaRPr sz="1800" dirty="0">
              <a:latin typeface="+mn-lt"/>
              <a:cs typeface="Calibri"/>
            </a:endParaRPr>
          </a:p>
          <a:p>
            <a:pPr marL="355600">
              <a:lnSpc>
                <a:spcPts val="2050"/>
              </a:lnSpc>
              <a:spcBef>
                <a:spcPts val="1725"/>
              </a:spcBef>
            </a:pPr>
            <a:r>
              <a:rPr sz="18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Examples: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Standard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/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Soft-Tissue: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Bone: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9992995" cy="2652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Brain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-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Standard</a:t>
            </a:r>
            <a:r>
              <a:rPr sz="2100" spc="-8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/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Soft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Tissue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setting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WW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160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WL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40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(Approximate)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7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Targets</a:t>
            </a:r>
            <a:endParaRPr sz="1800" dirty="0">
              <a:latin typeface="+mn-lt"/>
              <a:cs typeface="Calibri"/>
            </a:endParaRPr>
          </a:p>
          <a:p>
            <a:pPr marL="869315" lvl="2" indent="-170815">
              <a:lnSpc>
                <a:spcPts val="1720"/>
              </a:lnSpc>
              <a:buFont typeface="Arial MT"/>
              <a:buChar char="•"/>
              <a:tabLst>
                <a:tab pos="869315" algn="l"/>
                <a:tab pos="4116704" algn="l"/>
              </a:tabLst>
            </a:pPr>
            <a:r>
              <a:rPr sz="1500" dirty="0">
                <a:latin typeface="+mn-lt"/>
                <a:cs typeface="Calibri"/>
              </a:rPr>
              <a:t>Grey</a:t>
            </a:r>
            <a:r>
              <a:rPr sz="1500" spc="-5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Matter:</a:t>
            </a:r>
            <a:r>
              <a:rPr sz="1500" spc="315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CT</a:t>
            </a:r>
            <a:r>
              <a:rPr sz="1500" spc="-20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number</a:t>
            </a:r>
            <a:r>
              <a:rPr sz="1500" spc="-20" dirty="0">
                <a:latin typeface="+mn-lt"/>
                <a:cs typeface="Calibri"/>
              </a:rPr>
              <a:t> </a:t>
            </a:r>
            <a:r>
              <a:rPr sz="15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1500" dirty="0">
              <a:latin typeface="+mn-lt"/>
              <a:cs typeface="Calibri"/>
            </a:endParaRPr>
          </a:p>
          <a:p>
            <a:pPr marL="869315" lvl="2" indent="-170815">
              <a:lnSpc>
                <a:spcPct val="100000"/>
              </a:lnSpc>
              <a:spcBef>
                <a:spcPts val="1440"/>
              </a:spcBef>
              <a:buFont typeface="Arial MT"/>
              <a:buChar char="•"/>
              <a:tabLst>
                <a:tab pos="869315" algn="l"/>
                <a:tab pos="4127500" algn="l"/>
              </a:tabLst>
            </a:pPr>
            <a:r>
              <a:rPr sz="1500" dirty="0">
                <a:latin typeface="+mn-lt"/>
                <a:cs typeface="Calibri"/>
              </a:rPr>
              <a:t>White</a:t>
            </a:r>
            <a:r>
              <a:rPr sz="1500" spc="-10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Matter:</a:t>
            </a:r>
            <a:r>
              <a:rPr sz="1500" spc="320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CT</a:t>
            </a:r>
            <a:r>
              <a:rPr sz="1500" spc="-15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number</a:t>
            </a:r>
            <a:r>
              <a:rPr sz="1500" spc="-15" dirty="0">
                <a:latin typeface="+mn-lt"/>
                <a:cs typeface="Calibri"/>
              </a:rPr>
              <a:t> </a:t>
            </a:r>
            <a:r>
              <a:rPr sz="15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15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380"/>
              </a:spcBef>
              <a:buFont typeface="Arial MT"/>
              <a:buChar char="•"/>
              <a:tabLst>
                <a:tab pos="527685" algn="l"/>
                <a:tab pos="1608455" algn="l"/>
              </a:tabLst>
            </a:pPr>
            <a:r>
              <a:rPr sz="18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1800" dirty="0">
                <a:latin typeface="+mn-lt"/>
                <a:cs typeface="Calibri"/>
              </a:rPr>
              <a:t>window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width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due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small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difference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tissue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attenuation.</a:t>
            </a:r>
            <a:endParaRPr sz="1800" dirty="0">
              <a:latin typeface="+mn-lt"/>
              <a:cs typeface="Calibri"/>
            </a:endParaRPr>
          </a:p>
          <a:p>
            <a:pPr marL="527685" marR="5080" lvl="1" indent="-172720">
              <a:lnSpc>
                <a:spcPts val="1939"/>
              </a:lnSpc>
              <a:spcBef>
                <a:spcPts val="1975"/>
              </a:spcBef>
              <a:buFont typeface="Arial MT"/>
              <a:buChar char="•"/>
              <a:tabLst>
                <a:tab pos="527685" algn="l"/>
                <a:tab pos="1608455" algn="l"/>
              </a:tabLst>
            </a:pPr>
            <a:r>
              <a:rPr sz="18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1800" dirty="0">
                <a:latin typeface="+mn-lt"/>
                <a:cs typeface="Calibri"/>
              </a:rPr>
              <a:t>window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width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allows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best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contrast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resolution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(ability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scanner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differentiate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structures </a:t>
            </a:r>
            <a:r>
              <a:rPr sz="1800" dirty="0">
                <a:latin typeface="+mn-lt"/>
                <a:cs typeface="Calibri"/>
              </a:rPr>
              <a:t>with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similar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CT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numbers).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10018395" cy="2240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Bone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Setting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206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WW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2500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WL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400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(Approximate)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80"/>
              </a:lnSpc>
              <a:spcBef>
                <a:spcPts val="1725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25" dirty="0">
                <a:latin typeface="+mn-lt"/>
                <a:cs typeface="Calibri"/>
              </a:rPr>
              <a:t>Targets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bone.</a:t>
            </a:r>
            <a:endParaRPr sz="1800" dirty="0">
              <a:latin typeface="+mn-lt"/>
              <a:cs typeface="Calibri"/>
            </a:endParaRPr>
          </a:p>
          <a:p>
            <a:pPr marL="869315" lvl="2" indent="-170815">
              <a:lnSpc>
                <a:spcPts val="1720"/>
              </a:lnSpc>
              <a:buFont typeface="Arial MT"/>
              <a:buChar char="•"/>
              <a:tabLst>
                <a:tab pos="869315" algn="l"/>
                <a:tab pos="2845435" algn="l"/>
              </a:tabLst>
            </a:pPr>
            <a:r>
              <a:rPr sz="1500" dirty="0">
                <a:latin typeface="+mn-lt"/>
                <a:cs typeface="Calibri"/>
              </a:rPr>
              <a:t>CT number </a:t>
            </a:r>
            <a:r>
              <a:rPr sz="15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1500" dirty="0">
              <a:latin typeface="+mn-lt"/>
              <a:cs typeface="Calibri"/>
            </a:endParaRPr>
          </a:p>
          <a:p>
            <a:pPr marL="527050" lvl="1" indent="-171450">
              <a:lnSpc>
                <a:spcPct val="100000"/>
              </a:lnSpc>
              <a:spcBef>
                <a:spcPts val="1380"/>
              </a:spcBef>
              <a:buFont typeface="Arial MT"/>
              <a:buChar char="•"/>
              <a:tabLst>
                <a:tab pos="527050" algn="l"/>
                <a:tab pos="2065655" algn="l"/>
              </a:tabLst>
            </a:pPr>
            <a:r>
              <a:rPr sz="18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1800" dirty="0">
                <a:latin typeface="+mn-lt"/>
                <a:cs typeface="Calibri"/>
              </a:rPr>
              <a:t>window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width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due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large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difference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tissue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attenuation.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730"/>
              </a:spcBef>
              <a:buFont typeface="Arial MT"/>
              <a:buChar char="•"/>
              <a:tabLst>
                <a:tab pos="527685" algn="l"/>
                <a:tab pos="2065655" algn="l"/>
              </a:tabLst>
            </a:pPr>
            <a:r>
              <a:rPr sz="18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1800" dirty="0">
                <a:latin typeface="+mn-lt"/>
                <a:cs typeface="Calibri"/>
              </a:rPr>
              <a:t>window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width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allows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many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high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contrast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structures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be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demonstrated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(bone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vs.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air)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1223772" y="1402080"/>
            <a:ext cx="9271000" cy="4775200"/>
            <a:chOff x="1223772" y="1402080"/>
            <a:chExt cx="9271000" cy="47752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223772" y="1417320"/>
              <a:ext cx="4628388" cy="475945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52160" y="1402080"/>
              <a:ext cx="4642103" cy="477469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89320" y="1571244"/>
            <a:ext cx="4229100" cy="433276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699260" y="1571244"/>
            <a:ext cx="4238244" cy="434035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6264275" cy="233997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Slice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Thickness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Thin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slices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1.25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mm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common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(but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will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vary)</a:t>
            </a:r>
            <a:endParaRPr sz="18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325"/>
              </a:spcBef>
              <a:buFont typeface="Arial MT"/>
              <a:buChar char="•"/>
            </a:pP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Advantages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thin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slices</a:t>
            </a:r>
            <a:endParaRPr sz="1800" dirty="0">
              <a:latin typeface="+mn-lt"/>
              <a:cs typeface="Calibri"/>
            </a:endParaRPr>
          </a:p>
          <a:p>
            <a:pPr marL="698500">
              <a:lnSpc>
                <a:spcPct val="100000"/>
              </a:lnSpc>
              <a:spcBef>
                <a:spcPts val="240"/>
              </a:spcBef>
            </a:pPr>
            <a:r>
              <a:rPr sz="1500" spc="-50" dirty="0">
                <a:latin typeface="+mn-lt"/>
                <a:cs typeface="Arial MT"/>
              </a:rPr>
              <a:t>•</a:t>
            </a:r>
            <a:endParaRPr sz="1500" dirty="0">
              <a:latin typeface="+mn-lt"/>
              <a:cs typeface="Arial MT"/>
            </a:endParaRPr>
          </a:p>
          <a:p>
            <a:pPr>
              <a:lnSpc>
                <a:spcPct val="100000"/>
              </a:lnSpc>
              <a:spcBef>
                <a:spcPts val="520"/>
              </a:spcBef>
            </a:pPr>
            <a:endParaRPr sz="1500" dirty="0">
              <a:latin typeface="+mn-lt"/>
              <a:cs typeface="Arial MT"/>
            </a:endParaRPr>
          </a:p>
          <a:p>
            <a:pPr marL="698500">
              <a:lnSpc>
                <a:spcPct val="100000"/>
              </a:lnSpc>
            </a:pPr>
            <a:r>
              <a:rPr sz="1500" spc="-50" dirty="0">
                <a:latin typeface="+mn-lt"/>
                <a:cs typeface="Arial MT"/>
              </a:rPr>
              <a:t>•</a:t>
            </a:r>
            <a:endParaRPr sz="1500" dirty="0">
              <a:latin typeface="+mn-lt"/>
              <a:cs typeface="Arial MT"/>
            </a:endParaRPr>
          </a:p>
          <a:p>
            <a:pPr marL="527685" lvl="1" indent="-172085">
              <a:lnSpc>
                <a:spcPct val="100000"/>
              </a:lnSpc>
              <a:spcBef>
                <a:spcPts val="17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Images</a:t>
            </a:r>
            <a:r>
              <a:rPr sz="1800" spc="-7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are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often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merged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into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thicker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slices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for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image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viewing.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10367645" cy="2103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Protocols</a:t>
            </a:r>
            <a:r>
              <a:rPr sz="21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1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Pathology</a:t>
            </a:r>
            <a:endParaRPr sz="2100" dirty="0">
              <a:latin typeface="+mn-lt"/>
              <a:cs typeface="Calibri"/>
            </a:endParaRPr>
          </a:p>
          <a:p>
            <a:pPr marL="184785" marR="805815" indent="-172720">
              <a:lnSpc>
                <a:spcPts val="2270"/>
              </a:lnSpc>
              <a:spcBef>
                <a:spcPts val="16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In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Body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65" dirty="0">
                <a:latin typeface="+mn-lt"/>
                <a:cs typeface="Calibri"/>
              </a:rPr>
              <a:t>CT,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protocol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will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vary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significantly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based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on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clinical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information,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and/or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the </a:t>
            </a:r>
            <a:r>
              <a:rPr sz="2100" spc="-10" dirty="0">
                <a:latin typeface="+mn-lt"/>
                <a:cs typeface="Calibri"/>
              </a:rPr>
              <a:t>presumptive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diagnosis.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10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It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extremely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important,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as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technologist,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correlate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clinical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information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exam</a:t>
            </a:r>
            <a:endParaRPr sz="2100" dirty="0">
              <a:latin typeface="+mn-lt"/>
              <a:cs typeface="Calibri"/>
            </a:endParaRPr>
          </a:p>
          <a:p>
            <a:pPr marL="184785">
              <a:lnSpc>
                <a:spcPts val="2270"/>
              </a:lnSpc>
            </a:pPr>
            <a:r>
              <a:rPr sz="2100" dirty="0">
                <a:latin typeface="+mn-lt"/>
                <a:cs typeface="Calibri"/>
              </a:rPr>
              <a:t>ordered,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and</a:t>
            </a:r>
            <a:r>
              <a:rPr sz="2100" spc="-7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perform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right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scan.</a:t>
            </a:r>
            <a:endParaRPr sz="2100" dirty="0">
              <a:latin typeface="+mn-lt"/>
              <a:cs typeface="Calibri"/>
            </a:endParaRPr>
          </a:p>
          <a:p>
            <a:pPr marL="172085" marR="541020" indent="-172085" algn="r">
              <a:lnSpc>
                <a:spcPts val="2270"/>
              </a:lnSpc>
              <a:buFont typeface="Arial MT"/>
              <a:buChar char="•"/>
              <a:tabLst>
                <a:tab pos="172085" algn="l"/>
              </a:tabLst>
            </a:pPr>
            <a:r>
              <a:rPr sz="2100" dirty="0">
                <a:latin typeface="+mn-lt"/>
                <a:cs typeface="Calibri"/>
              </a:rPr>
              <a:t>It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not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tech’s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job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interpret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images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or</a:t>
            </a:r>
            <a:r>
              <a:rPr sz="2100" spc="-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diagnose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pathology, </a:t>
            </a:r>
            <a:r>
              <a:rPr sz="2100" dirty="0">
                <a:latin typeface="+mn-lt"/>
                <a:cs typeface="Calibri"/>
              </a:rPr>
              <a:t>but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you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must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be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able</a:t>
            </a:r>
            <a:r>
              <a:rPr sz="2100" spc="-25" dirty="0">
                <a:latin typeface="+mn-lt"/>
                <a:cs typeface="Calibri"/>
              </a:rPr>
              <a:t> to</a:t>
            </a:r>
            <a:endParaRPr sz="2100" dirty="0">
              <a:latin typeface="+mn-lt"/>
              <a:cs typeface="Calibri"/>
            </a:endParaRPr>
          </a:p>
          <a:p>
            <a:pPr marR="593090" algn="r">
              <a:lnSpc>
                <a:spcPts val="2395"/>
              </a:lnSpc>
            </a:pPr>
            <a:r>
              <a:rPr sz="2100" spc="-10" dirty="0">
                <a:latin typeface="+mn-lt"/>
                <a:cs typeface="Calibri"/>
              </a:rPr>
              <a:t>recognize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potentially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critical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pathologic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changes,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and</a:t>
            </a:r>
            <a:r>
              <a:rPr sz="2100" spc="-7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alert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Radiologist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when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present.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475480" cy="33521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42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Indications</a:t>
            </a:r>
            <a:r>
              <a:rPr sz="21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1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100" u="sng" spc="-8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534670" indent="-182245">
              <a:lnSpc>
                <a:spcPts val="1950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25" dirty="0">
                <a:latin typeface="+mn-lt"/>
                <a:cs typeface="Calibri"/>
              </a:rPr>
              <a:t>ICH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1945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dirty="0">
                <a:latin typeface="+mn-lt"/>
                <a:cs typeface="Calibri"/>
              </a:rPr>
              <a:t>Early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Infarction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1945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10" dirty="0">
                <a:latin typeface="+mn-lt"/>
                <a:cs typeface="Calibri"/>
              </a:rPr>
              <a:t>Dementia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1945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10" dirty="0">
                <a:latin typeface="+mn-lt"/>
                <a:cs typeface="Calibri"/>
              </a:rPr>
              <a:t>Hydrocephalus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1920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10" dirty="0">
                <a:latin typeface="+mn-lt"/>
                <a:cs typeface="Calibri"/>
              </a:rPr>
              <a:t>Trauma</a:t>
            </a:r>
            <a:endParaRPr sz="1800" dirty="0">
              <a:latin typeface="+mn-lt"/>
              <a:cs typeface="Calibri"/>
            </a:endParaRPr>
          </a:p>
          <a:p>
            <a:pPr marL="12700">
              <a:lnSpc>
                <a:spcPts val="2285"/>
              </a:lnSpc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Indications</a:t>
            </a:r>
            <a:r>
              <a:rPr sz="21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for</a:t>
            </a:r>
            <a:r>
              <a:rPr sz="21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both</a:t>
            </a:r>
            <a:r>
              <a:rPr sz="21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1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and</a:t>
            </a:r>
            <a:r>
              <a:rPr sz="21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534670" indent="-182245">
              <a:lnSpc>
                <a:spcPts val="1950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dirty="0">
                <a:latin typeface="+mn-lt"/>
                <a:cs typeface="Calibri"/>
              </a:rPr>
              <a:t>Mass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or </a:t>
            </a:r>
            <a:r>
              <a:rPr sz="1800" spc="-10" dirty="0">
                <a:latin typeface="+mn-lt"/>
                <a:cs typeface="Calibri"/>
              </a:rPr>
              <a:t>Lesion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1945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10" dirty="0">
                <a:latin typeface="+mn-lt"/>
                <a:cs typeface="Calibri"/>
              </a:rPr>
              <a:t>Arteriovenous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malformation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1945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10" dirty="0">
                <a:latin typeface="+mn-lt"/>
                <a:cs typeface="Calibri"/>
              </a:rPr>
              <a:t>Metastasis</a:t>
            </a:r>
            <a:endParaRPr sz="1800" dirty="0">
              <a:latin typeface="+mn-lt"/>
              <a:cs typeface="Calibri"/>
            </a:endParaRPr>
          </a:p>
          <a:p>
            <a:pPr marL="535305" indent="-182880">
              <a:lnSpc>
                <a:spcPts val="1945"/>
              </a:lnSpc>
              <a:buSzPct val="94444"/>
              <a:buFont typeface="Wingdings"/>
              <a:buChar char=""/>
              <a:tabLst>
                <a:tab pos="535305" algn="l"/>
              </a:tabLst>
            </a:pPr>
            <a:r>
              <a:rPr sz="1800" spc="-10" dirty="0">
                <a:latin typeface="+mn-lt"/>
                <a:cs typeface="Calibri"/>
              </a:rPr>
              <a:t>Aneurysm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1945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10" dirty="0">
                <a:latin typeface="+mn-lt"/>
                <a:cs typeface="Calibri"/>
              </a:rPr>
              <a:t>Headache</a:t>
            </a:r>
            <a:endParaRPr sz="1800" dirty="0">
              <a:latin typeface="+mn-lt"/>
              <a:cs typeface="Calibri"/>
            </a:endParaRPr>
          </a:p>
          <a:p>
            <a:pPr marL="534670" indent="-182245">
              <a:lnSpc>
                <a:spcPts val="2050"/>
              </a:lnSpc>
              <a:buSzPct val="94444"/>
              <a:buFont typeface="Wingdings"/>
              <a:buChar char=""/>
              <a:tabLst>
                <a:tab pos="534670" algn="l"/>
              </a:tabLst>
            </a:pPr>
            <a:r>
              <a:rPr sz="1800" spc="-10" dirty="0">
                <a:latin typeface="+mn-lt"/>
                <a:cs typeface="Calibri"/>
              </a:rPr>
              <a:t>Seizure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9407525" cy="3146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Normal</a:t>
            </a:r>
            <a:r>
              <a:rPr sz="21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vs.</a:t>
            </a:r>
            <a:r>
              <a:rPr sz="21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Abnormal</a:t>
            </a:r>
            <a:r>
              <a:rPr sz="21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–</a:t>
            </a:r>
            <a:r>
              <a:rPr sz="21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What</a:t>
            </a:r>
            <a:r>
              <a:rPr sz="21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are</a:t>
            </a:r>
            <a:r>
              <a:rPr sz="21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we</a:t>
            </a:r>
            <a:r>
              <a:rPr sz="2100" u="sng" spc="-2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looking</a:t>
            </a:r>
            <a:r>
              <a:rPr sz="2100" u="sng" spc="-1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2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at?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29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Review:</a:t>
            </a:r>
            <a:r>
              <a:rPr sz="2100" spc="4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Numbers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Water: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20" dirty="0">
                <a:latin typeface="+mn-lt"/>
                <a:cs typeface="Calibri"/>
              </a:rPr>
              <a:t>CSF: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Circulating</a:t>
            </a:r>
            <a:r>
              <a:rPr sz="180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Blood: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ts val="1920"/>
              </a:lnSpc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Clotted</a:t>
            </a:r>
            <a:r>
              <a:rPr sz="1800" spc="-8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Blood: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ts val="228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Mass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effect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206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Definition:</a:t>
            </a:r>
            <a:endParaRPr sz="18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470"/>
              </a:spcBef>
              <a:buFont typeface="Arial MT"/>
              <a:buChar char="•"/>
            </a:pP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ts val="2055"/>
              </a:lnSpc>
              <a:spcBef>
                <a:spcPts val="5"/>
              </a:spcBef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Caused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by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any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lesion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(mass,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hemorrhage,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etc)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which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causes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an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increase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intracranial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pressure.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Look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for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midline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shift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16679" y="1455419"/>
            <a:ext cx="4061459" cy="435102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636011" y="5911697"/>
            <a:ext cx="625538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Case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courtesy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Dr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Maxime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St-</a:t>
            </a:r>
            <a:r>
              <a:rPr sz="1800" dirty="0">
                <a:latin typeface="+mn-lt"/>
                <a:cs typeface="Calibri"/>
              </a:rPr>
              <a:t>Amant,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Radiopaedia.org,</a:t>
            </a:r>
            <a:r>
              <a:rPr sz="1800" dirty="0">
                <a:latin typeface="+mn-lt"/>
                <a:cs typeface="Calibri"/>
              </a:rPr>
              <a:t> rID: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60057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809244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4785" algn="l"/>
              </a:tabLst>
            </a:pP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https://radiopaedia.org/cases/subacute-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subdural-haematoma-3?lang=us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575561"/>
            <a:ext cx="3556635" cy="14204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CT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Intracranial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Hemorrhage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8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Acute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bleeding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inside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brain</a:t>
            </a:r>
            <a:endParaRPr sz="1800" dirty="0">
              <a:latin typeface="+mn-lt"/>
              <a:cs typeface="Calibri"/>
            </a:endParaRPr>
          </a:p>
          <a:p>
            <a:pPr marL="869315" lvl="2" indent="-170815">
              <a:lnSpc>
                <a:spcPts val="1630"/>
              </a:lnSpc>
              <a:buFont typeface="Arial MT"/>
              <a:buChar char="•"/>
              <a:tabLst>
                <a:tab pos="869315" algn="l"/>
              </a:tabLst>
            </a:pPr>
            <a:r>
              <a:rPr sz="1500" spc="-10" dirty="0">
                <a:latin typeface="+mn-lt"/>
                <a:cs typeface="Calibri"/>
              </a:rPr>
              <a:t>Epidural hematoma</a:t>
            </a:r>
            <a:endParaRPr sz="1500" dirty="0">
              <a:latin typeface="+mn-lt"/>
              <a:cs typeface="Calibri"/>
            </a:endParaRPr>
          </a:p>
          <a:p>
            <a:pPr marL="869315" lvl="2" indent="-170815">
              <a:lnSpc>
                <a:spcPts val="1620"/>
              </a:lnSpc>
              <a:buFont typeface="Arial MT"/>
              <a:buChar char="•"/>
              <a:tabLst>
                <a:tab pos="869315" algn="l"/>
              </a:tabLst>
            </a:pPr>
            <a:r>
              <a:rPr sz="1500" dirty="0">
                <a:latin typeface="+mn-lt"/>
                <a:cs typeface="Calibri"/>
              </a:rPr>
              <a:t>Subdural</a:t>
            </a:r>
            <a:r>
              <a:rPr sz="1500" spc="-80" dirty="0">
                <a:latin typeface="+mn-lt"/>
                <a:cs typeface="Calibri"/>
              </a:rPr>
              <a:t> </a:t>
            </a:r>
            <a:r>
              <a:rPr sz="1500" spc="-10" dirty="0">
                <a:latin typeface="+mn-lt"/>
                <a:cs typeface="Calibri"/>
              </a:rPr>
              <a:t>hematoma</a:t>
            </a:r>
            <a:endParaRPr sz="1500" dirty="0">
              <a:latin typeface="+mn-lt"/>
              <a:cs typeface="Calibri"/>
            </a:endParaRPr>
          </a:p>
          <a:p>
            <a:pPr marL="869315" lvl="2" indent="-170815">
              <a:lnSpc>
                <a:spcPts val="1620"/>
              </a:lnSpc>
              <a:buFont typeface="Arial MT"/>
              <a:buChar char="•"/>
              <a:tabLst>
                <a:tab pos="869315" algn="l"/>
              </a:tabLst>
            </a:pPr>
            <a:r>
              <a:rPr sz="1500" spc="-10" dirty="0">
                <a:latin typeface="+mn-lt"/>
                <a:cs typeface="Calibri"/>
              </a:rPr>
              <a:t>Subarachnoid</a:t>
            </a:r>
            <a:r>
              <a:rPr sz="1500" spc="10" dirty="0">
                <a:latin typeface="+mn-lt"/>
                <a:cs typeface="Calibri"/>
              </a:rPr>
              <a:t> </a:t>
            </a:r>
            <a:r>
              <a:rPr sz="1500" spc="-10" dirty="0">
                <a:latin typeface="+mn-lt"/>
                <a:cs typeface="Calibri"/>
              </a:rPr>
              <a:t>hemorrhage</a:t>
            </a:r>
            <a:endParaRPr sz="1500" dirty="0">
              <a:latin typeface="+mn-lt"/>
              <a:cs typeface="Calibri"/>
            </a:endParaRPr>
          </a:p>
          <a:p>
            <a:pPr marL="869315" lvl="2" indent="-170815">
              <a:lnSpc>
                <a:spcPts val="1710"/>
              </a:lnSpc>
              <a:buFont typeface="Arial MT"/>
              <a:buChar char="•"/>
              <a:tabLst>
                <a:tab pos="869315" algn="l"/>
              </a:tabLst>
            </a:pPr>
            <a:r>
              <a:rPr sz="1500" spc="-10" dirty="0">
                <a:latin typeface="+mn-lt"/>
                <a:cs typeface="Calibri"/>
              </a:rPr>
              <a:t>Intracerebral</a:t>
            </a:r>
            <a:r>
              <a:rPr sz="1500" spc="-25" dirty="0">
                <a:latin typeface="+mn-lt"/>
                <a:cs typeface="Calibri"/>
              </a:rPr>
              <a:t> </a:t>
            </a:r>
            <a:r>
              <a:rPr sz="1500" spc="-10" dirty="0">
                <a:latin typeface="+mn-lt"/>
                <a:cs typeface="Calibri"/>
              </a:rPr>
              <a:t>hemorrhage</a:t>
            </a:r>
            <a:endParaRPr sz="15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60638" y="3314208"/>
            <a:ext cx="9115792" cy="2895833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4785" algn="l"/>
              </a:tabLst>
            </a:pPr>
            <a:r>
              <a:rPr dirty="0">
                <a:latin typeface="+mn-lt"/>
              </a:rPr>
              <a:t>Epidural</a:t>
            </a:r>
            <a:r>
              <a:rPr spc="-95" dirty="0">
                <a:latin typeface="+mn-lt"/>
              </a:rPr>
              <a:t> </a:t>
            </a:r>
            <a:r>
              <a:rPr spc="-10" dirty="0">
                <a:latin typeface="+mn-lt"/>
              </a:rPr>
              <a:t>Hematoma</a:t>
            </a: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20" dirty="0">
                <a:cs typeface="Calibri"/>
              </a:rPr>
              <a:t>Traumatic</a:t>
            </a:r>
            <a:r>
              <a:rPr sz="1800" spc="-75" dirty="0">
                <a:cs typeface="Calibri"/>
              </a:rPr>
              <a:t> </a:t>
            </a:r>
            <a:r>
              <a:rPr sz="1800" dirty="0">
                <a:cs typeface="Calibri"/>
              </a:rPr>
              <a:t>brain</a:t>
            </a:r>
            <a:r>
              <a:rPr sz="1800" spc="-5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injury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cs typeface="Calibri"/>
              </a:rPr>
              <a:t>Acute</a:t>
            </a:r>
            <a:r>
              <a:rPr sz="1800" spc="-35" dirty="0">
                <a:cs typeface="Calibri"/>
              </a:rPr>
              <a:t> </a:t>
            </a:r>
            <a:r>
              <a:rPr sz="1800" dirty="0">
                <a:cs typeface="Calibri"/>
              </a:rPr>
              <a:t>arterial</a:t>
            </a:r>
            <a:r>
              <a:rPr sz="1800" spc="-4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bleeding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cs typeface="Calibri"/>
              </a:rPr>
              <a:t>Fast!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527685" algn="l"/>
                <a:tab pos="4344035" algn="l"/>
                <a:tab pos="7054215" algn="l"/>
              </a:tabLst>
            </a:pPr>
            <a:r>
              <a:rPr sz="1800" dirty="0">
                <a:cs typeface="Calibri"/>
              </a:rPr>
              <a:t>Blood between the </a:t>
            </a:r>
            <a:r>
              <a:rPr sz="1800" u="sng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dirty="0">
                <a:cs typeface="Calibri"/>
              </a:rPr>
              <a:t>and the </a:t>
            </a:r>
            <a:r>
              <a:rPr sz="1800" u="sng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spc="-50" dirty="0">
                <a:cs typeface="Calibri"/>
              </a:rPr>
              <a:t>.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cs typeface="Calibri"/>
              </a:rPr>
              <a:t>Bio-convex</a:t>
            </a:r>
            <a:r>
              <a:rPr sz="1800" spc="-50" dirty="0">
                <a:cs typeface="Calibri"/>
              </a:rPr>
              <a:t> </a:t>
            </a:r>
            <a:r>
              <a:rPr sz="1800" dirty="0">
                <a:cs typeface="Calibri"/>
              </a:rPr>
              <a:t>in</a:t>
            </a:r>
            <a:r>
              <a:rPr sz="1800" spc="-25" dirty="0">
                <a:cs typeface="Calibri"/>
              </a:rPr>
              <a:t> </a:t>
            </a:r>
            <a:r>
              <a:rPr sz="1800" dirty="0">
                <a:cs typeface="Calibri"/>
              </a:rPr>
              <a:t>shape</a:t>
            </a:r>
            <a:r>
              <a:rPr sz="1800" spc="-3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(lens-</a:t>
            </a:r>
            <a:r>
              <a:rPr sz="1800" dirty="0">
                <a:cs typeface="Calibri"/>
              </a:rPr>
              <a:t>shaped),</a:t>
            </a:r>
            <a:r>
              <a:rPr sz="1800" spc="-20" dirty="0">
                <a:cs typeface="Calibri"/>
              </a:rPr>
              <a:t> </a:t>
            </a:r>
            <a:r>
              <a:rPr sz="1800" dirty="0">
                <a:cs typeface="Calibri"/>
              </a:rPr>
              <a:t>along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spc="-20" dirty="0">
                <a:cs typeface="Calibri"/>
              </a:rPr>
              <a:t> </a:t>
            </a:r>
            <a:r>
              <a:rPr sz="1800" dirty="0">
                <a:cs typeface="Calibri"/>
              </a:rPr>
              <a:t>border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of</a:t>
            </a:r>
            <a:r>
              <a:rPr sz="1800" spc="-35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spc="-2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skull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cs typeface="Calibri"/>
              </a:rPr>
              <a:t>Usually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cause</a:t>
            </a:r>
            <a:r>
              <a:rPr sz="1800" spc="-25" dirty="0">
                <a:cs typeface="Calibri"/>
              </a:rPr>
              <a:t> </a:t>
            </a:r>
            <a:r>
              <a:rPr sz="1800" dirty="0">
                <a:cs typeface="Calibri"/>
              </a:rPr>
              <a:t>“mass</a:t>
            </a:r>
            <a:r>
              <a:rPr sz="1800" spc="-4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effect”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414273"/>
            <a:ext cx="4540505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5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4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5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983360"/>
            <a:ext cx="235458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Epidural</a:t>
            </a:r>
            <a:r>
              <a:rPr sz="2100" spc="-9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Hematoma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96924" y="1452372"/>
            <a:ext cx="3989832" cy="467105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609844" y="1452372"/>
            <a:ext cx="4671059" cy="467105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849372" y="6143040"/>
            <a:ext cx="570166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Case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courtesy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Dr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David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Cuete,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Radiopaedia.org,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rID: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29440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16938" y="711453"/>
            <a:ext cx="48742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85406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https://radiopaedia.org/cases/epidural-haematoma-</a:t>
            </a:r>
            <a:r>
              <a:rPr sz="2100" u="sng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4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16939" y="1779587"/>
            <a:ext cx="7125334" cy="157735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4785" algn="l"/>
              </a:tabLst>
            </a:pPr>
            <a:r>
              <a:rPr dirty="0">
                <a:latin typeface="+mn-lt"/>
              </a:rPr>
              <a:t>Subdural</a:t>
            </a:r>
            <a:r>
              <a:rPr spc="-75" dirty="0">
                <a:latin typeface="+mn-lt"/>
              </a:rPr>
              <a:t> </a:t>
            </a:r>
            <a:r>
              <a:rPr spc="-10" dirty="0">
                <a:latin typeface="+mn-lt"/>
              </a:rPr>
              <a:t>Hematoma</a:t>
            </a: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20" dirty="0">
                <a:cs typeface="Calibri"/>
              </a:rPr>
              <a:t>Venous</a:t>
            </a:r>
            <a:r>
              <a:rPr sz="1800" spc="-35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Bleeding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25" dirty="0">
                <a:cs typeface="Calibri"/>
              </a:rPr>
              <a:t>Slower,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could</a:t>
            </a:r>
            <a:r>
              <a:rPr sz="1800" spc="-35" dirty="0">
                <a:cs typeface="Calibri"/>
              </a:rPr>
              <a:t> </a:t>
            </a:r>
            <a:r>
              <a:rPr sz="1800" dirty="0">
                <a:cs typeface="Calibri"/>
              </a:rPr>
              <a:t>be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acute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or</a:t>
            </a:r>
            <a:r>
              <a:rPr sz="1800" spc="-4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chronic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  <a:tab pos="3164205" algn="l"/>
                <a:tab pos="5511800" algn="l"/>
              </a:tabLst>
            </a:pPr>
            <a:r>
              <a:rPr sz="1800" dirty="0">
                <a:cs typeface="Calibri"/>
              </a:rPr>
              <a:t>Between </a:t>
            </a:r>
            <a:r>
              <a:rPr sz="1800" u="sng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dirty="0">
                <a:cs typeface="Calibri"/>
              </a:rPr>
              <a:t>and </a:t>
            </a:r>
            <a:r>
              <a:rPr sz="1800" u="sng" dirty="0">
                <a:uFill>
                  <a:solidFill>
                    <a:srgbClr val="000000"/>
                  </a:solidFill>
                </a:uFill>
                <a:cs typeface="Calibri"/>
              </a:rPr>
              <a:t>	</a:t>
            </a:r>
            <a:r>
              <a:rPr sz="1800" spc="-50" dirty="0">
                <a:cs typeface="Calibri"/>
              </a:rPr>
              <a:t>.</a:t>
            </a:r>
            <a:endParaRPr sz="1800" dirty="0"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95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cs typeface="Calibri"/>
              </a:rPr>
              <a:t>High-density,</a:t>
            </a:r>
            <a:r>
              <a:rPr sz="1800" spc="-30" dirty="0">
                <a:cs typeface="Calibri"/>
              </a:rPr>
              <a:t> </a:t>
            </a:r>
            <a:r>
              <a:rPr sz="1800" spc="-20" dirty="0">
                <a:cs typeface="Calibri"/>
              </a:rPr>
              <a:t>crescent-</a:t>
            </a:r>
            <a:r>
              <a:rPr sz="1800" dirty="0">
                <a:cs typeface="Calibri"/>
              </a:rPr>
              <a:t>shaped</a:t>
            </a:r>
            <a:r>
              <a:rPr sz="1800" spc="-45" dirty="0">
                <a:cs typeface="Calibri"/>
              </a:rPr>
              <a:t> </a:t>
            </a:r>
            <a:r>
              <a:rPr sz="1800" dirty="0">
                <a:cs typeface="Calibri"/>
              </a:rPr>
              <a:t>lesion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adjacent</a:t>
            </a:r>
            <a:r>
              <a:rPr sz="1800" spc="-45" dirty="0">
                <a:cs typeface="Calibri"/>
              </a:rPr>
              <a:t> </a:t>
            </a:r>
            <a:r>
              <a:rPr sz="1800" dirty="0">
                <a:cs typeface="Calibri"/>
              </a:rPr>
              <a:t>to</a:t>
            </a:r>
            <a:r>
              <a:rPr sz="1800" spc="-45" dirty="0">
                <a:cs typeface="Calibri"/>
              </a:rPr>
              <a:t> </a:t>
            </a:r>
            <a:r>
              <a:rPr sz="1800" dirty="0">
                <a:cs typeface="Calibri"/>
              </a:rPr>
              <a:t>inner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table</a:t>
            </a:r>
            <a:r>
              <a:rPr sz="1800" spc="-25" dirty="0">
                <a:cs typeface="Calibri"/>
              </a:rPr>
              <a:t> </a:t>
            </a:r>
            <a:r>
              <a:rPr sz="1800" dirty="0">
                <a:cs typeface="Calibri"/>
              </a:rPr>
              <a:t>of</a:t>
            </a:r>
            <a:r>
              <a:rPr sz="1800" spc="-30" dirty="0">
                <a:cs typeface="Calibri"/>
              </a:rPr>
              <a:t> </a:t>
            </a:r>
            <a:r>
              <a:rPr sz="1800" dirty="0">
                <a:cs typeface="Calibri"/>
              </a:rPr>
              <a:t>the</a:t>
            </a:r>
            <a:r>
              <a:rPr sz="1800" spc="-40" dirty="0">
                <a:cs typeface="Calibri"/>
              </a:rPr>
              <a:t> </a:t>
            </a:r>
            <a:r>
              <a:rPr sz="1800" spc="-10" dirty="0">
                <a:cs typeface="Calibri"/>
              </a:rPr>
              <a:t>skill.</a:t>
            </a:r>
            <a:endParaRPr sz="1800" dirty="0"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75869"/>
            <a:ext cx="44170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3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1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3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6083" y="969390"/>
            <a:ext cx="242252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Subdural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Hematoma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095500" y="1371600"/>
            <a:ext cx="3820667" cy="4544567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105144" y="1356360"/>
            <a:ext cx="3674363" cy="454185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408679" y="6009843"/>
            <a:ext cx="534098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Case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courtesy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David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Puyó,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Radiopaedia.org,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rID: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22251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16938" y="711453"/>
            <a:ext cx="44932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90296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https://radiopaedia.org/cases/subdural-haematoma-</a:t>
            </a:r>
            <a:r>
              <a:rPr sz="2100" u="sng" spc="-5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3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10200640" cy="183896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Subarachnoid</a:t>
            </a:r>
            <a:r>
              <a:rPr sz="2100" spc="-9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Hemorrhage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  <a:tab pos="4499610" algn="l"/>
                <a:tab pos="7839709" algn="l"/>
              </a:tabLst>
            </a:pPr>
            <a:r>
              <a:rPr sz="1800" dirty="0">
                <a:latin typeface="+mn-lt"/>
                <a:cs typeface="Calibri"/>
              </a:rPr>
              <a:t>Bleeding into the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1800" dirty="0">
                <a:latin typeface="+mn-lt"/>
                <a:cs typeface="Calibri"/>
              </a:rPr>
              <a:t>and/or the </a:t>
            </a:r>
            <a:r>
              <a:rPr sz="18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1800" spc="-50" dirty="0">
                <a:latin typeface="+mn-lt"/>
                <a:cs typeface="Calibri"/>
              </a:rPr>
              <a:t>.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Increased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density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within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basiliar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cisterns,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fissures,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sulci,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ventricles,etc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Increased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density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commonly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seen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around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COW.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spcBef>
                <a:spcPts val="195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MRI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is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more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sensitive,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because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as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blood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mixes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with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35" dirty="0">
                <a:latin typeface="+mn-lt"/>
                <a:cs typeface="Calibri"/>
              </a:rPr>
              <a:t>CSF,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it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becomes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more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challenging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to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demonstrate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25" dirty="0">
                <a:latin typeface="+mn-lt"/>
                <a:cs typeface="Calibri"/>
              </a:rPr>
              <a:t>on</a:t>
            </a:r>
            <a:endParaRPr sz="1800" dirty="0">
              <a:latin typeface="+mn-lt"/>
              <a:cs typeface="Calibri"/>
            </a:endParaRPr>
          </a:p>
          <a:p>
            <a:pPr marL="527685">
              <a:lnSpc>
                <a:spcPts val="2050"/>
              </a:lnSpc>
            </a:pPr>
            <a:r>
              <a:rPr sz="1800" spc="-25" dirty="0">
                <a:latin typeface="+mn-lt"/>
                <a:cs typeface="Calibri"/>
              </a:rPr>
              <a:t>CT.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8" y="387222"/>
            <a:ext cx="45694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043178"/>
            <a:ext cx="3220720" cy="3359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Subarachnoid</a:t>
            </a:r>
            <a:r>
              <a:rPr sz="210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Hemmorhage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16023" y="1516380"/>
            <a:ext cx="4052316" cy="457200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899403" y="1495044"/>
            <a:ext cx="4265676" cy="4593336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160902" y="6129934"/>
            <a:ext cx="570103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Case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courtesy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Dr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David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Cuete,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Radiopaedia.org,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rID: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22770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16938" y="711453"/>
            <a:ext cx="45694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832675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https://radiopaedia.org/cases/subarachnoid-haemorrhage-teaching?lang=us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8846185" cy="233997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Intracerebral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Hemmorhage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Describes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extravascular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accumulation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blood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within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different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intracranial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spaces.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Can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occur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different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locations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Usually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an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underlying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cause,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many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possibilities:</a:t>
            </a:r>
            <a:endParaRPr sz="1800" dirty="0">
              <a:latin typeface="+mn-lt"/>
              <a:cs typeface="Calibri"/>
            </a:endParaRPr>
          </a:p>
          <a:p>
            <a:pPr marL="869315" lvl="2" indent="-170815">
              <a:lnSpc>
                <a:spcPct val="100000"/>
              </a:lnSpc>
              <a:spcBef>
                <a:spcPts val="240"/>
              </a:spcBef>
              <a:buFont typeface="Arial MT"/>
              <a:buChar char="•"/>
              <a:tabLst>
                <a:tab pos="869315" algn="l"/>
              </a:tabLst>
            </a:pPr>
            <a:r>
              <a:rPr sz="1500" spc="-20" dirty="0">
                <a:latin typeface="+mn-lt"/>
                <a:cs typeface="Calibri"/>
              </a:rPr>
              <a:t>Trauma</a:t>
            </a:r>
            <a:r>
              <a:rPr sz="1500" spc="-60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(EDH,</a:t>
            </a:r>
            <a:r>
              <a:rPr sz="1500" spc="-30" dirty="0">
                <a:latin typeface="+mn-lt"/>
                <a:cs typeface="Calibri"/>
              </a:rPr>
              <a:t> </a:t>
            </a:r>
            <a:r>
              <a:rPr sz="1500" dirty="0">
                <a:latin typeface="+mn-lt"/>
                <a:cs typeface="Calibri"/>
              </a:rPr>
              <a:t>SDH,</a:t>
            </a:r>
            <a:r>
              <a:rPr sz="1500" spc="-30" dirty="0">
                <a:latin typeface="+mn-lt"/>
                <a:cs typeface="Calibri"/>
              </a:rPr>
              <a:t> </a:t>
            </a:r>
            <a:r>
              <a:rPr sz="1500" spc="-20" dirty="0">
                <a:latin typeface="+mn-lt"/>
                <a:cs typeface="Calibri"/>
              </a:rPr>
              <a:t>SAH)</a:t>
            </a:r>
            <a:endParaRPr sz="1500" dirty="0">
              <a:latin typeface="+mn-lt"/>
              <a:cs typeface="Calibri"/>
            </a:endParaRPr>
          </a:p>
          <a:p>
            <a:pPr marL="869315" lvl="2" indent="-170815">
              <a:lnSpc>
                <a:spcPct val="100000"/>
              </a:lnSpc>
              <a:spcBef>
                <a:spcPts val="229"/>
              </a:spcBef>
              <a:buFont typeface="Arial MT"/>
              <a:buChar char="•"/>
              <a:tabLst>
                <a:tab pos="869315" algn="l"/>
              </a:tabLst>
            </a:pPr>
            <a:r>
              <a:rPr sz="1500" spc="-10" dirty="0">
                <a:latin typeface="+mn-lt"/>
                <a:cs typeface="Calibri"/>
              </a:rPr>
              <a:t>Aneurysm</a:t>
            </a:r>
            <a:endParaRPr sz="1500" dirty="0">
              <a:latin typeface="+mn-lt"/>
              <a:cs typeface="Calibri"/>
            </a:endParaRPr>
          </a:p>
          <a:p>
            <a:pPr marL="869315" lvl="2" indent="-170815">
              <a:lnSpc>
                <a:spcPct val="100000"/>
              </a:lnSpc>
              <a:spcBef>
                <a:spcPts val="219"/>
              </a:spcBef>
              <a:buFont typeface="Arial MT"/>
              <a:buChar char="•"/>
              <a:tabLst>
                <a:tab pos="869315" algn="l"/>
              </a:tabLst>
            </a:pPr>
            <a:r>
              <a:rPr sz="1500" spc="-10" dirty="0">
                <a:latin typeface="+mn-lt"/>
                <a:cs typeface="Calibri"/>
              </a:rPr>
              <a:t>Pathological</a:t>
            </a:r>
            <a:r>
              <a:rPr sz="1500" spc="-15" dirty="0">
                <a:latin typeface="+mn-lt"/>
                <a:cs typeface="Calibri"/>
              </a:rPr>
              <a:t> </a:t>
            </a:r>
            <a:r>
              <a:rPr sz="1500" spc="-10" dirty="0">
                <a:latin typeface="+mn-lt"/>
                <a:cs typeface="Calibri"/>
              </a:rPr>
              <a:t>(tumour)</a:t>
            </a:r>
            <a:endParaRPr sz="15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65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25" dirty="0">
                <a:latin typeface="+mn-lt"/>
                <a:cs typeface="Calibri"/>
              </a:rPr>
              <a:t>Well-</a:t>
            </a:r>
            <a:r>
              <a:rPr sz="1800" dirty="0">
                <a:latin typeface="+mn-lt"/>
                <a:cs typeface="Calibri"/>
              </a:rPr>
              <a:t>circumscribed,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homogenous,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high-</a:t>
            </a:r>
            <a:r>
              <a:rPr sz="1800" dirty="0">
                <a:latin typeface="+mn-lt"/>
                <a:cs typeface="Calibri"/>
              </a:rPr>
              <a:t>density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region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surrounded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by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low-</a:t>
            </a:r>
            <a:r>
              <a:rPr sz="1800" dirty="0">
                <a:latin typeface="+mn-lt"/>
                <a:cs typeface="Calibri"/>
              </a:rPr>
              <a:t>density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edema.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440258"/>
            <a:ext cx="4574032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3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1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1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3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963879"/>
            <a:ext cx="3021965" cy="346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Intracerebral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Hemorrhage</a:t>
            </a:r>
            <a:endParaRPr sz="2100" dirty="0">
              <a:latin typeface="+mn-lt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6127" y="1420367"/>
            <a:ext cx="3500628" cy="4625340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90971" y="1420367"/>
            <a:ext cx="4914900" cy="462534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2912491" y="6102197"/>
            <a:ext cx="583755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Case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courtesy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Dr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Craig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Hacking,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Radiopaedia.org,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rID: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54967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xfrm>
            <a:off x="916938" y="711453"/>
            <a:ext cx="4417061" cy="520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932497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https://radiopaedia.org/cases/methamphetamine-induced-</a:t>
            </a:r>
            <a:r>
              <a:rPr sz="21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intracerebal-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haemorrhage</a:t>
            </a:r>
            <a:endParaRPr sz="210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810258"/>
            <a:ext cx="7153275" cy="24053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72085" algn="l"/>
              </a:tabLst>
            </a:pPr>
            <a:r>
              <a:rPr sz="2100" dirty="0">
                <a:latin typeface="+mn-lt"/>
                <a:cs typeface="Calibri"/>
              </a:rPr>
              <a:t>CT</a:t>
            </a:r>
            <a:r>
              <a:rPr sz="2100" spc="-10" dirty="0">
                <a:latin typeface="+mn-lt"/>
                <a:cs typeface="Calibri"/>
              </a:rPr>
              <a:t> Angiography</a:t>
            </a:r>
            <a:endParaRPr sz="2100" dirty="0">
              <a:latin typeface="+mn-lt"/>
              <a:cs typeface="Calibri"/>
            </a:endParaRPr>
          </a:p>
          <a:p>
            <a:pPr marL="514984" lvl="1" indent="-172085">
              <a:lnSpc>
                <a:spcPts val="19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Describes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CT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scan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with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arterial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contrast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enhancement</a:t>
            </a:r>
            <a:endParaRPr sz="1800" dirty="0">
              <a:latin typeface="+mn-lt"/>
              <a:cs typeface="Calibri"/>
            </a:endParaRPr>
          </a:p>
          <a:p>
            <a:pPr marL="514984" lvl="1" indent="-172085">
              <a:lnSpc>
                <a:spcPts val="1945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Evaluate</a:t>
            </a:r>
            <a:r>
              <a:rPr sz="1800" spc="-7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vascular</a:t>
            </a:r>
            <a:r>
              <a:rPr sz="1800" spc="-7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disease</a:t>
            </a:r>
            <a:endParaRPr sz="1800" dirty="0">
              <a:latin typeface="+mn-lt"/>
              <a:cs typeface="Calibri"/>
            </a:endParaRPr>
          </a:p>
          <a:p>
            <a:pPr marL="514984" lvl="1" indent="-172085">
              <a:lnSpc>
                <a:spcPts val="1975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Advantages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over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catheter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angiography</a:t>
            </a:r>
            <a:endParaRPr sz="1800" dirty="0">
              <a:latin typeface="+mn-lt"/>
              <a:cs typeface="Calibri"/>
            </a:endParaRPr>
          </a:p>
          <a:p>
            <a:pPr marL="685800">
              <a:lnSpc>
                <a:spcPts val="1630"/>
              </a:lnSpc>
            </a:pPr>
            <a:r>
              <a:rPr sz="1500" spc="-50" dirty="0">
                <a:latin typeface="+mn-lt"/>
                <a:cs typeface="Arial MT"/>
              </a:rPr>
              <a:t>•</a:t>
            </a:r>
            <a:endParaRPr sz="1500" dirty="0">
              <a:latin typeface="+mn-lt"/>
              <a:cs typeface="Arial MT"/>
            </a:endParaRPr>
          </a:p>
          <a:p>
            <a:pPr marL="685800">
              <a:lnSpc>
                <a:spcPts val="1620"/>
              </a:lnSpc>
            </a:pPr>
            <a:r>
              <a:rPr sz="1500" spc="-50" dirty="0">
                <a:latin typeface="+mn-lt"/>
                <a:cs typeface="Arial MT"/>
              </a:rPr>
              <a:t>•</a:t>
            </a:r>
            <a:endParaRPr sz="1500" dirty="0">
              <a:latin typeface="+mn-lt"/>
              <a:cs typeface="Arial MT"/>
            </a:endParaRPr>
          </a:p>
          <a:p>
            <a:pPr marL="685800">
              <a:lnSpc>
                <a:spcPts val="1620"/>
              </a:lnSpc>
            </a:pPr>
            <a:r>
              <a:rPr sz="1500" spc="-50" dirty="0">
                <a:latin typeface="+mn-lt"/>
                <a:cs typeface="Arial MT"/>
              </a:rPr>
              <a:t>•</a:t>
            </a:r>
            <a:endParaRPr sz="1500" dirty="0">
              <a:latin typeface="+mn-lt"/>
              <a:cs typeface="Arial MT"/>
            </a:endParaRPr>
          </a:p>
          <a:p>
            <a:pPr marL="685800">
              <a:lnSpc>
                <a:spcPts val="1590"/>
              </a:lnSpc>
            </a:pPr>
            <a:r>
              <a:rPr sz="1500" spc="-50" dirty="0">
                <a:latin typeface="+mn-lt"/>
                <a:cs typeface="Arial MT"/>
              </a:rPr>
              <a:t>•</a:t>
            </a:r>
            <a:endParaRPr sz="1500" dirty="0">
              <a:latin typeface="+mn-lt"/>
              <a:cs typeface="Arial MT"/>
            </a:endParaRPr>
          </a:p>
          <a:p>
            <a:pPr marL="514984" lvl="1" indent="-172085">
              <a:lnSpc>
                <a:spcPts val="193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Becoming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gold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standard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for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stroke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imaging</a:t>
            </a:r>
            <a:endParaRPr sz="1800" dirty="0">
              <a:latin typeface="+mn-lt"/>
              <a:cs typeface="Calibri"/>
            </a:endParaRPr>
          </a:p>
          <a:p>
            <a:pPr marL="514984" lvl="1" indent="-172085">
              <a:lnSpc>
                <a:spcPts val="20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dirty="0">
                <a:latin typeface="+mn-lt"/>
                <a:cs typeface="Calibri"/>
              </a:rPr>
              <a:t>We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will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discuss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stroke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imaging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more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detail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in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next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module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(neck).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810258"/>
            <a:ext cx="3408045" cy="10883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72085" algn="l"/>
              </a:tabLst>
            </a:pPr>
            <a:r>
              <a:rPr sz="2100" spc="-10" dirty="0">
                <a:latin typeface="+mn-lt"/>
                <a:cs typeface="Calibri"/>
              </a:rPr>
              <a:t>Contraindications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CT</a:t>
            </a:r>
            <a:endParaRPr sz="2100" dirty="0">
              <a:latin typeface="+mn-lt"/>
              <a:cs typeface="Calibri"/>
            </a:endParaRPr>
          </a:p>
          <a:p>
            <a:pPr marL="342900">
              <a:lnSpc>
                <a:spcPts val="206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342900">
              <a:lnSpc>
                <a:spcPct val="100000"/>
              </a:lnSpc>
              <a:spcBef>
                <a:spcPts val="1725"/>
              </a:spcBef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29355" y="2391155"/>
            <a:ext cx="5733288" cy="3220212"/>
          </a:xfrm>
          <a:prstGeom prst="rect">
            <a:avLst/>
          </a:prstGeo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10266680" cy="21920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NECT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and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CECT</a:t>
            </a:r>
            <a:r>
              <a:rPr sz="2100" spc="-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share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many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same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scan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parameters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335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marR="5080" indent="-172720">
              <a:lnSpc>
                <a:spcPts val="227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Data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will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be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acquired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very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thin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slices</a:t>
            </a:r>
            <a:r>
              <a:rPr sz="2100" spc="-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in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head,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demonstrate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anatomy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as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accurately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as </a:t>
            </a:r>
            <a:r>
              <a:rPr sz="2100" spc="-10" dirty="0">
                <a:latin typeface="+mn-lt"/>
                <a:cs typeface="Calibri"/>
              </a:rPr>
              <a:t>possible.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15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Remember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you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can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only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reformat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as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thin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as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your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slices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are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acquired!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7466965" cy="3141980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64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NECT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545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Scouts:</a:t>
            </a:r>
            <a:r>
              <a:rPr sz="2100" spc="4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AP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&amp;</a:t>
            </a:r>
            <a:r>
              <a:rPr sz="2100" spc="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Lateral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  <a:tab pos="5064125" algn="l"/>
              </a:tabLst>
            </a:pPr>
            <a:r>
              <a:rPr sz="2100" dirty="0">
                <a:latin typeface="+mn-lt"/>
                <a:cs typeface="Calibri"/>
              </a:rPr>
              <a:t>Anatomy included:</a:t>
            </a:r>
            <a:r>
              <a:rPr sz="2100" spc="525" dirty="0"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5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If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”step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and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shoot”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scanning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used:</a:t>
            </a:r>
            <a:r>
              <a:rPr sz="2100" spc="4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Angle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gantry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SOML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or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OML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5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If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helical</a:t>
            </a:r>
            <a:r>
              <a:rPr sz="2100" spc="-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scanning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used:</a:t>
            </a:r>
            <a:r>
              <a:rPr sz="2100" spc="434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Angle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SOML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or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OML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gantry.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976115" y="1344167"/>
            <a:ext cx="4239768" cy="435102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729229" y="5931509"/>
            <a:ext cx="602170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+mn-lt"/>
                <a:cs typeface="Calibri"/>
              </a:rPr>
              <a:t>Case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courtesy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of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Dr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Bruno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Di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Muzio,</a:t>
            </a:r>
            <a:r>
              <a:rPr sz="1800" spc="-10" dirty="0">
                <a:latin typeface="+mn-lt"/>
                <a:cs typeface="Calibri"/>
              </a:rPr>
              <a:t> Radiopaedia.org, </a:t>
            </a:r>
            <a:r>
              <a:rPr sz="1800" dirty="0">
                <a:latin typeface="+mn-lt"/>
                <a:cs typeface="Calibri"/>
              </a:rPr>
              <a:t>rID: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41030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2445385" cy="34632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NECT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5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SFOV: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5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DFOV:</a:t>
            </a:r>
            <a:r>
              <a:rPr sz="2100" spc="38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23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cm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Algorithm:</a:t>
            </a:r>
            <a:r>
              <a:rPr sz="2100" spc="38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Standard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5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Window: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3564890" cy="367093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64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NECT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&amp;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CECT</a:t>
            </a:r>
            <a:r>
              <a:rPr sz="2100" spc="-20" dirty="0">
                <a:latin typeface="+mn-lt"/>
                <a:cs typeface="Calibri"/>
              </a:rPr>
              <a:t> Head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545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7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kVp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55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150*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45" dirty="0">
                <a:latin typeface="+mn-lt"/>
                <a:cs typeface="Calibri"/>
              </a:rPr>
              <a:t>ATCM </a:t>
            </a:r>
            <a:r>
              <a:rPr sz="1800" spc="-20" dirty="0">
                <a:latin typeface="+mn-lt"/>
                <a:cs typeface="Calibri"/>
              </a:rPr>
              <a:t>used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Also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called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53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Reconstruction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details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will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vary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25" dirty="0">
                <a:latin typeface="+mn-lt"/>
                <a:cs typeface="Calibri"/>
              </a:rPr>
              <a:t>MPR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Slice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thickness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050" algn="l"/>
              </a:tabLst>
            </a:pPr>
            <a:r>
              <a:rPr sz="1800" spc="-10" dirty="0">
                <a:latin typeface="+mn-lt"/>
                <a:cs typeface="Calibri"/>
              </a:rPr>
              <a:t>Windowing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5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Apply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filters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9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3D,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if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indicated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41297"/>
            <a:ext cx="4019550" cy="1884045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64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CECT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545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IV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Contrast:</a:t>
            </a:r>
            <a:r>
              <a:rPr sz="2100" spc="409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100ml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at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1.0ml/sec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6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Scan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Delay:</a:t>
            </a:r>
            <a:r>
              <a:rPr sz="2100" spc="40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5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min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(site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dependent)</a:t>
            </a:r>
            <a:endParaRPr sz="2100" dirty="0">
              <a:latin typeface="+mn-lt"/>
              <a:cs typeface="Calibri"/>
            </a:endParaRPr>
          </a:p>
          <a:p>
            <a:pPr marL="527050" lvl="1" indent="-171450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Why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the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scan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delay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5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min?</a:t>
            </a:r>
            <a:endParaRPr sz="1800" dirty="0">
              <a:latin typeface="+mn-lt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4515688"/>
            <a:ext cx="3392804" cy="9848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27050" indent="-171450">
              <a:lnSpc>
                <a:spcPct val="100000"/>
              </a:lnSpc>
              <a:spcBef>
                <a:spcPts val="100"/>
              </a:spcBef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What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phase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is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this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scanned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25" dirty="0">
                <a:latin typeface="+mn-lt"/>
                <a:cs typeface="Calibri"/>
              </a:rPr>
              <a:t>in?</a:t>
            </a:r>
            <a:endParaRPr sz="18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675"/>
              </a:spcBef>
            </a:pP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Oral</a:t>
            </a:r>
            <a:r>
              <a:rPr sz="2100" spc="-7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Contrast:</a:t>
            </a:r>
            <a:r>
              <a:rPr sz="2100" spc="33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none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231765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4785" algn="l"/>
              </a:tabLst>
            </a:pP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https://radiopaedia.org/cases/normal-</a:t>
            </a:r>
            <a:r>
              <a:rPr sz="21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ct-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brain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3986529" cy="21416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Common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indications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Sinuses</a:t>
            </a:r>
            <a:endParaRPr sz="2100" dirty="0">
              <a:latin typeface="+mn-lt"/>
              <a:cs typeface="Calibri"/>
            </a:endParaRPr>
          </a:p>
          <a:p>
            <a:pPr marL="355600">
              <a:lnSpc>
                <a:spcPts val="195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355600">
              <a:lnSpc>
                <a:spcPts val="1945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355600">
              <a:lnSpc>
                <a:spcPts val="205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184785" indent="-172085">
              <a:lnSpc>
                <a:spcPts val="2420"/>
              </a:lnSpc>
              <a:spcBef>
                <a:spcPts val="168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Contraindications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Sinuses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Pregnancy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Extensive</a:t>
            </a:r>
            <a:r>
              <a:rPr sz="1800" spc="-8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hardware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05755" y="2810255"/>
            <a:ext cx="2380488" cy="2382012"/>
          </a:xfrm>
          <a:prstGeom prst="rect">
            <a:avLst/>
          </a:prstGeom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10256520" cy="2623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Sinuses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  <a:tab pos="3301365" algn="l"/>
              </a:tabLst>
            </a:pPr>
            <a:r>
              <a:rPr sz="2100" dirty="0">
                <a:latin typeface="+mn-lt"/>
                <a:cs typeface="Calibri"/>
              </a:rPr>
              <a:t>Scout:</a:t>
            </a:r>
            <a:r>
              <a:rPr sz="2100" spc="525" dirty="0"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395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Anatomy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included:</a:t>
            </a:r>
            <a:r>
              <a:rPr sz="2100" spc="365" dirty="0">
                <a:latin typeface="+mn-lt"/>
                <a:cs typeface="Calibri"/>
              </a:rPr>
              <a:t> </a:t>
            </a:r>
            <a:r>
              <a:rPr sz="2100" spc="-30" dirty="0">
                <a:latin typeface="+mn-lt"/>
                <a:cs typeface="Calibri"/>
              </a:rPr>
              <a:t>Top/Bottom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–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above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frontal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sinus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below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hard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palate.</a:t>
            </a:r>
            <a:r>
              <a:rPr sz="2100" spc="36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Front/Back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spc="-50" dirty="0">
                <a:latin typeface="+mn-lt"/>
                <a:cs typeface="Calibri"/>
              </a:rPr>
              <a:t>–</a:t>
            </a:r>
            <a:endParaRPr sz="2100" dirty="0">
              <a:latin typeface="+mn-lt"/>
              <a:cs typeface="Calibri"/>
            </a:endParaRPr>
          </a:p>
          <a:p>
            <a:pPr marL="184785">
              <a:lnSpc>
                <a:spcPts val="2395"/>
              </a:lnSpc>
            </a:pPr>
            <a:r>
              <a:rPr sz="2100" dirty="0">
                <a:latin typeface="+mn-lt"/>
                <a:cs typeface="Calibri"/>
              </a:rPr>
              <a:t>entire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frontal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sinus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10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sella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turcica.</a:t>
            </a:r>
            <a:endParaRPr sz="2100" dirty="0">
              <a:latin typeface="+mn-lt"/>
              <a:cs typeface="Calibri"/>
            </a:endParaRPr>
          </a:p>
          <a:p>
            <a:pPr marL="12700" marR="280670">
              <a:lnSpc>
                <a:spcPts val="2160"/>
              </a:lnSpc>
              <a:spcBef>
                <a:spcPts val="2305"/>
              </a:spcBef>
            </a:pPr>
            <a:r>
              <a:rPr sz="2000" dirty="0">
                <a:latin typeface="+mn-lt"/>
                <a:cs typeface="Calibri"/>
              </a:rPr>
              <a:t>*Note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–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spc="-25" dirty="0">
                <a:latin typeface="+mn-lt"/>
                <a:cs typeface="Calibri"/>
              </a:rPr>
              <a:t>Textbook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demonstrates</a:t>
            </a:r>
            <a:r>
              <a:rPr sz="2000" spc="-1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the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patient</a:t>
            </a:r>
            <a:r>
              <a:rPr sz="2000" spc="-2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is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scanned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in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the</a:t>
            </a:r>
            <a:r>
              <a:rPr sz="2000" spc="-3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coronal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plane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–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this</a:t>
            </a:r>
            <a:r>
              <a:rPr sz="2000" spc="-2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is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not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common </a:t>
            </a:r>
            <a:r>
              <a:rPr sz="2000" dirty="0">
                <a:latin typeface="+mn-lt"/>
                <a:cs typeface="Calibri"/>
              </a:rPr>
              <a:t>practice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at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most</a:t>
            </a:r>
            <a:r>
              <a:rPr sz="2000" spc="-2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sites</a:t>
            </a:r>
            <a:r>
              <a:rPr sz="2000" spc="-2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but</a:t>
            </a:r>
            <a:r>
              <a:rPr sz="2000" spc="-5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it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is</a:t>
            </a:r>
            <a:r>
              <a:rPr sz="2000" spc="-40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possible!</a:t>
            </a:r>
            <a:endParaRPr sz="20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9737090" cy="1497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Sinuses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If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“step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and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shoot”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scanning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used:</a:t>
            </a:r>
            <a:r>
              <a:rPr sz="2100" spc="4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Angle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gantry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perpendicular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OML.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  <a:tab pos="7235190" algn="l"/>
              </a:tabLst>
            </a:pPr>
            <a:r>
              <a:rPr sz="2100" dirty="0">
                <a:latin typeface="+mn-lt"/>
                <a:cs typeface="Calibri"/>
              </a:rPr>
              <a:t>If</a:t>
            </a:r>
            <a:r>
              <a:rPr sz="2100" spc="-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helical scanning is used:</a:t>
            </a:r>
            <a:r>
              <a:rPr sz="2100" spc="49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Angle patient’s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2100" dirty="0">
                <a:latin typeface="+mn-lt"/>
                <a:cs typeface="Calibri"/>
              </a:rPr>
              <a:t>perpendicular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7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table.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565590"/>
          </a:xfrm>
          <a:prstGeom prst="rect">
            <a:avLst/>
          </a:prstGeom>
        </p:spPr>
        <p:txBody>
          <a:bodyPr vert="horz" wrap="square" lIns="0" tIns="57200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90315" y="949452"/>
            <a:ext cx="5376671" cy="5516879"/>
          </a:xfrm>
          <a:prstGeom prst="rect">
            <a:avLst/>
          </a:prstGeom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6892290" cy="2650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1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Sinuses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SFOV:</a:t>
            </a:r>
            <a:r>
              <a:rPr sz="2100" spc="33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DFOV:</a:t>
            </a:r>
            <a:r>
              <a:rPr sz="2100" spc="38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16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cm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Algorithm: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  <a:tab pos="3204845" algn="l"/>
                <a:tab pos="5073015" algn="l"/>
              </a:tabLst>
            </a:pPr>
            <a:r>
              <a:rPr sz="2100" dirty="0">
                <a:latin typeface="+mn-lt"/>
                <a:cs typeface="Calibri"/>
              </a:rPr>
              <a:t>Window:</a:t>
            </a:r>
            <a:r>
              <a:rPr sz="2100" spc="5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WW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100" dirty="0">
                <a:latin typeface="+mn-lt"/>
                <a:cs typeface="Calibri"/>
              </a:rPr>
              <a:t>WL</a:t>
            </a:r>
            <a:r>
              <a:rPr sz="2100" spc="480" dirty="0"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100" dirty="0">
                <a:latin typeface="+mn-lt"/>
                <a:cs typeface="Calibri"/>
              </a:rPr>
              <a:t>(site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dependent)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3565525" cy="29400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1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Sinuses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27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kVp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120-</a:t>
            </a:r>
            <a:r>
              <a:rPr sz="2100" spc="-25" dirty="0">
                <a:latin typeface="+mn-lt"/>
                <a:cs typeface="Calibri"/>
              </a:rPr>
              <a:t>140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29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150*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45" dirty="0">
                <a:latin typeface="+mn-lt"/>
                <a:cs typeface="Calibri"/>
              </a:rPr>
              <a:t>ATCM </a:t>
            </a:r>
            <a:r>
              <a:rPr sz="1800" spc="-20" dirty="0">
                <a:latin typeface="+mn-lt"/>
                <a:cs typeface="Calibri"/>
              </a:rPr>
              <a:t>used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2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Also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called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Auto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25" dirty="0">
                <a:latin typeface="+mn-lt"/>
                <a:cs typeface="Calibri"/>
              </a:rPr>
              <a:t>mA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ts val="2285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Reconstruction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details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will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vary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25" dirty="0">
                <a:latin typeface="+mn-lt"/>
                <a:cs typeface="Calibri"/>
              </a:rPr>
              <a:t>MPR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Slice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thickness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Windowing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Apply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filters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ts val="2050"/>
              </a:lnSpc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3D,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if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indicated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8100059" cy="11245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4785" algn="l"/>
              </a:tabLst>
            </a:pP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https://radiopaedia.org/cases/paranasal-sinuses-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annotated-ct-1?lang=us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05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Clr>
                <a:srgbClr val="000000"/>
              </a:buClr>
              <a:buFont typeface="Arial MT"/>
              <a:buChar char="•"/>
              <a:tabLst>
                <a:tab pos="184785" algn="l"/>
              </a:tabLst>
            </a:pP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https://radiopaedia.org/cases/normal-</a:t>
            </a:r>
            <a:r>
              <a:rPr sz="21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ct-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paranasal-</a:t>
            </a: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sinuses-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3"/>
              </a:rPr>
              <a:t>1?lang=us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515485" cy="21416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Common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Indications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Facial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Bones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Facial</a:t>
            </a:r>
            <a:r>
              <a:rPr sz="1800" spc="-8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fracture</a:t>
            </a:r>
            <a:endParaRPr sz="1800" dirty="0">
              <a:latin typeface="+mn-lt"/>
              <a:cs typeface="Calibri"/>
            </a:endParaRPr>
          </a:p>
          <a:p>
            <a:pPr marL="355600">
              <a:lnSpc>
                <a:spcPts val="1945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355600">
              <a:lnSpc>
                <a:spcPts val="205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184785" indent="-172085">
              <a:lnSpc>
                <a:spcPts val="2420"/>
              </a:lnSpc>
              <a:spcBef>
                <a:spcPts val="168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Contraindications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Facial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Bones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Pregnancy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Extensive</a:t>
            </a:r>
            <a:r>
              <a:rPr sz="1800" spc="-8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Hardware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7938134" cy="20745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Facial</a:t>
            </a:r>
            <a:r>
              <a:rPr sz="21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Scout:</a:t>
            </a:r>
            <a:r>
              <a:rPr sz="2100" spc="459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AP</a:t>
            </a:r>
            <a:r>
              <a:rPr sz="2100" spc="-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&amp;</a:t>
            </a:r>
            <a:r>
              <a:rPr sz="2100" spc="-10" dirty="0">
                <a:latin typeface="+mn-lt"/>
                <a:cs typeface="Calibri"/>
              </a:rPr>
              <a:t> Lateral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Anatomy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included:</a:t>
            </a:r>
            <a:r>
              <a:rPr sz="2100" spc="37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Entire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frontal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sinus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–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mandible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&amp;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Nose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–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sella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turcia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If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helical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scanning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used: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52215" y="1269491"/>
            <a:ext cx="5654040" cy="4946904"/>
          </a:xfrm>
          <a:prstGeom prst="rect">
            <a:avLst/>
          </a:prstGeom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751705" cy="2650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Facial</a:t>
            </a:r>
            <a:r>
              <a:rPr sz="21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SFOV:</a:t>
            </a:r>
            <a:r>
              <a:rPr sz="2100" spc="33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DFOV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18</a:t>
            </a:r>
            <a:r>
              <a:rPr sz="2100" spc="-25" dirty="0">
                <a:latin typeface="+mn-lt"/>
                <a:cs typeface="Calibri"/>
              </a:rPr>
              <a:t> cm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Algorithm:</a:t>
            </a:r>
            <a:r>
              <a:rPr sz="2100" spc="38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Standard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  <a:tab pos="3072130" algn="l"/>
                <a:tab pos="4738370" algn="l"/>
              </a:tabLst>
            </a:pPr>
            <a:r>
              <a:rPr sz="2100" dirty="0">
                <a:latin typeface="+mn-lt"/>
                <a:cs typeface="Calibri"/>
              </a:rPr>
              <a:t>Window:</a:t>
            </a:r>
            <a:r>
              <a:rPr sz="2100" spc="5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WW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100" dirty="0">
                <a:latin typeface="+mn-lt"/>
                <a:cs typeface="Calibri"/>
              </a:rPr>
              <a:t>, WL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3564890" cy="3310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Facial</a:t>
            </a:r>
            <a:r>
              <a:rPr sz="2100" u="sng" spc="-4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Bones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kVp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120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mAs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140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Reconstruction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details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will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vary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25" dirty="0">
                <a:latin typeface="+mn-lt"/>
                <a:cs typeface="Calibri"/>
              </a:rPr>
              <a:t>MPR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Slice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thickness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Windowing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Apply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filters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3D,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if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indicated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103065" y="1914322"/>
            <a:ext cx="3985869" cy="4207093"/>
          </a:xfrm>
          <a:prstGeom prst="rect">
            <a:avLst/>
          </a:prstGeom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693674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4785" algn="l"/>
              </a:tabLst>
            </a:pP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https://radiopaedia.org/cases/normal-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facial-</a:t>
            </a: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bones-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ct?lang=us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29639" y="1810258"/>
            <a:ext cx="4132579" cy="3187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2085" indent="-172085">
              <a:lnSpc>
                <a:spcPts val="2420"/>
              </a:lnSpc>
              <a:spcBef>
                <a:spcPts val="100"/>
              </a:spcBef>
              <a:buFont typeface="Arial MT"/>
              <a:buChar char="•"/>
              <a:tabLst>
                <a:tab pos="172085" algn="l"/>
              </a:tabLst>
            </a:pPr>
            <a:r>
              <a:rPr sz="2100" dirty="0">
                <a:latin typeface="+mn-lt"/>
                <a:cs typeface="Calibri"/>
              </a:rPr>
              <a:t>Common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indications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NECT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Orbits</a:t>
            </a:r>
            <a:endParaRPr sz="2100" dirty="0">
              <a:latin typeface="+mn-lt"/>
              <a:cs typeface="Calibri"/>
            </a:endParaRPr>
          </a:p>
          <a:p>
            <a:pPr marL="342900">
              <a:lnSpc>
                <a:spcPts val="195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342900">
              <a:lnSpc>
                <a:spcPts val="192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  <a:p>
            <a:pPr marL="172085" indent="-172085">
              <a:lnSpc>
                <a:spcPts val="2285"/>
              </a:lnSpc>
              <a:buFont typeface="Arial MT"/>
              <a:buChar char="•"/>
              <a:tabLst>
                <a:tab pos="172085" algn="l"/>
              </a:tabLst>
            </a:pPr>
            <a:r>
              <a:rPr sz="2100" dirty="0">
                <a:latin typeface="+mn-lt"/>
                <a:cs typeface="Calibri"/>
              </a:rPr>
              <a:t>Common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indications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CECT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Orbits</a:t>
            </a:r>
            <a:endParaRPr sz="2100" dirty="0">
              <a:latin typeface="+mn-lt"/>
              <a:cs typeface="Calibri"/>
            </a:endParaRPr>
          </a:p>
          <a:p>
            <a:pPr marL="514984" lvl="1" indent="-172085">
              <a:lnSpc>
                <a:spcPts val="19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Intraorbital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mass</a:t>
            </a:r>
            <a:endParaRPr sz="1800" dirty="0">
              <a:latin typeface="+mn-lt"/>
              <a:cs typeface="Calibri"/>
            </a:endParaRPr>
          </a:p>
          <a:p>
            <a:pPr marL="514350" lvl="1" indent="-171450">
              <a:lnSpc>
                <a:spcPts val="1945"/>
              </a:lnSpc>
              <a:buFont typeface="Arial MT"/>
              <a:buChar char="•"/>
              <a:tabLst>
                <a:tab pos="514350" algn="l"/>
              </a:tabLst>
            </a:pPr>
            <a:r>
              <a:rPr sz="1800" dirty="0">
                <a:latin typeface="+mn-lt"/>
                <a:cs typeface="Calibri"/>
              </a:rPr>
              <a:t>Thyroid</a:t>
            </a:r>
            <a:r>
              <a:rPr sz="1800" spc="-8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ophthalmopathy</a:t>
            </a:r>
            <a:endParaRPr sz="1800" dirty="0">
              <a:latin typeface="+mn-lt"/>
              <a:cs typeface="Calibri"/>
            </a:endParaRPr>
          </a:p>
          <a:p>
            <a:pPr marL="514984" lvl="1" indent="-172085">
              <a:lnSpc>
                <a:spcPts val="1945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Inflammation</a:t>
            </a:r>
            <a:endParaRPr sz="1800" dirty="0">
              <a:latin typeface="+mn-lt"/>
              <a:cs typeface="Calibri"/>
            </a:endParaRPr>
          </a:p>
          <a:p>
            <a:pPr marL="514984" lvl="1" indent="-172085">
              <a:lnSpc>
                <a:spcPts val="1945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10" dirty="0">
                <a:latin typeface="+mn-lt"/>
                <a:cs typeface="Calibri"/>
              </a:rPr>
              <a:t>Infection</a:t>
            </a:r>
            <a:endParaRPr sz="1800" dirty="0">
              <a:latin typeface="+mn-lt"/>
              <a:cs typeface="Calibri"/>
            </a:endParaRPr>
          </a:p>
          <a:p>
            <a:pPr marL="514984" lvl="1" indent="-172085">
              <a:lnSpc>
                <a:spcPts val="2050"/>
              </a:lnSpc>
              <a:buFont typeface="Arial MT"/>
              <a:buChar char="•"/>
              <a:tabLst>
                <a:tab pos="514984" algn="l"/>
              </a:tabLst>
            </a:pPr>
            <a:r>
              <a:rPr sz="1800" spc="-20" dirty="0">
                <a:latin typeface="+mn-lt"/>
                <a:cs typeface="Calibri"/>
              </a:rPr>
              <a:t>Trauma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vascular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injury</a:t>
            </a:r>
            <a:endParaRPr sz="1800" dirty="0">
              <a:latin typeface="+mn-lt"/>
              <a:cs typeface="Calibri"/>
            </a:endParaRPr>
          </a:p>
          <a:p>
            <a:pPr marL="172085" indent="-172085">
              <a:lnSpc>
                <a:spcPts val="2420"/>
              </a:lnSpc>
              <a:spcBef>
                <a:spcPts val="2000"/>
              </a:spcBef>
              <a:buFont typeface="Arial MT"/>
              <a:buChar char="•"/>
              <a:tabLst>
                <a:tab pos="172085" algn="l"/>
              </a:tabLst>
            </a:pPr>
            <a:r>
              <a:rPr sz="2100" spc="-10" dirty="0">
                <a:latin typeface="+mn-lt"/>
                <a:cs typeface="Calibri"/>
              </a:rPr>
              <a:t>Contraindications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CT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Orbits</a:t>
            </a:r>
            <a:endParaRPr sz="2100" dirty="0">
              <a:latin typeface="+mn-lt"/>
              <a:cs typeface="Calibri"/>
            </a:endParaRPr>
          </a:p>
          <a:p>
            <a:pPr marL="342900">
              <a:lnSpc>
                <a:spcPts val="2060"/>
              </a:lnSpc>
            </a:pPr>
            <a:r>
              <a:rPr sz="1800" spc="-50" dirty="0">
                <a:latin typeface="+mn-lt"/>
                <a:cs typeface="Arial MT"/>
              </a:rPr>
              <a:t>•</a:t>
            </a:r>
            <a:endParaRPr sz="1800" dirty="0">
              <a:latin typeface="+mn-lt"/>
              <a:cs typeface="Arial MT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9041130" cy="2650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NECT</a:t>
            </a:r>
            <a:r>
              <a:rPr sz="21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&amp;</a:t>
            </a:r>
            <a:r>
              <a:rPr sz="21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100" u="sng" spc="-3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Orbits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Scout:</a:t>
            </a:r>
            <a:r>
              <a:rPr sz="2100" spc="459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AP</a:t>
            </a:r>
            <a:r>
              <a:rPr sz="2100" spc="-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&amp;</a:t>
            </a:r>
            <a:r>
              <a:rPr sz="2100" spc="-10" dirty="0">
                <a:latin typeface="+mn-lt"/>
                <a:cs typeface="Calibri"/>
              </a:rPr>
              <a:t> Lateral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Anatomy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included:</a:t>
            </a:r>
            <a:r>
              <a:rPr sz="2100" spc="3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Orbital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roofs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7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orbital</a:t>
            </a:r>
            <a:r>
              <a:rPr sz="2100" spc="-7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floor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Helical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scan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  <a:tab pos="7696200" algn="l"/>
              </a:tabLst>
            </a:pPr>
            <a:r>
              <a:rPr sz="2100" dirty="0">
                <a:latin typeface="+mn-lt"/>
                <a:cs typeface="Calibri"/>
              </a:rPr>
              <a:t>Position </a:t>
            </a:r>
            <a:r>
              <a:rPr sz="2100" spc="-10" dirty="0">
                <a:latin typeface="+mn-lt"/>
                <a:cs typeface="Calibri"/>
              </a:rPr>
              <a:t>patient’s </a:t>
            </a:r>
            <a:r>
              <a:rPr sz="2100" dirty="0">
                <a:latin typeface="+mn-lt"/>
                <a:cs typeface="Calibri"/>
              </a:rPr>
              <a:t>head</a:t>
            </a:r>
            <a:r>
              <a:rPr sz="2100" spc="-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so the</a:t>
            </a:r>
            <a:r>
              <a:rPr sz="2100" spc="-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hard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palate</a:t>
            </a:r>
            <a:r>
              <a:rPr sz="2100" spc="-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is </a:t>
            </a:r>
            <a:r>
              <a:rPr sz="2100" u="heavy" dirty="0">
                <a:uFill>
                  <a:solidFill>
                    <a:srgbClr val="000000"/>
                  </a:solidFill>
                </a:uFill>
                <a:latin typeface="+mn-lt"/>
                <a:cs typeface="Times New Roman"/>
              </a:rPr>
              <a:t>	</a:t>
            </a:r>
            <a:r>
              <a:rPr sz="2100" dirty="0">
                <a:latin typeface="+mn-lt"/>
                <a:cs typeface="Calibri"/>
              </a:rPr>
              <a:t>to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the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table.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53355" y="2720339"/>
            <a:ext cx="2685288" cy="2561844"/>
          </a:xfrm>
          <a:prstGeom prst="rect">
            <a:avLst/>
          </a:prstGeom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884420" cy="2650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Orbits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SFOV:</a:t>
            </a:r>
            <a:r>
              <a:rPr sz="2100" spc="-9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DFOV:</a:t>
            </a:r>
            <a:r>
              <a:rPr sz="2100" spc="38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16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cm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Algorithm: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  <a:tab pos="3072130" algn="l"/>
                <a:tab pos="4871085" algn="l"/>
              </a:tabLst>
            </a:pPr>
            <a:r>
              <a:rPr sz="2100" dirty="0">
                <a:latin typeface="+mn-lt"/>
                <a:cs typeface="Calibri"/>
              </a:rPr>
              <a:t>Window:</a:t>
            </a:r>
            <a:r>
              <a:rPr sz="2100" spc="5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WW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r>
              <a:rPr sz="2100" dirty="0">
                <a:latin typeface="+mn-lt"/>
                <a:cs typeface="Calibri"/>
              </a:rPr>
              <a:t>, WL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3564890" cy="35166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Orbits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kVp:</a:t>
            </a:r>
            <a:r>
              <a:rPr sz="2100" spc="36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120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42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1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mA: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200-</a:t>
            </a:r>
            <a:r>
              <a:rPr sz="2100" spc="-25" dirty="0">
                <a:latin typeface="+mn-lt"/>
                <a:cs typeface="Calibri"/>
              </a:rPr>
              <a:t>250</a:t>
            </a:r>
            <a:endParaRPr sz="2100" dirty="0">
              <a:latin typeface="+mn-lt"/>
              <a:cs typeface="Calibri"/>
            </a:endParaRPr>
          </a:p>
          <a:p>
            <a:pPr marL="527050" lvl="1" indent="-171450">
              <a:lnSpc>
                <a:spcPts val="2060"/>
              </a:lnSpc>
              <a:buFont typeface="Arial MT"/>
              <a:buChar char="•"/>
              <a:tabLst>
                <a:tab pos="527050" algn="l"/>
              </a:tabLst>
            </a:pPr>
            <a:r>
              <a:rPr sz="1800" spc="-30" dirty="0">
                <a:latin typeface="+mn-lt"/>
                <a:cs typeface="Calibri"/>
              </a:rPr>
              <a:t>ATCM </a:t>
            </a:r>
            <a:r>
              <a:rPr sz="1800" dirty="0">
                <a:latin typeface="+mn-lt"/>
                <a:cs typeface="Calibri"/>
              </a:rPr>
              <a:t>/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Auto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mA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used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ts val="2420"/>
              </a:lnSpc>
              <a:spcBef>
                <a:spcPts val="168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Reconstruction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details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will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vary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25" dirty="0">
                <a:latin typeface="+mn-lt"/>
                <a:cs typeface="Calibri"/>
              </a:rPr>
              <a:t>MPR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Slice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Thickness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ts val="1945"/>
              </a:lnSpc>
              <a:buFont typeface="Arial MT"/>
              <a:buChar char="•"/>
              <a:tabLst>
                <a:tab pos="527050" algn="l"/>
              </a:tabLst>
            </a:pPr>
            <a:r>
              <a:rPr sz="1800" spc="-10" dirty="0">
                <a:latin typeface="+mn-lt"/>
                <a:cs typeface="Calibri"/>
              </a:rPr>
              <a:t>Windowing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Apply</a:t>
            </a:r>
            <a:r>
              <a:rPr sz="1800" spc="-5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filters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–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“soft”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3D,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if</a:t>
            </a:r>
            <a:r>
              <a:rPr sz="1800" spc="-5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indicated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4573905" cy="273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395"/>
              </a:lnSpc>
              <a:spcBef>
                <a:spcPts val="100"/>
              </a:spcBef>
            </a:pP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CECT</a:t>
            </a:r>
            <a:r>
              <a:rPr sz="21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Orbits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395"/>
              </a:lnSpc>
              <a:buFont typeface="Arial MT"/>
              <a:buChar char="•"/>
              <a:tabLst>
                <a:tab pos="184785" algn="l"/>
                <a:tab pos="4560570" algn="l"/>
              </a:tabLst>
            </a:pPr>
            <a:r>
              <a:rPr sz="2100" dirty="0">
                <a:latin typeface="+mn-lt"/>
                <a:cs typeface="Calibri"/>
              </a:rPr>
              <a:t>IV Contrast:</a:t>
            </a:r>
            <a:r>
              <a:rPr sz="2100" spc="484" dirty="0"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	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Scan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Delay:</a:t>
            </a:r>
            <a:r>
              <a:rPr sz="2100" spc="40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Split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Bolus.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50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ml</a:t>
            </a:r>
            <a:r>
              <a:rPr sz="1800" spc="-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at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1.0</a:t>
            </a:r>
            <a:r>
              <a:rPr sz="1800" spc="-10" dirty="0">
                <a:latin typeface="+mn-lt"/>
                <a:cs typeface="Calibri"/>
              </a:rPr>
              <a:t> ml/sec</a:t>
            </a:r>
            <a:endParaRPr sz="1800" dirty="0">
              <a:latin typeface="+mn-lt"/>
              <a:cs typeface="Calibri"/>
            </a:endParaRPr>
          </a:p>
          <a:p>
            <a:pPr marL="527050" lvl="1" indent="-171450">
              <a:lnSpc>
                <a:spcPts val="1945"/>
              </a:lnSpc>
              <a:buFont typeface="Arial MT"/>
              <a:buChar char="•"/>
              <a:tabLst>
                <a:tab pos="527050" algn="l"/>
              </a:tabLst>
            </a:pPr>
            <a:r>
              <a:rPr sz="1800" dirty="0">
                <a:latin typeface="+mn-lt"/>
                <a:cs typeface="Calibri"/>
              </a:rPr>
              <a:t>2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minute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20" dirty="0">
                <a:latin typeface="+mn-lt"/>
                <a:cs typeface="Calibri"/>
              </a:rPr>
              <a:t>delay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50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ml</a:t>
            </a:r>
            <a:r>
              <a:rPr sz="1800" spc="-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at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1.0</a:t>
            </a:r>
            <a:r>
              <a:rPr sz="1800" spc="-10" dirty="0">
                <a:latin typeface="+mn-lt"/>
                <a:cs typeface="Calibri"/>
              </a:rPr>
              <a:t> ml/sec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Scan</a:t>
            </a:r>
            <a:r>
              <a:rPr sz="1800" spc="-7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immediately</a:t>
            </a:r>
            <a:r>
              <a:rPr sz="1800" spc="-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following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second</a:t>
            </a:r>
            <a:r>
              <a:rPr sz="1800" spc="-7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bolus.</a:t>
            </a: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168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Oral</a:t>
            </a:r>
            <a:r>
              <a:rPr sz="2100" spc="-7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Contrast:</a:t>
            </a:r>
            <a:r>
              <a:rPr sz="2100" spc="335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none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756920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100"/>
              </a:spcBef>
              <a:buClr>
                <a:srgbClr val="000000"/>
              </a:buClr>
              <a:buFont typeface="Arial MT"/>
              <a:buChar char="•"/>
              <a:tabLst>
                <a:tab pos="184785" algn="l"/>
              </a:tabLst>
            </a:pP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https://radiopaedia.org/cases/normal-</a:t>
            </a:r>
            <a:r>
              <a:rPr sz="2100" u="sng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ct-</a:t>
            </a: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scan-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of-the-orbits?lang=us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779587"/>
            <a:ext cx="8989060" cy="2569934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84785" indent="-172085">
              <a:lnSpc>
                <a:spcPct val="100000"/>
              </a:lnSpc>
              <a:spcBef>
                <a:spcPts val="34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Common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Indications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spc="-35" dirty="0">
                <a:latin typeface="+mn-lt"/>
                <a:cs typeface="Calibri"/>
              </a:rPr>
              <a:t>CTA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Circle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Willis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Locate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/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Assess</a:t>
            </a:r>
            <a:r>
              <a:rPr sz="1800" spc="-7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known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aneurysm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Arteriovenous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malformation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Assess</a:t>
            </a:r>
            <a:r>
              <a:rPr sz="1800" spc="-6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known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intracranial</a:t>
            </a:r>
            <a:r>
              <a:rPr sz="1800" spc="-20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hemorrhage</a:t>
            </a:r>
            <a:endParaRPr sz="18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685"/>
              </a:spcBef>
              <a:buFont typeface="Arial MT"/>
              <a:buChar char="•"/>
            </a:pPr>
            <a:endParaRPr sz="18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Contraindications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for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35" dirty="0">
                <a:latin typeface="+mn-lt"/>
                <a:cs typeface="Calibri"/>
              </a:rPr>
              <a:t>CTA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Circle</a:t>
            </a:r>
            <a:r>
              <a:rPr sz="2100" spc="-3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of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Willis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204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Pregnancy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ct val="100000"/>
              </a:lnSpc>
              <a:spcBef>
                <a:spcPts val="180"/>
              </a:spcBef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If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NECT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has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not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been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performed!</a:t>
            </a:r>
            <a:r>
              <a:rPr sz="1800" spc="36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Never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do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unless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</a:t>
            </a:r>
            <a:r>
              <a:rPr sz="1800" spc="-4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patient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has</a:t>
            </a:r>
            <a:r>
              <a:rPr sz="1800" spc="-3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already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had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a</a:t>
            </a:r>
            <a:r>
              <a:rPr sz="1800" spc="-35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“dry”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scan!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5123815" cy="2938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CTA</a:t>
            </a:r>
            <a:r>
              <a:rPr sz="21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Circle</a:t>
            </a:r>
            <a:r>
              <a:rPr sz="21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of</a:t>
            </a:r>
            <a:r>
              <a:rPr sz="21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Willis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Scout: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AP</a:t>
            </a:r>
            <a:r>
              <a:rPr sz="2100" spc="-1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&amp;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Lateral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Anatomy</a:t>
            </a:r>
            <a:r>
              <a:rPr sz="2100" spc="-114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included:</a:t>
            </a:r>
            <a:endParaRPr sz="2100" dirty="0">
              <a:latin typeface="+mn-lt"/>
              <a:cs typeface="Calibri"/>
            </a:endParaRP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Helical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scanning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Position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SOML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parallel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with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gantry,</a:t>
            </a:r>
            <a:r>
              <a:rPr sz="2100" spc="-7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if</a:t>
            </a:r>
            <a:r>
              <a:rPr sz="2100" spc="-5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possible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757928" y="2734055"/>
            <a:ext cx="2676144" cy="2534412"/>
          </a:xfrm>
          <a:prstGeom prst="rect">
            <a:avLst/>
          </a:prstGeom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2978785" cy="297773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CTA</a:t>
            </a:r>
            <a:r>
              <a:rPr sz="21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Circle</a:t>
            </a:r>
            <a:r>
              <a:rPr sz="21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of</a:t>
            </a:r>
            <a:r>
              <a:rPr sz="21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Willis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SFOV:</a:t>
            </a:r>
            <a:r>
              <a:rPr sz="2100" spc="-9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Head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SFOV:</a:t>
            </a:r>
            <a:r>
              <a:rPr sz="2100" spc="-4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25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cm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Algorithm:</a:t>
            </a:r>
            <a:r>
              <a:rPr sz="2100" spc="-85" dirty="0">
                <a:latin typeface="+mn-lt"/>
                <a:cs typeface="Calibri"/>
              </a:rPr>
              <a:t> </a:t>
            </a:r>
            <a:r>
              <a:rPr sz="2100" spc="-10" dirty="0">
                <a:latin typeface="+mn-lt"/>
                <a:cs typeface="Calibri"/>
              </a:rPr>
              <a:t>Standard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Window:</a:t>
            </a:r>
            <a:r>
              <a:rPr sz="2100" spc="45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WW</a:t>
            </a:r>
            <a:r>
              <a:rPr sz="2100" spc="-2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140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WL</a:t>
            </a:r>
            <a:r>
              <a:rPr sz="2100" spc="-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40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3564890" cy="3310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1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CTA</a:t>
            </a:r>
            <a:r>
              <a:rPr sz="2100" u="sng" spc="-5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Circle</a:t>
            </a:r>
            <a:r>
              <a:rPr sz="2100" u="sng" spc="-3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of</a:t>
            </a:r>
            <a:r>
              <a:rPr sz="2100" u="sng" spc="-7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1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Willis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6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kVp</a:t>
            </a:r>
            <a:r>
              <a:rPr sz="2100" spc="-80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120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ct val="100000"/>
              </a:lnSpc>
              <a:spcBef>
                <a:spcPts val="2020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dirty="0">
                <a:latin typeface="+mn-lt"/>
                <a:cs typeface="Calibri"/>
              </a:rPr>
              <a:t>Acquisition</a:t>
            </a:r>
            <a:r>
              <a:rPr sz="2100" spc="-25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mA</a:t>
            </a:r>
            <a:r>
              <a:rPr sz="2100" spc="-35" dirty="0">
                <a:latin typeface="+mn-lt"/>
                <a:cs typeface="Calibri"/>
              </a:rPr>
              <a:t> </a:t>
            </a:r>
            <a:r>
              <a:rPr sz="2100" spc="-25" dirty="0">
                <a:latin typeface="+mn-lt"/>
                <a:cs typeface="Calibri"/>
              </a:rPr>
              <a:t>500</a:t>
            </a:r>
            <a:endParaRPr sz="2100" dirty="0">
              <a:latin typeface="+mn-lt"/>
              <a:cs typeface="Calibri"/>
            </a:endParaRPr>
          </a:p>
          <a:p>
            <a:pPr marL="184785" indent="-172085">
              <a:lnSpc>
                <a:spcPts val="2420"/>
              </a:lnSpc>
              <a:spcBef>
                <a:spcPts val="2014"/>
              </a:spcBef>
              <a:buFont typeface="Arial MT"/>
              <a:buChar char="•"/>
              <a:tabLst>
                <a:tab pos="184785" algn="l"/>
              </a:tabLst>
            </a:pPr>
            <a:r>
              <a:rPr sz="2100" spc="-10" dirty="0">
                <a:latin typeface="+mn-lt"/>
                <a:cs typeface="Calibri"/>
              </a:rPr>
              <a:t>Reconstruction</a:t>
            </a:r>
            <a:r>
              <a:rPr sz="2100" spc="-6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details</a:t>
            </a:r>
            <a:r>
              <a:rPr sz="2100" spc="-40" dirty="0">
                <a:latin typeface="+mn-lt"/>
                <a:cs typeface="Calibri"/>
              </a:rPr>
              <a:t> </a:t>
            </a:r>
            <a:r>
              <a:rPr sz="2100" dirty="0">
                <a:latin typeface="+mn-lt"/>
                <a:cs typeface="Calibri"/>
              </a:rPr>
              <a:t>will</a:t>
            </a:r>
            <a:r>
              <a:rPr sz="2100" spc="-50" dirty="0">
                <a:latin typeface="+mn-lt"/>
                <a:cs typeface="Calibri"/>
              </a:rPr>
              <a:t> </a:t>
            </a:r>
            <a:r>
              <a:rPr sz="2100" spc="-20" dirty="0">
                <a:latin typeface="+mn-lt"/>
                <a:cs typeface="Calibri"/>
              </a:rPr>
              <a:t>vary</a:t>
            </a:r>
            <a:endParaRPr sz="2100" dirty="0">
              <a:latin typeface="+mn-lt"/>
              <a:cs typeface="Calibri"/>
            </a:endParaRPr>
          </a:p>
          <a:p>
            <a:pPr marL="527685" lvl="1" indent="-172085">
              <a:lnSpc>
                <a:spcPts val="19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MPR -</a:t>
            </a:r>
            <a:r>
              <a:rPr sz="1800" spc="-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oblique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Slice</a:t>
            </a:r>
            <a:r>
              <a:rPr sz="1800" spc="-2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Thickness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spc="-10" dirty="0">
                <a:latin typeface="+mn-lt"/>
                <a:cs typeface="Calibri"/>
              </a:rPr>
              <a:t>Windowing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1945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Apply</a:t>
            </a:r>
            <a:r>
              <a:rPr sz="1800" spc="-45" dirty="0">
                <a:latin typeface="+mn-lt"/>
                <a:cs typeface="Calibri"/>
              </a:rPr>
              <a:t> </a:t>
            </a:r>
            <a:r>
              <a:rPr sz="1800" spc="-10" dirty="0">
                <a:latin typeface="+mn-lt"/>
                <a:cs typeface="Calibri"/>
              </a:rPr>
              <a:t>filters</a:t>
            </a:r>
            <a:endParaRPr sz="1800" dirty="0">
              <a:latin typeface="+mn-lt"/>
              <a:cs typeface="Calibri"/>
            </a:endParaRPr>
          </a:p>
          <a:p>
            <a:pPr marL="527685" lvl="1" indent="-172085">
              <a:lnSpc>
                <a:spcPts val="2050"/>
              </a:lnSpc>
              <a:buFont typeface="Arial MT"/>
              <a:buChar char="•"/>
              <a:tabLst>
                <a:tab pos="527685" algn="l"/>
              </a:tabLst>
            </a:pPr>
            <a:r>
              <a:rPr sz="1800" dirty="0">
                <a:latin typeface="+mn-lt"/>
                <a:cs typeface="Calibri"/>
              </a:rPr>
              <a:t>3D</a:t>
            </a:r>
            <a:r>
              <a:rPr sz="1800" spc="-10" dirty="0">
                <a:latin typeface="+mn-lt"/>
                <a:cs typeface="Calibri"/>
              </a:rPr>
              <a:t> </a:t>
            </a:r>
            <a:r>
              <a:rPr sz="1800" dirty="0">
                <a:latin typeface="+mn-lt"/>
                <a:cs typeface="Calibri"/>
              </a:rPr>
              <a:t>-</a:t>
            </a:r>
            <a:r>
              <a:rPr sz="1800" spc="-15" dirty="0">
                <a:latin typeface="+mn-lt"/>
                <a:cs typeface="Calibri"/>
              </a:rPr>
              <a:t> </a:t>
            </a:r>
            <a:r>
              <a:rPr sz="1800" spc="-25" dirty="0">
                <a:latin typeface="+mn-lt"/>
                <a:cs typeface="Calibri"/>
              </a:rPr>
              <a:t>MIP</a:t>
            </a:r>
            <a:endParaRPr sz="18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02333"/>
            <a:ext cx="6499860" cy="3794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u="sng" spc="-4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CTA</a:t>
            </a:r>
            <a:r>
              <a:rPr sz="2400" u="sng" spc="-5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Circle</a:t>
            </a:r>
            <a:r>
              <a:rPr sz="2400" u="sng" spc="-65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of</a:t>
            </a:r>
            <a:r>
              <a:rPr sz="2400" u="sng" spc="-6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 </a:t>
            </a:r>
            <a:r>
              <a:rPr sz="2400" u="sng" spc="-10" dirty="0">
                <a:uFill>
                  <a:solidFill>
                    <a:srgbClr val="000000"/>
                  </a:solidFill>
                </a:uFill>
                <a:latin typeface="+mn-lt"/>
                <a:cs typeface="Calibri"/>
              </a:rPr>
              <a:t>Willis</a:t>
            </a:r>
            <a:endParaRPr sz="2400" dirty="0">
              <a:latin typeface="+mn-lt"/>
              <a:cs typeface="Calibri"/>
            </a:endParaRPr>
          </a:p>
          <a:p>
            <a:pPr marL="183515" indent="-170815">
              <a:lnSpc>
                <a:spcPct val="100000"/>
              </a:lnSpc>
              <a:spcBef>
                <a:spcPts val="2310"/>
              </a:spcBef>
              <a:buFont typeface="Arial MT"/>
              <a:buChar char="•"/>
              <a:tabLst>
                <a:tab pos="183515" algn="l"/>
                <a:tab pos="1767839" algn="l"/>
              </a:tabLst>
            </a:pPr>
            <a:r>
              <a:rPr sz="2400" dirty="0">
                <a:latin typeface="+mn-lt"/>
                <a:cs typeface="Calibri"/>
              </a:rPr>
              <a:t>IV</a:t>
            </a:r>
            <a:r>
              <a:rPr sz="2400" spc="-20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Contrast:</a:t>
            </a:r>
            <a:r>
              <a:rPr sz="2400" dirty="0">
                <a:latin typeface="+mn-lt"/>
                <a:cs typeface="Calibri"/>
              </a:rPr>
              <a:t>	60ml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at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4.0ml/sec</a:t>
            </a:r>
            <a:endParaRPr sz="2400" dirty="0">
              <a:latin typeface="+mn-lt"/>
              <a:cs typeface="Calibri"/>
            </a:endParaRPr>
          </a:p>
          <a:p>
            <a:pPr marL="183515" indent="-170815">
              <a:lnSpc>
                <a:spcPts val="2775"/>
              </a:lnSpc>
              <a:spcBef>
                <a:spcPts val="2300"/>
              </a:spcBef>
              <a:buFont typeface="Arial MT"/>
              <a:buChar char="•"/>
              <a:tabLst>
                <a:tab pos="183515" algn="l"/>
                <a:tab pos="1734185" algn="l"/>
              </a:tabLst>
            </a:pPr>
            <a:r>
              <a:rPr sz="2400" dirty="0">
                <a:latin typeface="+mn-lt"/>
                <a:cs typeface="Calibri"/>
              </a:rPr>
              <a:t>Scan</a:t>
            </a:r>
            <a:r>
              <a:rPr sz="2400" spc="-3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Delay:</a:t>
            </a:r>
            <a:r>
              <a:rPr sz="2400" dirty="0">
                <a:latin typeface="+mn-lt"/>
                <a:cs typeface="Calibri"/>
              </a:rPr>
              <a:t>	Use</a:t>
            </a:r>
            <a:r>
              <a:rPr sz="2400" spc="-25" dirty="0">
                <a:latin typeface="+mn-lt"/>
                <a:cs typeface="Calibri"/>
              </a:rPr>
              <a:t> </a:t>
            </a:r>
            <a:r>
              <a:rPr sz="2400" dirty="0">
                <a:latin typeface="+mn-lt"/>
                <a:cs typeface="Calibri"/>
              </a:rPr>
              <a:t>Timing</a:t>
            </a:r>
            <a:r>
              <a:rPr sz="2400" spc="-1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Bolus</a:t>
            </a:r>
            <a:endParaRPr sz="2400" dirty="0">
              <a:latin typeface="+mn-lt"/>
              <a:cs typeface="Calibri"/>
            </a:endParaRPr>
          </a:p>
          <a:p>
            <a:pPr marL="526415" lvl="1" indent="-170815">
              <a:lnSpc>
                <a:spcPts val="2295"/>
              </a:lnSpc>
              <a:buFont typeface="Arial MT"/>
              <a:buChar char="•"/>
              <a:tabLst>
                <a:tab pos="526415" algn="l"/>
              </a:tabLst>
            </a:pPr>
            <a:r>
              <a:rPr sz="2000" dirty="0">
                <a:latin typeface="+mn-lt"/>
                <a:cs typeface="Calibri"/>
              </a:rPr>
              <a:t>ROI</a:t>
            </a:r>
            <a:r>
              <a:rPr sz="2000" spc="-20" dirty="0">
                <a:latin typeface="+mn-lt"/>
                <a:cs typeface="Calibri"/>
              </a:rPr>
              <a:t> </a:t>
            </a:r>
            <a:r>
              <a:rPr sz="2000" spc="-50" dirty="0">
                <a:latin typeface="+mn-lt"/>
                <a:cs typeface="Calibri"/>
              </a:rPr>
              <a:t>:</a:t>
            </a:r>
            <a:endParaRPr sz="20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buFont typeface="Arial MT"/>
              <a:buChar char="•"/>
            </a:pPr>
            <a:endParaRPr sz="2000" dirty="0">
              <a:latin typeface="+mn-lt"/>
              <a:cs typeface="Calibri"/>
            </a:endParaRPr>
          </a:p>
          <a:p>
            <a:pPr lvl="1">
              <a:lnSpc>
                <a:spcPct val="100000"/>
              </a:lnSpc>
              <a:spcBef>
                <a:spcPts val="1285"/>
              </a:spcBef>
              <a:buFont typeface="Arial MT"/>
              <a:buChar char="•"/>
            </a:pPr>
            <a:endParaRPr sz="2000" dirty="0">
              <a:latin typeface="+mn-lt"/>
              <a:cs typeface="Calibri"/>
            </a:endParaRPr>
          </a:p>
          <a:p>
            <a:pPr marL="183515" indent="-170815">
              <a:lnSpc>
                <a:spcPct val="100000"/>
              </a:lnSpc>
              <a:buFont typeface="Arial MT"/>
              <a:buChar char="•"/>
              <a:tabLst>
                <a:tab pos="183515" algn="l"/>
                <a:tab pos="2037080" algn="l"/>
              </a:tabLst>
            </a:pPr>
            <a:r>
              <a:rPr sz="2400" dirty="0">
                <a:latin typeface="+mn-lt"/>
                <a:cs typeface="Calibri"/>
              </a:rPr>
              <a:t>Oral</a:t>
            </a:r>
            <a:r>
              <a:rPr sz="2400" spc="-55" dirty="0">
                <a:latin typeface="+mn-lt"/>
                <a:cs typeface="Calibri"/>
              </a:rPr>
              <a:t> </a:t>
            </a:r>
            <a:r>
              <a:rPr sz="2400" spc="-10" dirty="0">
                <a:latin typeface="+mn-lt"/>
                <a:cs typeface="Calibri"/>
              </a:rPr>
              <a:t>Contrast:</a:t>
            </a:r>
            <a:r>
              <a:rPr sz="2400" dirty="0">
                <a:latin typeface="+mn-lt"/>
                <a:cs typeface="Calibri"/>
              </a:rPr>
              <a:t>	</a:t>
            </a:r>
            <a:r>
              <a:rPr sz="2400" spc="-20" dirty="0">
                <a:latin typeface="+mn-lt"/>
                <a:cs typeface="Calibri"/>
              </a:rPr>
              <a:t>none</a:t>
            </a:r>
            <a:endParaRPr sz="2400" dirty="0">
              <a:latin typeface="+mn-lt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305"/>
              </a:spcBef>
            </a:pPr>
            <a:r>
              <a:rPr sz="2400" dirty="0">
                <a:latin typeface="+mn-lt"/>
                <a:cs typeface="Calibri"/>
              </a:rPr>
              <a:t>*</a:t>
            </a:r>
            <a:r>
              <a:rPr sz="2000" dirty="0">
                <a:latin typeface="+mn-lt"/>
                <a:cs typeface="Calibri"/>
              </a:rPr>
              <a:t>Protocol</a:t>
            </a:r>
            <a:r>
              <a:rPr sz="2000" spc="-6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will</a:t>
            </a:r>
            <a:r>
              <a:rPr sz="2000" spc="-5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vary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from</a:t>
            </a:r>
            <a:r>
              <a:rPr sz="2000" spc="-5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site</a:t>
            </a:r>
            <a:r>
              <a:rPr sz="2000" spc="-3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to</a:t>
            </a:r>
            <a:r>
              <a:rPr sz="2000" spc="-6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site,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always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follow</a:t>
            </a:r>
            <a:r>
              <a:rPr sz="2000" spc="-70" dirty="0">
                <a:latin typeface="+mn-lt"/>
                <a:cs typeface="Calibri"/>
              </a:rPr>
              <a:t> </a:t>
            </a:r>
            <a:r>
              <a:rPr sz="2000" dirty="0">
                <a:latin typeface="+mn-lt"/>
                <a:cs typeface="Calibri"/>
              </a:rPr>
              <a:t>site</a:t>
            </a:r>
            <a:r>
              <a:rPr sz="2000" spc="-45" dirty="0">
                <a:latin typeface="+mn-lt"/>
                <a:cs typeface="Calibri"/>
              </a:rPr>
              <a:t> </a:t>
            </a:r>
            <a:r>
              <a:rPr sz="2000" spc="-10" dirty="0">
                <a:latin typeface="+mn-lt"/>
                <a:cs typeface="Calibri"/>
              </a:rPr>
              <a:t>protocol</a:t>
            </a:r>
            <a:endParaRPr sz="20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10258"/>
            <a:ext cx="9246235" cy="63436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84785" marR="5080" indent="-172720">
              <a:lnSpc>
                <a:spcPts val="2270"/>
              </a:lnSpc>
              <a:spcBef>
                <a:spcPts val="380"/>
              </a:spcBef>
              <a:buClr>
                <a:srgbClr val="000000"/>
              </a:buClr>
              <a:buFont typeface="Arial MT"/>
              <a:buChar char="•"/>
              <a:tabLst>
                <a:tab pos="184785" algn="l"/>
              </a:tabLst>
            </a:pP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https://radiopaedia.org/cases/left-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middle-</a:t>
            </a:r>
            <a:r>
              <a:rPr sz="2100" u="sng" spc="-25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cerebral-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artery-</a:t>
            </a:r>
            <a:r>
              <a:rPr sz="2100" u="sng" spc="-2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branch-embolus-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causing-</a:t>
            </a:r>
            <a:r>
              <a:rPr sz="2100" spc="-10" dirty="0">
                <a:solidFill>
                  <a:srgbClr val="0462C1"/>
                </a:solidFill>
                <a:latin typeface="+mn-lt"/>
                <a:cs typeface="Calibri"/>
                <a:hlinkClick r:id="rId2"/>
              </a:rPr>
              <a:t> </a:t>
            </a:r>
            <a:r>
              <a:rPr sz="2100" u="sng" spc="-10" dirty="0">
                <a:solidFill>
                  <a:srgbClr val="0462C1"/>
                </a:solidFill>
                <a:uFill>
                  <a:solidFill>
                    <a:srgbClr val="0462C1"/>
                  </a:solidFill>
                </a:uFill>
                <a:latin typeface="+mn-lt"/>
                <a:cs typeface="Calibri"/>
                <a:hlinkClick r:id="rId2"/>
              </a:rPr>
              <a:t>stroke?lang=us</a:t>
            </a:r>
            <a:endParaRPr sz="21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93495" y="375869"/>
            <a:ext cx="5172328" cy="859517"/>
          </a:xfrm>
          <a:prstGeom prst="rect">
            <a:avLst/>
          </a:prstGeom>
        </p:spPr>
        <p:txBody>
          <a:bodyPr vert="horz" wrap="square" lIns="0" tIns="348284" rIns="0" bIns="0" rtlCol="0">
            <a:spAutoFit/>
          </a:bodyPr>
          <a:lstStyle/>
          <a:p>
            <a:pPr marL="135890">
              <a:lnSpc>
                <a:spcPct val="100000"/>
              </a:lnSpc>
              <a:spcBef>
                <a:spcPts val="100"/>
              </a:spcBef>
            </a:pPr>
            <a:r>
              <a:rPr sz="3300" dirty="0">
                <a:latin typeface="+mj-lt"/>
              </a:rPr>
              <a:t>CT</a:t>
            </a:r>
            <a:r>
              <a:rPr sz="3300" spc="-40" dirty="0">
                <a:latin typeface="+mj-lt"/>
              </a:rPr>
              <a:t> </a:t>
            </a:r>
            <a:r>
              <a:rPr sz="3300" dirty="0">
                <a:latin typeface="+mj-lt"/>
              </a:rPr>
              <a:t>Imaging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of</a:t>
            </a:r>
            <a:r>
              <a:rPr sz="3300" spc="-35" dirty="0">
                <a:latin typeface="+mj-lt"/>
              </a:rPr>
              <a:t> </a:t>
            </a:r>
            <a:r>
              <a:rPr sz="3300" dirty="0">
                <a:latin typeface="+mj-lt"/>
              </a:rPr>
              <a:t>the</a:t>
            </a:r>
            <a:r>
              <a:rPr sz="3300" spc="-40" dirty="0">
                <a:latin typeface="+mj-lt"/>
              </a:rPr>
              <a:t> </a:t>
            </a:r>
            <a:r>
              <a:rPr sz="3300" spc="-20" dirty="0">
                <a:latin typeface="+mj-lt"/>
              </a:rPr>
              <a:t>Head</a:t>
            </a:r>
            <a:endParaRPr sz="3300" dirty="0">
              <a:latin typeface="+mj-l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16939" y="1837385"/>
            <a:ext cx="10202545" cy="29197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2965"/>
              </a:lnSpc>
              <a:spcBef>
                <a:spcPts val="105"/>
              </a:spcBef>
            </a:pPr>
            <a:r>
              <a:rPr sz="2600" spc="-10" dirty="0">
                <a:latin typeface="+mn-lt"/>
                <a:cs typeface="Calibri"/>
              </a:rPr>
              <a:t>Summary</a:t>
            </a:r>
            <a:endParaRPr sz="2600" dirty="0">
              <a:latin typeface="+mn-lt"/>
              <a:cs typeface="Calibri"/>
            </a:endParaRPr>
          </a:p>
          <a:p>
            <a:pPr marL="184785" indent="-172085">
              <a:lnSpc>
                <a:spcPts val="2810"/>
              </a:lnSpc>
              <a:buFont typeface="Arial MT"/>
              <a:buChar char="•"/>
              <a:tabLst>
                <a:tab pos="184785" algn="l"/>
              </a:tabLst>
            </a:pPr>
            <a:r>
              <a:rPr sz="2600" dirty="0">
                <a:latin typeface="+mn-lt"/>
                <a:cs typeface="Calibri"/>
              </a:rPr>
              <a:t>Review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procedures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of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head,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sinuses,</a:t>
            </a:r>
            <a:r>
              <a:rPr sz="2600" spc="-7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facial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bones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and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orbits.</a:t>
            </a:r>
            <a:endParaRPr sz="2600" dirty="0">
              <a:latin typeface="+mn-lt"/>
              <a:cs typeface="Calibri"/>
            </a:endParaRPr>
          </a:p>
          <a:p>
            <a:pPr marL="184785" indent="-172085">
              <a:lnSpc>
                <a:spcPts val="2810"/>
              </a:lnSpc>
              <a:buFont typeface="Arial MT"/>
              <a:buChar char="•"/>
              <a:tabLst>
                <a:tab pos="184785" algn="l"/>
              </a:tabLst>
            </a:pPr>
            <a:r>
              <a:rPr sz="2600" dirty="0">
                <a:latin typeface="+mn-lt"/>
                <a:cs typeface="Calibri"/>
              </a:rPr>
              <a:t>Review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CT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angiography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procedures</a:t>
            </a:r>
            <a:r>
              <a:rPr sz="2600" spc="-7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of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the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Circle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of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Willis.</a:t>
            </a:r>
            <a:endParaRPr sz="2600" dirty="0">
              <a:latin typeface="+mn-lt"/>
              <a:cs typeface="Calibri"/>
            </a:endParaRPr>
          </a:p>
          <a:p>
            <a:pPr marL="184785" marR="5080" indent="-172720">
              <a:lnSpc>
                <a:spcPts val="2810"/>
              </a:lnSpc>
              <a:spcBef>
                <a:spcPts val="195"/>
              </a:spcBef>
              <a:buFont typeface="Arial MT"/>
              <a:buChar char="•"/>
              <a:tabLst>
                <a:tab pos="184785" algn="l"/>
              </a:tabLst>
            </a:pPr>
            <a:r>
              <a:rPr sz="2600" dirty="0">
                <a:latin typeface="+mn-lt"/>
                <a:cs typeface="Calibri"/>
              </a:rPr>
              <a:t>Review</a:t>
            </a:r>
            <a:r>
              <a:rPr sz="2600" spc="-7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indications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and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contraindications,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and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specific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scanning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techniques </a:t>
            </a:r>
            <a:r>
              <a:rPr sz="2600" dirty="0">
                <a:latin typeface="+mn-lt"/>
                <a:cs typeface="Calibri"/>
              </a:rPr>
              <a:t>for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each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procedure.</a:t>
            </a:r>
            <a:endParaRPr sz="2600" dirty="0">
              <a:latin typeface="+mn-lt"/>
              <a:cs typeface="Calibri"/>
            </a:endParaRPr>
          </a:p>
          <a:p>
            <a:pPr marL="184785" indent="-172085">
              <a:lnSpc>
                <a:spcPts val="2610"/>
              </a:lnSpc>
              <a:buFont typeface="Arial MT"/>
              <a:buChar char="•"/>
              <a:tabLst>
                <a:tab pos="184785" algn="l"/>
              </a:tabLst>
            </a:pPr>
            <a:r>
              <a:rPr sz="2600" dirty="0">
                <a:latin typeface="+mn-lt"/>
                <a:cs typeface="Calibri"/>
              </a:rPr>
              <a:t>Procedures</a:t>
            </a:r>
            <a:r>
              <a:rPr sz="2600" spc="-10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for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temporal</a:t>
            </a:r>
            <a:r>
              <a:rPr sz="2600" spc="-7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bones,</a:t>
            </a:r>
            <a:r>
              <a:rPr sz="2600" spc="-1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sella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turcica,</a:t>
            </a:r>
            <a:r>
              <a:rPr sz="2600" spc="-7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brain</a:t>
            </a:r>
            <a:r>
              <a:rPr sz="2600" spc="-7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perfusion,</a:t>
            </a:r>
            <a:r>
              <a:rPr sz="2600" spc="-85" dirty="0">
                <a:latin typeface="+mn-lt"/>
                <a:cs typeface="Calibri"/>
              </a:rPr>
              <a:t> </a:t>
            </a:r>
            <a:r>
              <a:rPr sz="2600" spc="-25" dirty="0">
                <a:latin typeface="+mn-lt"/>
                <a:cs typeface="Calibri"/>
              </a:rPr>
              <a:t>CT</a:t>
            </a:r>
            <a:endParaRPr sz="2600" dirty="0">
              <a:latin typeface="+mn-lt"/>
              <a:cs typeface="Calibri"/>
            </a:endParaRPr>
          </a:p>
          <a:p>
            <a:pPr marL="184785">
              <a:lnSpc>
                <a:spcPts val="2810"/>
              </a:lnSpc>
            </a:pPr>
            <a:r>
              <a:rPr sz="2600" spc="-20" dirty="0">
                <a:latin typeface="+mn-lt"/>
                <a:cs typeface="Calibri"/>
              </a:rPr>
              <a:t>Venography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will</a:t>
            </a:r>
            <a:r>
              <a:rPr sz="2600" spc="-2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not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be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tested</a:t>
            </a:r>
            <a:r>
              <a:rPr sz="2600" spc="-60" dirty="0">
                <a:latin typeface="+mn-lt"/>
                <a:cs typeface="Calibri"/>
              </a:rPr>
              <a:t> </a:t>
            </a:r>
            <a:r>
              <a:rPr sz="2600" spc="-25" dirty="0">
                <a:latin typeface="+mn-lt"/>
                <a:cs typeface="Calibri"/>
              </a:rPr>
              <a:t>on.</a:t>
            </a:r>
            <a:endParaRPr sz="2600" dirty="0">
              <a:latin typeface="+mn-lt"/>
              <a:cs typeface="Calibri"/>
            </a:endParaRPr>
          </a:p>
          <a:p>
            <a:pPr marL="184785" indent="-172085">
              <a:lnSpc>
                <a:spcPts val="2965"/>
              </a:lnSpc>
              <a:buFont typeface="Arial MT"/>
              <a:buChar char="•"/>
              <a:tabLst>
                <a:tab pos="184785" algn="l"/>
              </a:tabLst>
            </a:pPr>
            <a:r>
              <a:rPr sz="2600" spc="-35" dirty="0">
                <a:latin typeface="+mn-lt"/>
                <a:cs typeface="Calibri"/>
              </a:rPr>
              <a:t>CTA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Carotids</a:t>
            </a:r>
            <a:r>
              <a:rPr sz="2600" spc="-4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&amp;</a:t>
            </a:r>
            <a:r>
              <a:rPr sz="2600" spc="-3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COW</a:t>
            </a:r>
            <a:r>
              <a:rPr sz="2600" spc="-5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will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be</a:t>
            </a:r>
            <a:r>
              <a:rPr sz="2600" spc="-4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discussed</a:t>
            </a:r>
            <a:r>
              <a:rPr sz="2600" spc="-65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with</a:t>
            </a:r>
            <a:r>
              <a:rPr sz="2600" spc="-30" dirty="0">
                <a:latin typeface="+mn-lt"/>
                <a:cs typeface="Calibri"/>
              </a:rPr>
              <a:t> </a:t>
            </a:r>
            <a:r>
              <a:rPr sz="2600" dirty="0">
                <a:latin typeface="+mn-lt"/>
                <a:cs typeface="Calibri"/>
              </a:rPr>
              <a:t>neck</a:t>
            </a:r>
            <a:r>
              <a:rPr sz="2600" spc="-50" dirty="0">
                <a:latin typeface="+mn-lt"/>
                <a:cs typeface="Calibri"/>
              </a:rPr>
              <a:t> </a:t>
            </a:r>
            <a:r>
              <a:rPr sz="2600" spc="-10" dirty="0">
                <a:latin typeface="+mn-lt"/>
                <a:cs typeface="Calibri"/>
              </a:rPr>
              <a:t>procedures.</a:t>
            </a:r>
            <a:endParaRPr sz="2600" dirty="0">
              <a:latin typeface="+mn-lt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1706AC8-20FA-47B3-9738-3DA001C44AAF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1DE6801D-C749-453B-AC3F-74703A304D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F28774-CFF3-481F-9025-87B064D0A2B4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</TotalTime>
  <Words>2318</Words>
  <Application>Microsoft Office PowerPoint</Application>
  <PresentationFormat>Widescreen</PresentationFormat>
  <Paragraphs>456</Paragraphs>
  <Slides>81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81</vt:i4>
      </vt:variant>
    </vt:vector>
  </HeadingPairs>
  <TitlesOfParts>
    <vt:vector size="88" baseType="lpstr">
      <vt:lpstr>Aptos</vt:lpstr>
      <vt:lpstr>Aptos Display</vt:lpstr>
      <vt:lpstr>Arial</vt:lpstr>
      <vt:lpstr>Arial MT</vt:lpstr>
      <vt:lpstr>Calibri</vt:lpstr>
      <vt:lpstr>Wingdings</vt:lpstr>
      <vt:lpstr>Custom Design</vt:lpstr>
      <vt:lpstr>PowerPoint Presentation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  <vt:lpstr>CT Imaging of the 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Gabrielle Heard | Anderson College | Head Office</cp:lastModifiedBy>
  <cp:revision>3</cp:revision>
  <cp:lastPrinted>2024-03-19T14:19:08Z</cp:lastPrinted>
  <dcterms:created xsi:type="dcterms:W3CDTF">2023-11-28T17:25:49Z</dcterms:created>
  <dcterms:modified xsi:type="dcterms:W3CDTF">2025-02-12T17:44:02Z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2023-05-02T00:00:00Z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2023-11-28T00:00:00Z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0x0101007459FD3E210D7746A66165842CA31B2D</vt:lpwstr>
  </property>
</Properties>
</file>