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96" r:id="rId5"/>
  </p:sldMasterIdLst>
  <p:notesMasterIdLst>
    <p:notesMasterId r:id="rId30"/>
  </p:notesMasterIdLst>
  <p:sldIdLst>
    <p:sldId id="256" r:id="rId6"/>
    <p:sldId id="437" r:id="rId7"/>
    <p:sldId id="456" r:id="rId8"/>
    <p:sldId id="457" r:id="rId9"/>
    <p:sldId id="458" r:id="rId10"/>
    <p:sldId id="459" r:id="rId11"/>
    <p:sldId id="439" r:id="rId12"/>
    <p:sldId id="440" r:id="rId13"/>
    <p:sldId id="441" r:id="rId14"/>
    <p:sldId id="442" r:id="rId15"/>
    <p:sldId id="443" r:id="rId16"/>
    <p:sldId id="444" r:id="rId17"/>
    <p:sldId id="445" r:id="rId18"/>
    <p:sldId id="446" r:id="rId19"/>
    <p:sldId id="447" r:id="rId20"/>
    <p:sldId id="448" r:id="rId21"/>
    <p:sldId id="449" r:id="rId22"/>
    <p:sldId id="450" r:id="rId23"/>
    <p:sldId id="451" r:id="rId24"/>
    <p:sldId id="452" r:id="rId25"/>
    <p:sldId id="453" r:id="rId26"/>
    <p:sldId id="454" r:id="rId27"/>
    <p:sldId id="455" r:id="rId28"/>
    <p:sldId id="43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6" autoAdjust="0"/>
    <p:restoredTop sz="94660"/>
  </p:normalViewPr>
  <p:slideViewPr>
    <p:cSldViewPr snapToGrid="0">
      <p:cViewPr varScale="1">
        <p:scale>
          <a:sx n="75" d="100"/>
          <a:sy n="75" d="100"/>
        </p:scale>
        <p:origin x="62" y="11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DC0C76-6E7A-4CF3-8259-BF8F3EA74CE1}"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F7B51971-A16B-4AEC-9728-3B5BF8121C60}">
      <dgm:prSet/>
      <dgm:spPr/>
      <dgm:t>
        <a:bodyPr/>
        <a:lstStyle/>
        <a:p>
          <a:r>
            <a:rPr lang="en-US"/>
            <a:t>What we choose to put into our bodies significantly affects our overall health.</a:t>
          </a:r>
        </a:p>
      </dgm:t>
    </dgm:pt>
    <dgm:pt modelId="{91963DAE-8DE6-45D7-BD61-A963658C407F}" type="parTrans" cxnId="{902D74C8-3A3C-4E9B-85C2-293042A5C31E}">
      <dgm:prSet/>
      <dgm:spPr/>
      <dgm:t>
        <a:bodyPr/>
        <a:lstStyle/>
        <a:p>
          <a:endParaRPr lang="en-US"/>
        </a:p>
      </dgm:t>
    </dgm:pt>
    <dgm:pt modelId="{E625B415-A2A7-4B7D-8269-274F0FD60B56}" type="sibTrans" cxnId="{902D74C8-3A3C-4E9B-85C2-293042A5C31E}">
      <dgm:prSet/>
      <dgm:spPr/>
      <dgm:t>
        <a:bodyPr/>
        <a:lstStyle/>
        <a:p>
          <a:endParaRPr lang="en-US"/>
        </a:p>
      </dgm:t>
    </dgm:pt>
    <dgm:pt modelId="{42250B0E-7359-4572-A535-D9C1EDFDBFFE}">
      <dgm:prSet/>
      <dgm:spPr/>
      <dgm:t>
        <a:bodyPr/>
        <a:lstStyle/>
        <a:p>
          <a:r>
            <a:rPr lang="en-US"/>
            <a:t>The impact of poor choices can be seen most visibly on the skin. Smoking, drinking, drugs, and an unbalanced diet with heavily processed foods all greatly influence the aging process. </a:t>
          </a:r>
        </a:p>
      </dgm:t>
    </dgm:pt>
    <dgm:pt modelId="{090BD032-1BF8-4B48-9EB3-5A6487CCC37B}" type="parTrans" cxnId="{CC8AED23-338E-4042-8EDB-323E156F0C92}">
      <dgm:prSet/>
      <dgm:spPr/>
      <dgm:t>
        <a:bodyPr/>
        <a:lstStyle/>
        <a:p>
          <a:endParaRPr lang="en-US"/>
        </a:p>
      </dgm:t>
    </dgm:pt>
    <dgm:pt modelId="{654ACEAF-7D6D-4BAF-AA93-81EB17D65110}" type="sibTrans" cxnId="{CC8AED23-338E-4042-8EDB-323E156F0C92}">
      <dgm:prSet/>
      <dgm:spPr/>
      <dgm:t>
        <a:bodyPr/>
        <a:lstStyle/>
        <a:p>
          <a:endParaRPr lang="en-US"/>
        </a:p>
      </dgm:t>
    </dgm:pt>
    <dgm:pt modelId="{35F13E64-3896-4C4B-A9F0-FE26E0008DCF}" type="pres">
      <dgm:prSet presAssocID="{A0DC0C76-6E7A-4CF3-8259-BF8F3EA74CE1}" presName="hierChild1" presStyleCnt="0">
        <dgm:presLayoutVars>
          <dgm:chPref val="1"/>
          <dgm:dir/>
          <dgm:animOne val="branch"/>
          <dgm:animLvl val="lvl"/>
          <dgm:resizeHandles/>
        </dgm:presLayoutVars>
      </dgm:prSet>
      <dgm:spPr/>
    </dgm:pt>
    <dgm:pt modelId="{42106CAF-2E3F-449E-9910-67634722B0F0}" type="pres">
      <dgm:prSet presAssocID="{F7B51971-A16B-4AEC-9728-3B5BF8121C60}" presName="hierRoot1" presStyleCnt="0"/>
      <dgm:spPr/>
    </dgm:pt>
    <dgm:pt modelId="{DFC40F2F-B5F6-43F4-B01D-DC71D92CBF1E}" type="pres">
      <dgm:prSet presAssocID="{F7B51971-A16B-4AEC-9728-3B5BF8121C60}" presName="composite" presStyleCnt="0"/>
      <dgm:spPr/>
    </dgm:pt>
    <dgm:pt modelId="{7D6E63E4-08CA-4BF6-BF02-8B35B1B94F22}" type="pres">
      <dgm:prSet presAssocID="{F7B51971-A16B-4AEC-9728-3B5BF8121C60}" presName="background" presStyleLbl="node0" presStyleIdx="0" presStyleCnt="2"/>
      <dgm:spPr/>
    </dgm:pt>
    <dgm:pt modelId="{8513C48F-BB60-425E-B7BF-CC3E53A2B794}" type="pres">
      <dgm:prSet presAssocID="{F7B51971-A16B-4AEC-9728-3B5BF8121C60}" presName="text" presStyleLbl="fgAcc0" presStyleIdx="0" presStyleCnt="2">
        <dgm:presLayoutVars>
          <dgm:chPref val="3"/>
        </dgm:presLayoutVars>
      </dgm:prSet>
      <dgm:spPr/>
    </dgm:pt>
    <dgm:pt modelId="{F07D4DC9-6013-468F-BA28-66E2F88B04B7}" type="pres">
      <dgm:prSet presAssocID="{F7B51971-A16B-4AEC-9728-3B5BF8121C60}" presName="hierChild2" presStyleCnt="0"/>
      <dgm:spPr/>
    </dgm:pt>
    <dgm:pt modelId="{FB298E98-B52F-4D18-9727-5D491CD7FCF1}" type="pres">
      <dgm:prSet presAssocID="{42250B0E-7359-4572-A535-D9C1EDFDBFFE}" presName="hierRoot1" presStyleCnt="0"/>
      <dgm:spPr/>
    </dgm:pt>
    <dgm:pt modelId="{C883CF88-7092-4714-8051-18590427E636}" type="pres">
      <dgm:prSet presAssocID="{42250B0E-7359-4572-A535-D9C1EDFDBFFE}" presName="composite" presStyleCnt="0"/>
      <dgm:spPr/>
    </dgm:pt>
    <dgm:pt modelId="{2AA7C53C-83D8-4565-BDDA-750A6ED79E96}" type="pres">
      <dgm:prSet presAssocID="{42250B0E-7359-4572-A535-D9C1EDFDBFFE}" presName="background" presStyleLbl="node0" presStyleIdx="1" presStyleCnt="2"/>
      <dgm:spPr/>
    </dgm:pt>
    <dgm:pt modelId="{62F772B2-859D-4BB5-97C0-C33F8A04A671}" type="pres">
      <dgm:prSet presAssocID="{42250B0E-7359-4572-A535-D9C1EDFDBFFE}" presName="text" presStyleLbl="fgAcc0" presStyleIdx="1" presStyleCnt="2">
        <dgm:presLayoutVars>
          <dgm:chPref val="3"/>
        </dgm:presLayoutVars>
      </dgm:prSet>
      <dgm:spPr/>
    </dgm:pt>
    <dgm:pt modelId="{95695F6E-BE9B-4CEB-9A3E-F6B9F65C7152}" type="pres">
      <dgm:prSet presAssocID="{42250B0E-7359-4572-A535-D9C1EDFDBFFE}" presName="hierChild2" presStyleCnt="0"/>
      <dgm:spPr/>
    </dgm:pt>
  </dgm:ptLst>
  <dgm:cxnLst>
    <dgm:cxn modelId="{6910C222-5858-4589-8F44-D821FE61D121}" type="presOf" srcId="{F7B51971-A16B-4AEC-9728-3B5BF8121C60}" destId="{8513C48F-BB60-425E-B7BF-CC3E53A2B794}" srcOrd="0" destOrd="0" presId="urn:microsoft.com/office/officeart/2005/8/layout/hierarchy1"/>
    <dgm:cxn modelId="{CC8AED23-338E-4042-8EDB-323E156F0C92}" srcId="{A0DC0C76-6E7A-4CF3-8259-BF8F3EA74CE1}" destId="{42250B0E-7359-4572-A535-D9C1EDFDBFFE}" srcOrd="1" destOrd="0" parTransId="{090BD032-1BF8-4B48-9EB3-5A6487CCC37B}" sibTransId="{654ACEAF-7D6D-4BAF-AA93-81EB17D65110}"/>
    <dgm:cxn modelId="{902D74C8-3A3C-4E9B-85C2-293042A5C31E}" srcId="{A0DC0C76-6E7A-4CF3-8259-BF8F3EA74CE1}" destId="{F7B51971-A16B-4AEC-9728-3B5BF8121C60}" srcOrd="0" destOrd="0" parTransId="{91963DAE-8DE6-45D7-BD61-A963658C407F}" sibTransId="{E625B415-A2A7-4B7D-8269-274F0FD60B56}"/>
    <dgm:cxn modelId="{1DA6A5DF-65E6-499F-B875-2B8321BA7748}" type="presOf" srcId="{42250B0E-7359-4572-A535-D9C1EDFDBFFE}" destId="{62F772B2-859D-4BB5-97C0-C33F8A04A671}" srcOrd="0" destOrd="0" presId="urn:microsoft.com/office/officeart/2005/8/layout/hierarchy1"/>
    <dgm:cxn modelId="{01FA8DE0-2E93-4903-82C0-B7979589ADC5}" type="presOf" srcId="{A0DC0C76-6E7A-4CF3-8259-BF8F3EA74CE1}" destId="{35F13E64-3896-4C4B-A9F0-FE26E0008DCF}" srcOrd="0" destOrd="0" presId="urn:microsoft.com/office/officeart/2005/8/layout/hierarchy1"/>
    <dgm:cxn modelId="{71D20051-386D-471F-A59E-911E816B2934}" type="presParOf" srcId="{35F13E64-3896-4C4B-A9F0-FE26E0008DCF}" destId="{42106CAF-2E3F-449E-9910-67634722B0F0}" srcOrd="0" destOrd="0" presId="urn:microsoft.com/office/officeart/2005/8/layout/hierarchy1"/>
    <dgm:cxn modelId="{C4B33F1B-AC10-4C27-AA31-8C56B8DABAFA}" type="presParOf" srcId="{42106CAF-2E3F-449E-9910-67634722B0F0}" destId="{DFC40F2F-B5F6-43F4-B01D-DC71D92CBF1E}" srcOrd="0" destOrd="0" presId="urn:microsoft.com/office/officeart/2005/8/layout/hierarchy1"/>
    <dgm:cxn modelId="{2C20303F-7A79-495B-A0B2-EE612CB97C79}" type="presParOf" srcId="{DFC40F2F-B5F6-43F4-B01D-DC71D92CBF1E}" destId="{7D6E63E4-08CA-4BF6-BF02-8B35B1B94F22}" srcOrd="0" destOrd="0" presId="urn:microsoft.com/office/officeart/2005/8/layout/hierarchy1"/>
    <dgm:cxn modelId="{F7C1E994-1EA2-4AE1-8904-4B34CEEECD46}" type="presParOf" srcId="{DFC40F2F-B5F6-43F4-B01D-DC71D92CBF1E}" destId="{8513C48F-BB60-425E-B7BF-CC3E53A2B794}" srcOrd="1" destOrd="0" presId="urn:microsoft.com/office/officeart/2005/8/layout/hierarchy1"/>
    <dgm:cxn modelId="{C0DE2112-925A-44CC-8DDA-A78C209FA2A2}" type="presParOf" srcId="{42106CAF-2E3F-449E-9910-67634722B0F0}" destId="{F07D4DC9-6013-468F-BA28-66E2F88B04B7}" srcOrd="1" destOrd="0" presId="urn:microsoft.com/office/officeart/2005/8/layout/hierarchy1"/>
    <dgm:cxn modelId="{2C88E7F0-CF8F-46C7-9E6A-BB49F4EC7443}" type="presParOf" srcId="{35F13E64-3896-4C4B-A9F0-FE26E0008DCF}" destId="{FB298E98-B52F-4D18-9727-5D491CD7FCF1}" srcOrd="1" destOrd="0" presId="urn:microsoft.com/office/officeart/2005/8/layout/hierarchy1"/>
    <dgm:cxn modelId="{8370DCBB-0E7F-4F79-BDFA-9ACBE8CD5B3D}" type="presParOf" srcId="{FB298E98-B52F-4D18-9727-5D491CD7FCF1}" destId="{C883CF88-7092-4714-8051-18590427E636}" srcOrd="0" destOrd="0" presId="urn:microsoft.com/office/officeart/2005/8/layout/hierarchy1"/>
    <dgm:cxn modelId="{C8BB1E0E-4F04-4110-8BB0-6D94858C9088}" type="presParOf" srcId="{C883CF88-7092-4714-8051-18590427E636}" destId="{2AA7C53C-83D8-4565-BDDA-750A6ED79E96}" srcOrd="0" destOrd="0" presId="urn:microsoft.com/office/officeart/2005/8/layout/hierarchy1"/>
    <dgm:cxn modelId="{AE262C66-42A6-4E2C-B35B-12E127A79551}" type="presParOf" srcId="{C883CF88-7092-4714-8051-18590427E636}" destId="{62F772B2-859D-4BB5-97C0-C33F8A04A671}" srcOrd="1" destOrd="0" presId="urn:microsoft.com/office/officeart/2005/8/layout/hierarchy1"/>
    <dgm:cxn modelId="{7620A98D-C382-40F4-A9FC-C016A4BE72FF}" type="presParOf" srcId="{FB298E98-B52F-4D18-9727-5D491CD7FCF1}" destId="{95695F6E-BE9B-4CEB-9A3E-F6B9F65C715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6E63E4-08CA-4BF6-BF02-8B35B1B94F22}">
      <dsp:nvSpPr>
        <dsp:cNvPr id="0" name=""/>
        <dsp:cNvSpPr/>
      </dsp:nvSpPr>
      <dsp:spPr>
        <a:xfrm>
          <a:off x="1283" y="5073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13C48F-BB60-425E-B7BF-CC3E53A2B794}">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What we choose to put into our bodies significantly affects our overall health.</a:t>
          </a:r>
        </a:p>
      </dsp:txBody>
      <dsp:txXfrm>
        <a:off x="585701" y="1066737"/>
        <a:ext cx="4337991" cy="2693452"/>
      </dsp:txXfrm>
    </dsp:sp>
    <dsp:sp modelId="{2AA7C53C-83D8-4565-BDDA-750A6ED79E96}">
      <dsp:nvSpPr>
        <dsp:cNvPr id="0" name=""/>
        <dsp:cNvSpPr/>
      </dsp:nvSpPr>
      <dsp:spPr>
        <a:xfrm>
          <a:off x="5508110" y="5073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F772B2-859D-4BB5-97C0-C33F8A04A671}">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The impact of poor choices can be seen most visibly on the skin. Smoking, drinking, drugs, and an unbalanced diet with heavily processed foods all greatly influence the aging process. </a:t>
          </a:r>
        </a:p>
      </dsp:txBody>
      <dsp:txXfrm>
        <a:off x="6092527" y="1066737"/>
        <a:ext cx="4337991" cy="269345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256056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pic>
        <p:nvPicPr>
          <p:cNvPr id="7" name="Picture 6">
            <a:extLst>
              <a:ext uri="{FF2B5EF4-FFF2-40B4-BE49-F238E27FC236}">
                <a16:creationId xmlns:a16="http://schemas.microsoft.com/office/drawing/2014/main" id="{FC5559BC-6EF1-239A-61EB-B75690849CC7}"/>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10" name="Picture 9">
            <a:extLst>
              <a:ext uri="{FF2B5EF4-FFF2-40B4-BE49-F238E27FC236}">
                <a16:creationId xmlns:a16="http://schemas.microsoft.com/office/drawing/2014/main" id="{68B86B27-BD04-3428-3872-761D893616F7}"/>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2" name="Picture 11" descr="Logo&#10;&#10;Description automatically generated">
            <a:extLst>
              <a:ext uri="{FF2B5EF4-FFF2-40B4-BE49-F238E27FC236}">
                <a16:creationId xmlns:a16="http://schemas.microsoft.com/office/drawing/2014/main" id="{B3319B91-2673-B5EC-1FFF-E02DA04448BF}"/>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2044627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777685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311487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695576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211178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7" name="Picture 6">
            <a:extLst>
              <a:ext uri="{FF2B5EF4-FFF2-40B4-BE49-F238E27FC236}">
                <a16:creationId xmlns:a16="http://schemas.microsoft.com/office/drawing/2014/main" id="{B19ADA6B-B51B-0457-A7EA-C6FFF515DDFB}"/>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8" name="Picture 7">
            <a:extLst>
              <a:ext uri="{FF2B5EF4-FFF2-40B4-BE49-F238E27FC236}">
                <a16:creationId xmlns:a16="http://schemas.microsoft.com/office/drawing/2014/main" id="{0DDB45C1-207A-BE8D-8BC9-9A7698A79F2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3888189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1827651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115020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188926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56466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5925244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73852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2593553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2855971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2023-04-11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7226276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2023-04-11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869627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2023-04-11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4857762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5800440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2675211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448268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43475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349867444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2023-04-11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36158384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z8Z3z6d1v1M&amp;ab_channel=JJMedicine" TargetMode="External"/><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QLdTZcmZ5-s&amp;ab_channel=Airtoair" TargetMode="External"/><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9Wf8bLXVwFI&amp;ab_channel=ClevelandClinic" TargetMode="External"/><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u-97FDd3k48&amp;ab_channel=ZEISSVisionCareSingapore" TargetMode="External"/><Relationship Id="rId2" Type="http://schemas.openxmlformats.org/officeDocument/2006/relationships/hyperlink" Target="https://www.youtube.com/watch?v=1L63eQ0C3pQ&amp;ab_channel=MedicalCentric" TargetMode="External"/><Relationship Id="rId1" Type="http://schemas.openxmlformats.org/officeDocument/2006/relationships/slideLayout" Target="../slideLayouts/slideLayout2.xml"/><Relationship Id="rId4" Type="http://schemas.openxmlformats.org/officeDocument/2006/relationships/hyperlink" Target="https://www.youtube.com/watch?v=o9BqrSAHbTc&amp;ab_channel=ThomasLeveritt" TargetMode="Externa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4Oowx4269Ig&amp;ab_channel=Dr.EricBergDC"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Vascular Lesions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A9FC4E1-DDBA-D87B-2D0A-153400609F58}"/>
              </a:ext>
            </a:extLst>
          </p:cNvPr>
          <p:cNvSpPr txBox="1"/>
          <p:nvPr/>
        </p:nvSpPr>
        <p:spPr>
          <a:xfrm>
            <a:off x="6096000" y="1717725"/>
            <a:ext cx="5259707"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dirty="0">
                <a:solidFill>
                  <a:schemeClr val="bg1">
                    <a:lumMod val="95000"/>
                    <a:lumOff val="5000"/>
                  </a:schemeClr>
                </a:solidFill>
                <a:latin typeface="Futura PT Book" panose="020B0502020204020303" pitchFamily="34" charset="0"/>
                <a:ea typeface="+mj-ea"/>
                <a:cs typeface="+mj-cs"/>
              </a:rPr>
              <a:t> </a:t>
            </a:r>
            <a:endParaRPr lang="en-US" sz="4400" b="1" dirty="0">
              <a:solidFill>
                <a:schemeClr val="bg1">
                  <a:lumMod val="95000"/>
                  <a:lumOff val="5000"/>
                </a:schemeClr>
              </a:solidFill>
              <a:latin typeface="Futura PT Book" panose="020B0502020204020303" pitchFamily="34" charset="0"/>
              <a:ea typeface="+mj-ea"/>
              <a:cs typeface="+mj-cs"/>
            </a:endParaRPr>
          </a:p>
        </p:txBody>
      </p:sp>
      <p:pic>
        <p:nvPicPr>
          <p:cNvPr id="8" name="Picture 7">
            <a:extLst>
              <a:ext uri="{FF2B5EF4-FFF2-40B4-BE49-F238E27FC236}">
                <a16:creationId xmlns:a16="http://schemas.microsoft.com/office/drawing/2014/main" id="{8D05E102-4D8B-F3A4-3D04-4811BBDD56C5}"/>
              </a:ext>
            </a:extLst>
          </p:cNvPr>
          <p:cNvPicPr>
            <a:picLocks noChangeAspect="1"/>
          </p:cNvPicPr>
          <p:nvPr/>
        </p:nvPicPr>
        <p:blipFill rotWithShape="1">
          <a:blip r:embed="rId2"/>
          <a:srcRect l="1884" r="10366" b="-2"/>
          <a:stretch/>
        </p:blipFill>
        <p:spPr>
          <a:xfrm>
            <a:off x="836293" y="2072640"/>
            <a:ext cx="4649739" cy="395287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6" name="TextBox 5">
            <a:extLst>
              <a:ext uri="{FF2B5EF4-FFF2-40B4-BE49-F238E27FC236}">
                <a16:creationId xmlns:a16="http://schemas.microsoft.com/office/drawing/2014/main" id="{396ABD84-B691-D447-7866-74DF356B9A97}"/>
              </a:ext>
            </a:extLst>
          </p:cNvPr>
          <p:cNvSpPr txBox="1"/>
          <p:nvPr/>
        </p:nvSpPr>
        <p:spPr>
          <a:xfrm>
            <a:off x="5821791" y="1996477"/>
            <a:ext cx="5259714" cy="3375920"/>
          </a:xfrm>
          <a:prstGeom prst="rect">
            <a:avLst/>
          </a:prstGeom>
        </p:spPr>
        <p:txBody>
          <a:bodyPr vert="horz" lIns="91440" tIns="45720" rIns="91440" bIns="45720" rtlCol="0" anchor="t">
            <a:normAutofit/>
          </a:bodyPr>
          <a:lstStyle/>
          <a:p>
            <a:pPr>
              <a:lnSpc>
                <a:spcPct val="90000"/>
              </a:lnSpc>
              <a:spcAft>
                <a:spcPts val="600"/>
              </a:spcAft>
            </a:pPr>
            <a:r>
              <a:rPr lang="en-US" dirty="0">
                <a:solidFill>
                  <a:schemeClr val="bg1">
                    <a:lumMod val="95000"/>
                    <a:lumOff val="5000"/>
                  </a:schemeClr>
                </a:solidFill>
                <a:latin typeface="Futura PT Book" panose="020B0502020204020303" pitchFamily="34" charset="0"/>
              </a:rPr>
              <a:t>Vascular conditions and disorders can be hard for a client to deal with, so it is important to understand the types to better help your clients. As mentioned earlier, these types of vascular lesions may be considered tertiary lesions.</a:t>
            </a:r>
          </a:p>
        </p:txBody>
      </p:sp>
      <p:sp>
        <p:nvSpPr>
          <p:cNvPr id="9" name="Title 8">
            <a:extLst>
              <a:ext uri="{FF2B5EF4-FFF2-40B4-BE49-F238E27FC236}">
                <a16:creationId xmlns:a16="http://schemas.microsoft.com/office/drawing/2014/main" id="{4C5C18CC-2656-1488-6084-F7BB4F455F38}"/>
              </a:ext>
            </a:extLst>
          </p:cNvPr>
          <p:cNvSpPr>
            <a:spLocks noGrp="1"/>
          </p:cNvSpPr>
          <p:nvPr>
            <p:ph type="title"/>
          </p:nvPr>
        </p:nvSpPr>
        <p:spPr/>
        <p:txBody>
          <a:bodyPr/>
          <a:lstStyle/>
          <a:p>
            <a:r>
              <a:rPr lang="en-US" sz="4400" b="1" dirty="0">
                <a:solidFill>
                  <a:schemeClr val="bg1">
                    <a:lumMod val="95000"/>
                    <a:lumOff val="5000"/>
                  </a:schemeClr>
                </a:solidFill>
                <a:latin typeface="Futura PT Demi" panose="020B0702020204020303" pitchFamily="34" charset="0"/>
              </a:rPr>
              <a:t>Vascular Conditions or Disorders</a:t>
            </a:r>
            <a:endParaRPr lang="en-US" dirty="0">
              <a:solidFill>
                <a:schemeClr val="bg1">
                  <a:lumMod val="95000"/>
                  <a:lumOff val="5000"/>
                </a:schemeClr>
              </a:solidFill>
              <a:latin typeface="Futura PT Demi" panose="020B0702020204020303" pitchFamily="34" charset="0"/>
            </a:endParaRPr>
          </a:p>
        </p:txBody>
      </p:sp>
    </p:spTree>
    <p:extLst>
      <p:ext uri="{BB962C8B-B14F-4D97-AF65-F5344CB8AC3E}">
        <p14:creationId xmlns:p14="http://schemas.microsoft.com/office/powerpoint/2010/main" val="232974353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9D38F-C760-8CAC-ED87-D8AB014CC7B7}"/>
              </a:ext>
            </a:extLst>
          </p:cNvPr>
          <p:cNvSpPr>
            <a:spLocks noGrp="1"/>
          </p:cNvSpPr>
          <p:nvPr>
            <p:ph type="title"/>
          </p:nvPr>
        </p:nvSpPr>
        <p:spPr>
          <a:xfrm>
            <a:off x="1380744" y="5202936"/>
            <a:ext cx="9436608" cy="786384"/>
          </a:xfrm>
        </p:spPr>
        <p:txBody>
          <a:bodyPr vert="horz" lIns="91440" tIns="45720" rIns="91440" bIns="45720" rtlCol="0" anchor="ctr">
            <a:normAutofit/>
          </a:bodyPr>
          <a:lstStyle/>
          <a:p>
            <a:pPr algn="ctr"/>
            <a:r>
              <a:rPr lang="en-US" sz="4000">
                <a:solidFill>
                  <a:schemeClr val="bg1"/>
                </a:solidFill>
              </a:rPr>
              <a:t>Rosacea</a:t>
            </a:r>
          </a:p>
        </p:txBody>
      </p:sp>
      <p:pic>
        <p:nvPicPr>
          <p:cNvPr id="5" name="Content Placeholder 4">
            <a:extLst>
              <a:ext uri="{FF2B5EF4-FFF2-40B4-BE49-F238E27FC236}">
                <a16:creationId xmlns:a16="http://schemas.microsoft.com/office/drawing/2014/main" id="{82F162C2-5067-9FA1-B187-7D8B9E78FDEE}"/>
              </a:ext>
            </a:extLst>
          </p:cNvPr>
          <p:cNvPicPr>
            <a:picLocks noGrp="1" noChangeAspect="1"/>
          </p:cNvPicPr>
          <p:nvPr>
            <p:ph idx="1"/>
          </p:nvPr>
        </p:nvPicPr>
        <p:blipFill rotWithShape="1">
          <a:blip r:embed="rId2"/>
          <a:srcRect r="-1" b="2642"/>
          <a:stretch/>
        </p:blipFill>
        <p:spPr>
          <a:xfrm>
            <a:off x="1757680" y="868680"/>
            <a:ext cx="7809992" cy="3649724"/>
          </a:xfrm>
          <a:custGeom>
            <a:avLst/>
            <a:gdLst/>
            <a:ahLst/>
            <a:cxnLst/>
            <a:rect l="l" t="t" r="r" b="b"/>
            <a:pathLst>
              <a:path w="12188952" h="5696077">
                <a:moveTo>
                  <a:pt x="0" y="0"/>
                </a:moveTo>
                <a:lnTo>
                  <a:pt x="12188952" y="0"/>
                </a:lnTo>
                <a:lnTo>
                  <a:pt x="12188952" y="4710335"/>
                </a:lnTo>
                <a:lnTo>
                  <a:pt x="12113803" y="4718295"/>
                </a:lnTo>
                <a:cubicBezTo>
                  <a:pt x="10139508" y="4916244"/>
                  <a:pt x="8237152" y="5009247"/>
                  <a:pt x="6753597" y="5041852"/>
                </a:cubicBezTo>
                <a:cubicBezTo>
                  <a:pt x="4940362" y="5081701"/>
                  <a:pt x="2657278" y="5062371"/>
                  <a:pt x="400746" y="4870509"/>
                </a:cubicBezTo>
                <a:lnTo>
                  <a:pt x="3700" y="4833875"/>
                </a:lnTo>
                <a:lnTo>
                  <a:pt x="3700" y="5696077"/>
                </a:lnTo>
                <a:lnTo>
                  <a:pt x="0" y="5696077"/>
                </a:lnTo>
                <a:close/>
              </a:path>
            </a:pathLst>
          </a:custGeom>
        </p:spPr>
      </p:pic>
      <p:pic>
        <p:nvPicPr>
          <p:cNvPr id="7" name="Graphic 6" descr="3d Glasses with solid fill">
            <a:hlinkClick r:id="rId3"/>
            <a:extLst>
              <a:ext uri="{FF2B5EF4-FFF2-40B4-BE49-F238E27FC236}">
                <a16:creationId xmlns:a16="http://schemas.microsoft.com/office/drawing/2014/main" id="{D33B113E-C8E0-485F-6B46-F10B10E661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799981" y="4745736"/>
            <a:ext cx="914400" cy="914400"/>
          </a:xfrm>
          <a:prstGeom prst="rect">
            <a:avLst/>
          </a:prstGeom>
        </p:spPr>
      </p:pic>
    </p:spTree>
    <p:extLst>
      <p:ext uri="{BB962C8B-B14F-4D97-AF65-F5344CB8AC3E}">
        <p14:creationId xmlns:p14="http://schemas.microsoft.com/office/powerpoint/2010/main" val="2378784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16C21-FCBC-F3F3-5A25-9B10DE5202BF}"/>
              </a:ext>
            </a:extLst>
          </p:cNvPr>
          <p:cNvSpPr>
            <a:spLocks noGrp="1"/>
          </p:cNvSpPr>
          <p:nvPr>
            <p:ph type="title"/>
          </p:nvPr>
        </p:nvSpPr>
        <p:spPr>
          <a:xfrm>
            <a:off x="838200" y="4754880"/>
            <a:ext cx="10515600" cy="932688"/>
          </a:xfrm>
        </p:spPr>
        <p:txBody>
          <a:bodyPr vert="horz" lIns="91440" tIns="45720" rIns="91440" bIns="45720" rtlCol="0" anchor="b">
            <a:normAutofit/>
          </a:bodyPr>
          <a:lstStyle/>
          <a:p>
            <a:pPr algn="ctr"/>
            <a:r>
              <a:rPr lang="en-US" sz="3200" b="1" kern="1200" dirty="0">
                <a:solidFill>
                  <a:schemeClr val="tx1"/>
                </a:solidFill>
                <a:latin typeface="Futura PT Book" panose="020B0502020204020303" pitchFamily="34" charset="0"/>
              </a:rPr>
              <a:t>Telangiectasia</a:t>
            </a:r>
            <a:br>
              <a:rPr lang="en-US" sz="2900" kern="1200" dirty="0">
                <a:solidFill>
                  <a:schemeClr val="tx1"/>
                </a:solidFill>
                <a:latin typeface="+mj-lt"/>
                <a:ea typeface="+mj-ea"/>
                <a:cs typeface="+mj-cs"/>
              </a:rPr>
            </a:br>
            <a:endParaRPr lang="en-US" sz="2900" kern="1200" dirty="0">
              <a:solidFill>
                <a:schemeClr val="tx1"/>
              </a:solidFill>
              <a:latin typeface="+mj-lt"/>
              <a:ea typeface="+mj-ea"/>
              <a:cs typeface="+mj-cs"/>
            </a:endParaRPr>
          </a:p>
        </p:txBody>
      </p:sp>
      <p:pic>
        <p:nvPicPr>
          <p:cNvPr id="5" name="Content Placeholder 4">
            <a:extLst>
              <a:ext uri="{FF2B5EF4-FFF2-40B4-BE49-F238E27FC236}">
                <a16:creationId xmlns:a16="http://schemas.microsoft.com/office/drawing/2014/main" id="{E616D7A4-8252-F47E-15B2-A5D41C72A79A}"/>
              </a:ext>
            </a:extLst>
          </p:cNvPr>
          <p:cNvPicPr>
            <a:picLocks noGrp="1" noChangeAspect="1"/>
          </p:cNvPicPr>
          <p:nvPr>
            <p:ph idx="1"/>
          </p:nvPr>
        </p:nvPicPr>
        <p:blipFill>
          <a:blip r:embed="rId2"/>
          <a:stretch>
            <a:fillRect/>
          </a:stretch>
        </p:blipFill>
        <p:spPr>
          <a:xfrm>
            <a:off x="996150" y="358761"/>
            <a:ext cx="10199698" cy="4219518"/>
          </a:xfrm>
          <a:prstGeom prst="rect">
            <a:avLst/>
          </a:prstGeom>
        </p:spPr>
      </p:pic>
      <p:pic>
        <p:nvPicPr>
          <p:cNvPr id="7" name="Graphic 6" descr="3d Glasses with solid fill">
            <a:hlinkClick r:id="rId3"/>
            <a:extLst>
              <a:ext uri="{FF2B5EF4-FFF2-40B4-BE49-F238E27FC236}">
                <a16:creationId xmlns:a16="http://schemas.microsoft.com/office/drawing/2014/main" id="{A388996C-F3AE-63C3-421D-C4DEDC87E24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355840" y="4668520"/>
            <a:ext cx="642851" cy="642851"/>
          </a:xfrm>
          <a:prstGeom prst="rect">
            <a:avLst/>
          </a:prstGeom>
        </p:spPr>
      </p:pic>
    </p:spTree>
    <p:extLst>
      <p:ext uri="{BB962C8B-B14F-4D97-AF65-F5344CB8AC3E}">
        <p14:creationId xmlns:p14="http://schemas.microsoft.com/office/powerpoint/2010/main" val="1811422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E304B-AFF4-3117-DBFE-2733A11C7FD5}"/>
              </a:ext>
            </a:extLst>
          </p:cNvPr>
          <p:cNvSpPr>
            <a:spLocks noGrp="1"/>
          </p:cNvSpPr>
          <p:nvPr>
            <p:ph type="title"/>
          </p:nvPr>
        </p:nvSpPr>
        <p:spPr/>
        <p:txBody>
          <a:bodyPr/>
          <a:lstStyle/>
          <a:p>
            <a:r>
              <a:rPr lang="en-US" dirty="0"/>
              <a:t>Varicose Veins</a:t>
            </a:r>
          </a:p>
        </p:txBody>
      </p:sp>
      <p:pic>
        <p:nvPicPr>
          <p:cNvPr id="5" name="Content Placeholder 4">
            <a:extLst>
              <a:ext uri="{FF2B5EF4-FFF2-40B4-BE49-F238E27FC236}">
                <a16:creationId xmlns:a16="http://schemas.microsoft.com/office/drawing/2014/main" id="{CF13BFD2-784F-2601-5000-243946883C30}"/>
              </a:ext>
            </a:extLst>
          </p:cNvPr>
          <p:cNvPicPr>
            <a:picLocks noGrp="1" noChangeAspect="1"/>
          </p:cNvPicPr>
          <p:nvPr>
            <p:ph idx="1"/>
          </p:nvPr>
        </p:nvPicPr>
        <p:blipFill>
          <a:blip r:embed="rId2"/>
          <a:stretch>
            <a:fillRect/>
          </a:stretch>
        </p:blipFill>
        <p:spPr>
          <a:xfrm>
            <a:off x="4676775" y="2605881"/>
            <a:ext cx="2838450" cy="2790825"/>
          </a:xfrm>
        </p:spPr>
      </p:pic>
      <p:pic>
        <p:nvPicPr>
          <p:cNvPr id="7" name="Graphic 6" descr="3d Glasses with solid fill">
            <a:hlinkClick r:id="rId3"/>
            <a:extLst>
              <a:ext uri="{FF2B5EF4-FFF2-40B4-BE49-F238E27FC236}">
                <a16:creationId xmlns:a16="http://schemas.microsoft.com/office/drawing/2014/main" id="{050C849A-C389-0685-84A5-631FFB7BCAC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813625" y="4851902"/>
            <a:ext cx="914400" cy="914400"/>
          </a:xfrm>
          <a:prstGeom prst="rect">
            <a:avLst/>
          </a:prstGeom>
        </p:spPr>
      </p:pic>
    </p:spTree>
    <p:extLst>
      <p:ext uri="{BB962C8B-B14F-4D97-AF65-F5344CB8AC3E}">
        <p14:creationId xmlns:p14="http://schemas.microsoft.com/office/powerpoint/2010/main" val="594937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F12906C-B4BB-53F6-780F-689020098048}"/>
              </a:ext>
            </a:extLst>
          </p:cNvPr>
          <p:cNvPicPr>
            <a:picLocks noChangeAspect="1"/>
          </p:cNvPicPr>
          <p:nvPr/>
        </p:nvPicPr>
        <p:blipFill>
          <a:blip r:embed="rId2"/>
          <a:stretch>
            <a:fillRect/>
          </a:stretch>
        </p:blipFill>
        <p:spPr>
          <a:xfrm>
            <a:off x="775824" y="2197946"/>
            <a:ext cx="10282563" cy="2699174"/>
          </a:xfrm>
          <a:prstGeom prst="rect">
            <a:avLst/>
          </a:prstGeom>
        </p:spPr>
      </p:pic>
    </p:spTree>
    <p:extLst>
      <p:ext uri="{BB962C8B-B14F-4D97-AF65-F5344CB8AC3E}">
        <p14:creationId xmlns:p14="http://schemas.microsoft.com/office/powerpoint/2010/main" val="2556352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CB327-FEEF-A6AF-C2CB-A362A6431E49}"/>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Cell Protection</a:t>
            </a:r>
          </a:p>
        </p:txBody>
      </p:sp>
      <p:sp>
        <p:nvSpPr>
          <p:cNvPr id="3" name="Content Placeholder 2">
            <a:extLst>
              <a:ext uri="{FF2B5EF4-FFF2-40B4-BE49-F238E27FC236}">
                <a16:creationId xmlns:a16="http://schemas.microsoft.com/office/drawing/2014/main" id="{E0E36323-9D0F-52C2-B486-1EFDD20C003D}"/>
              </a:ext>
            </a:extLst>
          </p:cNvPr>
          <p:cNvSpPr>
            <a:spLocks noGrp="1"/>
          </p:cNvSpPr>
          <p:nvPr>
            <p:ph idx="1"/>
          </p:nvPr>
        </p:nvSpPr>
        <p:spPr>
          <a:xfrm>
            <a:off x="924559" y="2340291"/>
            <a:ext cx="9724031" cy="3683358"/>
          </a:xfrm>
        </p:spPr>
        <p:txBody>
          <a:bodyPr anchor="ctr">
            <a:normAutofit/>
          </a:bodyPr>
          <a:lstStyle/>
          <a:p>
            <a:r>
              <a:rPr lang="en-US" sz="1900" dirty="0"/>
              <a:t>The health of skin cells depends on the cellular membrane and the water-holding capacity of the stratum corneum. Phospholipids, glycolipids, cholesterol, triglycerides, squalene, and waxes are all different types of lipids found in the stratum corneum and cell membranes.</a:t>
            </a:r>
          </a:p>
          <a:p>
            <a:r>
              <a:rPr lang="en-US" sz="1900" dirty="0"/>
              <a:t>Intercellular lipids and proteins surround cells and provide protection, hydration, and nourishment to the cells. </a:t>
            </a:r>
          </a:p>
          <a:p>
            <a:r>
              <a:rPr lang="en-US" sz="1900" dirty="0"/>
              <a:t>Ceramides are a group of waxy lipid molecules such as glycolipids that are important to barrier function and water-holding capacity. </a:t>
            </a:r>
          </a:p>
          <a:p>
            <a:r>
              <a:rPr lang="en-US" sz="1900" dirty="0"/>
              <a:t>Fifty percent of the lipids in the stratum corneum are ceramides. </a:t>
            </a:r>
          </a:p>
          <a:p>
            <a:r>
              <a:rPr lang="en-US" sz="1900" dirty="0"/>
              <a:t>Fatty acids are also components of the intercellular substances.</a:t>
            </a:r>
          </a:p>
          <a:p>
            <a:r>
              <a:rPr lang="en-US" sz="1900" dirty="0"/>
              <a:t> Lipids are reduced if the skin is dry, damaged, or mature. </a:t>
            </a:r>
          </a:p>
        </p:txBody>
      </p:sp>
    </p:spTree>
    <p:extLst>
      <p:ext uri="{BB962C8B-B14F-4D97-AF65-F5344CB8AC3E}">
        <p14:creationId xmlns:p14="http://schemas.microsoft.com/office/powerpoint/2010/main" val="2817253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266C944-B09E-790C-3589-1066C31F9F89}"/>
              </a:ext>
            </a:extLst>
          </p:cNvPr>
          <p:cNvSpPr txBox="1"/>
          <p:nvPr/>
        </p:nvSpPr>
        <p:spPr>
          <a:xfrm>
            <a:off x="2165569" y="1956816"/>
            <a:ext cx="7860863" cy="4024884"/>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200" dirty="0">
                <a:solidFill>
                  <a:schemeClr val="bg1">
                    <a:lumMod val="95000"/>
                    <a:lumOff val="5000"/>
                  </a:schemeClr>
                </a:solidFill>
              </a:rPr>
              <a:t>The body replaces billions of cells daily. The cells of organs such as the skin, heart, liver, and kidneys are replaced every six to nine months. Cells of the bones are replaced every seven years. Unfortunately, elastin and collagen are not easily replaced by the body, and the skin does not regain its once pliable shape after being stretched or damaged by UV radiation and environmental pollution; however, research shows that certain skin care treatments and ingredients, such as vitamin A, alpha hydroxy acids (AHAs), alpha </a:t>
            </a:r>
            <a:r>
              <a:rPr lang="en-US" sz="2200" dirty="0" err="1">
                <a:solidFill>
                  <a:schemeClr val="bg1">
                    <a:lumMod val="95000"/>
                    <a:lumOff val="5000"/>
                  </a:schemeClr>
                </a:solidFill>
              </a:rPr>
              <a:t>lipoeic</a:t>
            </a:r>
            <a:r>
              <a:rPr lang="en-US" sz="2200" dirty="0">
                <a:solidFill>
                  <a:schemeClr val="bg1">
                    <a:lumMod val="95000"/>
                    <a:lumOff val="5000"/>
                  </a:schemeClr>
                </a:solidFill>
              </a:rPr>
              <a:t> acid, and other growth fac-tors stimulate skin cell turnover and reduce visible signs of aging. Regular cell turnover is necessary to keep skin healthy.</a:t>
            </a:r>
          </a:p>
        </p:txBody>
      </p:sp>
      <p:sp>
        <p:nvSpPr>
          <p:cNvPr id="2" name="Title 1">
            <a:extLst>
              <a:ext uri="{FF2B5EF4-FFF2-40B4-BE49-F238E27FC236}">
                <a16:creationId xmlns:a16="http://schemas.microsoft.com/office/drawing/2014/main" id="{3AD307B3-8AF4-E5A2-F7E2-DBCA2E640A7C}"/>
              </a:ext>
            </a:extLst>
          </p:cNvPr>
          <p:cNvSpPr>
            <a:spLocks noGrp="1"/>
          </p:cNvSpPr>
          <p:nvPr>
            <p:ph type="title"/>
          </p:nvPr>
        </p:nvSpPr>
        <p:spPr>
          <a:xfrm>
            <a:off x="563880" y="631253"/>
            <a:ext cx="10515600" cy="1325563"/>
          </a:xfrm>
        </p:spPr>
        <p:txBody>
          <a:bodyPr/>
          <a:lstStyle/>
          <a:p>
            <a:r>
              <a:rPr lang="en-US" sz="4400" kern="1200" dirty="0">
                <a:solidFill>
                  <a:schemeClr val="bg1">
                    <a:lumMod val="95000"/>
                    <a:lumOff val="5000"/>
                  </a:schemeClr>
                </a:solidFill>
                <a:latin typeface="+mj-lt"/>
                <a:ea typeface="+mj-ea"/>
                <a:cs typeface="+mj-cs"/>
              </a:rPr>
              <a:t>Cell Replacement Facts  </a:t>
            </a:r>
            <a:br>
              <a:rPr lang="en-US" sz="4400" kern="1200" dirty="0">
                <a:solidFill>
                  <a:schemeClr val="bg1">
                    <a:lumMod val="95000"/>
                    <a:lumOff val="5000"/>
                  </a:schemeClr>
                </a:solidFill>
                <a:latin typeface="+mj-lt"/>
                <a:ea typeface="+mj-ea"/>
                <a:cs typeface="+mj-cs"/>
              </a:rPr>
            </a:br>
            <a:endParaRPr lang="en-US" dirty="0">
              <a:solidFill>
                <a:schemeClr val="bg1">
                  <a:lumMod val="95000"/>
                  <a:lumOff val="5000"/>
                </a:schemeClr>
              </a:solidFill>
            </a:endParaRPr>
          </a:p>
        </p:txBody>
      </p:sp>
    </p:spTree>
    <p:extLst>
      <p:ext uri="{BB962C8B-B14F-4D97-AF65-F5344CB8AC3E}">
        <p14:creationId xmlns:p14="http://schemas.microsoft.com/office/powerpoint/2010/main" val="141679994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Beveled 3">
            <a:hlinkClick r:id="rId2"/>
            <a:extLst>
              <a:ext uri="{FF2B5EF4-FFF2-40B4-BE49-F238E27FC236}">
                <a16:creationId xmlns:a16="http://schemas.microsoft.com/office/drawing/2014/main" id="{64EC7FA7-6306-A64B-DCCE-11AF8B524371}"/>
              </a:ext>
            </a:extLst>
          </p:cNvPr>
          <p:cNvSpPr/>
          <p:nvPr/>
        </p:nvSpPr>
        <p:spPr>
          <a:xfrm>
            <a:off x="3342441" y="1202134"/>
            <a:ext cx="4851647" cy="1035038"/>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The Sun and the Skin </a:t>
            </a:r>
          </a:p>
        </p:txBody>
      </p:sp>
      <p:sp>
        <p:nvSpPr>
          <p:cNvPr id="5" name="Rectangle: Beveled 4">
            <a:hlinkClick r:id="rId3"/>
            <a:extLst>
              <a:ext uri="{FF2B5EF4-FFF2-40B4-BE49-F238E27FC236}">
                <a16:creationId xmlns:a16="http://schemas.microsoft.com/office/drawing/2014/main" id="{6073BEAD-F784-2DE3-A021-35DA637E2E19}"/>
              </a:ext>
            </a:extLst>
          </p:cNvPr>
          <p:cNvSpPr/>
          <p:nvPr/>
        </p:nvSpPr>
        <p:spPr>
          <a:xfrm>
            <a:off x="3342441" y="2610035"/>
            <a:ext cx="4851647" cy="1035038"/>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UV Radiation </a:t>
            </a:r>
          </a:p>
        </p:txBody>
      </p:sp>
      <p:sp>
        <p:nvSpPr>
          <p:cNvPr id="6" name="Rectangle: Beveled 5">
            <a:hlinkClick r:id="rId4"/>
            <a:extLst>
              <a:ext uri="{FF2B5EF4-FFF2-40B4-BE49-F238E27FC236}">
                <a16:creationId xmlns:a16="http://schemas.microsoft.com/office/drawing/2014/main" id="{1ADF785D-5832-361D-4E9D-8A18A74AFC88}"/>
              </a:ext>
            </a:extLst>
          </p:cNvPr>
          <p:cNvSpPr/>
          <p:nvPr/>
        </p:nvSpPr>
        <p:spPr>
          <a:xfrm>
            <a:off x="3342441" y="4101484"/>
            <a:ext cx="4851647" cy="109195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The sun and your skin </a:t>
            </a:r>
          </a:p>
        </p:txBody>
      </p:sp>
    </p:spTree>
    <p:extLst>
      <p:ext uri="{BB962C8B-B14F-4D97-AF65-F5344CB8AC3E}">
        <p14:creationId xmlns:p14="http://schemas.microsoft.com/office/powerpoint/2010/main" val="2895079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ECBC6-84AB-C8CD-D20C-20F429F47417}"/>
              </a:ext>
            </a:extLst>
          </p:cNvPr>
          <p:cNvSpPr>
            <a:spLocks noGrp="1"/>
          </p:cNvSpPr>
          <p:nvPr>
            <p:ph type="title"/>
          </p:nvPr>
        </p:nvSpPr>
        <p:spPr/>
        <p:txBody>
          <a:bodyPr/>
          <a:lstStyle/>
          <a:p>
            <a:r>
              <a:rPr lang="en-US" dirty="0"/>
              <a:t>Free Radical Damage</a:t>
            </a:r>
          </a:p>
        </p:txBody>
      </p:sp>
      <p:sp>
        <p:nvSpPr>
          <p:cNvPr id="4" name="Rectangle: Beveled 3">
            <a:hlinkClick r:id="rId2"/>
            <a:extLst>
              <a:ext uri="{FF2B5EF4-FFF2-40B4-BE49-F238E27FC236}">
                <a16:creationId xmlns:a16="http://schemas.microsoft.com/office/drawing/2014/main" id="{E6D31805-E7C4-CA10-18F5-27F208A2EE8B}"/>
              </a:ext>
            </a:extLst>
          </p:cNvPr>
          <p:cNvSpPr/>
          <p:nvPr/>
        </p:nvSpPr>
        <p:spPr>
          <a:xfrm>
            <a:off x="3204839" y="2547891"/>
            <a:ext cx="5095782" cy="162461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Oxidation and Antioxidants </a:t>
            </a:r>
          </a:p>
        </p:txBody>
      </p:sp>
    </p:spTree>
    <p:extLst>
      <p:ext uri="{BB962C8B-B14F-4D97-AF65-F5344CB8AC3E}">
        <p14:creationId xmlns:p14="http://schemas.microsoft.com/office/powerpoint/2010/main" val="21268372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CEF793C-8DBE-AFF5-926D-A7E1AC8D202E}"/>
              </a:ext>
            </a:extLst>
          </p:cNvPr>
          <p:cNvPicPr>
            <a:picLocks noChangeAspect="1"/>
          </p:cNvPicPr>
          <p:nvPr/>
        </p:nvPicPr>
        <p:blipFill rotWithShape="1">
          <a:blip r:embed="rId2"/>
          <a:srcRect t="19810" r="-1" b="2220"/>
          <a:stretch/>
        </p:blipFill>
        <p:spPr>
          <a:xfrm>
            <a:off x="1404750" y="643467"/>
            <a:ext cx="3769099" cy="5571066"/>
          </a:xfrm>
          <a:prstGeom prst="rect">
            <a:avLst/>
          </a:prstGeom>
        </p:spPr>
      </p:pic>
      <p:pic>
        <p:nvPicPr>
          <p:cNvPr id="7" name="Content Placeholder 6">
            <a:extLst>
              <a:ext uri="{FF2B5EF4-FFF2-40B4-BE49-F238E27FC236}">
                <a16:creationId xmlns:a16="http://schemas.microsoft.com/office/drawing/2014/main" id="{76086612-BBB8-19E6-6A0A-DECC55E12C1E}"/>
              </a:ext>
            </a:extLst>
          </p:cNvPr>
          <p:cNvPicPr>
            <a:picLocks noGrp="1" noChangeAspect="1"/>
          </p:cNvPicPr>
          <p:nvPr>
            <p:ph idx="1"/>
          </p:nvPr>
        </p:nvPicPr>
        <p:blipFill>
          <a:blip r:embed="rId3"/>
          <a:stretch>
            <a:fillRect/>
          </a:stretch>
        </p:blipFill>
        <p:spPr>
          <a:xfrm>
            <a:off x="6894345" y="815177"/>
            <a:ext cx="3892905" cy="5399356"/>
          </a:xfrm>
          <a:prstGeom prst="rect">
            <a:avLst/>
          </a:prstGeom>
        </p:spPr>
      </p:pic>
    </p:spTree>
    <p:extLst>
      <p:ext uri="{BB962C8B-B14F-4D97-AF65-F5344CB8AC3E}">
        <p14:creationId xmlns:p14="http://schemas.microsoft.com/office/powerpoint/2010/main" val="2336366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A05E6-F375-7C41-4719-D1A4AA62C856}"/>
              </a:ext>
            </a:extLst>
          </p:cNvPr>
          <p:cNvSpPr>
            <a:spLocks noGrp="1"/>
          </p:cNvSpPr>
          <p:nvPr>
            <p:ph type="title"/>
          </p:nvPr>
        </p:nvSpPr>
        <p:spPr/>
        <p:txBody>
          <a:bodyPr/>
          <a:lstStyle/>
          <a:p>
            <a:r>
              <a:rPr lang="en-US" dirty="0"/>
              <a:t>Skin Health and the Environment</a:t>
            </a:r>
          </a:p>
        </p:txBody>
      </p:sp>
      <p:sp>
        <p:nvSpPr>
          <p:cNvPr id="3" name="Content Placeholder 2">
            <a:extLst>
              <a:ext uri="{FF2B5EF4-FFF2-40B4-BE49-F238E27FC236}">
                <a16:creationId xmlns:a16="http://schemas.microsoft.com/office/drawing/2014/main" id="{121C655F-F430-DB0A-7860-4C3FAAE7FE42}"/>
              </a:ext>
            </a:extLst>
          </p:cNvPr>
          <p:cNvSpPr>
            <a:spLocks noGrp="1"/>
          </p:cNvSpPr>
          <p:nvPr>
            <p:ph idx="1"/>
          </p:nvPr>
        </p:nvSpPr>
        <p:spPr/>
        <p:txBody>
          <a:bodyPr/>
          <a:lstStyle/>
          <a:p>
            <a:r>
              <a:rPr lang="en-US" dirty="0"/>
              <a:t>Climate, humidity levels, and other environmental factors also affect the skin</a:t>
            </a:r>
          </a:p>
          <a:p>
            <a:r>
              <a:rPr lang="en-US" dirty="0"/>
              <a:t>Routine cleansing at night helps to remove the buildup of pollutants that have settled on the skin’s surface throughout the day</a:t>
            </a:r>
          </a:p>
          <a:p>
            <a:r>
              <a:rPr lang="en-US" dirty="0"/>
              <a:t> Applying daily moisturizers, antioxidants, growth factor serums, pep-tides, sunscreen, and even foundation products helps to protect the skin from airborne pollutants and the environment.</a:t>
            </a:r>
          </a:p>
          <a:p>
            <a:endParaRPr lang="en-US" dirty="0"/>
          </a:p>
        </p:txBody>
      </p:sp>
    </p:spTree>
    <p:extLst>
      <p:ext uri="{BB962C8B-B14F-4D97-AF65-F5344CB8AC3E}">
        <p14:creationId xmlns:p14="http://schemas.microsoft.com/office/powerpoint/2010/main" val="4281660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2676A-C312-6928-A2B9-5F44D9D788AF}"/>
              </a:ext>
            </a:extLst>
          </p:cNvPr>
          <p:cNvSpPr>
            <a:spLocks noGrp="1"/>
          </p:cNvSpPr>
          <p:nvPr>
            <p:ph type="title"/>
          </p:nvPr>
        </p:nvSpPr>
        <p:spPr/>
        <p:txBody>
          <a:bodyPr/>
          <a:lstStyle/>
          <a:p>
            <a:r>
              <a:rPr lang="en-US"/>
              <a:t>Skin Health and Lifestyle Choices</a:t>
            </a:r>
          </a:p>
        </p:txBody>
      </p:sp>
      <p:graphicFrame>
        <p:nvGraphicFramePr>
          <p:cNvPr id="5" name="Content Placeholder 2">
            <a:extLst>
              <a:ext uri="{FF2B5EF4-FFF2-40B4-BE49-F238E27FC236}">
                <a16:creationId xmlns:a16="http://schemas.microsoft.com/office/drawing/2014/main" id="{26FECC72-70D2-1C2B-9FB5-990491D9DC67}"/>
              </a:ext>
            </a:extLst>
          </p:cNvPr>
          <p:cNvGraphicFramePr>
            <a:graphicFrameLocks noGrp="1"/>
          </p:cNvGraphicFramePr>
          <p:nvPr>
            <p:ph idx="1"/>
            <p:extLst>
              <p:ext uri="{D42A27DB-BD31-4B8C-83A1-F6EECF244321}">
                <p14:modId xmlns:p14="http://schemas.microsoft.com/office/powerpoint/2010/main" val="384740637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72079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EC84FA8-A123-AD60-A11A-969C16536E29}"/>
              </a:ext>
            </a:extLst>
          </p:cNvPr>
          <p:cNvPicPr>
            <a:picLocks noGrp="1" noChangeAspect="1"/>
          </p:cNvPicPr>
          <p:nvPr>
            <p:ph idx="1"/>
          </p:nvPr>
        </p:nvPicPr>
        <p:blipFill>
          <a:blip r:embed="rId2"/>
          <a:stretch>
            <a:fillRect/>
          </a:stretch>
        </p:blipFill>
        <p:spPr>
          <a:xfrm>
            <a:off x="1932767" y="918546"/>
            <a:ext cx="5805501" cy="4979334"/>
          </a:xfrm>
          <a:prstGeom prst="rect">
            <a:avLst/>
          </a:prstGeom>
        </p:spPr>
      </p:pic>
    </p:spTree>
    <p:extLst>
      <p:ext uri="{BB962C8B-B14F-4D97-AF65-F5344CB8AC3E}">
        <p14:creationId xmlns:p14="http://schemas.microsoft.com/office/powerpoint/2010/main" val="2312969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4A88D35-934D-8F8C-57D0-B063FC682EBD}"/>
              </a:ext>
            </a:extLst>
          </p:cNvPr>
          <p:cNvPicPr>
            <a:picLocks noGrp="1" noChangeAspect="1"/>
          </p:cNvPicPr>
          <p:nvPr>
            <p:ph idx="1"/>
          </p:nvPr>
        </p:nvPicPr>
        <p:blipFill>
          <a:blip r:embed="rId2"/>
          <a:stretch>
            <a:fillRect/>
          </a:stretch>
        </p:blipFill>
        <p:spPr>
          <a:xfrm>
            <a:off x="2838066" y="643466"/>
            <a:ext cx="6515867" cy="5571067"/>
          </a:xfrm>
          <a:prstGeom prst="rect">
            <a:avLst/>
          </a:prstGeom>
        </p:spPr>
      </p:pic>
    </p:spTree>
    <p:extLst>
      <p:ext uri="{BB962C8B-B14F-4D97-AF65-F5344CB8AC3E}">
        <p14:creationId xmlns:p14="http://schemas.microsoft.com/office/powerpoint/2010/main" val="28947317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DD30A4-6429-DFEC-7DC3-7DBBAB659AEB}"/>
              </a:ext>
            </a:extLst>
          </p:cNvPr>
          <p:cNvSpPr>
            <a:spLocks noGrp="1"/>
          </p:cNvSpPr>
          <p:nvPr>
            <p:ph idx="1"/>
          </p:nvPr>
        </p:nvSpPr>
        <p:spPr>
          <a:xfrm>
            <a:off x="1078399" y="1568505"/>
            <a:ext cx="9620081" cy="3979585"/>
          </a:xfrm>
        </p:spPr>
        <p:txBody>
          <a:bodyPr anchor="ctr">
            <a:normAutofit/>
          </a:bodyPr>
          <a:lstStyle/>
          <a:p>
            <a:r>
              <a:rPr lang="en-US" sz="1900" dirty="0"/>
              <a:t>Using some prescription or illegal drugs also affects the skin. </a:t>
            </a:r>
          </a:p>
          <a:p>
            <a:r>
              <a:rPr lang="en-US" sz="1900" dirty="0"/>
              <a:t>Certain drugs have been shown to interfere with the body’s intake of oxygen, thus affecting healthy cell growth. </a:t>
            </a:r>
          </a:p>
          <a:p>
            <a:r>
              <a:rPr lang="en-US" sz="1900" dirty="0"/>
              <a:t>Some drugs can even aggravate serious skin conditions, such as acne. Other effects include dryness and allergic reactions on the skin’s surface. </a:t>
            </a:r>
          </a:p>
          <a:p>
            <a:r>
              <a:rPr lang="en-US" sz="1900" dirty="0"/>
              <a:t> The effects of inhaled cannabis should be a consideration in the skin’s aging processes as well.</a:t>
            </a:r>
          </a:p>
          <a:p>
            <a:endParaRPr lang="en-US" sz="1900" dirty="0"/>
          </a:p>
        </p:txBody>
      </p:sp>
    </p:spTree>
    <p:extLst>
      <p:ext uri="{BB962C8B-B14F-4D97-AF65-F5344CB8AC3E}">
        <p14:creationId xmlns:p14="http://schemas.microsoft.com/office/powerpoint/2010/main" val="41074083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D996D-0E6A-EFC8-DC48-1BDAC0002868}"/>
              </a:ext>
            </a:extLst>
          </p:cNvPr>
          <p:cNvSpPr>
            <a:spLocks noGrp="1"/>
          </p:cNvSpPr>
          <p:nvPr>
            <p:ph type="title"/>
          </p:nvPr>
        </p:nvSpPr>
        <p:spPr/>
        <p:txBody>
          <a:bodyPr/>
          <a:lstStyle/>
          <a:p>
            <a:r>
              <a:rPr lang="en-US" dirty="0"/>
              <a:t>Drinking and smoking </a:t>
            </a:r>
          </a:p>
        </p:txBody>
      </p:sp>
      <p:sp>
        <p:nvSpPr>
          <p:cNvPr id="3" name="Content Placeholder 2">
            <a:extLst>
              <a:ext uri="{FF2B5EF4-FFF2-40B4-BE49-F238E27FC236}">
                <a16:creationId xmlns:a16="http://schemas.microsoft.com/office/drawing/2014/main" id="{D6EDD2F3-CD76-5AAF-731B-B814BE00A4BF}"/>
              </a:ext>
            </a:extLst>
          </p:cNvPr>
          <p:cNvSpPr>
            <a:spLocks noGrp="1"/>
          </p:cNvSpPr>
          <p:nvPr>
            <p:ph idx="1"/>
          </p:nvPr>
        </p:nvSpPr>
        <p:spPr/>
        <p:txBody>
          <a:bodyPr/>
          <a:lstStyle/>
          <a:p>
            <a:r>
              <a:rPr lang="en-US" dirty="0"/>
              <a:t>Both smoking and drinking contribute to the aging process on their own, but the combination of the two can be even more damaging to the tissues. The constant dilation and contraction of the tiny capillaries and other blood vessels, as well as the constant deprivation of oxygen and water to the tissues, quickly makes the skin appear lifeless and dull. It is very difficult for the skin to adjust and repair itself from this assault. Damage done by our habits can be hard to reverse or even diminished</a:t>
            </a:r>
          </a:p>
        </p:txBody>
      </p:sp>
    </p:spTree>
    <p:extLst>
      <p:ext uri="{BB962C8B-B14F-4D97-AF65-F5344CB8AC3E}">
        <p14:creationId xmlns:p14="http://schemas.microsoft.com/office/powerpoint/2010/main" val="3157004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D5931-55C6-E4EA-A653-171A0D252EE9}"/>
              </a:ext>
            </a:extLst>
          </p:cNvPr>
          <p:cNvSpPr>
            <a:spLocks noGrp="1"/>
          </p:cNvSpPr>
          <p:nvPr>
            <p:ph type="title"/>
          </p:nvPr>
        </p:nvSpPr>
        <p:spPr/>
        <p:txBody>
          <a:bodyPr/>
          <a:lstStyle/>
          <a:p>
            <a:r>
              <a:rPr lang="en-US" dirty="0"/>
              <a:t>Glycation</a:t>
            </a:r>
          </a:p>
        </p:txBody>
      </p:sp>
      <p:sp>
        <p:nvSpPr>
          <p:cNvPr id="3" name="Content Placeholder 2">
            <a:extLst>
              <a:ext uri="{FF2B5EF4-FFF2-40B4-BE49-F238E27FC236}">
                <a16:creationId xmlns:a16="http://schemas.microsoft.com/office/drawing/2014/main" id="{33A3CFA3-9E50-4449-D53F-55D3DBBE422E}"/>
              </a:ext>
            </a:extLst>
          </p:cNvPr>
          <p:cNvSpPr>
            <a:spLocks noGrp="1"/>
          </p:cNvSpPr>
          <p:nvPr>
            <p:ph idx="1"/>
          </p:nvPr>
        </p:nvSpPr>
        <p:spPr/>
        <p:txBody>
          <a:bodyPr>
            <a:normAutofit fontScale="77500" lnSpcReduction="20000"/>
          </a:bodyPr>
          <a:lstStyle/>
          <a:p>
            <a:r>
              <a:rPr lang="en-US" dirty="0"/>
              <a:t>Recent research indicates that an intrinsic part of the aging process involves damaged structures and tissues that gradually accumulate in the body through a destructive process called glycation</a:t>
            </a:r>
          </a:p>
          <a:p>
            <a:r>
              <a:rPr lang="en-US" dirty="0"/>
              <a:t> Glycation is the binding of a protein molecule to a glucose molecule ( sugar ), resulting in the formation of damaged, nonfunctioning structures known as advanced glycation end products. </a:t>
            </a:r>
          </a:p>
          <a:p>
            <a:r>
              <a:rPr lang="en-US" dirty="0"/>
              <a:t>Glycation contributes to the aging of skin, contributing to wrinkles and hyperpigmentation.</a:t>
            </a:r>
          </a:p>
          <a:p>
            <a:r>
              <a:rPr lang="en-US" dirty="0"/>
              <a:t>Many age-related diseases such as arterial stiffening, cataracts, and neurological impairment are partially attributed to glycation. </a:t>
            </a:r>
          </a:p>
          <a:p>
            <a:r>
              <a:rPr lang="en-US" dirty="0"/>
              <a:t>Scientists have established that anything that causes a rise in our blood sugar results in inflammation on a cellular level. When blood sugar goes up rapidly and continually, the sugar can actually attach to the collagen in the skin, making it stiff and inflexible. This is glycation. When collagen is cross-linked by sugar, it leads to stiff and sagging skin.</a:t>
            </a:r>
          </a:p>
        </p:txBody>
      </p:sp>
    </p:spTree>
    <p:extLst>
      <p:ext uri="{BB962C8B-B14F-4D97-AF65-F5344CB8AC3E}">
        <p14:creationId xmlns:p14="http://schemas.microsoft.com/office/powerpoint/2010/main" val="2984198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AC059-6E01-5841-1F45-B700BD3C87FF}"/>
              </a:ext>
            </a:extLst>
          </p:cNvPr>
          <p:cNvSpPr>
            <a:spLocks noGrp="1"/>
          </p:cNvSpPr>
          <p:nvPr>
            <p:ph type="title"/>
          </p:nvPr>
        </p:nvSpPr>
        <p:spPr/>
        <p:txBody>
          <a:bodyPr/>
          <a:lstStyle/>
          <a:p>
            <a:r>
              <a:rPr lang="en-US" dirty="0"/>
              <a:t>Other Factors that age skin</a:t>
            </a:r>
          </a:p>
        </p:txBody>
      </p:sp>
      <p:sp>
        <p:nvSpPr>
          <p:cNvPr id="3" name="Content Placeholder 2">
            <a:extLst>
              <a:ext uri="{FF2B5EF4-FFF2-40B4-BE49-F238E27FC236}">
                <a16:creationId xmlns:a16="http://schemas.microsoft.com/office/drawing/2014/main" id="{76050D6D-AD25-AE1C-9783-BD87AC8CA32F}"/>
              </a:ext>
            </a:extLst>
          </p:cNvPr>
          <p:cNvSpPr>
            <a:spLocks noGrp="1"/>
          </p:cNvSpPr>
          <p:nvPr>
            <p:ph idx="1"/>
          </p:nvPr>
        </p:nvSpPr>
        <p:spPr/>
        <p:txBody>
          <a:bodyPr/>
          <a:lstStyle/>
          <a:p>
            <a:r>
              <a:rPr lang="en-US" dirty="0"/>
              <a:t>Too much cortisol ( stress hormone)</a:t>
            </a:r>
          </a:p>
          <a:p>
            <a:r>
              <a:rPr lang="en-US" dirty="0"/>
              <a:t>Lack of sleep</a:t>
            </a:r>
          </a:p>
          <a:p>
            <a:r>
              <a:rPr lang="en-US" dirty="0"/>
              <a:t>Hormonal imbalances</a:t>
            </a:r>
          </a:p>
          <a:p>
            <a:r>
              <a:rPr lang="en-US" dirty="0"/>
              <a:t>Poor diet</a:t>
            </a:r>
          </a:p>
          <a:p>
            <a:r>
              <a:rPr lang="en-US" dirty="0"/>
              <a:t>Poor Microcirculation in the blood vessels </a:t>
            </a:r>
          </a:p>
        </p:txBody>
      </p:sp>
    </p:spTree>
    <p:extLst>
      <p:ext uri="{BB962C8B-B14F-4D97-AF65-F5344CB8AC3E}">
        <p14:creationId xmlns:p14="http://schemas.microsoft.com/office/powerpoint/2010/main" val="10411460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BEF79DE-36B8-B19E-BC03-24002BB428CF}"/>
              </a:ext>
            </a:extLst>
          </p:cNvPr>
          <p:cNvPicPr>
            <a:picLocks noGrp="1" noChangeAspect="1"/>
          </p:cNvPicPr>
          <p:nvPr>
            <p:ph idx="1"/>
          </p:nvPr>
        </p:nvPicPr>
        <p:blipFill>
          <a:blip r:embed="rId2"/>
          <a:stretch>
            <a:fillRect/>
          </a:stretch>
        </p:blipFill>
        <p:spPr>
          <a:xfrm>
            <a:off x="2524803" y="643466"/>
            <a:ext cx="7142393" cy="5571067"/>
          </a:xfrm>
          <a:prstGeom prst="rect">
            <a:avLst/>
          </a:prstGeom>
        </p:spPr>
      </p:pic>
    </p:spTree>
    <p:extLst>
      <p:ext uri="{BB962C8B-B14F-4D97-AF65-F5344CB8AC3E}">
        <p14:creationId xmlns:p14="http://schemas.microsoft.com/office/powerpoint/2010/main" val="2731174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73A76-7DD3-6EFE-21A4-07BE1C176BEA}"/>
              </a:ext>
            </a:extLst>
          </p:cNvPr>
          <p:cNvSpPr>
            <a:spLocks noGrp="1"/>
          </p:cNvSpPr>
          <p:nvPr>
            <p:ph type="title"/>
          </p:nvPr>
        </p:nvSpPr>
        <p:spPr/>
        <p:txBody>
          <a:bodyPr/>
          <a:lstStyle/>
          <a:p>
            <a:r>
              <a:rPr lang="en-US"/>
              <a:t>Hormone Replacement Therapy</a:t>
            </a:r>
            <a:br>
              <a:rPr lang="en-US"/>
            </a:br>
            <a:endParaRPr lang="en-US"/>
          </a:p>
        </p:txBody>
      </p:sp>
      <p:sp>
        <p:nvSpPr>
          <p:cNvPr id="3" name="Content Placeholder 2">
            <a:extLst>
              <a:ext uri="{FF2B5EF4-FFF2-40B4-BE49-F238E27FC236}">
                <a16:creationId xmlns:a16="http://schemas.microsoft.com/office/drawing/2014/main" id="{13F8F685-9E43-4312-0131-E1E1C053D6F5}"/>
              </a:ext>
            </a:extLst>
          </p:cNvPr>
          <p:cNvSpPr>
            <a:spLocks noGrp="1"/>
          </p:cNvSpPr>
          <p:nvPr>
            <p:ph idx="1"/>
          </p:nvPr>
        </p:nvSpPr>
        <p:spPr/>
        <p:txBody>
          <a:bodyPr/>
          <a:lstStyle/>
          <a:p>
            <a:r>
              <a:rPr lang="en-US" dirty="0"/>
              <a:t>Hormone replacement therapy (HRT) is often suggested to balance estrogen for women experiencing menopause; however, some HRT may be linked to breast cancer.</a:t>
            </a:r>
          </a:p>
          <a:p>
            <a:r>
              <a:rPr lang="en-US" dirty="0"/>
              <a:t> It is not within the scope of practice of an esthetician to make recommendations.</a:t>
            </a:r>
          </a:p>
          <a:p>
            <a:r>
              <a:rPr lang="en-US" dirty="0"/>
              <a:t> In addition to hormone balancing, sustaining good nutrition, the use of good skin care products and treatments, exercise, and a positive outlook can help keep skin looking radiant at any age.</a:t>
            </a:r>
          </a:p>
        </p:txBody>
      </p:sp>
    </p:spTree>
    <p:extLst>
      <p:ext uri="{BB962C8B-B14F-4D97-AF65-F5344CB8AC3E}">
        <p14:creationId xmlns:p14="http://schemas.microsoft.com/office/powerpoint/2010/main" val="15923484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54530-8410-F736-54E4-77117ECDBE86}"/>
              </a:ext>
            </a:extLst>
          </p:cNvPr>
          <p:cNvSpPr>
            <a:spLocks noGrp="1"/>
          </p:cNvSpPr>
          <p:nvPr>
            <p:ph type="title"/>
          </p:nvPr>
        </p:nvSpPr>
        <p:spPr/>
        <p:txBody>
          <a:bodyPr/>
          <a:lstStyle/>
          <a:p>
            <a:r>
              <a:rPr lang="en-US"/>
              <a:t>Research Time </a:t>
            </a:r>
          </a:p>
        </p:txBody>
      </p:sp>
      <p:pic>
        <p:nvPicPr>
          <p:cNvPr id="5" name="Content Placeholder 4">
            <a:extLst>
              <a:ext uri="{FF2B5EF4-FFF2-40B4-BE49-F238E27FC236}">
                <a16:creationId xmlns:a16="http://schemas.microsoft.com/office/drawing/2014/main" id="{D88C0FB0-23E3-798A-00CA-30CAF83BD6EB}"/>
              </a:ext>
            </a:extLst>
          </p:cNvPr>
          <p:cNvPicPr>
            <a:picLocks noGrp="1" noChangeAspect="1"/>
          </p:cNvPicPr>
          <p:nvPr>
            <p:ph idx="1"/>
          </p:nvPr>
        </p:nvPicPr>
        <p:blipFill>
          <a:blip r:embed="rId2"/>
          <a:stretch>
            <a:fillRect/>
          </a:stretch>
        </p:blipFill>
        <p:spPr>
          <a:xfrm>
            <a:off x="3595687" y="2939256"/>
            <a:ext cx="5000625" cy="2124075"/>
          </a:xfrm>
        </p:spPr>
      </p:pic>
    </p:spTree>
    <p:extLst>
      <p:ext uri="{BB962C8B-B14F-4D97-AF65-F5344CB8AC3E}">
        <p14:creationId xmlns:p14="http://schemas.microsoft.com/office/powerpoint/2010/main" val="20901144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796B327-90AC-6CC8-D2B5-45BB58611500}"/>
              </a:ext>
            </a:extLst>
          </p:cNvPr>
          <p:cNvPicPr>
            <a:picLocks noGrp="1" noChangeAspect="1"/>
          </p:cNvPicPr>
          <p:nvPr>
            <p:ph idx="1"/>
          </p:nvPr>
        </p:nvPicPr>
        <p:blipFill>
          <a:blip r:embed="rId2"/>
          <a:stretch>
            <a:fillRect/>
          </a:stretch>
        </p:blipFill>
        <p:spPr>
          <a:xfrm>
            <a:off x="954892" y="924561"/>
            <a:ext cx="9637226" cy="4839176"/>
          </a:xfrm>
        </p:spPr>
      </p:pic>
    </p:spTree>
    <p:extLst>
      <p:ext uri="{BB962C8B-B14F-4D97-AF65-F5344CB8AC3E}">
        <p14:creationId xmlns:p14="http://schemas.microsoft.com/office/powerpoint/2010/main" val="1773444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Anderson ppt template (1) (1)</Template>
  <TotalTime>8182</TotalTime>
  <Words>899</Words>
  <Application>Microsoft Office PowerPoint</Application>
  <PresentationFormat>Widescreen</PresentationFormat>
  <Paragraphs>52</Paragraphs>
  <Slides>24</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24</vt:i4>
      </vt:variant>
    </vt:vector>
  </HeadingPairs>
  <TitlesOfParts>
    <vt:vector size="31" baseType="lpstr">
      <vt:lpstr>Arial</vt:lpstr>
      <vt:lpstr>Calibri</vt:lpstr>
      <vt:lpstr>Calibri Light</vt:lpstr>
      <vt:lpstr>Futura PT Book</vt:lpstr>
      <vt:lpstr>Futura PT Demi</vt:lpstr>
      <vt:lpstr>Office Theme</vt:lpstr>
      <vt:lpstr>Custom Design</vt:lpstr>
      <vt:lpstr>PowerPoint Presentation</vt:lpstr>
      <vt:lpstr>Vascular Conditions or Disorders</vt:lpstr>
      <vt:lpstr>Rosacea</vt:lpstr>
      <vt:lpstr>Telangiectasia </vt:lpstr>
      <vt:lpstr>Varicose Veins</vt:lpstr>
      <vt:lpstr>PowerPoint Presentation</vt:lpstr>
      <vt:lpstr>Cell Protection</vt:lpstr>
      <vt:lpstr>Cell Replacement Facts   </vt:lpstr>
      <vt:lpstr>PowerPoint Presentation</vt:lpstr>
      <vt:lpstr>Free Radical Damage</vt:lpstr>
      <vt:lpstr>PowerPoint Presentation</vt:lpstr>
      <vt:lpstr>Skin Health and the Environment</vt:lpstr>
      <vt:lpstr>Skin Health and Lifestyle Choices</vt:lpstr>
      <vt:lpstr>PowerPoint Presentation</vt:lpstr>
      <vt:lpstr>PowerPoint Presentation</vt:lpstr>
      <vt:lpstr>PowerPoint Presentation</vt:lpstr>
      <vt:lpstr>Drinking and smoking </vt:lpstr>
      <vt:lpstr>Glycation</vt:lpstr>
      <vt:lpstr>Other Factors that age skin</vt:lpstr>
      <vt:lpstr>PowerPoint Presentation</vt:lpstr>
      <vt:lpstr>Hormone Replacement Therapy </vt:lpstr>
      <vt:lpstr>Research Time </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2023-04-11T23:05:39Z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