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6330" y="-761"/>
            <a:ext cx="8137905" cy="8111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15772" y="-15112"/>
            <a:ext cx="9025127" cy="8544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330" y="1726819"/>
            <a:ext cx="10035540" cy="4417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0" Type="http://schemas.openxmlformats.org/officeDocument/2006/relationships/image" Target="../media/image12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7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18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Relationship Id="rId8" Type="http://schemas.openxmlformats.org/officeDocument/2006/relationships/image" Target="../media/image36.png"/><Relationship Id="rId9" Type="http://schemas.openxmlformats.org/officeDocument/2006/relationships/image" Target="../media/image37.png"/><Relationship Id="rId10" Type="http://schemas.openxmlformats.org/officeDocument/2006/relationships/image" Target="../media/image38.png"/><Relationship Id="rId11" Type="http://schemas.openxmlformats.org/officeDocument/2006/relationships/image" Target="../media/image39.png"/><Relationship Id="rId12" Type="http://schemas.openxmlformats.org/officeDocument/2006/relationships/image" Target="../media/image1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Relationship Id="rId6" Type="http://schemas.openxmlformats.org/officeDocument/2006/relationships/image" Target="../media/image43.png"/><Relationship Id="rId7" Type="http://schemas.openxmlformats.org/officeDocument/2006/relationships/image" Target="../media/image44.png"/><Relationship Id="rId8" Type="http://schemas.openxmlformats.org/officeDocument/2006/relationships/image" Target="../media/image45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image" Target="../media/image45.png"/><Relationship Id="rId8" Type="http://schemas.openxmlformats.org/officeDocument/2006/relationships/image" Target="../media/image1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Relationship Id="rId6" Type="http://schemas.openxmlformats.org/officeDocument/2006/relationships/image" Target="../media/image43.png"/><Relationship Id="rId7" Type="http://schemas.openxmlformats.org/officeDocument/2006/relationships/image" Target="../media/image44.png"/><Relationship Id="rId8" Type="http://schemas.openxmlformats.org/officeDocument/2006/relationships/image" Target="../media/image45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Relationship Id="rId3" Type="http://schemas.openxmlformats.org/officeDocument/2006/relationships/image" Target="../media/image47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Relationship Id="rId6" Type="http://schemas.openxmlformats.org/officeDocument/2006/relationships/image" Target="../media/image50.png"/><Relationship Id="rId7" Type="http://schemas.openxmlformats.org/officeDocument/2006/relationships/image" Target="../media/image51.png"/><Relationship Id="rId8" Type="http://schemas.openxmlformats.org/officeDocument/2006/relationships/image" Target="../media/image52.png"/><Relationship Id="rId9" Type="http://schemas.openxmlformats.org/officeDocument/2006/relationships/image" Target="../media/image53.png"/><Relationship Id="rId10" Type="http://schemas.openxmlformats.org/officeDocument/2006/relationships/image" Target="../media/image1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image" Target="../media/image45.png"/><Relationship Id="rId8" Type="http://schemas.openxmlformats.org/officeDocument/2006/relationships/image" Target="../media/image1.pn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image" Target="../media/image45.png"/><Relationship Id="rId8" Type="http://schemas.openxmlformats.org/officeDocument/2006/relationships/image" Target="../media/image1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Relationship Id="rId6" Type="http://schemas.openxmlformats.org/officeDocument/2006/relationships/image" Target="../media/image57.png"/><Relationship Id="rId7" Type="http://schemas.openxmlformats.org/officeDocument/2006/relationships/image" Target="../media/image58.png"/><Relationship Id="rId8" Type="http://schemas.openxmlformats.org/officeDocument/2006/relationships/image" Target="../media/image59.png"/><Relationship Id="rId9" Type="http://schemas.openxmlformats.org/officeDocument/2006/relationships/image" Target="../media/image60.png"/><Relationship Id="rId10" Type="http://schemas.openxmlformats.org/officeDocument/2006/relationships/image" Target="../media/image61.pn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Relationship Id="rId6" Type="http://schemas.openxmlformats.org/officeDocument/2006/relationships/image" Target="../media/image57.png"/><Relationship Id="rId7" Type="http://schemas.openxmlformats.org/officeDocument/2006/relationships/image" Target="../media/image58.png"/><Relationship Id="rId8" Type="http://schemas.openxmlformats.org/officeDocument/2006/relationships/image" Target="../media/image59.png"/><Relationship Id="rId9" Type="http://schemas.openxmlformats.org/officeDocument/2006/relationships/image" Target="../media/image60.png"/><Relationship Id="rId10" Type="http://schemas.openxmlformats.org/officeDocument/2006/relationships/image" Target="../media/image61.png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png"/><Relationship Id="rId3" Type="http://schemas.openxmlformats.org/officeDocument/2006/relationships/image" Target="../media/image63.png"/><Relationship Id="rId4" Type="http://schemas.openxmlformats.org/officeDocument/2006/relationships/image" Target="../media/image1.png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4.png"/><Relationship Id="rId4" Type="http://schemas.openxmlformats.org/officeDocument/2006/relationships/image" Target="../media/image65.pn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png"/><Relationship Id="rId3" Type="http://schemas.openxmlformats.org/officeDocument/2006/relationships/image" Target="../media/image1.pn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67.pn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png"/><Relationship Id="rId3" Type="http://schemas.openxmlformats.org/officeDocument/2006/relationships/image" Target="../media/image1.pn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21478" y="2131567"/>
            <a:ext cx="3396615" cy="146748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5675"/>
              </a:lnSpc>
              <a:spcBef>
                <a:spcPts val="100"/>
              </a:spcBef>
            </a:pPr>
            <a:r>
              <a:rPr dirty="0" sz="4800"/>
              <a:t>MRAD</a:t>
            </a:r>
            <a:r>
              <a:rPr dirty="0" sz="4800" spc="-150"/>
              <a:t> </a:t>
            </a:r>
            <a:r>
              <a:rPr dirty="0" sz="4800" spc="-20"/>
              <a:t>251:</a:t>
            </a:r>
            <a:endParaRPr sz="4800"/>
          </a:p>
          <a:p>
            <a:pPr marL="12700">
              <a:lnSpc>
                <a:spcPts val="5675"/>
              </a:lnSpc>
            </a:pPr>
            <a:r>
              <a:rPr dirty="0" sz="4800"/>
              <a:t>CT</a:t>
            </a:r>
            <a:r>
              <a:rPr dirty="0" sz="4800" spc="-204"/>
              <a:t> </a:t>
            </a:r>
            <a:r>
              <a:rPr dirty="0" sz="4800"/>
              <a:t>Theory</a:t>
            </a:r>
            <a:r>
              <a:rPr dirty="0" sz="4800" spc="-105"/>
              <a:t> </a:t>
            </a:r>
            <a:r>
              <a:rPr dirty="0" sz="4800" spc="-60"/>
              <a:t>1</a:t>
            </a:r>
            <a:endParaRPr sz="4800"/>
          </a:p>
        </p:txBody>
      </p:sp>
      <p:sp>
        <p:nvSpPr>
          <p:cNvPr id="4" name="object 4" descr=""/>
          <p:cNvSpPr txBox="1"/>
          <p:nvPr/>
        </p:nvSpPr>
        <p:spPr>
          <a:xfrm>
            <a:off x="4721733" y="3694912"/>
            <a:ext cx="4897755" cy="1130300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Outcome</a:t>
            </a:r>
            <a:r>
              <a:rPr dirty="0" u="heavy" sz="2000" spc="-1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</a:t>
            </a:r>
            <a:r>
              <a:rPr dirty="0" u="heavy" sz="20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(Part</a:t>
            </a:r>
            <a:r>
              <a:rPr dirty="0" u="heavy" sz="2000" spc="-9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20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2)</a:t>
            </a:r>
            <a:r>
              <a:rPr dirty="0" sz="2000" spc="-25">
                <a:latin typeface="Arial MT"/>
                <a:cs typeface="Arial MT"/>
              </a:rPr>
              <a:t>:</a:t>
            </a:r>
            <a:endParaRPr sz="2000">
              <a:latin typeface="Arial MT"/>
              <a:cs typeface="Arial MT"/>
            </a:endParaRPr>
          </a:p>
          <a:p>
            <a:pPr marL="12700" marR="5080">
              <a:lnSpc>
                <a:spcPts val="2290"/>
              </a:lnSpc>
              <a:spcBef>
                <a:spcPts val="975"/>
              </a:spcBef>
            </a:pPr>
            <a:r>
              <a:rPr dirty="0" sz="2000">
                <a:latin typeface="Arial MT"/>
                <a:cs typeface="Arial MT"/>
              </a:rPr>
              <a:t>Explain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basic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principles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computed tomography</a:t>
            </a:r>
            <a:r>
              <a:rPr dirty="0" sz="2000" spc="-1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(CT)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physics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fundamentals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80"/>
              <a:t> </a:t>
            </a:r>
            <a:r>
              <a:rPr dirty="0" spc="-25"/>
              <a:t>1.3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13357"/>
            <a:ext cx="5052695" cy="40551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 MT"/>
                <a:cs typeface="Arial MT"/>
              </a:rPr>
              <a:t>Outline</a:t>
            </a:r>
            <a:r>
              <a:rPr dirty="0" sz="3600" spc="-75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the</a:t>
            </a:r>
            <a:r>
              <a:rPr dirty="0" sz="3600" spc="-65">
                <a:latin typeface="Arial MT"/>
                <a:cs typeface="Arial MT"/>
              </a:rPr>
              <a:t> </a:t>
            </a:r>
            <a:r>
              <a:rPr dirty="0" sz="3600">
                <a:latin typeface="Arial MT"/>
                <a:cs typeface="Arial MT"/>
              </a:rPr>
              <a:t>process</a:t>
            </a:r>
            <a:r>
              <a:rPr dirty="0" sz="3600" spc="-60">
                <a:latin typeface="Arial MT"/>
                <a:cs typeface="Arial MT"/>
              </a:rPr>
              <a:t> </a:t>
            </a:r>
            <a:r>
              <a:rPr dirty="0" sz="3600" spc="-20">
                <a:latin typeface="Arial MT"/>
                <a:cs typeface="Arial MT"/>
              </a:rPr>
              <a:t>for:</a:t>
            </a:r>
            <a:endParaRPr sz="3600">
              <a:latin typeface="Arial MT"/>
              <a:cs typeface="Arial MT"/>
            </a:endParaRPr>
          </a:p>
          <a:p>
            <a:pPr marL="1610995" indent="-227329">
              <a:lnSpc>
                <a:spcPct val="100000"/>
              </a:lnSpc>
              <a:spcBef>
                <a:spcPts val="2625"/>
              </a:spcBef>
              <a:buChar char="•"/>
              <a:tabLst>
                <a:tab pos="1610995" algn="l"/>
              </a:tabLst>
            </a:pP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Acquisition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1610995" indent="-227329">
              <a:lnSpc>
                <a:spcPct val="100000"/>
              </a:lnSpc>
              <a:buChar char="•"/>
              <a:tabLst>
                <a:tab pos="1610995" algn="l"/>
              </a:tabLst>
            </a:pPr>
            <a:r>
              <a:rPr dirty="0" sz="2800" spc="-10">
                <a:latin typeface="Arial MT"/>
                <a:cs typeface="Arial MT"/>
              </a:rPr>
              <a:t>Image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Reconstruction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1610995" indent="-227329">
              <a:lnSpc>
                <a:spcPct val="100000"/>
              </a:lnSpc>
              <a:buChar char="•"/>
              <a:tabLst>
                <a:tab pos="1610995" algn="l"/>
              </a:tabLst>
            </a:pPr>
            <a:r>
              <a:rPr dirty="0" sz="2800" spc="-10">
                <a:latin typeface="Arial MT"/>
                <a:cs typeface="Arial MT"/>
              </a:rPr>
              <a:t>Image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6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1610995" indent="-227329">
              <a:lnSpc>
                <a:spcPct val="100000"/>
              </a:lnSpc>
              <a:spcBef>
                <a:spcPts val="5"/>
              </a:spcBef>
              <a:buChar char="•"/>
              <a:tabLst>
                <a:tab pos="1610995" algn="l"/>
              </a:tabLst>
            </a:pPr>
            <a:r>
              <a:rPr dirty="0" sz="2800" spc="-10">
                <a:latin typeface="Arial MT"/>
                <a:cs typeface="Arial MT"/>
              </a:rPr>
              <a:t>Image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Archive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0"/>
              </a:spcBef>
            </a:pPr>
            <a:r>
              <a:rPr dirty="0"/>
              <a:t>Recap:</a:t>
            </a:r>
            <a:r>
              <a:rPr dirty="0" spc="-10"/>
              <a:t> </a:t>
            </a:r>
            <a:r>
              <a:rPr dirty="0"/>
              <a:t>What</a:t>
            </a:r>
            <a:r>
              <a:rPr dirty="0" spc="15"/>
              <a:t> </a:t>
            </a:r>
            <a:r>
              <a:rPr dirty="0"/>
              <a:t>is</a:t>
            </a:r>
            <a:r>
              <a:rPr dirty="0" spc="-35"/>
              <a:t> </a:t>
            </a:r>
            <a:r>
              <a:rPr dirty="0" spc="-25"/>
              <a:t>CT?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74951"/>
            <a:ext cx="9951720" cy="4099560"/>
          </a:xfrm>
          <a:prstGeom prst="rect">
            <a:avLst/>
          </a:prstGeom>
        </p:spPr>
        <p:txBody>
          <a:bodyPr wrap="square" lIns="0" tIns="61594" rIns="0" bIns="0" rtlCol="0" vert="horz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484"/>
              </a:spcBef>
            </a:pPr>
            <a:r>
              <a:rPr dirty="0" sz="3200">
                <a:latin typeface="Arial MT"/>
                <a:cs typeface="Arial MT"/>
              </a:rPr>
              <a:t>Computed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Tomography,</a:t>
            </a:r>
            <a:r>
              <a:rPr dirty="0" sz="3200" spc="-1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uses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computer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process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x- </a:t>
            </a:r>
            <a:r>
              <a:rPr dirty="0" sz="3200">
                <a:latin typeface="Arial MT"/>
                <a:cs typeface="Arial MT"/>
              </a:rPr>
              <a:t>ray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data,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taken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from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many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different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angles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around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 spc="-50">
                <a:latin typeface="Arial MT"/>
                <a:cs typeface="Arial MT"/>
              </a:rPr>
              <a:t>a </a:t>
            </a:r>
            <a:r>
              <a:rPr dirty="0" sz="3200">
                <a:latin typeface="Arial MT"/>
                <a:cs typeface="Arial MT"/>
              </a:rPr>
              <a:t>patient,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produce</a:t>
            </a:r>
            <a:r>
              <a:rPr dirty="0" sz="3200" spc="-1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cross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sectional</a:t>
            </a:r>
            <a:r>
              <a:rPr dirty="0" sz="3200" spc="-1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images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scanned area.</a:t>
            </a:r>
            <a:endParaRPr sz="3200">
              <a:latin typeface="Arial MT"/>
              <a:cs typeface="Arial MT"/>
            </a:endParaRPr>
          </a:p>
          <a:p>
            <a:pPr marL="240029" marR="309880" indent="-227329">
              <a:lnSpc>
                <a:spcPts val="3000"/>
              </a:lnSpc>
              <a:spcBef>
                <a:spcPts val="246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computer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quantifies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all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incoming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55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Linear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Attenuation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Coefficients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37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These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values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plotted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gray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scale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79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Enables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anatomy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visualized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 i="1">
                <a:latin typeface="Arial"/>
                <a:cs typeface="Arial"/>
              </a:rPr>
              <a:t>without</a:t>
            </a:r>
            <a:r>
              <a:rPr dirty="0" sz="2800" spc="-130" i="1">
                <a:latin typeface="Arial"/>
                <a:cs typeface="Arial"/>
              </a:rPr>
              <a:t> </a:t>
            </a:r>
            <a:r>
              <a:rPr dirty="0" sz="2800" spc="-10">
                <a:latin typeface="Arial MT"/>
                <a:cs typeface="Arial MT"/>
              </a:rPr>
              <a:t>superimposition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5626" rIns="0" bIns="0" rtlCol="0" vert="horz">
            <a:spAutoFit/>
          </a:bodyPr>
          <a:lstStyle/>
          <a:p>
            <a:pPr marL="155575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60"/>
              <a:t> </a:t>
            </a:r>
            <a:r>
              <a:rPr dirty="0" spc="-25"/>
              <a:t>1.3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35034"/>
            <a:ext cx="9966960" cy="4340860"/>
          </a:xfrm>
          <a:prstGeom prst="rect">
            <a:avLst/>
          </a:prstGeom>
        </p:spPr>
        <p:txBody>
          <a:bodyPr wrap="square" lIns="0" tIns="2044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10"/>
              </a:spcBef>
            </a:pPr>
            <a:r>
              <a:rPr dirty="0" sz="3200">
                <a:latin typeface="Arial MT"/>
                <a:cs typeface="Arial MT"/>
              </a:rPr>
              <a:t>There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three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steps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creating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image:</a:t>
            </a:r>
            <a:endParaRPr sz="3200">
              <a:latin typeface="Arial MT"/>
              <a:cs typeface="Arial MT"/>
            </a:endParaRPr>
          </a:p>
          <a:p>
            <a:pPr marL="812165" indent="-457200">
              <a:lnSpc>
                <a:spcPct val="100000"/>
              </a:lnSpc>
              <a:spcBef>
                <a:spcPts val="1310"/>
              </a:spcBef>
              <a:buAutoNum type="arabicPeriod"/>
              <a:tabLst>
                <a:tab pos="812165" algn="l"/>
              </a:tabLst>
            </a:pPr>
            <a:r>
              <a:rPr dirty="0" sz="2800">
                <a:solidFill>
                  <a:srgbClr val="00AD50"/>
                </a:solidFill>
                <a:latin typeface="Arial MT"/>
                <a:cs typeface="Arial MT"/>
              </a:rPr>
              <a:t>Data</a:t>
            </a:r>
            <a:r>
              <a:rPr dirty="0" sz="2800" spc="-185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00AD50"/>
                </a:solidFill>
                <a:latin typeface="Arial MT"/>
                <a:cs typeface="Arial MT"/>
              </a:rPr>
              <a:t>Acquisition</a:t>
            </a:r>
            <a:endParaRPr sz="2800">
              <a:latin typeface="Arial MT"/>
              <a:cs typeface="Arial MT"/>
            </a:endParaRPr>
          </a:p>
          <a:p>
            <a:pPr marL="812165" indent="-457200">
              <a:lnSpc>
                <a:spcPct val="100000"/>
              </a:lnSpc>
              <a:spcBef>
                <a:spcPts val="1805"/>
              </a:spcBef>
              <a:buAutoNum type="arabicPeriod"/>
              <a:tabLst>
                <a:tab pos="812165" algn="l"/>
              </a:tabLst>
            </a:pPr>
            <a:r>
              <a:rPr dirty="0" sz="2800" spc="-10">
                <a:solidFill>
                  <a:srgbClr val="6D2D9F"/>
                </a:solidFill>
                <a:latin typeface="Arial MT"/>
                <a:cs typeface="Arial MT"/>
              </a:rPr>
              <a:t>Image</a:t>
            </a:r>
            <a:r>
              <a:rPr dirty="0" sz="2800" spc="-160">
                <a:solidFill>
                  <a:srgbClr val="6D2D9F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6D2D9F"/>
                </a:solidFill>
                <a:latin typeface="Arial MT"/>
                <a:cs typeface="Arial MT"/>
              </a:rPr>
              <a:t>Reconstruction</a:t>
            </a:r>
            <a:endParaRPr sz="2800">
              <a:latin typeface="Arial MT"/>
              <a:cs typeface="Arial MT"/>
            </a:endParaRPr>
          </a:p>
          <a:p>
            <a:pPr marL="812165" indent="-457200">
              <a:lnSpc>
                <a:spcPct val="100000"/>
              </a:lnSpc>
              <a:spcBef>
                <a:spcPts val="1910"/>
              </a:spcBef>
              <a:buAutoNum type="arabicPeriod"/>
              <a:tabLst>
                <a:tab pos="812165" algn="l"/>
              </a:tabLst>
            </a:pPr>
            <a:r>
              <a:rPr dirty="0" sz="2800" spc="-10">
                <a:solidFill>
                  <a:srgbClr val="EB362C"/>
                </a:solidFill>
                <a:latin typeface="Arial MT"/>
                <a:cs typeface="Arial MT"/>
              </a:rPr>
              <a:t>Image</a:t>
            </a:r>
            <a:r>
              <a:rPr dirty="0" sz="2800" spc="-175">
                <a:solidFill>
                  <a:srgbClr val="EB362C"/>
                </a:solidFill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EB362C"/>
                </a:solidFill>
                <a:latin typeface="Arial MT"/>
                <a:cs typeface="Arial MT"/>
              </a:rPr>
              <a:t>Display</a:t>
            </a:r>
            <a:endParaRPr sz="2800">
              <a:latin typeface="Arial MT"/>
              <a:cs typeface="Arial MT"/>
            </a:endParaRPr>
          </a:p>
          <a:p>
            <a:pPr lvl="1" marL="1696085" indent="-312420">
              <a:lnSpc>
                <a:spcPct val="100000"/>
              </a:lnSpc>
              <a:spcBef>
                <a:spcPts val="505"/>
              </a:spcBef>
              <a:buChar char="•"/>
              <a:tabLst>
                <a:tab pos="1696085" algn="l"/>
              </a:tabLst>
            </a:pP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post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processing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160"/>
              </a:spcBef>
            </a:pPr>
            <a:endParaRPr sz="2400">
              <a:latin typeface="Arial MT"/>
              <a:cs typeface="Arial MT"/>
            </a:endParaRPr>
          </a:p>
          <a:p>
            <a:pPr marL="4206875" marR="5080" indent="-3888104">
              <a:lnSpc>
                <a:spcPts val="3100"/>
              </a:lnSpc>
            </a:pPr>
            <a:r>
              <a:rPr dirty="0" sz="3200" i="1">
                <a:latin typeface="Arial"/>
                <a:cs typeface="Arial"/>
              </a:rPr>
              <a:t>These</a:t>
            </a:r>
            <a:r>
              <a:rPr dirty="0" sz="3200" spc="-135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3</a:t>
            </a:r>
            <a:r>
              <a:rPr dirty="0" sz="3200" spc="-80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steps</a:t>
            </a:r>
            <a:r>
              <a:rPr dirty="0" sz="3200" spc="-100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describe</a:t>
            </a:r>
            <a:r>
              <a:rPr dirty="0" sz="3200" spc="-145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how</a:t>
            </a:r>
            <a:r>
              <a:rPr dirty="0" sz="3200" spc="-50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x-rays</a:t>
            </a:r>
            <a:r>
              <a:rPr dirty="0" sz="3200" spc="-145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are</a:t>
            </a:r>
            <a:r>
              <a:rPr dirty="0" sz="3200" spc="-105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processed</a:t>
            </a:r>
            <a:r>
              <a:rPr dirty="0" sz="3200" spc="-180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in</a:t>
            </a:r>
            <a:r>
              <a:rPr dirty="0" sz="3200" spc="-55" i="1">
                <a:latin typeface="Arial"/>
                <a:cs typeface="Arial"/>
              </a:rPr>
              <a:t> </a:t>
            </a:r>
            <a:r>
              <a:rPr dirty="0" sz="3200" spc="-50" i="1">
                <a:latin typeface="Arial"/>
                <a:cs typeface="Arial"/>
              </a:rPr>
              <a:t>a </a:t>
            </a:r>
            <a:r>
              <a:rPr dirty="0" sz="3200" i="1">
                <a:latin typeface="Arial"/>
                <a:cs typeface="Arial"/>
              </a:rPr>
              <a:t>CT</a:t>
            </a:r>
            <a:r>
              <a:rPr dirty="0" sz="3200" spc="-60" i="1">
                <a:latin typeface="Arial"/>
                <a:cs typeface="Arial"/>
              </a:rPr>
              <a:t> </a:t>
            </a:r>
            <a:r>
              <a:rPr dirty="0" sz="3200" spc="-10" i="1">
                <a:latin typeface="Arial"/>
                <a:cs typeface="Arial"/>
              </a:rPr>
              <a:t>system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0"/>
              </a:spcBef>
            </a:pPr>
            <a:r>
              <a:rPr dirty="0"/>
              <a:t>Data</a:t>
            </a:r>
            <a:r>
              <a:rPr dirty="0" spc="-30"/>
              <a:t> </a:t>
            </a:r>
            <a:r>
              <a:rPr dirty="0" spc="-10"/>
              <a:t>Acquisition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1774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b="0">
                <a:latin typeface="Arial MT"/>
                <a:cs typeface="Arial MT"/>
              </a:rPr>
              <a:t>Refers</a:t>
            </a:r>
            <a:r>
              <a:rPr dirty="0" spc="-13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to</a:t>
            </a:r>
            <a:r>
              <a:rPr dirty="0" spc="-8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the</a:t>
            </a:r>
            <a:r>
              <a:rPr dirty="0" spc="-114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method</a:t>
            </a:r>
            <a:r>
              <a:rPr dirty="0" spc="-114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by</a:t>
            </a:r>
            <a:r>
              <a:rPr dirty="0" spc="-7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which</a:t>
            </a:r>
            <a:r>
              <a:rPr dirty="0" spc="-12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the</a:t>
            </a:r>
            <a:r>
              <a:rPr dirty="0" spc="-10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patient</a:t>
            </a:r>
            <a:r>
              <a:rPr dirty="0" spc="-10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is</a:t>
            </a:r>
            <a:r>
              <a:rPr dirty="0" spc="-7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scanned,</a:t>
            </a:r>
            <a:r>
              <a:rPr dirty="0" spc="-135" b="0">
                <a:latin typeface="Arial MT"/>
                <a:cs typeface="Arial MT"/>
              </a:rPr>
              <a:t> </a:t>
            </a:r>
            <a:r>
              <a:rPr dirty="0" spc="-25" b="0">
                <a:latin typeface="Arial MT"/>
                <a:cs typeface="Arial MT"/>
              </a:rPr>
              <a:t>to </a:t>
            </a:r>
            <a:r>
              <a:rPr dirty="0" b="0">
                <a:latin typeface="Arial MT"/>
                <a:cs typeface="Arial MT"/>
              </a:rPr>
              <a:t>achieve</a:t>
            </a:r>
            <a:r>
              <a:rPr dirty="0" spc="-22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diagnostic</a:t>
            </a:r>
            <a:r>
              <a:rPr dirty="0" spc="-185" b="0">
                <a:latin typeface="Arial MT"/>
                <a:cs typeface="Arial MT"/>
              </a:rPr>
              <a:t> </a:t>
            </a:r>
            <a:r>
              <a:rPr dirty="0" spc="-10" b="0">
                <a:latin typeface="Arial MT"/>
                <a:cs typeface="Arial MT"/>
              </a:rPr>
              <a:t>images.</a:t>
            </a:r>
          </a:p>
          <a:p>
            <a:pPr marL="240029" marR="107314" indent="-227329">
              <a:lnSpc>
                <a:spcPts val="3000"/>
              </a:lnSpc>
              <a:spcBef>
                <a:spcPts val="219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u="heavy" sz="2800" spc="-10" b="0" i="1">
                <a:solidFill>
                  <a:srgbClr val="00CC00"/>
                </a:solidFill>
                <a:uFill>
                  <a:solidFill>
                    <a:srgbClr val="00CC00"/>
                  </a:solidFill>
                </a:uFill>
                <a:latin typeface="Arial"/>
                <a:cs typeface="Arial"/>
              </a:rPr>
              <a:t>Scanning</a:t>
            </a:r>
            <a:r>
              <a:rPr dirty="0" sz="2800" spc="-145" b="0" i="1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dirty="0" sz="2800" b="0">
                <a:latin typeface="Arial MT"/>
                <a:cs typeface="Arial MT"/>
              </a:rPr>
              <a:t>is</a:t>
            </a:r>
            <a:r>
              <a:rPr dirty="0" sz="2800" spc="-19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defined</a:t>
            </a:r>
            <a:r>
              <a:rPr dirty="0" sz="2800" spc="-14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by</a:t>
            </a:r>
            <a:r>
              <a:rPr dirty="0" sz="2800" spc="-19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the</a:t>
            </a:r>
            <a:r>
              <a:rPr dirty="0" sz="2800" spc="-16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beam</a:t>
            </a:r>
            <a:r>
              <a:rPr dirty="0" sz="2800" spc="-155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geometry</a:t>
            </a:r>
            <a:r>
              <a:rPr dirty="0" sz="2800" spc="-125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used:</a:t>
            </a:r>
            <a:r>
              <a:rPr dirty="0" sz="2800" spc="-180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(size,</a:t>
            </a:r>
            <a:r>
              <a:rPr dirty="0" sz="2800" spc="-185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shape, </a:t>
            </a:r>
            <a:r>
              <a:rPr dirty="0" sz="2800" spc="-10" b="0">
                <a:latin typeface="Arial MT"/>
                <a:cs typeface="Arial MT"/>
              </a:rPr>
              <a:t>	</a:t>
            </a:r>
            <a:r>
              <a:rPr dirty="0" sz="2800" b="0">
                <a:latin typeface="Arial MT"/>
                <a:cs typeface="Arial MT"/>
              </a:rPr>
              <a:t>motion</a:t>
            </a:r>
            <a:r>
              <a:rPr dirty="0" sz="2800" spc="-9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of</a:t>
            </a:r>
            <a:r>
              <a:rPr dirty="0" sz="2800" spc="-15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the</a:t>
            </a:r>
            <a:r>
              <a:rPr dirty="0" sz="2800" spc="-13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beam,</a:t>
            </a:r>
            <a:r>
              <a:rPr dirty="0" sz="2800" spc="-12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and</a:t>
            </a:r>
            <a:r>
              <a:rPr dirty="0" sz="2800" spc="-12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its</a:t>
            </a:r>
            <a:r>
              <a:rPr dirty="0" sz="2800" spc="-17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path</a:t>
            </a:r>
            <a:r>
              <a:rPr dirty="0" sz="2800" spc="-13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during</a:t>
            </a:r>
            <a:r>
              <a:rPr dirty="0" sz="2800" spc="-10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the</a:t>
            </a:r>
            <a:r>
              <a:rPr dirty="0" sz="2800" spc="-135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scan)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70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b="1" i="1">
                <a:latin typeface="Arial"/>
                <a:cs typeface="Arial"/>
              </a:rPr>
              <a:t>Size</a:t>
            </a:r>
            <a:r>
              <a:rPr dirty="0" sz="2400">
                <a:latin typeface="Arial MT"/>
                <a:cs typeface="Arial MT"/>
              </a:rPr>
              <a:t>: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Beam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collimated,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confining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area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interest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b="1" i="1">
                <a:latin typeface="Arial"/>
                <a:cs typeface="Arial"/>
              </a:rPr>
              <a:t>Shape</a:t>
            </a:r>
            <a:r>
              <a:rPr dirty="0" sz="2400">
                <a:latin typeface="Arial MT"/>
                <a:cs typeface="Arial MT"/>
              </a:rPr>
              <a:t>: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Special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filters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shape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beam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exits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x-</a:t>
            </a:r>
            <a:r>
              <a:rPr dirty="0" sz="2400">
                <a:latin typeface="Arial MT"/>
                <a:cs typeface="Arial MT"/>
              </a:rPr>
              <a:t>ray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tube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b="1" i="1">
                <a:latin typeface="Arial"/>
                <a:cs typeface="Arial"/>
              </a:rPr>
              <a:t>Motion</a:t>
            </a:r>
            <a:r>
              <a:rPr dirty="0" sz="2400" spc="-10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of</a:t>
            </a:r>
            <a:r>
              <a:rPr dirty="0" sz="2400" spc="-9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the</a:t>
            </a:r>
            <a:r>
              <a:rPr dirty="0" sz="2400" spc="-12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Beam</a:t>
            </a:r>
            <a:r>
              <a:rPr dirty="0" sz="2400">
                <a:latin typeface="Arial MT"/>
                <a:cs typeface="Arial MT"/>
              </a:rPr>
              <a:t>: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Axial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Helical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b="1" i="1">
                <a:latin typeface="Arial"/>
                <a:cs typeface="Arial"/>
              </a:rPr>
              <a:t>Beam</a:t>
            </a:r>
            <a:r>
              <a:rPr dirty="0" sz="2400" spc="-10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Path</a:t>
            </a:r>
            <a:r>
              <a:rPr dirty="0" sz="2400" spc="-120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during</a:t>
            </a:r>
            <a:r>
              <a:rPr dirty="0" sz="2400" spc="-165" b="1" i="1">
                <a:latin typeface="Arial"/>
                <a:cs typeface="Arial"/>
              </a:rPr>
              <a:t> </a:t>
            </a:r>
            <a:r>
              <a:rPr dirty="0" sz="2400" b="1" i="1">
                <a:latin typeface="Arial"/>
                <a:cs typeface="Arial"/>
              </a:rPr>
              <a:t>scan</a:t>
            </a:r>
            <a:r>
              <a:rPr dirty="0" sz="2400">
                <a:latin typeface="Arial MT"/>
                <a:cs typeface="Arial MT"/>
              </a:rPr>
              <a:t>: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How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attenuated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through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patient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/>
              <a:t>Data</a:t>
            </a:r>
            <a:r>
              <a:rPr dirty="0" spc="-40"/>
              <a:t> </a:t>
            </a:r>
            <a:r>
              <a:rPr dirty="0" spc="-10"/>
              <a:t>Acquisition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29155" y="2714244"/>
            <a:ext cx="1082040" cy="30937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24583" y="3427476"/>
            <a:ext cx="903731" cy="27736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16330" y="1726819"/>
            <a:ext cx="9521190" cy="4061460"/>
          </a:xfrm>
          <a:prstGeom prst="rect">
            <a:avLst/>
          </a:prstGeom>
        </p:spPr>
        <p:txBody>
          <a:bodyPr wrap="square" lIns="0" tIns="104775" rIns="0" bIns="0" rtlCol="0" vert="horz">
            <a:spAutoFit/>
          </a:bodyPr>
          <a:lstStyle/>
          <a:p>
            <a:pPr marL="12700">
              <a:lnSpc>
                <a:spcPts val="3100"/>
              </a:lnSpc>
              <a:spcBef>
                <a:spcPts val="825"/>
              </a:spcBef>
            </a:pPr>
            <a:r>
              <a:rPr dirty="0" sz="3200">
                <a:latin typeface="Arial MT"/>
                <a:cs typeface="Arial MT"/>
              </a:rPr>
              <a:t>Main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components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that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assist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with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acquisition step:</a:t>
            </a:r>
            <a:endParaRPr sz="3200">
              <a:latin typeface="Arial MT"/>
              <a:cs typeface="Arial MT"/>
            </a:endParaRPr>
          </a:p>
          <a:p>
            <a:pPr marL="469265">
              <a:lnSpc>
                <a:spcPts val="329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155065" indent="-228600">
              <a:lnSpc>
                <a:spcPts val="2315"/>
              </a:lnSpc>
              <a:buFont typeface="Arial MT"/>
              <a:buChar char="•"/>
              <a:tabLst>
                <a:tab pos="1155065" algn="l"/>
              </a:tabLst>
            </a:pPr>
            <a:r>
              <a:rPr dirty="0" sz="2000" i="1">
                <a:latin typeface="Arial"/>
                <a:cs typeface="Arial"/>
              </a:rPr>
              <a:t>Aka.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spc="-35" i="1">
                <a:latin typeface="Arial"/>
                <a:cs typeface="Arial"/>
              </a:rPr>
              <a:t>Donut-</a:t>
            </a:r>
            <a:r>
              <a:rPr dirty="0" sz="2000" i="1">
                <a:latin typeface="Arial"/>
                <a:cs typeface="Arial"/>
              </a:rPr>
              <a:t>shaped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part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3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CT</a:t>
            </a:r>
            <a:r>
              <a:rPr dirty="0" sz="2000" spc="-3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scanner</a:t>
            </a:r>
            <a:endParaRPr sz="2000">
              <a:latin typeface="Arial"/>
              <a:cs typeface="Arial"/>
            </a:endParaRPr>
          </a:p>
          <a:p>
            <a:pPr marL="469265">
              <a:lnSpc>
                <a:spcPts val="332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155065" indent="-22860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i="1">
                <a:latin typeface="Arial"/>
                <a:cs typeface="Arial"/>
              </a:rPr>
              <a:t>Moves</a:t>
            </a:r>
            <a:r>
              <a:rPr dirty="0" sz="2000" spc="-15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patient</a:t>
            </a:r>
            <a:r>
              <a:rPr dirty="0" sz="2000" spc="-1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through</a:t>
            </a:r>
            <a:r>
              <a:rPr dirty="0" sz="2000" spc="-1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gantry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45"/>
              </a:spcBef>
            </a:pPr>
            <a:endParaRPr sz="2000">
              <a:latin typeface="Arial"/>
              <a:cs typeface="Arial"/>
            </a:endParaRPr>
          </a:p>
          <a:p>
            <a:pPr marL="12700">
              <a:lnSpc>
                <a:spcPts val="3820"/>
              </a:lnSpc>
            </a:pPr>
            <a:r>
              <a:rPr dirty="0" sz="3200">
                <a:latin typeface="Arial MT"/>
                <a:cs typeface="Arial MT"/>
              </a:rPr>
              <a:t>There</a:t>
            </a:r>
            <a:r>
              <a:rPr dirty="0" sz="3200" spc="-1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are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2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methods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acquisition:</a:t>
            </a:r>
            <a:endParaRPr sz="3200">
              <a:latin typeface="Arial MT"/>
              <a:cs typeface="Arial MT"/>
            </a:endParaRPr>
          </a:p>
          <a:p>
            <a:pPr marL="870585" indent="-515620">
              <a:lnSpc>
                <a:spcPts val="3310"/>
              </a:lnSpc>
              <a:buAutoNum type="arabicPeriod"/>
              <a:tabLst>
                <a:tab pos="870585" algn="l"/>
              </a:tabLst>
            </a:pP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Axial</a:t>
            </a:r>
            <a:endParaRPr sz="2800">
              <a:latin typeface="Arial"/>
              <a:cs typeface="Arial"/>
            </a:endParaRPr>
          </a:p>
          <a:p>
            <a:pPr marL="870585" indent="-515620">
              <a:lnSpc>
                <a:spcPts val="3329"/>
              </a:lnSpc>
              <a:buAutoNum type="arabicPeriod"/>
              <a:tabLst>
                <a:tab pos="870585" algn="l"/>
              </a:tabLst>
            </a:pPr>
            <a:r>
              <a:rPr dirty="0" sz="2800" spc="-10" b="1">
                <a:solidFill>
                  <a:srgbClr val="00AD50"/>
                </a:solidFill>
                <a:latin typeface="Arial"/>
                <a:cs typeface="Arial"/>
              </a:rPr>
              <a:t>Helical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55600">
              <a:lnSpc>
                <a:spcPct val="100000"/>
              </a:lnSpc>
              <a:spcBef>
                <a:spcPts val="100"/>
              </a:spcBef>
            </a:pPr>
            <a:r>
              <a:rPr dirty="0"/>
              <a:t>Axial</a:t>
            </a:r>
            <a:r>
              <a:rPr dirty="0" spc="-125"/>
              <a:t> </a:t>
            </a:r>
            <a:r>
              <a:rPr dirty="0"/>
              <a:t>Acquisition</a:t>
            </a:r>
            <a:r>
              <a:rPr dirty="0" spc="-114"/>
              <a:t> </a:t>
            </a:r>
            <a:r>
              <a:rPr dirty="0" spc="-10"/>
              <a:t>Method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865835" y="1761180"/>
            <a:ext cx="10300335" cy="3647440"/>
          </a:xfrm>
          <a:prstGeom prst="rect">
            <a:avLst/>
          </a:prstGeom>
        </p:spPr>
        <p:txBody>
          <a:bodyPr wrap="square" lIns="0" tIns="45085" rIns="0" bIns="0" rtlCol="0" vert="horz">
            <a:spAutoFit/>
          </a:bodyPr>
          <a:lstStyle/>
          <a:p>
            <a:pPr marL="579755" indent="-516255">
              <a:lnSpc>
                <a:spcPct val="100000"/>
              </a:lnSpc>
              <a:spcBef>
                <a:spcPts val="355"/>
              </a:spcBef>
              <a:buAutoNum type="arabicPeriod"/>
              <a:tabLst>
                <a:tab pos="579755" algn="l"/>
              </a:tabLst>
            </a:pPr>
            <a:r>
              <a:rPr dirty="0" sz="2600" spc="-55" b="1" i="1">
                <a:latin typeface="Arial"/>
                <a:cs typeface="Arial"/>
              </a:rPr>
              <a:t>X-</a:t>
            </a:r>
            <a:r>
              <a:rPr dirty="0" sz="2600" b="1" i="1">
                <a:latin typeface="Arial"/>
                <a:cs typeface="Arial"/>
              </a:rPr>
              <a:t>ray</a:t>
            </a:r>
            <a:r>
              <a:rPr dirty="0" sz="2600" spc="-10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tube</a:t>
            </a:r>
            <a:r>
              <a:rPr dirty="0" sz="2600" spc="-12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rotates</a:t>
            </a:r>
            <a:r>
              <a:rPr dirty="0" sz="2600" spc="-114" b="1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360</a:t>
            </a:r>
            <a:r>
              <a:rPr dirty="0" baseline="17973" sz="2550">
                <a:latin typeface="Arial MT"/>
                <a:cs typeface="Arial MT"/>
              </a:rPr>
              <a:t>0</a:t>
            </a:r>
            <a:r>
              <a:rPr dirty="0" baseline="17973" sz="2550" spc="209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around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patient</a:t>
            </a:r>
            <a:endParaRPr sz="2600">
              <a:latin typeface="Arial MT"/>
              <a:cs typeface="Arial MT"/>
            </a:endParaRPr>
          </a:p>
          <a:p>
            <a:pPr lvl="1" marL="750570" indent="-229870">
              <a:lnSpc>
                <a:spcPct val="100000"/>
              </a:lnSpc>
              <a:spcBef>
                <a:spcPts val="204"/>
              </a:spcBef>
              <a:buChar char="•"/>
              <a:tabLst>
                <a:tab pos="750570" algn="l"/>
              </a:tabLst>
            </a:pPr>
            <a:r>
              <a:rPr dirty="0" sz="2200" spc="-20">
                <a:latin typeface="Arial MT"/>
                <a:cs typeface="Arial MT"/>
              </a:rPr>
              <a:t>Collects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attenuation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data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from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specified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anatomical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area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(aka.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slice)</a:t>
            </a:r>
            <a:endParaRPr sz="2200">
              <a:latin typeface="Arial MT"/>
              <a:cs typeface="Arial MT"/>
            </a:endParaRPr>
          </a:p>
          <a:p>
            <a:pPr lvl="2" marL="1207770" indent="-229870">
              <a:lnSpc>
                <a:spcPct val="100000"/>
              </a:lnSpc>
              <a:spcBef>
                <a:spcPts val="315"/>
              </a:spcBef>
              <a:buChar char="•"/>
              <a:tabLst>
                <a:tab pos="1207770" algn="l"/>
              </a:tabLst>
            </a:pPr>
            <a:r>
              <a:rPr dirty="0" sz="1900">
                <a:latin typeface="Arial MT"/>
                <a:cs typeface="Arial MT"/>
              </a:rPr>
              <a:t>Used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form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u="heavy" sz="19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single</a:t>
            </a:r>
            <a:r>
              <a:rPr dirty="0" sz="1900" spc="-15">
                <a:latin typeface="Arial MT"/>
                <a:cs typeface="Arial MT"/>
              </a:rPr>
              <a:t> </a:t>
            </a:r>
            <a:r>
              <a:rPr dirty="0" sz="1900" spc="-55">
                <a:latin typeface="Arial MT"/>
                <a:cs typeface="Arial MT"/>
              </a:rPr>
              <a:t>cross-</a:t>
            </a:r>
            <a:r>
              <a:rPr dirty="0" sz="1900">
                <a:latin typeface="Arial MT"/>
                <a:cs typeface="Arial MT"/>
              </a:rPr>
              <a:t>sectional </a:t>
            </a:r>
            <a:r>
              <a:rPr dirty="0" sz="1900" spc="-10">
                <a:latin typeface="Arial MT"/>
                <a:cs typeface="Arial MT"/>
              </a:rPr>
              <a:t>image</a:t>
            </a:r>
            <a:endParaRPr sz="1900">
              <a:latin typeface="Arial MT"/>
              <a:cs typeface="Arial MT"/>
            </a:endParaRPr>
          </a:p>
          <a:p>
            <a:pPr marL="579755" indent="-516255">
              <a:lnSpc>
                <a:spcPct val="100000"/>
              </a:lnSpc>
              <a:spcBef>
                <a:spcPts val="680"/>
              </a:spcBef>
              <a:buAutoNum type="arabicPeriod"/>
              <a:tabLst>
                <a:tab pos="579755" algn="l"/>
              </a:tabLst>
            </a:pPr>
            <a:r>
              <a:rPr dirty="0" sz="2600" b="1" i="1">
                <a:latin typeface="Arial"/>
                <a:cs typeface="Arial"/>
              </a:rPr>
              <a:t>Tube</a:t>
            </a:r>
            <a:r>
              <a:rPr dirty="0" sz="2600" spc="-12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stops</a:t>
            </a:r>
            <a:r>
              <a:rPr dirty="0" sz="2600" spc="-65" b="1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(after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360</a:t>
            </a:r>
            <a:r>
              <a:rPr dirty="0" baseline="17973" sz="2550">
                <a:latin typeface="Arial MT"/>
                <a:cs typeface="Arial MT"/>
              </a:rPr>
              <a:t>0</a:t>
            </a:r>
            <a:r>
              <a:rPr dirty="0" baseline="17973" sz="2550" spc="3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rotation)</a:t>
            </a:r>
            <a:endParaRPr sz="2600">
              <a:latin typeface="Arial MT"/>
              <a:cs typeface="Arial MT"/>
            </a:endParaRPr>
          </a:p>
          <a:p>
            <a:pPr marL="579755" indent="-516255">
              <a:lnSpc>
                <a:spcPct val="100000"/>
              </a:lnSpc>
              <a:spcBef>
                <a:spcPts val="695"/>
              </a:spcBef>
              <a:buAutoNum type="arabicPeriod"/>
              <a:tabLst>
                <a:tab pos="579755" algn="l"/>
              </a:tabLst>
            </a:pPr>
            <a:r>
              <a:rPr dirty="0" sz="2600" b="1" i="1">
                <a:latin typeface="Arial"/>
                <a:cs typeface="Arial"/>
              </a:rPr>
              <a:t>Table</a:t>
            </a:r>
            <a:r>
              <a:rPr dirty="0" sz="2600" spc="-16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moves</a:t>
            </a:r>
            <a:r>
              <a:rPr dirty="0" sz="2600" spc="-100" b="1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through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gantry</a:t>
            </a:r>
            <a:endParaRPr sz="2600">
              <a:latin typeface="Arial MT"/>
              <a:cs typeface="Arial MT"/>
            </a:endParaRPr>
          </a:p>
          <a:p>
            <a:pPr lvl="1" marL="750570" indent="-229870">
              <a:lnSpc>
                <a:spcPct val="100000"/>
              </a:lnSpc>
              <a:spcBef>
                <a:spcPts val="210"/>
              </a:spcBef>
              <a:buChar char="•"/>
              <a:tabLst>
                <a:tab pos="750570" algn="l"/>
              </a:tabLst>
            </a:pPr>
            <a:r>
              <a:rPr dirty="0" sz="2200">
                <a:latin typeface="Arial MT"/>
                <a:cs typeface="Arial MT"/>
              </a:rPr>
              <a:t>Movement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small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increment</a:t>
            </a:r>
            <a:endParaRPr sz="2200">
              <a:latin typeface="Arial MT"/>
              <a:cs typeface="Arial MT"/>
            </a:endParaRPr>
          </a:p>
          <a:p>
            <a:pPr lvl="2" marL="1207770" indent="-229870">
              <a:lnSpc>
                <a:spcPct val="100000"/>
              </a:lnSpc>
              <a:spcBef>
                <a:spcPts val="310"/>
              </a:spcBef>
              <a:buChar char="•"/>
              <a:tabLst>
                <a:tab pos="1207770" algn="l"/>
              </a:tabLst>
            </a:pPr>
            <a:r>
              <a:rPr dirty="0" sz="1900">
                <a:latin typeface="Arial MT"/>
                <a:cs typeface="Arial MT"/>
              </a:rPr>
              <a:t>Correlated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slice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thickness</a:t>
            </a:r>
            <a:endParaRPr sz="1900">
              <a:latin typeface="Arial MT"/>
              <a:cs typeface="Arial MT"/>
            </a:endParaRPr>
          </a:p>
          <a:p>
            <a:pPr lvl="1" marL="750570" indent="-229870">
              <a:lnSpc>
                <a:spcPct val="100000"/>
              </a:lnSpc>
              <a:spcBef>
                <a:spcPts val="195"/>
              </a:spcBef>
              <a:buChar char="•"/>
              <a:tabLst>
                <a:tab pos="750570" algn="l"/>
              </a:tabLst>
            </a:pPr>
            <a:r>
              <a:rPr dirty="0" sz="2200" spc="-20">
                <a:latin typeface="Arial MT"/>
                <a:cs typeface="Arial MT"/>
              </a:rPr>
              <a:t>Positions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different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anatomical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area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under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beam</a:t>
            </a:r>
            <a:endParaRPr sz="2200">
              <a:latin typeface="Arial MT"/>
              <a:cs typeface="Arial MT"/>
            </a:endParaRPr>
          </a:p>
          <a:p>
            <a:pPr marL="579755" indent="-516255">
              <a:lnSpc>
                <a:spcPct val="100000"/>
              </a:lnSpc>
              <a:spcBef>
                <a:spcPts val="690"/>
              </a:spcBef>
              <a:buAutoNum type="arabicPeriod"/>
              <a:tabLst>
                <a:tab pos="579755" algn="l"/>
              </a:tabLst>
            </a:pPr>
            <a:r>
              <a:rPr dirty="0" sz="2600" b="1" i="1">
                <a:latin typeface="Arial"/>
                <a:cs typeface="Arial"/>
              </a:rPr>
              <a:t>Step</a:t>
            </a:r>
            <a:r>
              <a:rPr dirty="0" sz="2600" spc="-10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1→3</a:t>
            </a:r>
            <a:r>
              <a:rPr dirty="0" sz="2600" spc="-5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is</a:t>
            </a:r>
            <a:r>
              <a:rPr dirty="0" sz="2600" spc="-4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repeated</a:t>
            </a:r>
            <a:r>
              <a:rPr dirty="0" sz="2600" spc="-85" b="1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until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entire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body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part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has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been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scanned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3752" y="5512308"/>
            <a:ext cx="10087356" cy="26974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5"/>
              </a:spcBef>
            </a:pPr>
            <a:r>
              <a:rPr dirty="0"/>
              <a:t>Axial</a:t>
            </a:r>
            <a:r>
              <a:rPr dirty="0" spc="-120"/>
              <a:t> </a:t>
            </a:r>
            <a:r>
              <a:rPr dirty="0"/>
              <a:t>Acquisition</a:t>
            </a:r>
            <a:r>
              <a:rPr dirty="0" spc="-135"/>
              <a:t> </a:t>
            </a:r>
            <a:r>
              <a:rPr dirty="0" spc="-10"/>
              <a:t>Method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98116"/>
            <a:ext cx="5169535" cy="40989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Advantages</a:t>
            </a:r>
            <a:r>
              <a:rPr dirty="0" sz="3000" spc="-10">
                <a:latin typeface="Arial MT"/>
                <a:cs typeface="Arial MT"/>
              </a:rPr>
              <a:t>: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ts val="3060"/>
              </a:lnSpc>
              <a:spcBef>
                <a:spcPts val="8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Quality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2950"/>
              </a:lnSpc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Acquisition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variability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410"/>
              </a:lnSpc>
              <a:buChar char="•"/>
              <a:tabLst>
                <a:tab pos="697865" algn="l"/>
              </a:tabLst>
            </a:pPr>
            <a:r>
              <a:rPr dirty="0" sz="2200" spc="-10">
                <a:solidFill>
                  <a:srgbClr val="EF16D5"/>
                </a:solidFill>
                <a:latin typeface="Arial MT"/>
                <a:cs typeface="Arial MT"/>
              </a:rPr>
              <a:t>Contiguous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505"/>
              </a:lnSpc>
              <a:buChar char="•"/>
              <a:tabLst>
                <a:tab pos="697865" algn="l"/>
              </a:tabLst>
            </a:pPr>
            <a:r>
              <a:rPr dirty="0" sz="2200" spc="-10">
                <a:solidFill>
                  <a:srgbClr val="006DC0"/>
                </a:solidFill>
                <a:latin typeface="Arial MT"/>
                <a:cs typeface="Arial MT"/>
              </a:rPr>
              <a:t>Gapped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20"/>
              </a:lnSpc>
              <a:buChar char="•"/>
              <a:tabLst>
                <a:tab pos="697865" algn="l"/>
              </a:tabLst>
            </a:pPr>
            <a:r>
              <a:rPr dirty="0" sz="2200" spc="-10">
                <a:solidFill>
                  <a:srgbClr val="FF6600"/>
                </a:solidFill>
                <a:latin typeface="Arial MT"/>
                <a:cs typeface="Arial MT"/>
              </a:rPr>
              <a:t>Overlapped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595"/>
              </a:lnSpc>
              <a:spcBef>
                <a:spcPts val="2310"/>
              </a:spcBef>
            </a:pPr>
            <a:r>
              <a:rPr dirty="0" u="heavy" sz="30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Disadvantages:</a:t>
            </a:r>
            <a:endParaRPr sz="3000">
              <a:latin typeface="Arial"/>
              <a:cs typeface="Arial"/>
            </a:endParaRPr>
          </a:p>
          <a:p>
            <a:pPr marL="241300" indent="-228600">
              <a:lnSpc>
                <a:spcPts val="3105"/>
              </a:lnSpc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Examination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Time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30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Due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inter-</a:t>
            </a:r>
            <a:r>
              <a:rPr dirty="0" sz="2200">
                <a:latin typeface="Arial MT"/>
                <a:cs typeface="Arial MT"/>
              </a:rPr>
              <a:t>scan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delay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8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Reconstruction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capabilities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55575">
              <a:lnSpc>
                <a:spcPct val="100000"/>
              </a:lnSpc>
              <a:spcBef>
                <a:spcPts val="105"/>
              </a:spcBef>
            </a:pPr>
            <a:r>
              <a:rPr dirty="0"/>
              <a:t>Helical</a:t>
            </a:r>
            <a:r>
              <a:rPr dirty="0" spc="-135"/>
              <a:t> </a:t>
            </a:r>
            <a:r>
              <a:rPr dirty="0"/>
              <a:t>Acquisition</a:t>
            </a:r>
            <a:r>
              <a:rPr dirty="0" spc="-114"/>
              <a:t> </a:t>
            </a:r>
            <a:r>
              <a:rPr dirty="0" spc="-10"/>
              <a:t>Method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5729"/>
            <a:ext cx="9210675" cy="95948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Aka.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Spiral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beam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geometry,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requires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all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three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the </a:t>
            </a:r>
            <a:r>
              <a:rPr dirty="0" sz="3200">
                <a:latin typeface="Arial MT"/>
                <a:cs typeface="Arial MT"/>
              </a:rPr>
              <a:t>following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occur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simultaneously:</a:t>
            </a:r>
            <a:endParaRPr sz="32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99972" y="2863595"/>
            <a:ext cx="213359" cy="259079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96795" y="2854451"/>
            <a:ext cx="3860291" cy="309372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1831085" y="3213557"/>
            <a:ext cx="123189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74164" y="3310128"/>
            <a:ext cx="3083052" cy="220979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5254878" y="3189554"/>
            <a:ext cx="136779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 i="1">
                <a:solidFill>
                  <a:srgbClr val="FF66FF"/>
                </a:solidFill>
                <a:latin typeface="Arial"/>
                <a:cs typeface="Arial"/>
              </a:rPr>
              <a:t>slip</a:t>
            </a:r>
            <a:r>
              <a:rPr dirty="0" sz="2400" spc="-65" b="1" i="1">
                <a:solidFill>
                  <a:srgbClr val="FF66FF"/>
                </a:solidFill>
                <a:latin typeface="Arial"/>
                <a:cs typeface="Arial"/>
              </a:rPr>
              <a:t> </a:t>
            </a:r>
            <a:r>
              <a:rPr dirty="0" sz="2400" spc="-10" b="1" i="1">
                <a:solidFill>
                  <a:srgbClr val="FF66FF"/>
                </a:solidFill>
                <a:latin typeface="Arial"/>
                <a:cs typeface="Arial"/>
              </a:rPr>
              <a:t>rings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81683" y="3700271"/>
            <a:ext cx="231647" cy="263651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1801367" y="3695700"/>
            <a:ext cx="3420110" cy="309880"/>
            <a:chOff x="1801367" y="3695700"/>
            <a:chExt cx="3420110" cy="309880"/>
          </a:xfrm>
        </p:grpSpPr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01367" y="3695700"/>
              <a:ext cx="1786126" cy="27736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04260" y="3718559"/>
              <a:ext cx="1616964" cy="286512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281683" y="4148328"/>
            <a:ext cx="231647" cy="268224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801367" y="4143755"/>
            <a:ext cx="4283963" cy="277368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916330" y="4631820"/>
            <a:ext cx="10026015" cy="946150"/>
          </a:xfrm>
          <a:prstGeom prst="rect">
            <a:avLst/>
          </a:prstGeom>
        </p:spPr>
        <p:txBody>
          <a:bodyPr wrap="square" lIns="0" tIns="508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dirty="0" sz="3200">
                <a:latin typeface="Arial MT"/>
                <a:cs typeface="Arial MT"/>
              </a:rPr>
              <a:t>Helical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scanning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results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irradiating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volume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tissue.</a:t>
            </a:r>
            <a:endParaRPr sz="32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25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i="1">
                <a:latin typeface="Arial"/>
                <a:cs typeface="Arial"/>
              </a:rPr>
              <a:t>Axial</a:t>
            </a:r>
            <a:r>
              <a:rPr dirty="0" sz="2400" spc="-12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methods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irradiate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spc="-55" i="1">
                <a:latin typeface="Arial"/>
                <a:cs typeface="Arial"/>
              </a:rPr>
              <a:t>slice-by-</a:t>
            </a:r>
            <a:r>
              <a:rPr dirty="0" sz="2400" spc="-10" i="1">
                <a:latin typeface="Arial"/>
                <a:cs typeface="Arial"/>
              </a:rPr>
              <a:t>slice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0"/>
              </a:spcBef>
            </a:pPr>
            <a:r>
              <a:rPr dirty="0"/>
              <a:t>Advantages</a:t>
            </a:r>
            <a:r>
              <a:rPr dirty="0" spc="-120"/>
              <a:t> </a:t>
            </a:r>
            <a:r>
              <a:rPr dirty="0"/>
              <a:t>of</a:t>
            </a:r>
            <a:r>
              <a:rPr dirty="0" spc="-90"/>
              <a:t> </a:t>
            </a:r>
            <a:r>
              <a:rPr dirty="0"/>
              <a:t>Helical</a:t>
            </a:r>
            <a:r>
              <a:rPr dirty="0" spc="-145"/>
              <a:t> </a:t>
            </a:r>
            <a:r>
              <a:rPr dirty="0" spc="-10"/>
              <a:t>Scanning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51788"/>
            <a:ext cx="9747885" cy="4290695"/>
          </a:xfrm>
          <a:prstGeom prst="rect">
            <a:avLst/>
          </a:prstGeom>
        </p:spPr>
        <p:txBody>
          <a:bodyPr wrap="square" lIns="0" tIns="2152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6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Reduces</a:t>
            </a:r>
            <a:r>
              <a:rPr dirty="0" sz="2600" spc="-1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likelihood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misregistration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5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More</a:t>
            </a:r>
            <a:r>
              <a:rPr dirty="0" sz="2600" spc="-1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data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manipulation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capabilities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158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Decreased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times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Lessens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probability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motion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artifacts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occurring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with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patients,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such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as: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1900" spc="-10" i="1">
                <a:latin typeface="Arial"/>
                <a:cs typeface="Arial"/>
              </a:rPr>
              <a:t>Uncooperative</a:t>
            </a:r>
            <a:endParaRPr sz="1900">
              <a:latin typeface="Arial"/>
              <a:cs typeface="Arial"/>
            </a:endParaRPr>
          </a:p>
          <a:p>
            <a:pPr lvl="2" marL="1155065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1900" spc="-10" i="1">
                <a:latin typeface="Arial"/>
                <a:cs typeface="Arial"/>
              </a:rPr>
              <a:t>Trauma</a:t>
            </a:r>
            <a:endParaRPr sz="1900">
              <a:latin typeface="Arial"/>
              <a:cs typeface="Arial"/>
            </a:endParaRPr>
          </a:p>
          <a:p>
            <a:pPr lvl="2" marL="1155065" indent="-228600">
              <a:lnSpc>
                <a:spcPct val="100000"/>
              </a:lnSpc>
              <a:buFont typeface="Arial MT"/>
              <a:buChar char="•"/>
              <a:tabLst>
                <a:tab pos="1155065" algn="l"/>
              </a:tabLst>
            </a:pPr>
            <a:r>
              <a:rPr dirty="0" sz="1900" spc="-10" i="1">
                <a:latin typeface="Arial"/>
                <a:cs typeface="Arial"/>
              </a:rPr>
              <a:t>Pediatric</a:t>
            </a:r>
            <a:endParaRPr sz="1900">
              <a:latin typeface="Arial"/>
              <a:cs typeface="Arial"/>
            </a:endParaRPr>
          </a:p>
          <a:p>
            <a:pPr marL="241300" indent="-228600">
              <a:lnSpc>
                <a:spcPts val="3110"/>
              </a:lnSpc>
              <a:spcBef>
                <a:spcPts val="156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Enables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usage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smaller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volumes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contrast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Enhances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safety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1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Improves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cost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effectiveness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1604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0"/>
              </a:spcBef>
            </a:pPr>
            <a:r>
              <a:rPr dirty="0"/>
              <a:t>Disadvantages</a:t>
            </a:r>
            <a:r>
              <a:rPr dirty="0" spc="-135"/>
              <a:t> </a:t>
            </a:r>
            <a:r>
              <a:rPr dirty="0"/>
              <a:t>of</a:t>
            </a:r>
            <a:r>
              <a:rPr dirty="0" spc="-70"/>
              <a:t> </a:t>
            </a:r>
            <a:r>
              <a:rPr dirty="0"/>
              <a:t>Helical</a:t>
            </a:r>
            <a:r>
              <a:rPr dirty="0" spc="-145"/>
              <a:t> </a:t>
            </a:r>
            <a:r>
              <a:rPr dirty="0" spc="-10"/>
              <a:t>Scanning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75587"/>
            <a:ext cx="8093709" cy="331216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5"/>
              </a:spcBef>
              <a:buChar char="•"/>
              <a:tabLst>
                <a:tab pos="240029" algn="l"/>
              </a:tabLst>
            </a:pPr>
            <a:r>
              <a:rPr dirty="0" sz="3200">
                <a:latin typeface="Arial MT"/>
                <a:cs typeface="Arial MT"/>
              </a:rPr>
              <a:t>Image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Quality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inferior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axial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acquisitions</a:t>
            </a:r>
            <a:endParaRPr sz="32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2995"/>
              </a:spcBef>
              <a:buChar char="•"/>
              <a:tabLst>
                <a:tab pos="240665" algn="l"/>
              </a:tabLst>
            </a:pPr>
            <a:r>
              <a:rPr dirty="0" sz="3200">
                <a:latin typeface="Arial MT"/>
                <a:cs typeface="Arial MT"/>
              </a:rPr>
              <a:t>360°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not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obtained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each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helix</a:t>
            </a:r>
            <a:endParaRPr sz="32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5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800" spc="-30" i="1">
                <a:solidFill>
                  <a:srgbClr val="D43B17"/>
                </a:solidFill>
                <a:latin typeface="Arial"/>
                <a:cs typeface="Arial"/>
              </a:rPr>
              <a:t>Extrapolation/Interpolation</a:t>
            </a:r>
            <a:r>
              <a:rPr dirty="0" sz="2800" spc="-5" i="1">
                <a:solidFill>
                  <a:srgbClr val="D43B17"/>
                </a:solidFill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must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occur</a:t>
            </a:r>
            <a:endParaRPr sz="28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1153795" algn="l"/>
              </a:tabLst>
            </a:pPr>
            <a:r>
              <a:rPr dirty="0" sz="2400">
                <a:latin typeface="Arial MT"/>
                <a:cs typeface="Arial MT"/>
              </a:rPr>
              <a:t>Affects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reconstruction</a:t>
            </a:r>
            <a:endParaRPr sz="2400">
              <a:latin typeface="Arial MT"/>
              <a:cs typeface="Arial MT"/>
            </a:endParaRPr>
          </a:p>
          <a:p>
            <a:pPr marL="2847340">
              <a:lnSpc>
                <a:spcPct val="100000"/>
              </a:lnSpc>
              <a:spcBef>
                <a:spcPts val="700"/>
              </a:spcBef>
            </a:pPr>
            <a:r>
              <a:rPr dirty="0" sz="2400" i="1">
                <a:latin typeface="Arial"/>
                <a:cs typeface="Arial"/>
              </a:rPr>
              <a:t>*</a:t>
            </a:r>
            <a:r>
              <a:rPr dirty="0" sz="2400" spc="-16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Note:</a:t>
            </a:r>
            <a:r>
              <a:rPr dirty="0" sz="2400" spc="-13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Interpolation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is</a:t>
            </a:r>
            <a:r>
              <a:rPr dirty="0" sz="2400" spc="-14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designed</a:t>
            </a:r>
            <a:r>
              <a:rPr dirty="0" sz="2400" spc="-50" i="1">
                <a:latin typeface="Arial"/>
                <a:cs typeface="Arial"/>
              </a:rPr>
              <a:t> </a:t>
            </a:r>
            <a:r>
              <a:rPr dirty="0" sz="2400" spc="-25" i="1">
                <a:latin typeface="Arial"/>
                <a:cs typeface="Arial"/>
              </a:rPr>
              <a:t>to:</a:t>
            </a:r>
            <a:endParaRPr sz="2400">
              <a:latin typeface="Arial"/>
              <a:cs typeface="Arial"/>
            </a:endParaRPr>
          </a:p>
          <a:p>
            <a:pPr lvl="3" marL="2527300" indent="-228600">
              <a:lnSpc>
                <a:spcPct val="100000"/>
              </a:lnSpc>
              <a:spcBef>
                <a:spcPts val="325"/>
              </a:spcBef>
              <a:buChar char="•"/>
              <a:tabLst>
                <a:tab pos="2527300" algn="l"/>
              </a:tabLst>
            </a:pPr>
            <a:r>
              <a:rPr dirty="0" sz="1800">
                <a:latin typeface="Arial MT"/>
                <a:cs typeface="Arial MT"/>
              </a:rPr>
              <a:t>Remove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“slant”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from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image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slice</a:t>
            </a:r>
            <a:endParaRPr sz="1800">
              <a:latin typeface="Arial MT"/>
              <a:cs typeface="Arial MT"/>
            </a:endParaRPr>
          </a:p>
          <a:p>
            <a:pPr lvl="3" marL="2527300" indent="-228600">
              <a:lnSpc>
                <a:spcPct val="100000"/>
              </a:lnSpc>
              <a:spcBef>
                <a:spcPts val="300"/>
              </a:spcBef>
              <a:buChar char="•"/>
              <a:tabLst>
                <a:tab pos="2527300" algn="l"/>
              </a:tabLst>
            </a:pPr>
            <a:r>
              <a:rPr dirty="0" sz="1800">
                <a:latin typeface="Arial MT"/>
                <a:cs typeface="Arial MT"/>
              </a:rPr>
              <a:t>Create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 spc="-40">
                <a:latin typeface="Arial MT"/>
                <a:cs typeface="Arial MT"/>
              </a:rPr>
              <a:t>motion-</a:t>
            </a:r>
            <a:r>
              <a:rPr dirty="0" sz="1800">
                <a:latin typeface="Arial MT"/>
                <a:cs typeface="Arial MT"/>
              </a:rPr>
              <a:t>free</a:t>
            </a:r>
            <a:r>
              <a:rPr dirty="0" sz="1800" spc="4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images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5"/>
              </a:spcBef>
            </a:pPr>
            <a:r>
              <a:rPr dirty="0"/>
              <a:t>Data</a:t>
            </a:r>
            <a:r>
              <a:rPr dirty="0" spc="-40"/>
              <a:t> </a:t>
            </a:r>
            <a:r>
              <a:rPr dirty="0" spc="-10"/>
              <a:t>Classification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29155" y="3026664"/>
            <a:ext cx="2026920" cy="30937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20011" y="3729228"/>
            <a:ext cx="1443227" cy="277368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929639" y="1795729"/>
            <a:ext cx="9735820" cy="334517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All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radiation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that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transmits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through</a:t>
            </a:r>
            <a:r>
              <a:rPr dirty="0" sz="3200" spc="-1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patient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and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gets </a:t>
            </a:r>
            <a:r>
              <a:rPr dirty="0" sz="3200">
                <a:latin typeface="Arial MT"/>
                <a:cs typeface="Arial MT"/>
              </a:rPr>
              <a:t>recorded</a:t>
            </a:r>
            <a:r>
              <a:rPr dirty="0" sz="3200" spc="-1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by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detectors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known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as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either:</a:t>
            </a:r>
            <a:endParaRPr sz="3200">
              <a:latin typeface="Arial MT"/>
              <a:cs typeface="Arial MT"/>
            </a:endParaRPr>
          </a:p>
          <a:p>
            <a:pPr marL="457200">
              <a:lnSpc>
                <a:spcPct val="100000"/>
              </a:lnSpc>
              <a:spcBef>
                <a:spcPts val="134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457200">
              <a:lnSpc>
                <a:spcPct val="100000"/>
              </a:lnSpc>
              <a:spcBef>
                <a:spcPts val="21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ct val="100000"/>
              </a:lnSpc>
              <a:spcBef>
                <a:spcPts val="1300"/>
              </a:spcBef>
              <a:buChar char="•"/>
              <a:tabLst>
                <a:tab pos="228600" algn="l"/>
              </a:tabLst>
            </a:pP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data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acquisition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process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produces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raw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 spc="-20">
                <a:latin typeface="Arial MT"/>
                <a:cs typeface="Arial MT"/>
              </a:rPr>
              <a:t>data</a:t>
            </a:r>
            <a:endParaRPr sz="30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200"/>
              </a:spcBef>
              <a:buChar char="•"/>
              <a:tabLst>
                <a:tab pos="683260" algn="l"/>
              </a:tabLst>
            </a:pPr>
            <a:r>
              <a:rPr dirty="0" sz="2800" spc="-10">
                <a:latin typeface="Arial MT"/>
                <a:cs typeface="Arial MT"/>
              </a:rPr>
              <a:t>Which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requires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high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storage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capacities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55575">
              <a:lnSpc>
                <a:spcPct val="100000"/>
              </a:lnSpc>
              <a:spcBef>
                <a:spcPts val="100"/>
              </a:spcBef>
            </a:pPr>
            <a:r>
              <a:rPr dirty="0"/>
              <a:t>Image</a:t>
            </a:r>
            <a:r>
              <a:rPr dirty="0" spc="-65"/>
              <a:t> </a:t>
            </a:r>
            <a:r>
              <a:rPr dirty="0" spc="-10"/>
              <a:t>Reconstruction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5729"/>
            <a:ext cx="9416415" cy="394017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1207135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process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manipulating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raw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data,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using algorithms.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04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Usually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occurs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automatically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735"/>
              </a:lnSpc>
              <a:spcBef>
                <a:spcPts val="434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Converts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electrical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signals,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created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radiation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flux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the</a:t>
            </a:r>
            <a:endParaRPr sz="2400">
              <a:latin typeface="Arial MT"/>
              <a:cs typeface="Arial MT"/>
            </a:endParaRPr>
          </a:p>
          <a:p>
            <a:pPr marL="697865">
              <a:lnSpc>
                <a:spcPts val="2735"/>
              </a:lnSpc>
            </a:pPr>
            <a:r>
              <a:rPr dirty="0" sz="2400">
                <a:latin typeface="Arial MT"/>
                <a:cs typeface="Arial MT"/>
              </a:rPr>
              <a:t>detectors,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into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digital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format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39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Organizes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raw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onto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matrix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9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Using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all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calculated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Numbers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88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Selects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portions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wanted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Algorithms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04775" rIns="0" bIns="0" rtlCol="0" vert="horz">
            <a:spAutoFit/>
          </a:bodyPr>
          <a:lstStyle/>
          <a:p>
            <a:pPr marL="12700" marR="779145">
              <a:lnSpc>
                <a:spcPts val="3100"/>
              </a:lnSpc>
              <a:spcBef>
                <a:spcPts val="825"/>
              </a:spcBef>
            </a:pPr>
            <a:r>
              <a:rPr dirty="0" b="0">
                <a:latin typeface="Arial MT"/>
                <a:cs typeface="Arial MT"/>
              </a:rPr>
              <a:t>Are</a:t>
            </a:r>
            <a:r>
              <a:rPr dirty="0" spc="-10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a</a:t>
            </a:r>
            <a:r>
              <a:rPr dirty="0" spc="-8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set</a:t>
            </a:r>
            <a:r>
              <a:rPr dirty="0" spc="-7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of</a:t>
            </a:r>
            <a:r>
              <a:rPr dirty="0" spc="-6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rules</a:t>
            </a:r>
            <a:r>
              <a:rPr dirty="0" spc="-6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or</a:t>
            </a:r>
            <a:r>
              <a:rPr dirty="0" spc="-6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directions</a:t>
            </a:r>
            <a:r>
              <a:rPr dirty="0" spc="-9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used</a:t>
            </a:r>
            <a:r>
              <a:rPr dirty="0" spc="-11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to</a:t>
            </a:r>
            <a:r>
              <a:rPr dirty="0" spc="-8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get</a:t>
            </a:r>
            <a:r>
              <a:rPr dirty="0" spc="-4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a</a:t>
            </a:r>
            <a:r>
              <a:rPr dirty="0" spc="-65" b="0">
                <a:latin typeface="Arial MT"/>
                <a:cs typeface="Arial MT"/>
              </a:rPr>
              <a:t> </a:t>
            </a:r>
            <a:r>
              <a:rPr dirty="0" spc="-10" b="0">
                <a:latin typeface="Arial MT"/>
                <a:cs typeface="Arial MT"/>
              </a:rPr>
              <a:t>specific </a:t>
            </a:r>
            <a:r>
              <a:rPr dirty="0" b="0">
                <a:latin typeface="Arial MT"/>
                <a:cs typeface="Arial MT"/>
              </a:rPr>
              <a:t>output</a:t>
            </a:r>
            <a:r>
              <a:rPr dirty="0" spc="-10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from</a:t>
            </a:r>
            <a:r>
              <a:rPr dirty="0" spc="-10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a</a:t>
            </a:r>
            <a:r>
              <a:rPr dirty="0" spc="-6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specific</a:t>
            </a:r>
            <a:r>
              <a:rPr dirty="0" spc="-100" b="0">
                <a:latin typeface="Arial MT"/>
                <a:cs typeface="Arial MT"/>
              </a:rPr>
              <a:t> </a:t>
            </a:r>
            <a:r>
              <a:rPr dirty="0" spc="-10" b="0">
                <a:latin typeface="Arial MT"/>
                <a:cs typeface="Arial MT"/>
              </a:rPr>
              <a:t>input.</a:t>
            </a:r>
          </a:p>
          <a:p>
            <a:pPr marL="240029" indent="-227329">
              <a:lnSpc>
                <a:spcPct val="100000"/>
              </a:lnSpc>
              <a:spcBef>
                <a:spcPts val="425"/>
              </a:spcBef>
              <a:buChar char="•"/>
              <a:tabLst>
                <a:tab pos="240029" algn="l"/>
              </a:tabLst>
            </a:pPr>
            <a:r>
              <a:rPr dirty="0" sz="2800" b="0">
                <a:latin typeface="Arial MT"/>
                <a:cs typeface="Arial MT"/>
              </a:rPr>
              <a:t>Rules</a:t>
            </a:r>
            <a:r>
              <a:rPr dirty="0" sz="2800" spc="-14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must</a:t>
            </a:r>
            <a:r>
              <a:rPr dirty="0" sz="2800" spc="-14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be</a:t>
            </a:r>
            <a:r>
              <a:rPr dirty="0" sz="2800" spc="-16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simple</a:t>
            </a:r>
            <a:r>
              <a:rPr dirty="0" sz="2800" spc="-114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and</a:t>
            </a:r>
            <a:r>
              <a:rPr dirty="0" sz="2800" spc="-14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well</a:t>
            </a:r>
            <a:r>
              <a:rPr dirty="0" sz="2800" spc="-125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defined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800" b="0">
                <a:latin typeface="Arial MT"/>
                <a:cs typeface="Arial MT"/>
              </a:rPr>
              <a:t>Must</a:t>
            </a:r>
            <a:r>
              <a:rPr dirty="0" sz="2800" spc="-16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terminate</a:t>
            </a:r>
            <a:r>
              <a:rPr dirty="0" sz="2800" spc="-13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after</a:t>
            </a:r>
            <a:r>
              <a:rPr dirty="0" sz="2800" spc="-16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a</a:t>
            </a:r>
            <a:r>
              <a:rPr dirty="0" sz="2800" spc="-165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finite</a:t>
            </a:r>
            <a:r>
              <a:rPr dirty="0" sz="2800" spc="-160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number</a:t>
            </a:r>
            <a:r>
              <a:rPr dirty="0" sz="2800" spc="-114" b="0">
                <a:latin typeface="Arial MT"/>
                <a:cs typeface="Arial MT"/>
              </a:rPr>
              <a:t> </a:t>
            </a:r>
            <a:r>
              <a:rPr dirty="0" sz="2800" b="0">
                <a:latin typeface="Arial MT"/>
                <a:cs typeface="Arial MT"/>
              </a:rPr>
              <a:t>of</a:t>
            </a:r>
            <a:r>
              <a:rPr dirty="0" sz="2800" spc="-190" b="0">
                <a:latin typeface="Arial MT"/>
                <a:cs typeface="Arial MT"/>
              </a:rPr>
              <a:t> </a:t>
            </a:r>
            <a:r>
              <a:rPr dirty="0" sz="2800" spc="-10" b="0">
                <a:latin typeface="Arial MT"/>
                <a:cs typeface="Arial MT"/>
              </a:rPr>
              <a:t>steps</a:t>
            </a:r>
            <a:endParaRPr sz="2800">
              <a:latin typeface="Arial MT"/>
              <a:cs typeface="Arial MT"/>
            </a:endParaRPr>
          </a:p>
          <a:p>
            <a:pPr marL="12700" marR="5080">
              <a:lnSpc>
                <a:spcPts val="3100"/>
              </a:lnSpc>
              <a:spcBef>
                <a:spcPts val="1775"/>
              </a:spcBef>
            </a:pPr>
            <a:r>
              <a:rPr dirty="0" b="0">
                <a:latin typeface="Arial MT"/>
                <a:cs typeface="Arial MT"/>
              </a:rPr>
              <a:t>Common</a:t>
            </a:r>
            <a:r>
              <a:rPr dirty="0" spc="-19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algorithms</a:t>
            </a:r>
            <a:r>
              <a:rPr dirty="0" spc="-15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that</a:t>
            </a:r>
            <a:r>
              <a:rPr dirty="0" spc="-14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can</a:t>
            </a:r>
            <a:r>
              <a:rPr dirty="0" spc="-15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be</a:t>
            </a:r>
            <a:r>
              <a:rPr dirty="0" spc="-145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automatically</a:t>
            </a:r>
            <a:r>
              <a:rPr dirty="0" spc="-130" b="0">
                <a:latin typeface="Arial MT"/>
                <a:cs typeface="Arial MT"/>
              </a:rPr>
              <a:t> </a:t>
            </a:r>
            <a:r>
              <a:rPr dirty="0" b="0">
                <a:latin typeface="Arial MT"/>
                <a:cs typeface="Arial MT"/>
              </a:rPr>
              <a:t>applied</a:t>
            </a:r>
            <a:r>
              <a:rPr dirty="0" spc="-130" b="0">
                <a:latin typeface="Arial MT"/>
                <a:cs typeface="Arial MT"/>
              </a:rPr>
              <a:t> </a:t>
            </a:r>
            <a:r>
              <a:rPr dirty="0" spc="-25" b="0">
                <a:latin typeface="Arial MT"/>
                <a:cs typeface="Arial MT"/>
              </a:rPr>
              <a:t>to </a:t>
            </a:r>
            <a:r>
              <a:rPr dirty="0" b="0">
                <a:latin typeface="Arial MT"/>
                <a:cs typeface="Arial MT"/>
              </a:rPr>
              <a:t>raw</a:t>
            </a:r>
            <a:r>
              <a:rPr dirty="0" spc="-75" b="0">
                <a:latin typeface="Arial MT"/>
                <a:cs typeface="Arial MT"/>
              </a:rPr>
              <a:t> </a:t>
            </a:r>
            <a:r>
              <a:rPr dirty="0" spc="-10" b="0">
                <a:latin typeface="Arial MT"/>
                <a:cs typeface="Arial MT"/>
              </a:rPr>
              <a:t>data:</a:t>
            </a:r>
          </a:p>
          <a:p>
            <a:pPr lvl="1" marL="697865" indent="-228600">
              <a:lnSpc>
                <a:spcPts val="2970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Back</a:t>
            </a:r>
            <a:r>
              <a:rPr dirty="0" sz="2600" spc="-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Projection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3055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Filtered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Back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Projection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3100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Iterative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Reconstruction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3110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Fourier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Transform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Algorithms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78700"/>
            <a:ext cx="9813925" cy="4451985"/>
          </a:xfrm>
          <a:prstGeom prst="rect">
            <a:avLst/>
          </a:prstGeom>
        </p:spPr>
        <p:txBody>
          <a:bodyPr wrap="square" lIns="0" tIns="1149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dirty="0" u="heavy" sz="300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Back</a:t>
            </a:r>
            <a:r>
              <a:rPr dirty="0" u="heavy" sz="3000" spc="-16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Projection</a:t>
            </a:r>
            <a:endParaRPr sz="3000">
              <a:latin typeface="Arial"/>
              <a:cs typeface="Arial"/>
            </a:endParaRPr>
          </a:p>
          <a:p>
            <a:pPr marL="12700" marR="5080">
              <a:lnSpc>
                <a:spcPts val="3000"/>
              </a:lnSpc>
              <a:spcBef>
                <a:spcPts val="1155"/>
              </a:spcBef>
            </a:pPr>
            <a:r>
              <a:rPr dirty="0" sz="2800">
                <a:latin typeface="Arial MT"/>
                <a:cs typeface="Arial MT"/>
              </a:rPr>
              <a:t>Raw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dragged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smeared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onto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matrix,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order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view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shape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scanned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object.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55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Produces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streak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artifacts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“Star-Pattern”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980"/>
              </a:spcBef>
            </a:pPr>
            <a:r>
              <a:rPr dirty="0" u="heavy" sz="300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Filtered</a:t>
            </a:r>
            <a:r>
              <a:rPr dirty="0" u="heavy" sz="3000" spc="-7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Back</a:t>
            </a:r>
            <a:r>
              <a:rPr dirty="0" u="heavy" sz="3000" spc="-12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Projection</a:t>
            </a:r>
            <a:endParaRPr sz="3000">
              <a:latin typeface="Arial"/>
              <a:cs typeface="Arial"/>
            </a:endParaRPr>
          </a:p>
          <a:p>
            <a:pPr marL="12700" marR="1070610">
              <a:lnSpc>
                <a:spcPts val="3000"/>
              </a:lnSpc>
              <a:spcBef>
                <a:spcPts val="1155"/>
              </a:spcBef>
            </a:pPr>
            <a:r>
              <a:rPr dirty="0" sz="2800" spc="-10">
                <a:latin typeface="Arial MT"/>
                <a:cs typeface="Arial MT"/>
              </a:rPr>
              <a:t>Uses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solidFill>
                  <a:srgbClr val="EF16D5"/>
                </a:solidFill>
                <a:latin typeface="Arial MT"/>
                <a:cs typeface="Arial MT"/>
              </a:rPr>
              <a:t>convolution</a:t>
            </a:r>
            <a:r>
              <a:rPr dirty="0" sz="2800" spc="-125">
                <a:solidFill>
                  <a:srgbClr val="EF16D5"/>
                </a:solidFill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remove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blurring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caused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back </a:t>
            </a:r>
            <a:r>
              <a:rPr dirty="0" sz="2800" spc="-10">
                <a:latin typeface="Arial MT"/>
                <a:cs typeface="Arial MT"/>
              </a:rPr>
              <a:t>projection.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66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Improves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quality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Algorithms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84417"/>
            <a:ext cx="8397875" cy="3401695"/>
          </a:xfrm>
          <a:prstGeom prst="rect">
            <a:avLst/>
          </a:prstGeom>
        </p:spPr>
        <p:txBody>
          <a:bodyPr wrap="square" lIns="0" tIns="1092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dirty="0" u="heavy" sz="300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Iterative</a:t>
            </a:r>
            <a:r>
              <a:rPr dirty="0" u="heavy" sz="3000" spc="-145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Reconstruction</a:t>
            </a:r>
            <a:endParaRPr sz="3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2800" spc="-10">
                <a:latin typeface="Arial MT"/>
                <a:cs typeface="Arial MT"/>
              </a:rPr>
              <a:t>Compares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data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assumed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dataset.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Projects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calculated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difference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onto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matrix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585"/>
              </a:spcBef>
            </a:pPr>
            <a:r>
              <a:rPr dirty="0" u="heavy" sz="3000" spc="-1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Fourier</a:t>
            </a:r>
            <a:r>
              <a:rPr dirty="0" u="heavy" sz="3000" spc="-19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000" spc="-1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Transform</a:t>
            </a:r>
            <a:endParaRPr sz="3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2800" spc="-10">
                <a:latin typeface="Arial MT"/>
                <a:cs typeface="Arial MT"/>
              </a:rPr>
              <a:t>Based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measuring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frequencies.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MRI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reconstruction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0"/>
              </a:spcBef>
            </a:pPr>
            <a:r>
              <a:rPr dirty="0"/>
              <a:t>More</a:t>
            </a:r>
            <a:r>
              <a:rPr dirty="0" spc="-50"/>
              <a:t> </a:t>
            </a:r>
            <a:r>
              <a:rPr dirty="0" spc="-10"/>
              <a:t>Algorithms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87398"/>
            <a:ext cx="9916795" cy="3754754"/>
          </a:xfrm>
          <a:prstGeom prst="rect">
            <a:avLst/>
          </a:prstGeom>
        </p:spPr>
        <p:txBody>
          <a:bodyPr wrap="square" lIns="0" tIns="56515" rIns="0" bIns="0" rtlCol="0" vert="horz">
            <a:spAutoFit/>
          </a:bodyPr>
          <a:lstStyle/>
          <a:p>
            <a:pPr marL="12700" marR="5080">
              <a:lnSpc>
                <a:spcPct val="91100"/>
              </a:lnSpc>
              <a:spcBef>
                <a:spcPts val="445"/>
              </a:spcBef>
            </a:pPr>
            <a:r>
              <a:rPr dirty="0" sz="3200">
                <a:latin typeface="Arial MT"/>
                <a:cs typeface="Arial MT"/>
              </a:rPr>
              <a:t>Many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different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algorithms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are</a:t>
            </a:r>
            <a:r>
              <a:rPr dirty="0" sz="3200" spc="-1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available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use, </a:t>
            </a:r>
            <a:r>
              <a:rPr dirty="0" sz="3200">
                <a:latin typeface="Arial MT"/>
                <a:cs typeface="Arial MT"/>
              </a:rPr>
              <a:t>depending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on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which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parts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raw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are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chosen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to </a:t>
            </a:r>
            <a:r>
              <a:rPr dirty="0" sz="3200">
                <a:latin typeface="Arial MT"/>
                <a:cs typeface="Arial MT"/>
              </a:rPr>
              <a:t>be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enhanced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or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suppressed.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be: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10"/>
              </a:spcBef>
            </a:pP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Selected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by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technologist,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or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805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Built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into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scan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protocol</a:t>
            </a:r>
            <a:endParaRPr sz="3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40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Automatically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applies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algorithm(s)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5"/>
              </a:spcBef>
            </a:pPr>
            <a:r>
              <a:rPr dirty="0"/>
              <a:t>More</a:t>
            </a:r>
            <a:r>
              <a:rPr dirty="0" spc="-55"/>
              <a:t> </a:t>
            </a:r>
            <a:r>
              <a:rPr dirty="0" spc="-10"/>
              <a:t>Algorithms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77211" y="4041647"/>
            <a:ext cx="2182367" cy="201168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29639" y="1524988"/>
            <a:ext cx="9639935" cy="4057650"/>
          </a:xfrm>
          <a:prstGeom prst="rect">
            <a:avLst/>
          </a:prstGeom>
        </p:spPr>
        <p:txBody>
          <a:bodyPr wrap="square" lIns="0" tIns="26352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075"/>
              </a:spcBef>
            </a:pPr>
            <a:r>
              <a:rPr dirty="0" sz="3200">
                <a:latin typeface="Arial MT"/>
                <a:cs typeface="Arial MT"/>
              </a:rPr>
              <a:t>Common</a:t>
            </a:r>
            <a:r>
              <a:rPr dirty="0" sz="3200" spc="-1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algorithm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selections:</a:t>
            </a:r>
            <a:endParaRPr sz="32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1720"/>
              </a:spcBef>
              <a:buChar char="•"/>
              <a:tabLst>
                <a:tab pos="226060" algn="l"/>
              </a:tabLst>
            </a:pPr>
            <a:r>
              <a:rPr dirty="0" sz="2800" spc="-10">
                <a:latin typeface="Arial MT"/>
                <a:cs typeface="Arial MT"/>
              </a:rPr>
              <a:t>Standard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–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000" i="1">
                <a:latin typeface="Arial"/>
                <a:cs typeface="Arial"/>
              </a:rPr>
              <a:t>Balances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noise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and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detail</a:t>
            </a:r>
            <a:endParaRPr sz="2000">
              <a:latin typeface="Arial"/>
              <a:cs typeface="Arial"/>
            </a:endParaRPr>
          </a:p>
          <a:p>
            <a:pPr marL="226060" indent="-226060">
              <a:lnSpc>
                <a:spcPct val="100000"/>
              </a:lnSpc>
              <a:spcBef>
                <a:spcPts val="1695"/>
              </a:spcBef>
              <a:buChar char="•"/>
              <a:tabLst>
                <a:tab pos="226060" algn="l"/>
              </a:tabLst>
            </a:pPr>
            <a:r>
              <a:rPr dirty="0" sz="2800" spc="-10">
                <a:latin typeface="Arial MT"/>
                <a:cs typeface="Arial MT"/>
              </a:rPr>
              <a:t>Smoothing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–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000" i="1">
                <a:latin typeface="Arial"/>
                <a:cs typeface="Arial"/>
              </a:rPr>
              <a:t>↓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noise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&amp;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spatial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resolution,</a:t>
            </a:r>
            <a:r>
              <a:rPr dirty="0" sz="2000" spc="-1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↑</a:t>
            </a:r>
            <a:r>
              <a:rPr dirty="0" sz="2000" spc="-4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contrast</a:t>
            </a:r>
            <a:r>
              <a:rPr dirty="0" sz="2000" spc="-19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resolution</a:t>
            </a:r>
            <a:endParaRPr sz="2000">
              <a:latin typeface="Arial"/>
              <a:cs typeface="Arial"/>
            </a:endParaRPr>
          </a:p>
          <a:p>
            <a:pPr lvl="1" marL="685800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Aids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visualization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soft-</a:t>
            </a:r>
            <a:r>
              <a:rPr dirty="0" sz="2200" spc="-10">
                <a:latin typeface="Arial MT"/>
                <a:cs typeface="Arial MT"/>
              </a:rPr>
              <a:t>tissue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structures,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and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help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minimize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artifacts</a:t>
            </a:r>
            <a:endParaRPr sz="2200">
              <a:latin typeface="Arial MT"/>
              <a:cs typeface="Arial MT"/>
            </a:endParaRPr>
          </a:p>
          <a:p>
            <a:pPr marL="914400">
              <a:lnSpc>
                <a:spcPct val="100000"/>
              </a:lnSpc>
              <a:spcBef>
                <a:spcPts val="305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1585"/>
              </a:spcBef>
              <a:buChar char="•"/>
              <a:tabLst>
                <a:tab pos="226060" algn="l"/>
              </a:tabLst>
            </a:pPr>
            <a:r>
              <a:rPr dirty="0" sz="2800">
                <a:latin typeface="Arial MT"/>
                <a:cs typeface="Arial MT"/>
              </a:rPr>
              <a:t>Edge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Enhancement</a:t>
            </a:r>
            <a:r>
              <a:rPr dirty="0" sz="2800" spc="-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–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000" i="1">
                <a:latin typeface="Arial"/>
                <a:cs typeface="Arial"/>
              </a:rPr>
              <a:t>↑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noise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&amp;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spatial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resolution,</a:t>
            </a:r>
            <a:r>
              <a:rPr dirty="0" sz="2000" spc="-1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↓</a:t>
            </a:r>
            <a:r>
              <a:rPr dirty="0" sz="2000" spc="-10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contrast</a:t>
            </a:r>
            <a:r>
              <a:rPr dirty="0" sz="2000" spc="-17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resolution</a:t>
            </a:r>
            <a:endParaRPr sz="2000">
              <a:latin typeface="Arial"/>
              <a:cs typeface="Arial"/>
            </a:endParaRPr>
          </a:p>
          <a:p>
            <a:pPr lvl="1" marL="685800" indent="-228600">
              <a:lnSpc>
                <a:spcPct val="100000"/>
              </a:lnSpc>
              <a:spcBef>
                <a:spcPts val="310"/>
              </a:spcBef>
              <a:buChar char="•"/>
              <a:tabLst>
                <a:tab pos="685800" algn="l"/>
              </a:tabLst>
            </a:pPr>
            <a:r>
              <a:rPr dirty="0" sz="2200" spc="-10">
                <a:latin typeface="Arial MT"/>
                <a:cs typeface="Arial MT"/>
              </a:rPr>
              <a:t>Helps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demonstrate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fine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detail</a:t>
            </a:r>
            <a:endParaRPr sz="2200">
              <a:latin typeface="Arial MT"/>
              <a:cs typeface="Arial MT"/>
            </a:endParaRPr>
          </a:p>
          <a:p>
            <a:pPr marL="914400">
              <a:lnSpc>
                <a:spcPct val="100000"/>
              </a:lnSpc>
              <a:spcBef>
                <a:spcPts val="315"/>
              </a:spcBef>
            </a:pPr>
            <a:r>
              <a:rPr dirty="0" sz="1800" spc="-5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77211" y="5353811"/>
            <a:ext cx="4690872" cy="202691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5"/>
              </a:spcBef>
            </a:pPr>
            <a:r>
              <a:rPr dirty="0"/>
              <a:t>Image</a:t>
            </a:r>
            <a:r>
              <a:rPr dirty="0" spc="-60"/>
              <a:t> </a:t>
            </a:r>
            <a:r>
              <a:rPr dirty="0" spc="-10"/>
              <a:t>Display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79803" y="4623815"/>
            <a:ext cx="1972056" cy="34899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330" y="1787398"/>
            <a:ext cx="10116185" cy="3771900"/>
          </a:xfrm>
          <a:prstGeom prst="rect">
            <a:avLst/>
          </a:prstGeom>
        </p:spPr>
        <p:txBody>
          <a:bodyPr wrap="square" lIns="0" tIns="56515" rIns="0" bIns="0" rtlCol="0" vert="horz">
            <a:spAutoFit/>
          </a:bodyPr>
          <a:lstStyle/>
          <a:p>
            <a:pPr marL="12700" marR="810895">
              <a:lnSpc>
                <a:spcPct val="91100"/>
              </a:lnSpc>
              <a:spcBef>
                <a:spcPts val="445"/>
              </a:spcBef>
            </a:pP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process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whereby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reconstructed</a:t>
            </a:r>
            <a:r>
              <a:rPr dirty="0" sz="3200" spc="-20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is </a:t>
            </a:r>
            <a:r>
              <a:rPr dirty="0" sz="3200" spc="-10">
                <a:latin typeface="Arial MT"/>
                <a:cs typeface="Arial MT"/>
              </a:rPr>
              <a:t>averaged,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using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grayscale</a:t>
            </a:r>
            <a:r>
              <a:rPr dirty="0" sz="3200" spc="-1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mapping,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display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on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 spc="-50">
                <a:latin typeface="Arial MT"/>
                <a:cs typeface="Arial MT"/>
              </a:rPr>
              <a:t>a </a:t>
            </a:r>
            <a:r>
              <a:rPr dirty="0" sz="3200" spc="-10">
                <a:latin typeface="Arial MT"/>
                <a:cs typeface="Arial MT"/>
              </a:rPr>
              <a:t>monitor.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DAC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(digital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analog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conversion)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4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12700" marR="5080">
              <a:lnSpc>
                <a:spcPts val="3510"/>
              </a:lnSpc>
              <a:tabLst>
                <a:tab pos="2533650" algn="l"/>
              </a:tabLst>
            </a:pPr>
            <a:r>
              <a:rPr dirty="0" sz="3200">
                <a:latin typeface="Arial MT"/>
                <a:cs typeface="Arial MT"/>
              </a:rPr>
              <a:t>An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image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viewed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on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monitor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consists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classified </a:t>
            </a:r>
            <a:r>
              <a:rPr dirty="0" sz="3200" spc="-25">
                <a:latin typeface="Arial MT"/>
                <a:cs typeface="Arial MT"/>
              </a:rPr>
              <a:t>as</a:t>
            </a:r>
            <a:r>
              <a:rPr dirty="0" sz="3200">
                <a:latin typeface="Arial MT"/>
                <a:cs typeface="Arial MT"/>
              </a:rPr>
              <a:t>	</a:t>
            </a:r>
            <a:r>
              <a:rPr dirty="0" sz="3200" spc="-50">
                <a:latin typeface="Arial MT"/>
                <a:cs typeface="Arial MT"/>
              </a:rPr>
              <a:t>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4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Requires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less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storage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capacity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than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raw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data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5"/>
              </a:spcBef>
            </a:pPr>
            <a:r>
              <a:rPr dirty="0"/>
              <a:t>Image</a:t>
            </a:r>
            <a:r>
              <a:rPr dirty="0" spc="-65"/>
              <a:t> </a:t>
            </a:r>
            <a:r>
              <a:rPr dirty="0"/>
              <a:t>Display</a:t>
            </a:r>
            <a:r>
              <a:rPr dirty="0" spc="-65"/>
              <a:t> </a:t>
            </a:r>
            <a:r>
              <a:rPr dirty="0" spc="-10"/>
              <a:t>Considerations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38215" y="5015484"/>
            <a:ext cx="2417064" cy="25603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330" y="1795729"/>
            <a:ext cx="9997440" cy="391223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Two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primary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categories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affect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how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processed</a:t>
            </a:r>
            <a:r>
              <a:rPr dirty="0" sz="3200" spc="-19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for </a:t>
            </a:r>
            <a:r>
              <a:rPr dirty="0" sz="3200">
                <a:latin typeface="Arial MT"/>
                <a:cs typeface="Arial MT"/>
              </a:rPr>
              <a:t>image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display: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550"/>
              </a:spcBef>
              <a:buChar char="•"/>
              <a:tabLst>
                <a:tab pos="240029" algn="l"/>
              </a:tabLst>
            </a:pPr>
            <a:r>
              <a:rPr dirty="0" sz="2800" spc="-25">
                <a:latin typeface="Arial MT"/>
                <a:cs typeface="Arial MT"/>
              </a:rPr>
              <a:t>Uncontrollable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factors: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697865" algn="l"/>
              </a:tabLst>
            </a:pPr>
            <a:r>
              <a:rPr dirty="0" sz="2600" spc="-10">
                <a:latin typeface="Arial MT"/>
                <a:cs typeface="Arial MT"/>
              </a:rPr>
              <a:t>Inherent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equipment</a:t>
            </a:r>
            <a:r>
              <a:rPr dirty="0" sz="2600" spc="-1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limitations</a:t>
            </a:r>
            <a:endParaRPr sz="26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209"/>
              </a:spcBef>
              <a:buChar char="•"/>
              <a:tabLst>
                <a:tab pos="1155065" algn="l"/>
              </a:tabLst>
            </a:pPr>
            <a:r>
              <a:rPr dirty="0" sz="2200" spc="-10">
                <a:latin typeface="Arial MT"/>
                <a:cs typeface="Arial MT"/>
              </a:rPr>
              <a:t>Example: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Matrix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size</a:t>
            </a:r>
            <a:endParaRPr sz="2200">
              <a:latin typeface="Arial MT"/>
              <a:cs typeface="Arial MT"/>
            </a:endParaRPr>
          </a:p>
          <a:p>
            <a:pPr lvl="2"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buChar char="•"/>
              <a:tabLst>
                <a:tab pos="240029" algn="l"/>
              </a:tabLst>
            </a:pPr>
            <a:r>
              <a:rPr dirty="0" sz="2800" spc="-20">
                <a:latin typeface="Arial MT"/>
                <a:cs typeface="Arial MT"/>
              </a:rPr>
              <a:t>Controllable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factors: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Technologists</a:t>
            </a:r>
            <a:r>
              <a:rPr dirty="0" sz="2600" spc="-1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selection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of</a:t>
            </a:r>
            <a:endParaRPr sz="26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220"/>
              </a:spcBef>
              <a:buChar char="•"/>
              <a:tabLst>
                <a:tab pos="1155065" algn="l"/>
              </a:tabLst>
            </a:pPr>
            <a:r>
              <a:rPr dirty="0" sz="2200" spc="-10">
                <a:latin typeface="Arial MT"/>
                <a:cs typeface="Arial MT"/>
              </a:rPr>
              <a:t>Example: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Scan</a:t>
            </a:r>
            <a:r>
              <a:rPr dirty="0" sz="2200" spc="-1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time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5"/>
              </a:spcBef>
            </a:pPr>
            <a:r>
              <a:rPr dirty="0"/>
              <a:t>Uncontrollable</a:t>
            </a:r>
            <a:r>
              <a:rPr dirty="0" spc="-235"/>
              <a:t> </a:t>
            </a:r>
            <a:r>
              <a:rPr dirty="0" spc="-10"/>
              <a:t>Factors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928827" y="2194305"/>
            <a:ext cx="1187450" cy="64135"/>
          </a:xfrm>
          <a:custGeom>
            <a:avLst/>
            <a:gdLst/>
            <a:ahLst/>
            <a:cxnLst/>
            <a:rect l="l" t="t" r="r" b="b"/>
            <a:pathLst>
              <a:path w="1187450" h="64135">
                <a:moveTo>
                  <a:pt x="1187196" y="0"/>
                </a:moveTo>
                <a:lnTo>
                  <a:pt x="0" y="0"/>
                </a:lnTo>
                <a:lnTo>
                  <a:pt x="0" y="64008"/>
                </a:lnTo>
                <a:lnTo>
                  <a:pt x="1187196" y="64008"/>
                </a:lnTo>
                <a:lnTo>
                  <a:pt x="1187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916330" y="1671559"/>
            <a:ext cx="9996170" cy="3979545"/>
          </a:xfrm>
          <a:prstGeom prst="rect">
            <a:avLst/>
          </a:prstGeom>
        </p:spPr>
        <p:txBody>
          <a:bodyPr wrap="square" lIns="0" tIns="11683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dirty="0" sz="3200" spc="-10" b="1" i="1">
                <a:latin typeface="Arial"/>
                <a:cs typeface="Arial"/>
              </a:rPr>
              <a:t>Matrix</a:t>
            </a:r>
            <a:endParaRPr sz="32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2D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array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numbers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make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up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digital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Made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up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columns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rows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Define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small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sections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called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picture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elements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(aka.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pixels)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square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rectangular</a:t>
            </a:r>
            <a:endParaRPr sz="20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Shape</a:t>
            </a:r>
            <a:r>
              <a:rPr dirty="0" sz="1800" spc="-6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5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pixel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affects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spatial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resolution</a:t>
            </a:r>
            <a:endParaRPr sz="18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025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The</a:t>
            </a:r>
            <a:r>
              <a:rPr dirty="0" sz="2800" spc="-140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larger</a:t>
            </a:r>
            <a:r>
              <a:rPr dirty="0" sz="2800" spc="-145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the</a:t>
            </a:r>
            <a:r>
              <a:rPr dirty="0" sz="2800" spc="-135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matrix</a:t>
            </a:r>
            <a:r>
              <a:rPr dirty="0" sz="2800" spc="-150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size,</a:t>
            </a:r>
            <a:r>
              <a:rPr dirty="0" sz="2800" spc="-170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the</a:t>
            </a:r>
            <a:r>
              <a:rPr dirty="0" sz="2800" spc="-135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spc="-10" b="1" i="1">
                <a:solidFill>
                  <a:srgbClr val="FF6600"/>
                </a:solidFill>
                <a:latin typeface="Arial"/>
                <a:cs typeface="Arial"/>
              </a:rPr>
              <a:t>smaller</a:t>
            </a:r>
            <a:r>
              <a:rPr dirty="0" sz="2800" spc="-170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the</a:t>
            </a:r>
            <a:r>
              <a:rPr dirty="0" sz="2800" spc="-140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pixel</a:t>
            </a:r>
            <a:r>
              <a:rPr dirty="0" sz="2800" spc="-145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size</a:t>
            </a:r>
            <a:r>
              <a:rPr dirty="0" sz="2800" spc="-165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b="1" i="1">
                <a:solidFill>
                  <a:srgbClr val="FF6600"/>
                </a:solidFill>
                <a:latin typeface="Arial"/>
                <a:cs typeface="Arial"/>
              </a:rPr>
              <a:t>for</a:t>
            </a:r>
            <a:r>
              <a:rPr dirty="0" sz="2800" spc="-175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spc="-25" b="1" i="1">
                <a:solidFill>
                  <a:srgbClr val="FF6600"/>
                </a:solidFill>
                <a:latin typeface="Arial"/>
                <a:cs typeface="Arial"/>
              </a:rPr>
              <a:t>the </a:t>
            </a:r>
            <a:r>
              <a:rPr dirty="0" sz="2800" spc="-25" b="1" i="1">
                <a:solidFill>
                  <a:srgbClr val="FF6600"/>
                </a:solidFill>
                <a:latin typeface="Arial"/>
                <a:cs typeface="Arial"/>
              </a:rPr>
              <a:t>	</a:t>
            </a:r>
            <a:r>
              <a:rPr dirty="0" sz="2800" spc="-10" b="1" i="1">
                <a:solidFill>
                  <a:srgbClr val="FF6600"/>
                </a:solidFill>
                <a:latin typeface="Arial"/>
                <a:cs typeface="Arial"/>
              </a:rPr>
              <a:t>same</a:t>
            </a:r>
            <a:r>
              <a:rPr dirty="0" sz="2800" spc="-180" b="1" i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z="2800" spc="-25" b="1" i="1">
                <a:solidFill>
                  <a:srgbClr val="FF6600"/>
                </a:solidFill>
                <a:latin typeface="Arial"/>
                <a:cs typeface="Arial"/>
              </a:rPr>
              <a:t>FOV</a:t>
            </a:r>
            <a:endParaRPr sz="2800">
              <a:latin typeface="Arial"/>
              <a:cs typeface="Arial"/>
            </a:endParaRPr>
          </a:p>
          <a:p>
            <a:pPr lvl="1" marL="696595" indent="-227329">
              <a:lnSpc>
                <a:spcPct val="100000"/>
              </a:lnSpc>
              <a:spcBef>
                <a:spcPts val="165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Which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improves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spatial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resolution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58547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Pixels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36216"/>
            <a:ext cx="489648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>
                <a:latin typeface="Arial MT"/>
                <a:cs typeface="Arial MT"/>
              </a:rPr>
              <a:t>Usually</a:t>
            </a:r>
            <a:r>
              <a:rPr dirty="0" sz="3000" spc="-1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have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square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shape</a:t>
            </a:r>
            <a:endParaRPr sz="3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87596" y="2307335"/>
            <a:ext cx="211836" cy="225551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259586" y="2175509"/>
            <a:ext cx="2989580" cy="746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ts val="2840"/>
              </a:lnSpc>
              <a:spcBef>
                <a:spcPts val="100"/>
              </a:spcBef>
              <a:buChar char="•"/>
              <a:tabLst>
                <a:tab pos="299085" algn="l"/>
              </a:tabLst>
            </a:pPr>
            <a:r>
              <a:rPr dirty="0" sz="2400">
                <a:latin typeface="Arial MT"/>
                <a:cs typeface="Arial MT"/>
              </a:rPr>
              <a:t>Height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pixel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50">
                <a:latin typeface="Arial MT"/>
                <a:cs typeface="Arial MT"/>
              </a:rPr>
              <a:t>=</a:t>
            </a:r>
            <a:endParaRPr sz="2400">
              <a:latin typeface="Arial MT"/>
              <a:cs typeface="Arial MT"/>
            </a:endParaRPr>
          </a:p>
          <a:p>
            <a:pPr marL="299085" indent="-286385">
              <a:lnSpc>
                <a:spcPts val="2840"/>
              </a:lnSpc>
              <a:buChar char="•"/>
              <a:tabLst>
                <a:tab pos="299085" algn="l"/>
              </a:tabLst>
            </a:pPr>
            <a:r>
              <a:rPr dirty="0" sz="2400">
                <a:latin typeface="Arial MT"/>
                <a:cs typeface="Arial MT"/>
              </a:rPr>
              <a:t>Width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pixel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 spc="-50">
                <a:latin typeface="Arial MT"/>
                <a:cs typeface="Arial MT"/>
              </a:rPr>
              <a:t>=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47388" y="2663951"/>
            <a:ext cx="239267" cy="225551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4530978" y="2195829"/>
            <a:ext cx="657860" cy="746760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12700" marR="5080" indent="104775">
              <a:lnSpc>
                <a:spcPts val="2800"/>
              </a:lnSpc>
              <a:spcBef>
                <a:spcPts val="260"/>
              </a:spcBef>
            </a:pPr>
            <a:r>
              <a:rPr dirty="0" sz="2400" spc="-50" i="1">
                <a:latin typeface="Arial"/>
                <a:cs typeface="Arial"/>
              </a:rPr>
              <a:t>axis </a:t>
            </a:r>
            <a:r>
              <a:rPr dirty="0" sz="2400" spc="-20" i="1">
                <a:latin typeface="Arial"/>
                <a:cs typeface="Arial"/>
              </a:rPr>
              <a:t>axis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916330" y="3026236"/>
            <a:ext cx="10073640" cy="2816225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dirty="0" sz="3000">
                <a:latin typeface="Arial MT"/>
                <a:cs typeface="Arial MT"/>
              </a:rPr>
              <a:t>Each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pixel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represents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discrete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value</a:t>
            </a:r>
            <a:endParaRPr sz="3000">
              <a:latin typeface="Arial MT"/>
              <a:cs typeface="Arial MT"/>
            </a:endParaRPr>
          </a:p>
          <a:p>
            <a:pPr marL="299085" indent="-286385">
              <a:lnSpc>
                <a:spcPts val="3080"/>
              </a:lnSpc>
              <a:spcBef>
                <a:spcPts val="295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2600" i="1">
                <a:latin typeface="Arial"/>
                <a:cs typeface="Arial"/>
              </a:rPr>
              <a:t>A</a:t>
            </a:r>
            <a:r>
              <a:rPr dirty="0" sz="2600" spc="-6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pixel</a:t>
            </a:r>
            <a:r>
              <a:rPr dirty="0" sz="2600" spc="-7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can</a:t>
            </a:r>
            <a:r>
              <a:rPr dirty="0" sz="2600" spc="-6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not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display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more</a:t>
            </a:r>
            <a:r>
              <a:rPr dirty="0" sz="2600" spc="-1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than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1</a:t>
            </a:r>
            <a:r>
              <a:rPr dirty="0" sz="2600" spc="-4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shade</a:t>
            </a:r>
            <a:r>
              <a:rPr dirty="0" sz="2600" spc="-6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at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</a:t>
            </a:r>
            <a:r>
              <a:rPr dirty="0" sz="2600" spc="-35" i="1">
                <a:latin typeface="Arial"/>
                <a:cs typeface="Arial"/>
              </a:rPr>
              <a:t> </a:t>
            </a:r>
            <a:r>
              <a:rPr dirty="0" sz="2600" spc="-20" i="1">
                <a:latin typeface="Arial"/>
                <a:cs typeface="Arial"/>
              </a:rPr>
              <a:t>time</a:t>
            </a:r>
            <a:endParaRPr sz="2600">
              <a:latin typeface="Arial"/>
              <a:cs typeface="Arial"/>
            </a:endParaRPr>
          </a:p>
          <a:p>
            <a:pPr lvl="1" marL="641985" indent="-287020">
              <a:lnSpc>
                <a:spcPts val="2840"/>
              </a:lnSpc>
              <a:buFont typeface="Arial MT"/>
              <a:buChar char="•"/>
              <a:tabLst>
                <a:tab pos="641985" algn="l"/>
              </a:tabLst>
            </a:pPr>
            <a:r>
              <a:rPr dirty="0" sz="2400" i="1">
                <a:latin typeface="Arial"/>
                <a:cs typeface="Arial"/>
              </a:rPr>
              <a:t>Shade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derived</a:t>
            </a:r>
            <a:r>
              <a:rPr dirty="0" sz="2400" spc="-114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from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HU</a:t>
            </a:r>
            <a:r>
              <a:rPr dirty="0" sz="2400" spc="-12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measurements</a:t>
            </a:r>
            <a:endParaRPr sz="2400">
              <a:latin typeface="Arial"/>
              <a:cs typeface="Arial"/>
            </a:endParaRPr>
          </a:p>
          <a:p>
            <a:pPr marL="240029" indent="-227329">
              <a:lnSpc>
                <a:spcPts val="3325"/>
              </a:lnSpc>
              <a:spcBef>
                <a:spcPts val="93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pixels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b="1" i="1">
                <a:latin typeface="Arial"/>
                <a:cs typeface="Arial"/>
              </a:rPr>
              <a:t>bit</a:t>
            </a:r>
            <a:r>
              <a:rPr dirty="0" sz="2800" spc="-14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depth</a:t>
            </a:r>
            <a:r>
              <a:rPr dirty="0" sz="2800" spc="-95" b="1" i="1">
                <a:latin typeface="Arial"/>
                <a:cs typeface="Arial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grayscale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</a:t>
            </a:r>
            <a:endParaRPr sz="2800">
              <a:latin typeface="Arial MT"/>
              <a:cs typeface="Arial MT"/>
            </a:endParaRPr>
          </a:p>
          <a:p>
            <a:pPr lvl="1" marL="696595" marR="5080" indent="-227329">
              <a:lnSpc>
                <a:spcPts val="2300"/>
              </a:lnSpc>
              <a:spcBef>
                <a:spcPts val="525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Bit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depth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controls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number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different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shades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(from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white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→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black)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pixel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could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potentially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represent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Affects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contrast</a:t>
            </a:r>
            <a:r>
              <a:rPr dirty="0" sz="2000" spc="-17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resolution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5626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Voxels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35073"/>
            <a:ext cx="9254490" cy="1679575"/>
          </a:xfrm>
          <a:prstGeom prst="rect">
            <a:avLst/>
          </a:prstGeom>
        </p:spPr>
        <p:txBody>
          <a:bodyPr wrap="square" lIns="0" tIns="99695" rIns="0" bIns="0" rtlCol="0" vert="horz">
            <a:spAutoFit/>
          </a:bodyPr>
          <a:lstStyle/>
          <a:p>
            <a:pPr marL="12700" marR="5080">
              <a:lnSpc>
                <a:spcPts val="2890"/>
              </a:lnSpc>
              <a:spcBef>
                <a:spcPts val="785"/>
              </a:spcBef>
            </a:pPr>
            <a:r>
              <a:rPr dirty="0" sz="3000">
                <a:latin typeface="Arial MT"/>
                <a:cs typeface="Arial MT"/>
              </a:rPr>
              <a:t>Used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represent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1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volume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tissue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(aka.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scanned </a:t>
            </a:r>
            <a:r>
              <a:rPr dirty="0" sz="3000">
                <a:latin typeface="Arial MT"/>
                <a:cs typeface="Arial MT"/>
              </a:rPr>
              <a:t>section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thickness)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384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Isotropic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shape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preferred</a:t>
            </a:r>
            <a:endParaRPr sz="2800">
              <a:latin typeface="Arial MT"/>
              <a:cs typeface="Arial MT"/>
            </a:endParaRPr>
          </a:p>
          <a:p>
            <a:pPr lvl="1" marL="641985" indent="-287020">
              <a:lnSpc>
                <a:spcPts val="2845"/>
              </a:lnSpc>
              <a:buFont typeface="Arial MT"/>
              <a:buChar char="•"/>
              <a:tabLst>
                <a:tab pos="641985" algn="l"/>
              </a:tabLst>
            </a:pPr>
            <a:r>
              <a:rPr dirty="0" sz="2400" i="1">
                <a:latin typeface="Arial"/>
                <a:cs typeface="Arial"/>
              </a:rPr>
              <a:t>Occurs</a:t>
            </a:r>
            <a:r>
              <a:rPr dirty="0" sz="2400" spc="-13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when</a:t>
            </a:r>
            <a:r>
              <a:rPr dirty="0" sz="2400" spc="-7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all</a:t>
            </a:r>
            <a:r>
              <a:rPr dirty="0" sz="2400" spc="-6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three</a:t>
            </a:r>
            <a:r>
              <a:rPr dirty="0" sz="2400" spc="-11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axis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are</a:t>
            </a:r>
            <a:r>
              <a:rPr dirty="0" sz="2400" spc="-8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equal</a:t>
            </a:r>
            <a:r>
              <a:rPr dirty="0" sz="2400" spc="-5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in</a:t>
            </a:r>
            <a:r>
              <a:rPr dirty="0" sz="2400" spc="-90" i="1">
                <a:latin typeface="Arial"/>
                <a:cs typeface="Arial"/>
              </a:rPr>
              <a:t> </a:t>
            </a:r>
            <a:r>
              <a:rPr dirty="0" sz="2400" spc="-20" i="1">
                <a:latin typeface="Arial"/>
                <a:cs typeface="Arial"/>
              </a:rPr>
              <a:t>size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43755" y="3497579"/>
            <a:ext cx="176784" cy="185928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026408" y="3805428"/>
            <a:ext cx="198120" cy="185928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4258183" y="3401695"/>
            <a:ext cx="555625" cy="6356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89535">
              <a:lnSpc>
                <a:spcPct val="100000"/>
              </a:lnSpc>
              <a:spcBef>
                <a:spcPts val="105"/>
              </a:spcBef>
            </a:pPr>
            <a:r>
              <a:rPr dirty="0" sz="2000" spc="-40" i="1">
                <a:latin typeface="Arial"/>
                <a:cs typeface="Arial"/>
              </a:rPr>
              <a:t>axis </a:t>
            </a:r>
            <a:r>
              <a:rPr dirty="0" sz="2000" spc="-20" i="1">
                <a:latin typeface="Arial"/>
                <a:cs typeface="Arial"/>
              </a:rPr>
              <a:t>axis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16779" y="4114800"/>
            <a:ext cx="184403" cy="185927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1488186" y="3401695"/>
            <a:ext cx="3956050" cy="9404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5"/>
              </a:spcBef>
              <a:buChar char="•"/>
              <a:tabLst>
                <a:tab pos="299085" algn="l"/>
              </a:tabLst>
            </a:pPr>
            <a:r>
              <a:rPr dirty="0" sz="2000">
                <a:latin typeface="Arial MT"/>
                <a:cs typeface="Arial MT"/>
              </a:rPr>
              <a:t>Height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pixel</a:t>
            </a:r>
            <a:r>
              <a:rPr dirty="0" sz="2000" spc="-65">
                <a:latin typeface="Arial MT"/>
                <a:cs typeface="Arial MT"/>
              </a:rPr>
              <a:t> </a:t>
            </a:r>
            <a:r>
              <a:rPr dirty="0" sz="2000" spc="-50">
                <a:latin typeface="Arial MT"/>
                <a:cs typeface="Arial MT"/>
              </a:rPr>
              <a:t>=</a:t>
            </a:r>
            <a:endParaRPr sz="2000">
              <a:latin typeface="Arial MT"/>
              <a:cs typeface="Arial MT"/>
            </a:endParaRPr>
          </a:p>
          <a:p>
            <a:pPr marL="299085" indent="-286385">
              <a:lnSpc>
                <a:spcPct val="100000"/>
              </a:lnSpc>
              <a:buChar char="•"/>
              <a:tabLst>
                <a:tab pos="299085" algn="l"/>
              </a:tabLst>
            </a:pPr>
            <a:r>
              <a:rPr dirty="0" sz="2000">
                <a:latin typeface="Arial MT"/>
                <a:cs typeface="Arial MT"/>
              </a:rPr>
              <a:t>Width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0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pixel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50">
                <a:latin typeface="Arial MT"/>
                <a:cs typeface="Arial MT"/>
              </a:rPr>
              <a:t>=</a:t>
            </a:r>
            <a:endParaRPr sz="2000">
              <a:latin typeface="Arial MT"/>
              <a:cs typeface="Arial MT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  <a:tab pos="3456940" algn="l"/>
              </a:tabLst>
            </a:pPr>
            <a:r>
              <a:rPr dirty="0" sz="2000" b="1" i="1">
                <a:solidFill>
                  <a:srgbClr val="00AD50"/>
                </a:solidFill>
                <a:latin typeface="Arial"/>
                <a:cs typeface="Arial"/>
              </a:rPr>
              <a:t>Thickness</a:t>
            </a:r>
            <a:r>
              <a:rPr dirty="0" sz="2000" spc="-114" b="1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b="1" i="1">
                <a:solidFill>
                  <a:srgbClr val="00AD50"/>
                </a:solidFill>
                <a:latin typeface="Arial"/>
                <a:cs typeface="Arial"/>
              </a:rPr>
              <a:t>of</a:t>
            </a:r>
            <a:r>
              <a:rPr dirty="0" sz="2000" spc="-65" b="1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b="1" i="1">
                <a:solidFill>
                  <a:srgbClr val="00AD50"/>
                </a:solidFill>
                <a:latin typeface="Arial"/>
                <a:cs typeface="Arial"/>
              </a:rPr>
              <a:t>the</a:t>
            </a:r>
            <a:r>
              <a:rPr dirty="0" sz="2000" spc="-90" b="1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b="1" i="1">
                <a:solidFill>
                  <a:srgbClr val="00AD50"/>
                </a:solidFill>
                <a:latin typeface="Arial"/>
                <a:cs typeface="Arial"/>
              </a:rPr>
              <a:t>slice</a:t>
            </a:r>
            <a:r>
              <a:rPr dirty="0" sz="2000" spc="-90" b="1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spc="-50" b="1" i="1">
                <a:solidFill>
                  <a:srgbClr val="00AD50"/>
                </a:solidFill>
                <a:latin typeface="Arial"/>
                <a:cs typeface="Arial"/>
              </a:rPr>
              <a:t>=</a:t>
            </a:r>
            <a:r>
              <a:rPr dirty="0" sz="2000" b="1" i="1">
                <a:solidFill>
                  <a:srgbClr val="00AD50"/>
                </a:solidFill>
                <a:latin typeface="Arial"/>
                <a:cs typeface="Arial"/>
              </a:rPr>
              <a:t>	</a:t>
            </a:r>
            <a:r>
              <a:rPr dirty="0" sz="2000" spc="-20" b="1" i="1">
                <a:solidFill>
                  <a:srgbClr val="00AD50"/>
                </a:solidFill>
                <a:latin typeface="Arial"/>
                <a:cs typeface="Arial"/>
              </a:rPr>
              <a:t>axis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16330" y="4422443"/>
            <a:ext cx="9298305" cy="1344295"/>
          </a:xfrm>
          <a:prstGeom prst="rect">
            <a:avLst/>
          </a:prstGeom>
        </p:spPr>
        <p:txBody>
          <a:bodyPr wrap="square" lIns="0" tIns="603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dirty="0" sz="3000">
                <a:latin typeface="Arial MT"/>
                <a:cs typeface="Arial MT"/>
              </a:rPr>
              <a:t>Applied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3D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image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displays</a:t>
            </a:r>
            <a:endParaRPr sz="3000">
              <a:latin typeface="Arial MT"/>
              <a:cs typeface="Arial MT"/>
            </a:endParaRPr>
          </a:p>
          <a:p>
            <a:pPr marL="240029" marR="5080" indent="-227329">
              <a:lnSpc>
                <a:spcPts val="2700"/>
              </a:lnSpc>
              <a:spcBef>
                <a:spcPts val="98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Each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pixel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representation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information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contained 	within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corresponding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voxel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500380">
              <a:lnSpc>
                <a:spcPct val="100000"/>
              </a:lnSpc>
              <a:spcBef>
                <a:spcPts val="105"/>
              </a:spcBef>
            </a:pPr>
            <a:r>
              <a:rPr dirty="0"/>
              <a:t>Controllable</a:t>
            </a:r>
            <a:r>
              <a:rPr dirty="0" spc="-170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1423"/>
            <a:ext cx="9704070" cy="3998595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735"/>
              </a:spcBef>
            </a:pPr>
            <a:r>
              <a:rPr dirty="0" sz="2800" spc="-10">
                <a:latin typeface="Arial MT"/>
                <a:cs typeface="Arial MT"/>
              </a:rPr>
              <a:t>Data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acquisition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can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by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manipulating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varying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0" b="1" i="1">
                <a:latin typeface="Arial"/>
                <a:cs typeface="Arial"/>
              </a:rPr>
              <a:t>scan </a:t>
            </a:r>
            <a:r>
              <a:rPr dirty="0" sz="2800" spc="-25" b="1" i="1">
                <a:latin typeface="Arial"/>
                <a:cs typeface="Arial"/>
              </a:rPr>
              <a:t>parameters</a:t>
            </a:r>
            <a:r>
              <a:rPr dirty="0" sz="2800" spc="-25">
                <a:latin typeface="Arial MT"/>
                <a:cs typeface="Arial MT"/>
              </a:rPr>
              <a:t>,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such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as:</a:t>
            </a:r>
            <a:endParaRPr sz="2800">
              <a:latin typeface="Arial MT"/>
              <a:cs typeface="Arial MT"/>
            </a:endParaRPr>
          </a:p>
          <a:p>
            <a:pPr marL="696595" indent="-227329">
              <a:lnSpc>
                <a:spcPts val="2840"/>
              </a:lnSpc>
              <a:spcBef>
                <a:spcPts val="55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field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view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(SFOV)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ts val="280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Slice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thickness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Scan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time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Pitch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ts val="3325"/>
              </a:lnSpc>
              <a:spcBef>
                <a:spcPts val="930"/>
              </a:spcBef>
            </a:pPr>
            <a:r>
              <a:rPr dirty="0" sz="2800" spc="-10">
                <a:latin typeface="Arial MT"/>
                <a:cs typeface="Arial MT"/>
              </a:rPr>
              <a:t>Other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factors,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such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as:</a:t>
            </a:r>
            <a:endParaRPr sz="2800">
              <a:latin typeface="Arial MT"/>
              <a:cs typeface="Arial MT"/>
            </a:endParaRPr>
          </a:p>
          <a:p>
            <a:pPr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Display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Field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View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(DFOV)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Windowing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9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600" i="1">
                <a:latin typeface="Arial"/>
                <a:cs typeface="Arial"/>
              </a:rPr>
              <a:t>Affect</a:t>
            </a:r>
            <a:r>
              <a:rPr dirty="0" sz="2600" spc="-9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how</a:t>
            </a:r>
            <a:r>
              <a:rPr dirty="0" sz="2600" spc="-11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data</a:t>
            </a:r>
            <a:r>
              <a:rPr dirty="0" sz="2600" spc="-7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is</a:t>
            </a:r>
            <a:r>
              <a:rPr dirty="0" sz="2600" spc="-9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processed,</a:t>
            </a:r>
            <a:r>
              <a:rPr dirty="0" sz="2600" spc="-15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after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data</a:t>
            </a:r>
            <a:r>
              <a:rPr dirty="0" sz="2600" spc="-85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acquisition</a:t>
            </a:r>
            <a:endParaRPr sz="26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5"/>
              </a:spcBef>
            </a:pPr>
            <a:r>
              <a:rPr dirty="0"/>
              <a:t>Scan</a:t>
            </a:r>
            <a:r>
              <a:rPr dirty="0" spc="-60"/>
              <a:t> </a:t>
            </a:r>
            <a:r>
              <a:rPr dirty="0" spc="-10"/>
              <a:t>Parameters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25723" y="2883407"/>
            <a:ext cx="1997964" cy="256032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22932" y="3605784"/>
            <a:ext cx="1257299" cy="230123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330" y="1745056"/>
            <a:ext cx="9660890" cy="43072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699135">
              <a:lnSpc>
                <a:spcPct val="100000"/>
              </a:lnSpc>
              <a:spcBef>
                <a:spcPts val="95"/>
              </a:spcBef>
            </a:pPr>
            <a:r>
              <a:rPr dirty="0" u="sng" sz="2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SFOV</a:t>
            </a:r>
            <a:r>
              <a:rPr dirty="0" u="sng" sz="2800" spc="-17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</a:t>
            </a:r>
            <a:r>
              <a:rPr dirty="0" u="sng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aka.</a:t>
            </a:r>
            <a:r>
              <a:rPr dirty="0" u="sng" sz="2800" spc="-18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Calibration</a:t>
            </a:r>
            <a:r>
              <a:rPr dirty="0" u="sng" sz="2800" spc="-9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Field</a:t>
            </a:r>
            <a:r>
              <a:rPr dirty="0" u="sng" sz="28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sng" sz="2800" spc="-18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28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View</a:t>
            </a:r>
            <a:r>
              <a:rPr dirty="0" u="sng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)</a:t>
            </a:r>
            <a:endParaRPr sz="2800">
              <a:latin typeface="Arial MT"/>
              <a:cs typeface="Arial MT"/>
            </a:endParaRPr>
          </a:p>
          <a:p>
            <a:pPr marL="12700" marR="621665">
              <a:lnSpc>
                <a:spcPts val="2510"/>
              </a:lnSpc>
              <a:spcBef>
                <a:spcPts val="2775"/>
              </a:spcBef>
              <a:tabLst>
                <a:tab pos="4203700" algn="l"/>
                <a:tab pos="6776720" algn="l"/>
              </a:tabLst>
            </a:pPr>
            <a:r>
              <a:rPr dirty="0" sz="2600">
                <a:latin typeface="Arial MT"/>
                <a:cs typeface="Arial MT"/>
              </a:rPr>
              <a:t>Determines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area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within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gantry,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where</a:t>
            </a:r>
            <a:r>
              <a:rPr dirty="0" sz="2600">
                <a:latin typeface="Arial MT"/>
                <a:cs typeface="Arial MT"/>
              </a:rPr>
              <a:t>	raw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data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will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be </a:t>
            </a:r>
            <a:r>
              <a:rPr dirty="0" sz="2600">
                <a:latin typeface="Arial MT"/>
                <a:cs typeface="Arial MT"/>
              </a:rPr>
              <a:t>acquired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(aka.</a:t>
            </a:r>
            <a:r>
              <a:rPr dirty="0" sz="2600">
                <a:latin typeface="Arial MT"/>
                <a:cs typeface="Arial MT"/>
              </a:rPr>
              <a:t>	</a:t>
            </a:r>
            <a:r>
              <a:rPr dirty="0" sz="2600" spc="-50">
                <a:latin typeface="Arial MT"/>
                <a:cs typeface="Arial MT"/>
              </a:rPr>
              <a:t>)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ts val="2675"/>
              </a:lnSpc>
              <a:spcBef>
                <a:spcPts val="65"/>
              </a:spcBef>
              <a:buChar char="•"/>
              <a:tabLst>
                <a:tab pos="240029" algn="l"/>
              </a:tabLst>
            </a:pPr>
            <a:r>
              <a:rPr dirty="0" sz="2300">
                <a:latin typeface="Arial MT"/>
                <a:cs typeface="Arial MT"/>
              </a:rPr>
              <a:t>Due</a:t>
            </a:r>
            <a:r>
              <a:rPr dirty="0" sz="2300" spc="-135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to</a:t>
            </a:r>
            <a:r>
              <a:rPr dirty="0" sz="2300" spc="-4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the</a:t>
            </a:r>
            <a:r>
              <a:rPr dirty="0" sz="2300" spc="-75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circular</a:t>
            </a:r>
            <a:r>
              <a:rPr dirty="0" sz="2300" spc="-13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shape</a:t>
            </a:r>
            <a:r>
              <a:rPr dirty="0" sz="2300" spc="-13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of</a:t>
            </a:r>
            <a:r>
              <a:rPr dirty="0" sz="2300" spc="-5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data</a:t>
            </a:r>
            <a:r>
              <a:rPr dirty="0" sz="2300" spc="-100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acquisition</a:t>
            </a:r>
            <a:endParaRPr sz="2300">
              <a:latin typeface="Arial MT"/>
              <a:cs typeface="Arial MT"/>
            </a:endParaRPr>
          </a:p>
          <a:p>
            <a:pPr marL="240665" indent="-227965">
              <a:lnSpc>
                <a:spcPts val="2675"/>
              </a:lnSpc>
              <a:buChar char="•"/>
              <a:tabLst>
                <a:tab pos="240665" algn="l"/>
                <a:tab pos="2531745" algn="l"/>
              </a:tabLst>
            </a:pPr>
            <a:r>
              <a:rPr dirty="0" sz="2300" spc="-10">
                <a:latin typeface="Arial MT"/>
                <a:cs typeface="Arial MT"/>
              </a:rPr>
              <a:t>Gantry</a:t>
            </a:r>
            <a:r>
              <a:rPr dirty="0" sz="2300">
                <a:latin typeface="Arial MT"/>
                <a:cs typeface="Arial MT"/>
              </a:rPr>
              <a:t>	is</a:t>
            </a:r>
            <a:r>
              <a:rPr dirty="0" sz="2300" spc="-5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a</a:t>
            </a:r>
            <a:r>
              <a:rPr dirty="0" sz="2300" spc="-4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key</a:t>
            </a:r>
            <a:r>
              <a:rPr dirty="0" sz="2300" spc="-40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consideration</a:t>
            </a:r>
            <a:endParaRPr sz="23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295"/>
              </a:spcBef>
            </a:pPr>
            <a:r>
              <a:rPr dirty="0" sz="2600">
                <a:latin typeface="Arial MT"/>
                <a:cs typeface="Arial MT"/>
              </a:rPr>
              <a:t>Identifies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number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detector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cells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during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data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acquisition</a:t>
            </a:r>
            <a:endParaRPr sz="2600">
              <a:latin typeface="Arial MT"/>
              <a:cs typeface="Arial MT"/>
            </a:endParaRPr>
          </a:p>
          <a:p>
            <a:pPr marL="240665" indent="-227965">
              <a:lnSpc>
                <a:spcPts val="2670"/>
              </a:lnSpc>
              <a:spcBef>
                <a:spcPts val="254"/>
              </a:spcBef>
              <a:buChar char="•"/>
              <a:tabLst>
                <a:tab pos="240665" algn="l"/>
              </a:tabLst>
            </a:pPr>
            <a:r>
              <a:rPr dirty="0" sz="2300">
                <a:latin typeface="Arial MT"/>
                <a:cs typeface="Arial MT"/>
              </a:rPr>
              <a:t>Varying</a:t>
            </a:r>
            <a:r>
              <a:rPr dirty="0" sz="2300" spc="-155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scan</a:t>
            </a:r>
            <a:r>
              <a:rPr dirty="0" sz="2300" spc="-95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diameter</a:t>
            </a:r>
            <a:r>
              <a:rPr dirty="0" sz="2300" spc="-15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options</a:t>
            </a:r>
            <a:r>
              <a:rPr dirty="0" sz="2300" spc="-15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are</a:t>
            </a:r>
            <a:r>
              <a:rPr dirty="0" sz="2300" spc="-90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available:</a:t>
            </a:r>
            <a:endParaRPr sz="2300">
              <a:latin typeface="Arial MT"/>
              <a:cs typeface="Arial MT"/>
            </a:endParaRPr>
          </a:p>
          <a:p>
            <a:pPr lvl="1" marL="697865" indent="-228600">
              <a:lnSpc>
                <a:spcPts val="2155"/>
              </a:lnSpc>
              <a:buChar char="•"/>
              <a:tabLst>
                <a:tab pos="697865" algn="l"/>
              </a:tabLst>
            </a:pPr>
            <a:r>
              <a:rPr dirty="0" sz="1900" spc="-40">
                <a:latin typeface="Arial MT"/>
                <a:cs typeface="Arial MT"/>
              </a:rPr>
              <a:t>Half-</a:t>
            </a:r>
            <a:r>
              <a:rPr dirty="0" sz="1900">
                <a:latin typeface="Arial MT"/>
                <a:cs typeface="Arial MT"/>
              </a:rPr>
              <a:t>field</a:t>
            </a:r>
            <a:r>
              <a:rPr dirty="0" sz="1900" spc="-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Full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Field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245"/>
              </a:lnSpc>
              <a:buChar char="•"/>
              <a:tabLst>
                <a:tab pos="697865" algn="l"/>
              </a:tabLst>
            </a:pPr>
            <a:r>
              <a:rPr dirty="0" sz="1900">
                <a:latin typeface="Arial MT"/>
                <a:cs typeface="Arial MT"/>
              </a:rPr>
              <a:t>Small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(25cm),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Medium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(35cm),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Large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(42-</a:t>
            </a:r>
            <a:r>
              <a:rPr dirty="0" sz="1900" spc="-10">
                <a:latin typeface="Arial MT"/>
                <a:cs typeface="Arial MT"/>
              </a:rPr>
              <a:t>50cm)</a:t>
            </a:r>
            <a:endParaRPr sz="1900">
              <a:latin typeface="Arial MT"/>
              <a:cs typeface="Arial MT"/>
            </a:endParaRPr>
          </a:p>
          <a:p>
            <a:pPr marL="241300" marR="73025" indent="-228600">
              <a:lnSpc>
                <a:spcPts val="2210"/>
              </a:lnSpc>
              <a:spcBef>
                <a:spcPts val="960"/>
              </a:spcBef>
              <a:buChar char="•"/>
              <a:tabLst>
                <a:tab pos="241300" algn="l"/>
              </a:tabLst>
            </a:pPr>
            <a:r>
              <a:rPr dirty="0" sz="2300">
                <a:latin typeface="Arial MT"/>
                <a:cs typeface="Arial MT"/>
              </a:rPr>
              <a:t>Some</a:t>
            </a:r>
            <a:r>
              <a:rPr dirty="0" sz="2300" spc="-10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SFOV</a:t>
            </a:r>
            <a:r>
              <a:rPr dirty="0" sz="2300" spc="-35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selections</a:t>
            </a:r>
            <a:r>
              <a:rPr dirty="0" sz="2300" spc="-14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also</a:t>
            </a:r>
            <a:r>
              <a:rPr dirty="0" sz="2300" spc="-114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incorporate</a:t>
            </a:r>
            <a:r>
              <a:rPr dirty="0" sz="2300" spc="-100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anatomically</a:t>
            </a:r>
            <a:r>
              <a:rPr dirty="0" sz="2300" spc="-105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specific</a:t>
            </a:r>
            <a:r>
              <a:rPr dirty="0" sz="2300" spc="-120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processing algorithms</a:t>
            </a:r>
            <a:endParaRPr sz="23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5626" rIns="0" bIns="0" rtlCol="0" vert="horz">
            <a:spAutoFit/>
          </a:bodyPr>
          <a:lstStyle/>
          <a:p>
            <a:pPr marL="585470">
              <a:lnSpc>
                <a:spcPct val="100000"/>
              </a:lnSpc>
              <a:spcBef>
                <a:spcPts val="100"/>
              </a:spcBef>
            </a:pPr>
            <a:r>
              <a:rPr dirty="0" spc="-20"/>
              <a:t>SFOV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1615439" y="3378708"/>
            <a:ext cx="6445250" cy="570230"/>
            <a:chOff x="1615439" y="3378708"/>
            <a:chExt cx="6445250" cy="57023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15439" y="3378708"/>
              <a:ext cx="6444996" cy="26212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439" y="3631692"/>
              <a:ext cx="1074420" cy="316992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8122919" y="3378708"/>
            <a:ext cx="861060" cy="268605"/>
            <a:chOff x="8122919" y="3378708"/>
            <a:chExt cx="861060" cy="268605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47303" y="3378708"/>
              <a:ext cx="835151" cy="230123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8122919" y="3631692"/>
              <a:ext cx="861060" cy="15240"/>
            </a:xfrm>
            <a:custGeom>
              <a:avLst/>
              <a:gdLst/>
              <a:ahLst/>
              <a:cxnLst/>
              <a:rect l="l" t="t" r="r" b="b"/>
              <a:pathLst>
                <a:path w="861059" h="15239">
                  <a:moveTo>
                    <a:pt x="860933" y="0"/>
                  </a:moveTo>
                  <a:lnTo>
                    <a:pt x="0" y="0"/>
                  </a:lnTo>
                  <a:lnTo>
                    <a:pt x="0" y="15112"/>
                  </a:lnTo>
                  <a:lnTo>
                    <a:pt x="860933" y="15112"/>
                  </a:lnTo>
                  <a:lnTo>
                    <a:pt x="8609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089135" y="3378708"/>
            <a:ext cx="1604772" cy="234695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16330" y="1583940"/>
            <a:ext cx="9707245" cy="3366135"/>
          </a:xfrm>
          <a:prstGeom prst="rect">
            <a:avLst/>
          </a:prstGeom>
        </p:spPr>
        <p:txBody>
          <a:bodyPr wrap="square" lIns="0" tIns="2101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5"/>
              </a:spcBef>
            </a:pPr>
            <a:r>
              <a:rPr dirty="0" sz="3000">
                <a:latin typeface="Arial MT"/>
                <a:cs typeface="Arial MT"/>
              </a:rPr>
              <a:t>Scan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diameters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are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smaller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than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gantry</a:t>
            </a:r>
            <a:r>
              <a:rPr dirty="0" sz="3000" spc="-10">
                <a:latin typeface="Arial MT"/>
                <a:cs typeface="Arial MT"/>
              </a:rPr>
              <a:t> aperture.</a:t>
            </a:r>
            <a:endParaRPr sz="3000">
              <a:latin typeface="Arial MT"/>
              <a:cs typeface="Arial MT"/>
            </a:endParaRPr>
          </a:p>
          <a:p>
            <a:pPr marL="240029" marR="73660" indent="-227329">
              <a:lnSpc>
                <a:spcPts val="3000"/>
              </a:lnSpc>
              <a:spcBef>
                <a:spcPts val="184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systems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properly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process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are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positioned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outside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selected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SFOV</a:t>
            </a:r>
            <a:endParaRPr sz="2800">
              <a:latin typeface="Arial MT"/>
              <a:cs typeface="Arial MT"/>
            </a:endParaRPr>
          </a:p>
          <a:p>
            <a:pPr marL="469265">
              <a:lnSpc>
                <a:spcPct val="100000"/>
              </a:lnSpc>
              <a:spcBef>
                <a:spcPts val="37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19"/>
              </a:spcBef>
            </a:pPr>
            <a:endParaRPr sz="2400">
              <a:latin typeface="Arial MT"/>
              <a:cs typeface="Arial MT"/>
            </a:endParaRPr>
          </a:p>
          <a:p>
            <a:pPr marL="12700" marR="5080">
              <a:lnSpc>
                <a:spcPts val="3200"/>
              </a:lnSpc>
              <a:spcBef>
                <a:spcPts val="5"/>
              </a:spcBef>
            </a:pPr>
            <a:r>
              <a:rPr dirty="0" sz="3000">
                <a:latin typeface="Arial MT"/>
                <a:cs typeface="Arial MT"/>
              </a:rPr>
              <a:t>Any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anatomy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that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falls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outside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selected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scan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diameter </a:t>
            </a:r>
            <a:r>
              <a:rPr dirty="0" sz="3000">
                <a:latin typeface="Arial MT"/>
                <a:cs typeface="Arial MT"/>
              </a:rPr>
              <a:t>will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result</a:t>
            </a:r>
            <a:r>
              <a:rPr dirty="0" sz="3000" spc="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 </a:t>
            </a:r>
            <a:r>
              <a:rPr dirty="0" sz="3000" spc="-40">
                <a:latin typeface="Arial MT"/>
                <a:cs typeface="Arial MT"/>
              </a:rPr>
              <a:t>out-of-</a:t>
            </a:r>
            <a:r>
              <a:rPr dirty="0" sz="3000">
                <a:latin typeface="Arial MT"/>
                <a:cs typeface="Arial MT"/>
              </a:rPr>
              <a:t>field</a:t>
            </a:r>
            <a:r>
              <a:rPr dirty="0" sz="3000" spc="2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artifact.</a:t>
            </a:r>
            <a:endParaRPr sz="3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0560" rIns="0" bIns="0" rtlCol="0" vert="horz">
            <a:spAutoFit/>
          </a:bodyPr>
          <a:lstStyle/>
          <a:p>
            <a:pPr marL="327660">
              <a:lnSpc>
                <a:spcPct val="100000"/>
              </a:lnSpc>
              <a:spcBef>
                <a:spcPts val="100"/>
              </a:spcBef>
            </a:pPr>
            <a:r>
              <a:rPr dirty="0"/>
              <a:t>Scan</a:t>
            </a:r>
            <a:r>
              <a:rPr dirty="0" spc="-55"/>
              <a:t> </a:t>
            </a:r>
            <a:r>
              <a:rPr dirty="0" spc="-10"/>
              <a:t>Parameters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440925"/>
            <a:ext cx="9775190" cy="4600575"/>
          </a:xfrm>
          <a:prstGeom prst="rect">
            <a:avLst/>
          </a:prstGeom>
        </p:spPr>
        <p:txBody>
          <a:bodyPr wrap="square" lIns="0" tIns="298450" rIns="0" bIns="0" rtlCol="0" vert="horz">
            <a:spAutoFit/>
          </a:bodyPr>
          <a:lstStyle/>
          <a:p>
            <a:pPr algn="ctr" marL="582930">
              <a:lnSpc>
                <a:spcPct val="100000"/>
              </a:lnSpc>
              <a:spcBef>
                <a:spcPts val="2350"/>
              </a:spcBef>
            </a:pP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Slice</a:t>
            </a:r>
            <a:r>
              <a:rPr dirty="0" u="heavy" sz="3200" spc="-6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Thickness</a:t>
            </a:r>
            <a:endParaRPr sz="3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105"/>
              </a:spcBef>
            </a:pPr>
            <a:r>
              <a:rPr dirty="0" sz="3000">
                <a:latin typeface="Arial MT"/>
                <a:cs typeface="Arial MT"/>
              </a:rPr>
              <a:t>Must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be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selected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 i="1">
                <a:latin typeface="Arial"/>
                <a:cs typeface="Arial"/>
              </a:rPr>
              <a:t>before</a:t>
            </a:r>
            <a:r>
              <a:rPr dirty="0" sz="3000" spc="-70" i="1">
                <a:latin typeface="Arial"/>
                <a:cs typeface="Arial"/>
              </a:rPr>
              <a:t> </a:t>
            </a:r>
            <a:r>
              <a:rPr dirty="0" sz="3000">
                <a:latin typeface="Arial MT"/>
                <a:cs typeface="Arial MT"/>
              </a:rPr>
              <a:t>scan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acquisition.</a:t>
            </a:r>
            <a:endParaRPr sz="3000">
              <a:latin typeface="Arial MT"/>
              <a:cs typeface="Arial MT"/>
            </a:endParaRPr>
          </a:p>
          <a:p>
            <a:pPr marL="240029" marR="5080" indent="-227329">
              <a:lnSpc>
                <a:spcPts val="2700"/>
              </a:lnSpc>
              <a:spcBef>
                <a:spcPts val="159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anatomical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region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interest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(ROI)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should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considered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selecting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size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acquisition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slice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ts val="2990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Size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scanned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area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will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impact:</a:t>
            </a:r>
            <a:endParaRPr sz="2600">
              <a:latin typeface="Arial MT"/>
              <a:cs typeface="Arial MT"/>
            </a:endParaRPr>
          </a:p>
          <a:p>
            <a:pPr lvl="2" marL="1610995" indent="-227329">
              <a:lnSpc>
                <a:spcPts val="2805"/>
              </a:lnSpc>
              <a:buFont typeface="Arial MT"/>
              <a:buChar char="•"/>
              <a:tabLst>
                <a:tab pos="1610995" algn="l"/>
              </a:tabLst>
            </a:pPr>
            <a:r>
              <a:rPr dirty="0" sz="2400" spc="-10" i="1">
                <a:latin typeface="Arial"/>
                <a:cs typeface="Arial"/>
              </a:rPr>
              <a:t>Patient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spc="-20" i="1">
                <a:latin typeface="Arial"/>
                <a:cs typeface="Arial"/>
              </a:rPr>
              <a:t>dose</a:t>
            </a:r>
            <a:endParaRPr sz="2400">
              <a:latin typeface="Arial"/>
              <a:cs typeface="Arial"/>
            </a:endParaRPr>
          </a:p>
          <a:p>
            <a:pPr lvl="2" marL="1610995" indent="-227329">
              <a:lnSpc>
                <a:spcPts val="2780"/>
              </a:lnSpc>
              <a:buFont typeface="Arial MT"/>
              <a:buChar char="•"/>
              <a:tabLst>
                <a:tab pos="1610995" algn="l"/>
              </a:tabLst>
            </a:pPr>
            <a:r>
              <a:rPr dirty="0" sz="2400" i="1">
                <a:latin typeface="Arial"/>
                <a:cs typeface="Arial"/>
              </a:rPr>
              <a:t>Tube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heat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limits</a:t>
            </a:r>
            <a:endParaRPr sz="2400">
              <a:latin typeface="Arial"/>
              <a:cs typeface="Arial"/>
            </a:endParaRPr>
          </a:p>
          <a:p>
            <a:pPr lvl="1" marL="697865" indent="-228600">
              <a:lnSpc>
                <a:spcPts val="3020"/>
              </a:lnSpc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Slice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thickness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images:</a:t>
            </a:r>
            <a:endParaRPr sz="2600">
              <a:latin typeface="Arial MT"/>
              <a:cs typeface="Arial MT"/>
            </a:endParaRPr>
          </a:p>
          <a:p>
            <a:pPr lvl="2" marL="1610995" indent="-227329">
              <a:lnSpc>
                <a:spcPts val="2800"/>
              </a:lnSpc>
              <a:buFont typeface="Arial MT"/>
              <a:buChar char="•"/>
              <a:tabLst>
                <a:tab pos="1610995" algn="l"/>
              </a:tabLst>
            </a:pPr>
            <a:r>
              <a:rPr dirty="0" sz="2400" i="1">
                <a:latin typeface="Arial"/>
                <a:cs typeface="Arial"/>
              </a:rPr>
              <a:t>Spatial</a:t>
            </a:r>
            <a:r>
              <a:rPr dirty="0" sz="2400" spc="-16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resolution</a:t>
            </a:r>
            <a:endParaRPr sz="2400">
              <a:latin typeface="Arial"/>
              <a:cs typeface="Arial"/>
            </a:endParaRPr>
          </a:p>
          <a:p>
            <a:pPr lvl="2" marL="1610995" indent="-227329">
              <a:lnSpc>
                <a:spcPts val="2840"/>
              </a:lnSpc>
              <a:buFont typeface="Arial MT"/>
              <a:buChar char="•"/>
              <a:tabLst>
                <a:tab pos="1610995" algn="l"/>
              </a:tabLst>
            </a:pPr>
            <a:r>
              <a:rPr dirty="0" sz="2400" spc="-10" i="1">
                <a:latin typeface="Arial"/>
                <a:cs typeface="Arial"/>
              </a:rPr>
              <a:t>Reformatting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capabilities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5"/>
              </a:spcBef>
            </a:pPr>
            <a:r>
              <a:rPr dirty="0"/>
              <a:t>Slice</a:t>
            </a:r>
            <a:r>
              <a:rPr dirty="0" spc="-105"/>
              <a:t> </a:t>
            </a:r>
            <a:r>
              <a:rPr dirty="0"/>
              <a:t>Thickness</a:t>
            </a:r>
            <a:r>
              <a:rPr dirty="0" spc="-50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9897110" cy="383603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Slice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thickness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also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dependent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on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type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system </a:t>
            </a:r>
            <a:r>
              <a:rPr dirty="0" sz="3200">
                <a:latin typeface="Arial MT"/>
                <a:cs typeface="Arial MT"/>
              </a:rPr>
              <a:t>used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the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scan.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34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SDCT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 spc="-35">
                <a:latin typeface="Arial MT"/>
                <a:cs typeface="Arial MT"/>
              </a:rPr>
              <a:t>(single-</a:t>
            </a:r>
            <a:r>
              <a:rPr dirty="0" sz="3000">
                <a:latin typeface="Arial MT"/>
                <a:cs typeface="Arial MT"/>
              </a:rPr>
              <a:t>detector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CT</a:t>
            </a:r>
            <a:r>
              <a:rPr dirty="0" sz="3000" spc="-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systems)</a:t>
            </a:r>
            <a:endParaRPr sz="3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5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Slice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thickness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controlled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beam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collimation</a:t>
            </a:r>
            <a:endParaRPr sz="28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1153795" algn="l"/>
              </a:tabLst>
            </a:pPr>
            <a:r>
              <a:rPr dirty="0" sz="2400" spc="-10">
                <a:latin typeface="Arial MT"/>
                <a:cs typeface="Arial MT"/>
              </a:rPr>
              <a:t>Aka.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Pre-</a:t>
            </a:r>
            <a:r>
              <a:rPr dirty="0" sz="2400">
                <a:latin typeface="Arial MT"/>
                <a:cs typeface="Arial MT"/>
              </a:rPr>
              <a:t>patient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collimation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width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580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MDCT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 spc="-40">
                <a:latin typeface="Arial MT"/>
                <a:cs typeface="Arial MT"/>
              </a:rPr>
              <a:t>(multi-</a:t>
            </a:r>
            <a:r>
              <a:rPr dirty="0" sz="3000">
                <a:latin typeface="Arial MT"/>
                <a:cs typeface="Arial MT"/>
              </a:rPr>
              <a:t>detector</a:t>
            </a:r>
            <a:r>
              <a:rPr dirty="0" sz="3000" spc="-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CT</a:t>
            </a:r>
            <a:r>
              <a:rPr dirty="0" sz="3000" spc="-1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systems)</a:t>
            </a:r>
            <a:endParaRPr sz="3000">
              <a:latin typeface="Arial MT"/>
              <a:cs typeface="Arial MT"/>
            </a:endParaRPr>
          </a:p>
          <a:p>
            <a:pPr lvl="1" marL="696595" marR="149225" indent="-227329">
              <a:lnSpc>
                <a:spcPts val="3000"/>
              </a:lnSpc>
              <a:spcBef>
                <a:spcPts val="750"/>
              </a:spcBef>
              <a:buChar char="•"/>
              <a:tabLst>
                <a:tab pos="697865" algn="l"/>
              </a:tabLst>
            </a:pPr>
            <a:r>
              <a:rPr dirty="0" sz="2800" spc="-10">
                <a:latin typeface="Arial MT"/>
                <a:cs typeface="Arial MT"/>
              </a:rPr>
              <a:t>Slice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thickness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controlled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beam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collimation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and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detector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configuration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1604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0"/>
              </a:spcBef>
            </a:pPr>
            <a:r>
              <a:rPr dirty="0"/>
              <a:t>Scan</a:t>
            </a:r>
            <a:r>
              <a:rPr dirty="0" spc="-55"/>
              <a:t> </a:t>
            </a:r>
            <a:r>
              <a:rPr dirty="0" spc="-10"/>
              <a:t>Parameters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24868"/>
            <a:ext cx="9523730" cy="4438650"/>
          </a:xfrm>
          <a:prstGeom prst="rect">
            <a:avLst/>
          </a:prstGeom>
        </p:spPr>
        <p:txBody>
          <a:bodyPr wrap="square" lIns="0" tIns="224155" rIns="0" bIns="0" rtlCol="0" vert="horz">
            <a:spAutoFit/>
          </a:bodyPr>
          <a:lstStyle/>
          <a:p>
            <a:pPr algn="ctr" marL="841375">
              <a:lnSpc>
                <a:spcPct val="100000"/>
              </a:lnSpc>
              <a:spcBef>
                <a:spcPts val="1765"/>
              </a:spcBef>
            </a:pPr>
            <a:r>
              <a:rPr dirty="0" u="heavy" sz="3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Scan</a:t>
            </a:r>
            <a:r>
              <a:rPr dirty="0" u="heavy" sz="3000" spc="-7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0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Time</a:t>
            </a:r>
            <a:endParaRPr sz="3000">
              <a:latin typeface="Arial MT"/>
              <a:cs typeface="Arial MT"/>
            </a:endParaRPr>
          </a:p>
          <a:p>
            <a:pPr marL="12700" marR="5080">
              <a:lnSpc>
                <a:spcPts val="2700"/>
              </a:lnSpc>
              <a:spcBef>
                <a:spcPts val="2185"/>
              </a:spcBef>
            </a:pPr>
            <a:r>
              <a:rPr dirty="0" sz="2800" spc="-10">
                <a:latin typeface="Arial MT"/>
                <a:cs typeface="Arial MT"/>
              </a:rPr>
              <a:t>Length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time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required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irradiate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anatomical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10">
                <a:latin typeface="Arial MT"/>
                <a:cs typeface="Arial MT"/>
              </a:rPr>
              <a:t>interest.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43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Should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considered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 i="1">
                <a:latin typeface="Arial"/>
                <a:cs typeface="Arial"/>
              </a:rPr>
              <a:t>prior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acquisition</a:t>
            </a:r>
            <a:endParaRPr sz="2600">
              <a:latin typeface="Arial MT"/>
              <a:cs typeface="Arial MT"/>
            </a:endParaRPr>
          </a:p>
          <a:p>
            <a:pPr marL="241300" marR="615950" indent="-228600">
              <a:lnSpc>
                <a:spcPts val="2500"/>
              </a:lnSpc>
              <a:spcBef>
                <a:spcPts val="127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Operator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defined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parameter,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outcome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 spc="-10">
                <a:latin typeface="Arial MT"/>
                <a:cs typeface="Arial MT"/>
              </a:rPr>
              <a:t>examination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Selection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scan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time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may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influenced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by: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625"/>
              </a:lnSpc>
              <a:buFont typeface="Arial MT"/>
              <a:buChar char="•"/>
              <a:tabLst>
                <a:tab pos="1155065" algn="l"/>
              </a:tabLst>
            </a:pPr>
            <a:r>
              <a:rPr dirty="0" sz="2200" spc="-20" i="1">
                <a:latin typeface="Arial"/>
                <a:cs typeface="Arial"/>
              </a:rPr>
              <a:t>Patient</a:t>
            </a:r>
            <a:r>
              <a:rPr dirty="0" sz="2200" spc="-10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condition</a:t>
            </a:r>
            <a:endParaRPr sz="2200">
              <a:latin typeface="Arial"/>
              <a:cs typeface="Arial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200" spc="-20" i="1">
                <a:latin typeface="Arial"/>
                <a:cs typeface="Arial"/>
              </a:rPr>
              <a:t>Equipment</a:t>
            </a:r>
            <a:r>
              <a:rPr dirty="0" sz="2200" spc="-11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limitations</a:t>
            </a:r>
            <a:endParaRPr sz="2200">
              <a:latin typeface="Arial"/>
              <a:cs typeface="Arial"/>
            </a:endParaRPr>
          </a:p>
          <a:p>
            <a:pPr lvl="3" marL="1612265" indent="-228600">
              <a:lnSpc>
                <a:spcPct val="100000"/>
              </a:lnSpc>
              <a:spcBef>
                <a:spcPts val="295"/>
              </a:spcBef>
              <a:buFont typeface="Arial MT"/>
              <a:buChar char="•"/>
              <a:tabLst>
                <a:tab pos="1612265" algn="l"/>
              </a:tabLst>
            </a:pPr>
            <a:r>
              <a:rPr dirty="0" sz="2000" i="1">
                <a:latin typeface="Arial"/>
                <a:cs typeface="Arial"/>
              </a:rPr>
              <a:t>Examples: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Tube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heat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limits;</a:t>
            </a:r>
            <a:r>
              <a:rPr dirty="0" sz="2000" spc="-15" i="1">
                <a:latin typeface="Arial"/>
                <a:cs typeface="Arial"/>
              </a:rPr>
              <a:t> </a:t>
            </a:r>
            <a:r>
              <a:rPr dirty="0" sz="2000" spc="-20" i="1">
                <a:latin typeface="Arial"/>
                <a:cs typeface="Arial"/>
              </a:rPr>
              <a:t>Reconstruction</a:t>
            </a:r>
            <a:r>
              <a:rPr dirty="0" sz="2000" spc="-15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capabilities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1604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0"/>
              </a:spcBef>
            </a:pPr>
            <a:r>
              <a:rPr dirty="0"/>
              <a:t>Scan</a:t>
            </a:r>
            <a:r>
              <a:rPr dirty="0" spc="-60"/>
              <a:t> </a:t>
            </a:r>
            <a:r>
              <a:rPr dirty="0"/>
              <a:t>Time</a:t>
            </a:r>
            <a:r>
              <a:rPr dirty="0" spc="-60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83842"/>
            <a:ext cx="9937115" cy="4006215"/>
          </a:xfrm>
          <a:prstGeom prst="rect">
            <a:avLst/>
          </a:prstGeom>
        </p:spPr>
        <p:txBody>
          <a:bodyPr wrap="square" lIns="0" tIns="65405" rIns="0" bIns="0" rtlCol="0" vert="horz">
            <a:spAutoFit/>
          </a:bodyPr>
          <a:lstStyle/>
          <a:p>
            <a:pPr marL="12700" marR="65405">
              <a:lnSpc>
                <a:spcPts val="3110"/>
              </a:lnSpc>
              <a:spcBef>
                <a:spcPts val="515"/>
              </a:spcBef>
            </a:pPr>
            <a:r>
              <a:rPr dirty="0" sz="2900">
                <a:latin typeface="Arial MT"/>
                <a:cs typeface="Arial MT"/>
              </a:rPr>
              <a:t>Scan</a:t>
            </a:r>
            <a:r>
              <a:rPr dirty="0" sz="2900" spc="-75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time</a:t>
            </a:r>
            <a:r>
              <a:rPr dirty="0" sz="2900" spc="-85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is</a:t>
            </a:r>
            <a:r>
              <a:rPr dirty="0" sz="2900" spc="-50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also</a:t>
            </a:r>
            <a:r>
              <a:rPr dirty="0" sz="2900" spc="-50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dependent</a:t>
            </a:r>
            <a:r>
              <a:rPr dirty="0" sz="2900" spc="-165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on</a:t>
            </a:r>
            <a:r>
              <a:rPr dirty="0" sz="2900" spc="-80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the</a:t>
            </a:r>
            <a:r>
              <a:rPr dirty="0" sz="2900" spc="-55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type</a:t>
            </a:r>
            <a:r>
              <a:rPr dirty="0" sz="2900" spc="-114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of</a:t>
            </a:r>
            <a:r>
              <a:rPr dirty="0" sz="2900" spc="-80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system</a:t>
            </a:r>
            <a:r>
              <a:rPr dirty="0" sz="2900" spc="-125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used,</a:t>
            </a:r>
            <a:r>
              <a:rPr dirty="0" sz="2900" spc="-120">
                <a:latin typeface="Arial MT"/>
                <a:cs typeface="Arial MT"/>
              </a:rPr>
              <a:t> </a:t>
            </a:r>
            <a:r>
              <a:rPr dirty="0" sz="2900" spc="-25">
                <a:latin typeface="Arial MT"/>
                <a:cs typeface="Arial MT"/>
              </a:rPr>
              <a:t>and </a:t>
            </a:r>
            <a:r>
              <a:rPr dirty="0" sz="2900">
                <a:latin typeface="Arial MT"/>
                <a:cs typeface="Arial MT"/>
              </a:rPr>
              <a:t>the</a:t>
            </a:r>
            <a:r>
              <a:rPr dirty="0" sz="2900" spc="-105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motion</a:t>
            </a:r>
            <a:r>
              <a:rPr dirty="0" sz="2900" spc="-100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of</a:t>
            </a:r>
            <a:r>
              <a:rPr dirty="0" sz="2900" spc="-95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the</a:t>
            </a:r>
            <a:r>
              <a:rPr dirty="0" sz="2900" spc="-85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beam</a:t>
            </a:r>
            <a:r>
              <a:rPr dirty="0" sz="2900" spc="-120">
                <a:latin typeface="Arial MT"/>
                <a:cs typeface="Arial MT"/>
              </a:rPr>
              <a:t> </a:t>
            </a:r>
            <a:r>
              <a:rPr dirty="0" sz="2900">
                <a:latin typeface="Arial MT"/>
                <a:cs typeface="Arial MT"/>
              </a:rPr>
              <a:t>during</a:t>
            </a:r>
            <a:r>
              <a:rPr dirty="0" sz="2900" spc="-100">
                <a:latin typeface="Arial MT"/>
                <a:cs typeface="Arial MT"/>
              </a:rPr>
              <a:t> </a:t>
            </a:r>
            <a:r>
              <a:rPr dirty="0" sz="2900" spc="-10">
                <a:latin typeface="Arial MT"/>
                <a:cs typeface="Arial MT"/>
              </a:rPr>
              <a:t>acquisition.</a:t>
            </a:r>
            <a:endParaRPr sz="29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50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700" b="1" i="1">
                <a:latin typeface="Arial"/>
                <a:cs typeface="Arial"/>
              </a:rPr>
              <a:t>Axial</a:t>
            </a:r>
            <a:r>
              <a:rPr dirty="0" sz="2700" spc="-110" b="1" i="1">
                <a:latin typeface="Arial"/>
                <a:cs typeface="Arial"/>
              </a:rPr>
              <a:t> </a:t>
            </a:r>
            <a:r>
              <a:rPr dirty="0" sz="2700" b="1">
                <a:latin typeface="Arial"/>
                <a:cs typeface="Arial"/>
              </a:rPr>
              <a:t>Scanning:</a:t>
            </a:r>
            <a:r>
              <a:rPr dirty="0" sz="2700" spc="-45" b="1">
                <a:latin typeface="Arial"/>
                <a:cs typeface="Arial"/>
              </a:rPr>
              <a:t> </a:t>
            </a:r>
            <a:r>
              <a:rPr dirty="0" sz="2700">
                <a:latin typeface="Arial MT"/>
                <a:cs typeface="Arial MT"/>
              </a:rPr>
              <a:t>irradiation</a:t>
            </a:r>
            <a:r>
              <a:rPr dirty="0" sz="2700" spc="-95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is</a:t>
            </a:r>
            <a:r>
              <a:rPr dirty="0" sz="2700" spc="-90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not</a:t>
            </a:r>
            <a:r>
              <a:rPr dirty="0" sz="2700" spc="-80">
                <a:latin typeface="Arial MT"/>
                <a:cs typeface="Arial MT"/>
              </a:rPr>
              <a:t> </a:t>
            </a:r>
            <a:r>
              <a:rPr dirty="0" sz="2700" spc="-10">
                <a:latin typeface="Arial MT"/>
                <a:cs typeface="Arial MT"/>
              </a:rPr>
              <a:t>constant</a:t>
            </a:r>
            <a:endParaRPr sz="2700">
              <a:latin typeface="Arial MT"/>
              <a:cs typeface="Arial MT"/>
            </a:endParaRPr>
          </a:p>
          <a:p>
            <a:pPr lvl="1" marL="696595" marR="132080" indent="-227329">
              <a:lnSpc>
                <a:spcPts val="2600"/>
              </a:lnSpc>
              <a:spcBef>
                <a:spcPts val="75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400" i="1">
                <a:latin typeface="Arial"/>
                <a:cs typeface="Arial"/>
              </a:rPr>
              <a:t>SDCT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acquisition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speed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longer,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only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captured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for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every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full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rotation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tube</a:t>
            </a:r>
            <a:endParaRPr sz="2400">
              <a:latin typeface="Arial MT"/>
              <a:cs typeface="Arial MT"/>
            </a:endParaRPr>
          </a:p>
          <a:p>
            <a:pPr lvl="1" marL="696595" marR="476884" indent="-227329">
              <a:lnSpc>
                <a:spcPts val="2700"/>
              </a:lnSpc>
              <a:spcBef>
                <a:spcPts val="229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400" spc="-10" i="1">
                <a:latin typeface="Arial"/>
                <a:cs typeface="Arial"/>
              </a:rPr>
              <a:t>MDCT</a:t>
            </a:r>
            <a:r>
              <a:rPr dirty="0" sz="2400" spc="-150" i="1">
                <a:latin typeface="Arial"/>
                <a:cs typeface="Arial"/>
              </a:rPr>
              <a:t> </a:t>
            </a:r>
            <a:r>
              <a:rPr dirty="0" sz="2400">
                <a:latin typeface="Arial MT"/>
                <a:cs typeface="Arial MT"/>
              </a:rPr>
              <a:t>–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speed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decreased,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multiple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can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be </a:t>
            </a:r>
            <a:r>
              <a:rPr dirty="0" sz="2400" spc="-25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acquired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every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full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rotation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tube</a:t>
            </a:r>
            <a:endParaRPr sz="24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530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700" b="1" i="1">
                <a:latin typeface="Arial"/>
                <a:cs typeface="Arial"/>
              </a:rPr>
              <a:t>Helical</a:t>
            </a:r>
            <a:r>
              <a:rPr dirty="0" sz="2700" spc="-160" b="1" i="1">
                <a:latin typeface="Arial"/>
                <a:cs typeface="Arial"/>
              </a:rPr>
              <a:t> </a:t>
            </a:r>
            <a:r>
              <a:rPr dirty="0" sz="2700" b="1">
                <a:latin typeface="Arial"/>
                <a:cs typeface="Arial"/>
              </a:rPr>
              <a:t>Scanning:</a:t>
            </a:r>
            <a:r>
              <a:rPr dirty="0" sz="2700" spc="-35" b="1">
                <a:latin typeface="Arial"/>
                <a:cs typeface="Arial"/>
              </a:rPr>
              <a:t> </a:t>
            </a:r>
            <a:r>
              <a:rPr dirty="0" sz="2700">
                <a:latin typeface="Arial MT"/>
                <a:cs typeface="Arial MT"/>
              </a:rPr>
              <a:t>irradiation</a:t>
            </a:r>
            <a:r>
              <a:rPr dirty="0" sz="2700" spc="-120">
                <a:latin typeface="Arial MT"/>
                <a:cs typeface="Arial MT"/>
              </a:rPr>
              <a:t> </a:t>
            </a:r>
            <a:r>
              <a:rPr dirty="0" sz="2700">
                <a:latin typeface="Arial MT"/>
                <a:cs typeface="Arial MT"/>
              </a:rPr>
              <a:t>is</a:t>
            </a:r>
            <a:r>
              <a:rPr dirty="0" sz="2700" spc="-100">
                <a:latin typeface="Arial MT"/>
                <a:cs typeface="Arial MT"/>
              </a:rPr>
              <a:t> </a:t>
            </a:r>
            <a:r>
              <a:rPr dirty="0" sz="2700" spc="-10">
                <a:latin typeface="Arial MT"/>
                <a:cs typeface="Arial MT"/>
              </a:rPr>
              <a:t>constant</a:t>
            </a:r>
            <a:endParaRPr sz="2700">
              <a:latin typeface="Arial MT"/>
              <a:cs typeface="Arial MT"/>
            </a:endParaRPr>
          </a:p>
          <a:p>
            <a:pPr lvl="1" marL="697230" indent="-227965">
              <a:lnSpc>
                <a:spcPct val="100000"/>
              </a:lnSpc>
              <a:spcBef>
                <a:spcPts val="204"/>
              </a:spcBef>
              <a:buChar char="•"/>
              <a:tabLst>
                <a:tab pos="697230" algn="l"/>
              </a:tabLst>
            </a:pPr>
            <a:r>
              <a:rPr dirty="0" sz="2300">
                <a:latin typeface="Arial MT"/>
                <a:cs typeface="Arial MT"/>
              </a:rPr>
              <a:t>Scan</a:t>
            </a:r>
            <a:r>
              <a:rPr dirty="0" sz="2300" spc="-95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time</a:t>
            </a:r>
            <a:r>
              <a:rPr dirty="0" sz="2300" spc="-75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is</a:t>
            </a:r>
            <a:r>
              <a:rPr dirty="0" sz="2300" spc="-5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affected</a:t>
            </a:r>
            <a:r>
              <a:rPr dirty="0" sz="2300" spc="-13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by</a:t>
            </a:r>
            <a:r>
              <a:rPr dirty="0" sz="2300" spc="-6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table</a:t>
            </a:r>
            <a:r>
              <a:rPr dirty="0" sz="2300" spc="-105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movement</a:t>
            </a:r>
            <a:r>
              <a:rPr dirty="0" sz="2300" spc="-165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throughout</a:t>
            </a:r>
            <a:r>
              <a:rPr dirty="0" sz="2300" spc="-13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a</a:t>
            </a:r>
            <a:r>
              <a:rPr dirty="0" sz="2300" spc="-60">
                <a:latin typeface="Arial MT"/>
                <a:cs typeface="Arial MT"/>
              </a:rPr>
              <a:t> </a:t>
            </a:r>
            <a:r>
              <a:rPr dirty="0" sz="2300">
                <a:latin typeface="Arial MT"/>
                <a:cs typeface="Arial MT"/>
              </a:rPr>
              <a:t>helical</a:t>
            </a:r>
            <a:r>
              <a:rPr dirty="0" sz="2300" spc="-130">
                <a:latin typeface="Arial MT"/>
                <a:cs typeface="Arial MT"/>
              </a:rPr>
              <a:t> </a:t>
            </a:r>
            <a:r>
              <a:rPr dirty="0" sz="2300" spc="-10">
                <a:latin typeface="Arial MT"/>
                <a:cs typeface="Arial MT"/>
              </a:rPr>
              <a:t>acquisition</a:t>
            </a:r>
            <a:endParaRPr sz="23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Speed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table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movement</a:t>
            </a:r>
            <a:r>
              <a:rPr dirty="0" sz="1900" spc="-8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is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affected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by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detector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configuration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355600">
              <a:lnSpc>
                <a:spcPct val="100000"/>
              </a:lnSpc>
              <a:spcBef>
                <a:spcPts val="105"/>
              </a:spcBef>
            </a:pPr>
            <a:r>
              <a:rPr dirty="0"/>
              <a:t>Scan</a:t>
            </a:r>
            <a:r>
              <a:rPr dirty="0" spc="-60"/>
              <a:t> </a:t>
            </a:r>
            <a:r>
              <a:rPr dirty="0" spc="-10"/>
              <a:t>Parameters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1615439" y="3738371"/>
            <a:ext cx="4922520" cy="504825"/>
            <a:chOff x="1615439" y="3738371"/>
            <a:chExt cx="4922520" cy="50482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20011" y="3750563"/>
              <a:ext cx="4820412" cy="243839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58711" y="3738371"/>
              <a:ext cx="79247" cy="14325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5439" y="3953255"/>
              <a:ext cx="736091" cy="28956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28087" y="3953255"/>
              <a:ext cx="207263" cy="28956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33243" y="3953255"/>
              <a:ext cx="3465576" cy="28956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6618731" y="3750564"/>
            <a:ext cx="4531360" cy="243840"/>
            <a:chOff x="6618731" y="3750564"/>
            <a:chExt cx="4531360" cy="243840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18731" y="3750564"/>
              <a:ext cx="2077212" cy="220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708135" y="3750564"/>
              <a:ext cx="2441448" cy="243839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615439" y="4658867"/>
            <a:ext cx="8818245" cy="492759"/>
            <a:chOff x="1615439" y="4658867"/>
            <a:chExt cx="8818245" cy="492759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20011" y="4658867"/>
              <a:ext cx="8813292" cy="24383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439" y="4861559"/>
              <a:ext cx="1641348" cy="28956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30295" y="4861559"/>
              <a:ext cx="207264" cy="28956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233927" y="4861559"/>
              <a:ext cx="2010155" cy="289560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916330" y="1501030"/>
            <a:ext cx="9952990" cy="4470400"/>
          </a:xfrm>
          <a:prstGeom prst="rect">
            <a:avLst/>
          </a:prstGeom>
        </p:spPr>
        <p:txBody>
          <a:bodyPr wrap="square" lIns="0" tIns="238760" rIns="0" bIns="0" rtlCol="0" vert="horz">
            <a:spAutoFit/>
          </a:bodyPr>
          <a:lstStyle/>
          <a:p>
            <a:pPr algn="ctr" marL="415290">
              <a:lnSpc>
                <a:spcPct val="100000"/>
              </a:lnSpc>
              <a:spcBef>
                <a:spcPts val="1880"/>
              </a:spcBef>
            </a:pP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Pitch</a:t>
            </a:r>
            <a:r>
              <a:rPr dirty="0" u="heavy" sz="3200" spc="-6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 spc="-2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(P)</a:t>
            </a:r>
            <a:endParaRPr sz="3200">
              <a:latin typeface="Arial MT"/>
              <a:cs typeface="Arial MT"/>
            </a:endParaRPr>
          </a:p>
          <a:p>
            <a:pPr marL="12700" marR="633095">
              <a:lnSpc>
                <a:spcPts val="2700"/>
              </a:lnSpc>
              <a:spcBef>
                <a:spcPts val="2190"/>
              </a:spcBef>
            </a:pPr>
            <a:r>
              <a:rPr dirty="0" sz="2800" spc="-10">
                <a:latin typeface="Arial MT"/>
                <a:cs typeface="Arial MT"/>
              </a:rPr>
              <a:t>Describes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table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movement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throughout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helical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scan </a:t>
            </a:r>
            <a:r>
              <a:rPr dirty="0" sz="2800" spc="-10">
                <a:latin typeface="Arial MT"/>
                <a:cs typeface="Arial MT"/>
              </a:rPr>
              <a:t>acquisition.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3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Pitch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defined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as:</a:t>
            </a:r>
            <a:endParaRPr sz="2600">
              <a:latin typeface="Arial MT"/>
              <a:cs typeface="Arial MT"/>
            </a:endParaRPr>
          </a:p>
          <a:p>
            <a:pPr marL="469265">
              <a:lnSpc>
                <a:spcPct val="100000"/>
              </a:lnSpc>
              <a:spcBef>
                <a:spcPts val="219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algn="ctr" marR="2358390">
              <a:lnSpc>
                <a:spcPct val="100000"/>
              </a:lnSpc>
              <a:spcBef>
                <a:spcPts val="1905"/>
              </a:spcBef>
            </a:pPr>
            <a:r>
              <a:rPr dirty="0" sz="2000" spc="-25">
                <a:latin typeface="Arial MT"/>
                <a:cs typeface="Arial MT"/>
              </a:rPr>
              <a:t>or</a:t>
            </a:r>
            <a:endParaRPr sz="2000">
              <a:latin typeface="Arial MT"/>
              <a:cs typeface="Arial MT"/>
            </a:endParaRPr>
          </a:p>
          <a:p>
            <a:pPr marL="469265">
              <a:lnSpc>
                <a:spcPct val="100000"/>
              </a:lnSpc>
              <a:spcBef>
                <a:spcPts val="1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090"/>
              </a:lnSpc>
              <a:spcBef>
                <a:spcPts val="23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Pitch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calculations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account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constant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radiation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output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5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Calculations</a:t>
            </a:r>
            <a:r>
              <a:rPr dirty="0" sz="2400" spc="-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vary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detector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configurations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(MDCT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vs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SDCT)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8" name="object 18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1604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Pitch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11833"/>
            <a:ext cx="10148570" cy="41795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3540"/>
              </a:lnSpc>
              <a:spcBef>
                <a:spcPts val="100"/>
              </a:spcBef>
            </a:pPr>
            <a:r>
              <a:rPr dirty="0" sz="3000" spc="-10">
                <a:latin typeface="Arial MT"/>
                <a:cs typeface="Arial MT"/>
              </a:rPr>
              <a:t>Manipulations</a:t>
            </a:r>
            <a:r>
              <a:rPr dirty="0" sz="3000" spc="-1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 Pitch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may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be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required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1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accommodate:</a:t>
            </a:r>
            <a:endParaRPr sz="3000">
              <a:latin typeface="Arial MT"/>
              <a:cs typeface="Arial MT"/>
            </a:endParaRPr>
          </a:p>
          <a:p>
            <a:pPr marL="697865" indent="-228600">
              <a:lnSpc>
                <a:spcPts val="3055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Patient</a:t>
            </a:r>
            <a:r>
              <a:rPr dirty="0" sz="2600" spc="-11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motion</a:t>
            </a:r>
            <a:endParaRPr sz="2600">
              <a:latin typeface="Arial"/>
              <a:cs typeface="Arial"/>
            </a:endParaRPr>
          </a:p>
          <a:p>
            <a:pPr marL="697865" indent="-228600">
              <a:lnSpc>
                <a:spcPts val="310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600" spc="-10" i="1">
                <a:latin typeface="Arial"/>
                <a:cs typeface="Arial"/>
              </a:rPr>
              <a:t>Traumas/Emergencies</a:t>
            </a:r>
            <a:endParaRPr sz="2600">
              <a:latin typeface="Arial"/>
              <a:cs typeface="Arial"/>
            </a:endParaRPr>
          </a:p>
          <a:p>
            <a:pPr marL="697865" indent="-228600">
              <a:lnSpc>
                <a:spcPts val="311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600" spc="-10" i="1">
                <a:latin typeface="Arial"/>
                <a:cs typeface="Arial"/>
              </a:rPr>
              <a:t>Equipment</a:t>
            </a:r>
            <a:r>
              <a:rPr dirty="0" sz="2600" spc="-105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limitations</a:t>
            </a:r>
            <a:endParaRPr sz="2600">
              <a:latin typeface="Arial"/>
              <a:cs typeface="Arial"/>
            </a:endParaRPr>
          </a:p>
          <a:p>
            <a:pPr marL="12700" marR="1294130">
              <a:lnSpc>
                <a:spcPts val="2900"/>
              </a:lnSpc>
              <a:spcBef>
                <a:spcPts val="2165"/>
              </a:spcBef>
            </a:pPr>
            <a:r>
              <a:rPr dirty="0" sz="3000">
                <a:latin typeface="Arial MT"/>
                <a:cs typeface="Arial MT"/>
              </a:rPr>
              <a:t>Pitch</a:t>
            </a:r>
            <a:r>
              <a:rPr dirty="0" sz="3000" spc="-1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can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influence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anatomy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coverage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and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scan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 spc="-20">
                <a:latin typeface="Arial MT"/>
                <a:cs typeface="Arial MT"/>
              </a:rPr>
              <a:t>time </a:t>
            </a:r>
            <a:r>
              <a:rPr dirty="0" sz="3000">
                <a:latin typeface="Arial MT"/>
                <a:cs typeface="Arial MT"/>
              </a:rPr>
              <a:t>capabilities</a:t>
            </a:r>
            <a:r>
              <a:rPr dirty="0" sz="3000" spc="-1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acquisition.</a:t>
            </a:r>
            <a:endParaRPr sz="3000">
              <a:latin typeface="Arial MT"/>
              <a:cs typeface="Arial MT"/>
            </a:endParaRPr>
          </a:p>
          <a:p>
            <a:pPr marL="240029" marR="19685" indent="-227329">
              <a:lnSpc>
                <a:spcPts val="2700"/>
              </a:lnSpc>
              <a:spcBef>
                <a:spcPts val="101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Pitch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control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anatomy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required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to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irradiated</a:t>
            </a:r>
            <a:endParaRPr sz="2800">
              <a:latin typeface="Arial MT"/>
              <a:cs typeface="Arial MT"/>
            </a:endParaRPr>
          </a:p>
          <a:p>
            <a:pPr lvl="1" marL="697865" marR="5080" indent="-228600">
              <a:lnSpc>
                <a:spcPct val="80000"/>
              </a:lnSpc>
              <a:spcBef>
                <a:spcPts val="53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However,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influences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how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much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anatomy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irradiated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to </a:t>
            </a:r>
            <a:r>
              <a:rPr dirty="0" sz="2600">
                <a:latin typeface="Arial MT"/>
                <a:cs typeface="Arial MT"/>
              </a:rPr>
              <a:t>tube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heat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limits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Pitch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94614"/>
            <a:ext cx="9033510" cy="4220845"/>
          </a:xfrm>
          <a:prstGeom prst="rect">
            <a:avLst/>
          </a:prstGeom>
        </p:spPr>
        <p:txBody>
          <a:bodyPr wrap="square" lIns="0" tIns="635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dirty="0" sz="2800" spc="-10">
                <a:latin typeface="Arial MT"/>
                <a:cs typeface="Arial MT"/>
              </a:rPr>
              <a:t>Increasing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Pitch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will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enable:</a:t>
            </a:r>
            <a:endParaRPr sz="2800">
              <a:latin typeface="Arial MT"/>
              <a:cs typeface="Arial MT"/>
            </a:endParaRPr>
          </a:p>
          <a:p>
            <a:pPr marL="241300" marR="54610" indent="-228600">
              <a:lnSpc>
                <a:spcPts val="2510"/>
              </a:lnSpc>
              <a:spcBef>
                <a:spcPts val="969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More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anatomy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(lengthwise)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irradiated,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during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shorter </a:t>
            </a:r>
            <a:r>
              <a:rPr dirty="0" sz="2600">
                <a:latin typeface="Arial MT"/>
                <a:cs typeface="Arial MT"/>
              </a:rPr>
              <a:t>specified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acquisition</a:t>
            </a:r>
            <a:r>
              <a:rPr dirty="0" sz="2600" spc="-15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time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1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Shorter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total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times</a:t>
            </a:r>
            <a:endParaRPr sz="2600">
              <a:latin typeface="Arial MT"/>
              <a:cs typeface="Arial MT"/>
            </a:endParaRPr>
          </a:p>
          <a:p>
            <a:pPr marL="12700" marR="5080">
              <a:lnSpc>
                <a:spcPts val="2700"/>
              </a:lnSpc>
              <a:spcBef>
                <a:spcPts val="2850"/>
              </a:spcBef>
            </a:pPr>
            <a:r>
              <a:rPr dirty="0" sz="2800" spc="-10">
                <a:latin typeface="Arial MT"/>
                <a:cs typeface="Arial MT"/>
              </a:rPr>
              <a:t>Faster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table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movement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through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gantry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aperture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during </a:t>
            </a:r>
            <a:r>
              <a:rPr dirty="0" sz="2800" spc="-25">
                <a:latin typeface="Arial MT"/>
                <a:cs typeface="Arial MT"/>
              </a:rPr>
              <a:t>acquisition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(aka.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600">
                <a:latin typeface="Arial MT"/>
                <a:cs typeface="Arial MT"/>
              </a:rPr>
              <a:t>↑</a:t>
            </a:r>
            <a:r>
              <a:rPr dirty="0" sz="2800" spc="-290">
                <a:latin typeface="Arial MT"/>
                <a:cs typeface="Arial MT"/>
              </a:rPr>
              <a:t>P</a:t>
            </a:r>
            <a:r>
              <a:rPr dirty="0" sz="2800" spc="-260">
                <a:latin typeface="Arial MT"/>
                <a:cs typeface="Arial MT"/>
              </a:rPr>
              <a:t>)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will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also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result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in: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Decreased</a:t>
            </a:r>
            <a:r>
              <a:rPr dirty="0" sz="2600" spc="-1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motion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1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Improved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imaging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filled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vasculature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70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Decreased</a:t>
            </a:r>
            <a:r>
              <a:rPr dirty="0" sz="2600" spc="-1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dose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Pitch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78700"/>
            <a:ext cx="9799320" cy="3835400"/>
          </a:xfrm>
          <a:prstGeom prst="rect">
            <a:avLst/>
          </a:prstGeom>
        </p:spPr>
        <p:txBody>
          <a:bodyPr wrap="square" lIns="0" tIns="1149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dirty="0" sz="3000">
                <a:latin typeface="Arial MT"/>
                <a:cs typeface="Arial MT"/>
              </a:rPr>
              <a:t>Table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speed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and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slice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thickness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have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direct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relationship.</a:t>
            </a:r>
            <a:endParaRPr sz="3000">
              <a:latin typeface="Arial MT"/>
              <a:cs typeface="Arial MT"/>
            </a:endParaRPr>
          </a:p>
          <a:p>
            <a:pPr marL="240029" marR="132080" indent="-227329">
              <a:lnSpc>
                <a:spcPts val="3000"/>
              </a:lnSpc>
              <a:spcBef>
                <a:spcPts val="115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When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table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speed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beam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collimation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identical 	Pitch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expressed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as: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6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P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=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50">
                <a:latin typeface="Arial MT"/>
                <a:cs typeface="Arial MT"/>
              </a:rPr>
              <a:t>1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3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This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relationship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also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expressed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ratio</a:t>
            </a:r>
            <a:endParaRPr sz="2800">
              <a:latin typeface="Arial MT"/>
              <a:cs typeface="Arial MT"/>
            </a:endParaRPr>
          </a:p>
          <a:p>
            <a:pPr lvl="1" marL="697865" marR="88265" indent="-228600">
              <a:lnSpc>
                <a:spcPts val="2800"/>
              </a:lnSpc>
              <a:spcBef>
                <a:spcPts val="64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Example: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2:1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Pitch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ratio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means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table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will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move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twice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>
                <a:latin typeface="Arial MT"/>
                <a:cs typeface="Arial MT"/>
              </a:rPr>
              <a:t>distance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slice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thickness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each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rotation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tube</a:t>
            </a:r>
            <a:endParaRPr sz="26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1370"/>
              </a:spcBef>
              <a:buChar char="•"/>
              <a:tabLst>
                <a:tab pos="1153795" algn="l"/>
              </a:tabLst>
            </a:pPr>
            <a:r>
              <a:rPr dirty="0" sz="2400">
                <a:latin typeface="Arial MT"/>
                <a:cs typeface="Arial MT"/>
              </a:rPr>
              <a:t>P =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 spc="-50">
                <a:latin typeface="Arial MT"/>
                <a:cs typeface="Arial MT"/>
              </a:rPr>
              <a:t>?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471170">
              <a:lnSpc>
                <a:spcPct val="100000"/>
              </a:lnSpc>
              <a:spcBef>
                <a:spcPts val="105"/>
              </a:spcBef>
            </a:pPr>
            <a:r>
              <a:rPr dirty="0"/>
              <a:t>Test</a:t>
            </a:r>
            <a:r>
              <a:rPr dirty="0" spc="-40"/>
              <a:t> </a:t>
            </a:r>
            <a:r>
              <a:rPr dirty="0"/>
              <a:t>Your</a:t>
            </a:r>
            <a:r>
              <a:rPr dirty="0" spc="-25"/>
              <a:t> </a:t>
            </a:r>
            <a:r>
              <a:rPr dirty="0"/>
              <a:t>Pitch</a:t>
            </a:r>
            <a:r>
              <a:rPr dirty="0" spc="-45"/>
              <a:t> </a:t>
            </a:r>
            <a:r>
              <a:rPr dirty="0" spc="-10"/>
              <a:t>Knowledge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89557"/>
            <a:ext cx="9967595" cy="88836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527685" marR="5080" indent="-515620">
              <a:lnSpc>
                <a:spcPts val="3190"/>
              </a:lnSpc>
              <a:spcBef>
                <a:spcPts val="545"/>
              </a:spcBef>
              <a:tabLst>
                <a:tab pos="527685" algn="l"/>
              </a:tabLst>
            </a:pPr>
            <a:r>
              <a:rPr dirty="0" sz="3000" spc="-25">
                <a:latin typeface="Arial MT"/>
                <a:cs typeface="Arial MT"/>
              </a:rPr>
              <a:t>1.</a:t>
            </a:r>
            <a:r>
              <a:rPr dirty="0" sz="3000">
                <a:latin typeface="Arial MT"/>
                <a:cs typeface="Arial MT"/>
              </a:rPr>
              <a:t>	What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pitch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ratio</a:t>
            </a:r>
            <a:r>
              <a:rPr dirty="0" sz="3000" spc="-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5mm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section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thickness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with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 spc="-50">
                <a:latin typeface="Arial MT"/>
                <a:cs typeface="Arial MT"/>
              </a:rPr>
              <a:t>a </a:t>
            </a:r>
            <a:r>
              <a:rPr dirty="0" sz="3000">
                <a:latin typeface="Arial MT"/>
                <a:cs typeface="Arial MT"/>
              </a:rPr>
              <a:t>table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speed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10mm/s?</a:t>
            </a:r>
            <a:endParaRPr sz="30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16330" y="3883228"/>
            <a:ext cx="10092690" cy="889000"/>
          </a:xfrm>
          <a:prstGeom prst="rect">
            <a:avLst/>
          </a:prstGeom>
        </p:spPr>
        <p:txBody>
          <a:bodyPr wrap="square" lIns="0" tIns="68580" rIns="0" bIns="0" rtlCol="0" vert="horz">
            <a:spAutoFit/>
          </a:bodyPr>
          <a:lstStyle/>
          <a:p>
            <a:pPr marL="527685" marR="5080" indent="-515620">
              <a:lnSpc>
                <a:spcPts val="3200"/>
              </a:lnSpc>
              <a:spcBef>
                <a:spcPts val="540"/>
              </a:spcBef>
              <a:tabLst>
                <a:tab pos="527685" algn="l"/>
              </a:tabLst>
            </a:pPr>
            <a:r>
              <a:rPr dirty="0" sz="3000" spc="-25">
                <a:latin typeface="Arial MT"/>
                <a:cs typeface="Arial MT"/>
              </a:rPr>
              <a:t>2.</a:t>
            </a:r>
            <a:r>
              <a:rPr dirty="0" sz="3000">
                <a:latin typeface="Arial MT"/>
                <a:cs typeface="Arial MT"/>
              </a:rPr>
              <a:t>	What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pitch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ratio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20mm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slice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with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table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speed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10mm/s?</a:t>
            </a:r>
            <a:endParaRPr sz="3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355600">
              <a:lnSpc>
                <a:spcPct val="100000"/>
              </a:lnSpc>
              <a:spcBef>
                <a:spcPts val="105"/>
              </a:spcBef>
            </a:pPr>
            <a:r>
              <a:rPr dirty="0"/>
              <a:t>Pitch</a:t>
            </a:r>
            <a:r>
              <a:rPr dirty="0" spc="-45"/>
              <a:t> </a:t>
            </a:r>
            <a:r>
              <a:rPr dirty="0" spc="-10"/>
              <a:t>Considerations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444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dirty="0" sz="2600" b="0">
                <a:latin typeface="Arial MT"/>
                <a:cs typeface="Arial MT"/>
              </a:rPr>
              <a:t>Pitch</a:t>
            </a:r>
            <a:r>
              <a:rPr dirty="0" sz="2600" spc="-70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values</a:t>
            </a:r>
            <a:r>
              <a:rPr dirty="0" sz="2600" spc="-85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selected</a:t>
            </a:r>
            <a:r>
              <a:rPr dirty="0" sz="2600" spc="-85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for</a:t>
            </a:r>
            <a:r>
              <a:rPr dirty="0" sz="2600" spc="-65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scan</a:t>
            </a:r>
            <a:r>
              <a:rPr dirty="0" sz="2600" spc="-85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acquisition</a:t>
            </a:r>
            <a:r>
              <a:rPr dirty="0" sz="2600" spc="-100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could</a:t>
            </a:r>
            <a:r>
              <a:rPr dirty="0" sz="2600" spc="-80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range</a:t>
            </a:r>
            <a:r>
              <a:rPr dirty="0" sz="2600" spc="-75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from</a:t>
            </a:r>
            <a:r>
              <a:rPr dirty="0" sz="2600" spc="-60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0.5</a:t>
            </a:r>
            <a:r>
              <a:rPr dirty="0" sz="2600" spc="-50" b="0">
                <a:latin typeface="Arial MT"/>
                <a:cs typeface="Arial MT"/>
              </a:rPr>
              <a:t> </a:t>
            </a:r>
            <a:r>
              <a:rPr dirty="0" sz="2600" b="0">
                <a:latin typeface="Arial MT"/>
                <a:cs typeface="Arial MT"/>
              </a:rPr>
              <a:t>→</a:t>
            </a:r>
            <a:r>
              <a:rPr dirty="0" sz="2600" spc="-50" b="0">
                <a:latin typeface="Arial MT"/>
                <a:cs typeface="Arial MT"/>
              </a:rPr>
              <a:t> </a:t>
            </a:r>
            <a:r>
              <a:rPr dirty="0" sz="2600" spc="-25" b="0">
                <a:latin typeface="Arial MT"/>
                <a:cs typeface="Arial MT"/>
              </a:rPr>
              <a:t>2.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ts val="2810"/>
              </a:lnSpc>
              <a:spcBef>
                <a:spcPts val="225"/>
              </a:spcBef>
              <a:buChar char="•"/>
              <a:tabLst>
                <a:tab pos="240029" algn="l"/>
              </a:tabLst>
            </a:pPr>
            <a:r>
              <a:rPr dirty="0" sz="2400" b="0">
                <a:latin typeface="Arial MT"/>
                <a:cs typeface="Arial MT"/>
              </a:rPr>
              <a:t>Values</a:t>
            </a:r>
            <a:r>
              <a:rPr dirty="0" sz="2400" spc="-80" b="0">
                <a:latin typeface="Arial MT"/>
                <a:cs typeface="Arial MT"/>
              </a:rPr>
              <a:t> </a:t>
            </a:r>
            <a:r>
              <a:rPr dirty="0" sz="2400" spc="-10"/>
              <a:t>greater</a:t>
            </a:r>
            <a:r>
              <a:rPr dirty="0" sz="2400" spc="-100"/>
              <a:t> </a:t>
            </a:r>
            <a:r>
              <a:rPr dirty="0" sz="2400"/>
              <a:t>than</a:t>
            </a:r>
            <a:r>
              <a:rPr dirty="0" sz="2400" spc="-130"/>
              <a:t> </a:t>
            </a:r>
            <a:r>
              <a:rPr dirty="0" sz="2400"/>
              <a:t>1.5</a:t>
            </a:r>
            <a:r>
              <a:rPr dirty="0" sz="2400" spc="-130"/>
              <a:t> </a:t>
            </a:r>
            <a:r>
              <a:rPr dirty="0" sz="2400" b="0">
                <a:latin typeface="Arial MT"/>
                <a:cs typeface="Arial MT"/>
              </a:rPr>
              <a:t>will</a:t>
            </a:r>
            <a:r>
              <a:rPr dirty="0" sz="2400" spc="-65" b="0">
                <a:latin typeface="Arial MT"/>
                <a:cs typeface="Arial MT"/>
              </a:rPr>
              <a:t> </a:t>
            </a:r>
            <a:r>
              <a:rPr dirty="0" sz="2400" spc="-10" b="0">
                <a:latin typeface="Arial MT"/>
                <a:cs typeface="Arial MT"/>
              </a:rPr>
              <a:t>cause: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555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200" i="1">
                <a:latin typeface="Arial"/>
                <a:cs typeface="Arial"/>
              </a:rPr>
              <a:t>More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extrapolation</a:t>
            </a:r>
            <a:endParaRPr sz="2200">
              <a:latin typeface="Arial"/>
              <a:cs typeface="Arial"/>
            </a:endParaRPr>
          </a:p>
          <a:p>
            <a:pPr lvl="1" marL="697865" indent="-228600">
              <a:lnSpc>
                <a:spcPts val="260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200" i="1">
                <a:latin typeface="Arial"/>
                <a:cs typeface="Arial"/>
              </a:rPr>
              <a:t>Faster</a:t>
            </a:r>
            <a:r>
              <a:rPr dirty="0" sz="2200" spc="-60" i="1">
                <a:latin typeface="Arial"/>
                <a:cs typeface="Arial"/>
              </a:rPr>
              <a:t> </a:t>
            </a:r>
            <a:r>
              <a:rPr dirty="0" sz="2200" spc="-25" i="1">
                <a:latin typeface="Arial"/>
                <a:cs typeface="Arial"/>
              </a:rPr>
              <a:t>acquisition</a:t>
            </a:r>
            <a:r>
              <a:rPr dirty="0" sz="2200" spc="-12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speeds</a:t>
            </a:r>
            <a:endParaRPr sz="2200">
              <a:latin typeface="Arial"/>
              <a:cs typeface="Arial"/>
            </a:endParaRPr>
          </a:p>
          <a:p>
            <a:pPr lvl="1" marL="697865" indent="-228600">
              <a:lnSpc>
                <a:spcPts val="2615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200" spc="-25" i="1">
                <a:latin typeface="Arial"/>
                <a:cs typeface="Arial"/>
              </a:rPr>
              <a:t>Decreased</a:t>
            </a:r>
            <a:r>
              <a:rPr dirty="0" sz="2200" spc="-11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image</a:t>
            </a:r>
            <a:r>
              <a:rPr dirty="0" sz="2200" spc="-8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quality</a:t>
            </a:r>
            <a:endParaRPr sz="22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705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sz="2400" b="0" i="1">
                <a:latin typeface="Arial"/>
                <a:cs typeface="Arial"/>
              </a:rPr>
              <a:t>Effects</a:t>
            </a:r>
            <a:r>
              <a:rPr dirty="0" sz="2400" spc="-170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on</a:t>
            </a:r>
            <a:r>
              <a:rPr dirty="0" sz="2400" spc="-145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image</a:t>
            </a:r>
            <a:r>
              <a:rPr dirty="0" sz="2400" spc="-20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quality</a:t>
            </a:r>
            <a:r>
              <a:rPr dirty="0" sz="2400" spc="-75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are</a:t>
            </a:r>
            <a:r>
              <a:rPr dirty="0" sz="2400" spc="-110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only</a:t>
            </a:r>
            <a:r>
              <a:rPr dirty="0" sz="2400" spc="-80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minimal</a:t>
            </a:r>
            <a:r>
              <a:rPr dirty="0" sz="2400" spc="10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if</a:t>
            </a:r>
            <a:r>
              <a:rPr dirty="0" sz="2400" spc="-130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the</a:t>
            </a:r>
            <a:r>
              <a:rPr dirty="0" sz="2400" spc="-125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Pitch</a:t>
            </a:r>
            <a:r>
              <a:rPr dirty="0" sz="2400" spc="-105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does</a:t>
            </a:r>
            <a:r>
              <a:rPr dirty="0" sz="2400" spc="-105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not</a:t>
            </a:r>
            <a:r>
              <a:rPr dirty="0" sz="2400" spc="-110" b="0" i="1">
                <a:latin typeface="Arial"/>
                <a:cs typeface="Arial"/>
              </a:rPr>
              <a:t> </a:t>
            </a:r>
            <a:r>
              <a:rPr dirty="0" sz="2400" b="0" i="1">
                <a:latin typeface="Arial"/>
                <a:cs typeface="Arial"/>
              </a:rPr>
              <a:t>exceed</a:t>
            </a:r>
            <a:r>
              <a:rPr dirty="0" sz="2400" spc="-114" b="0" i="1">
                <a:latin typeface="Arial"/>
                <a:cs typeface="Arial"/>
              </a:rPr>
              <a:t> </a:t>
            </a:r>
            <a:r>
              <a:rPr dirty="0" sz="2400" spc="-25" b="0" i="1">
                <a:latin typeface="Arial"/>
                <a:cs typeface="Arial"/>
              </a:rPr>
              <a:t>1.5</a:t>
            </a:r>
            <a:endParaRPr sz="2400">
              <a:latin typeface="Arial"/>
              <a:cs typeface="Arial"/>
            </a:endParaRPr>
          </a:p>
          <a:p>
            <a:pPr marL="240029" indent="-227329">
              <a:lnSpc>
                <a:spcPts val="2810"/>
              </a:lnSpc>
              <a:spcBef>
                <a:spcPts val="515"/>
              </a:spcBef>
              <a:buChar char="•"/>
              <a:tabLst>
                <a:tab pos="240029" algn="l"/>
              </a:tabLst>
            </a:pPr>
            <a:r>
              <a:rPr dirty="0" sz="2400" b="0">
                <a:latin typeface="Arial MT"/>
                <a:cs typeface="Arial MT"/>
              </a:rPr>
              <a:t>Values</a:t>
            </a:r>
            <a:r>
              <a:rPr dirty="0" sz="2400" spc="-65" b="0">
                <a:latin typeface="Arial MT"/>
                <a:cs typeface="Arial MT"/>
              </a:rPr>
              <a:t> </a:t>
            </a:r>
            <a:r>
              <a:rPr dirty="0" sz="2400"/>
              <a:t>less</a:t>
            </a:r>
            <a:r>
              <a:rPr dirty="0" sz="2400" spc="-130"/>
              <a:t> </a:t>
            </a:r>
            <a:r>
              <a:rPr dirty="0" sz="2400"/>
              <a:t>than</a:t>
            </a:r>
            <a:r>
              <a:rPr dirty="0" sz="2400" spc="-140"/>
              <a:t> </a:t>
            </a:r>
            <a:r>
              <a:rPr dirty="0" sz="2400"/>
              <a:t>1</a:t>
            </a:r>
            <a:r>
              <a:rPr dirty="0" sz="2400" spc="-130"/>
              <a:t> </a:t>
            </a:r>
            <a:r>
              <a:rPr dirty="0" sz="2400" b="0">
                <a:latin typeface="Arial MT"/>
                <a:cs typeface="Arial MT"/>
              </a:rPr>
              <a:t>will</a:t>
            </a:r>
            <a:r>
              <a:rPr dirty="0" sz="2400" spc="-45" b="0">
                <a:latin typeface="Arial MT"/>
                <a:cs typeface="Arial MT"/>
              </a:rPr>
              <a:t> </a:t>
            </a:r>
            <a:r>
              <a:rPr dirty="0" sz="2400" spc="-10" b="0">
                <a:latin typeface="Arial MT"/>
                <a:cs typeface="Arial MT"/>
              </a:rPr>
              <a:t>cause: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505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200" spc="-10" i="1">
                <a:latin typeface="Arial"/>
                <a:cs typeface="Arial"/>
              </a:rPr>
              <a:t>Scan</a:t>
            </a:r>
            <a:r>
              <a:rPr dirty="0" sz="2200" spc="-13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overlap</a:t>
            </a:r>
            <a:endParaRPr sz="2200">
              <a:latin typeface="Arial"/>
              <a:cs typeface="Arial"/>
            </a:endParaRPr>
          </a:p>
          <a:p>
            <a:pPr lvl="1" marL="697865" indent="-228600">
              <a:lnSpc>
                <a:spcPts val="255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200" spc="-20" i="1">
                <a:latin typeface="Arial"/>
                <a:cs typeface="Arial"/>
              </a:rPr>
              <a:t>Slower</a:t>
            </a:r>
            <a:r>
              <a:rPr dirty="0" sz="2200" spc="-60" i="1">
                <a:latin typeface="Arial"/>
                <a:cs typeface="Arial"/>
              </a:rPr>
              <a:t> </a:t>
            </a:r>
            <a:r>
              <a:rPr dirty="0" sz="2200" spc="-25" i="1">
                <a:latin typeface="Arial"/>
                <a:cs typeface="Arial"/>
              </a:rPr>
              <a:t>acquisition</a:t>
            </a:r>
            <a:r>
              <a:rPr dirty="0" sz="2200" spc="-7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speeds</a:t>
            </a:r>
            <a:endParaRPr sz="2200">
              <a:latin typeface="Arial"/>
              <a:cs typeface="Arial"/>
            </a:endParaRPr>
          </a:p>
          <a:p>
            <a:pPr lvl="1" marL="697865" indent="-228600">
              <a:lnSpc>
                <a:spcPts val="260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200" spc="-25" i="1">
                <a:latin typeface="Arial"/>
                <a:cs typeface="Arial"/>
              </a:rPr>
              <a:t>Increased</a:t>
            </a:r>
            <a:r>
              <a:rPr dirty="0" sz="2200" spc="-105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patient</a:t>
            </a:r>
            <a:r>
              <a:rPr dirty="0" sz="2200" spc="-95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dose</a:t>
            </a:r>
            <a:endParaRPr sz="2200">
              <a:latin typeface="Arial"/>
              <a:cs typeface="Arial"/>
            </a:endParaRPr>
          </a:p>
          <a:p>
            <a:pPr lvl="1" marL="697865" indent="-228600">
              <a:lnSpc>
                <a:spcPts val="262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200" spc="-10" i="1">
                <a:latin typeface="Arial"/>
                <a:cs typeface="Arial"/>
              </a:rPr>
              <a:t>Improved</a:t>
            </a:r>
            <a:r>
              <a:rPr dirty="0" sz="2200" spc="-110" i="1">
                <a:latin typeface="Arial"/>
                <a:cs typeface="Arial"/>
              </a:rPr>
              <a:t> </a:t>
            </a:r>
            <a:r>
              <a:rPr dirty="0" sz="2200" spc="-20" i="1">
                <a:latin typeface="Arial"/>
                <a:cs typeface="Arial"/>
              </a:rPr>
              <a:t>image</a:t>
            </a:r>
            <a:r>
              <a:rPr dirty="0" sz="2200" spc="-130" i="1">
                <a:latin typeface="Arial"/>
                <a:cs typeface="Arial"/>
              </a:rPr>
              <a:t> </a:t>
            </a:r>
            <a:r>
              <a:rPr dirty="0" sz="2200" spc="-10" i="1">
                <a:latin typeface="Arial"/>
                <a:cs typeface="Arial"/>
              </a:rPr>
              <a:t>quality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5"/>
              </a:spcBef>
            </a:pPr>
            <a:r>
              <a:rPr dirty="0"/>
              <a:t>How</a:t>
            </a:r>
            <a:r>
              <a:rPr dirty="0" spc="-60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calculate</a:t>
            </a:r>
            <a:r>
              <a:rPr dirty="0" spc="-100"/>
              <a:t> </a:t>
            </a:r>
            <a:r>
              <a:rPr dirty="0"/>
              <a:t>SDCT</a:t>
            </a:r>
            <a:r>
              <a:rPr dirty="0" spc="-20"/>
              <a:t> </a:t>
            </a:r>
            <a:r>
              <a:rPr dirty="0" spc="-10"/>
              <a:t>Pitch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2043683" y="3028314"/>
            <a:ext cx="8217534" cy="1345565"/>
            <a:chOff x="2043683" y="3028314"/>
            <a:chExt cx="8217534" cy="1345565"/>
          </a:xfrm>
        </p:grpSpPr>
        <p:sp>
          <p:nvSpPr>
            <p:cNvPr id="4" name="object 4" descr=""/>
            <p:cNvSpPr/>
            <p:nvPr/>
          </p:nvSpPr>
          <p:spPr>
            <a:xfrm>
              <a:off x="2052827" y="3037331"/>
              <a:ext cx="8197850" cy="1325880"/>
            </a:xfrm>
            <a:custGeom>
              <a:avLst/>
              <a:gdLst/>
              <a:ahLst/>
              <a:cxnLst/>
              <a:rect l="l" t="t" r="r" b="b"/>
              <a:pathLst>
                <a:path w="8197850" h="1325879">
                  <a:moveTo>
                    <a:pt x="8197342" y="0"/>
                  </a:moveTo>
                  <a:lnTo>
                    <a:pt x="0" y="0"/>
                  </a:lnTo>
                  <a:lnTo>
                    <a:pt x="0" y="1325752"/>
                  </a:lnTo>
                  <a:lnTo>
                    <a:pt x="8197342" y="1325752"/>
                  </a:lnTo>
                  <a:lnTo>
                    <a:pt x="8197342" y="0"/>
                  </a:lnTo>
                  <a:close/>
                </a:path>
              </a:pathLst>
            </a:custGeom>
            <a:solidFill>
              <a:srgbClr val="00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053589" y="3038220"/>
              <a:ext cx="8197850" cy="1325880"/>
            </a:xfrm>
            <a:custGeom>
              <a:avLst/>
              <a:gdLst/>
              <a:ahLst/>
              <a:cxnLst/>
              <a:rect l="l" t="t" r="r" b="b"/>
              <a:pathLst>
                <a:path w="8197850" h="1325879">
                  <a:moveTo>
                    <a:pt x="0" y="1325752"/>
                  </a:moveTo>
                  <a:lnTo>
                    <a:pt x="8197596" y="1325752"/>
                  </a:lnTo>
                  <a:lnTo>
                    <a:pt x="8197596" y="0"/>
                  </a:lnTo>
                  <a:lnTo>
                    <a:pt x="0" y="0"/>
                  </a:lnTo>
                  <a:lnTo>
                    <a:pt x="0" y="1325752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046982" y="3679697"/>
              <a:ext cx="5699760" cy="1270"/>
            </a:xfrm>
            <a:custGeom>
              <a:avLst/>
              <a:gdLst/>
              <a:ahLst/>
              <a:cxnLst/>
              <a:rect l="l" t="t" r="r" b="b"/>
              <a:pathLst>
                <a:path w="5699759" h="1270">
                  <a:moveTo>
                    <a:pt x="0" y="0"/>
                  </a:moveTo>
                  <a:lnTo>
                    <a:pt x="5699747" y="1016"/>
                  </a:lnTo>
                </a:path>
              </a:pathLst>
            </a:custGeom>
            <a:ln w="2895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736792" rIns="0" bIns="0" rtlCol="0" vert="horz">
            <a:spAutoFit/>
          </a:bodyPr>
          <a:lstStyle/>
          <a:p>
            <a:pPr marL="1223645">
              <a:lnSpc>
                <a:spcPct val="100000"/>
              </a:lnSpc>
              <a:spcBef>
                <a:spcPts val="1880"/>
              </a:spcBef>
            </a:pPr>
            <a:r>
              <a:rPr dirty="0"/>
              <a:t>SDCT</a:t>
            </a:r>
            <a:r>
              <a:rPr dirty="0" spc="-80"/>
              <a:t> </a:t>
            </a:r>
            <a:r>
              <a:rPr dirty="0" spc="-10"/>
              <a:t>Calculations:</a:t>
            </a:r>
          </a:p>
          <a:p>
            <a:pPr marL="3095625">
              <a:lnSpc>
                <a:spcPts val="2590"/>
              </a:lnSpc>
              <a:spcBef>
                <a:spcPts val="1335"/>
              </a:spcBef>
            </a:pPr>
            <a:r>
              <a:rPr dirty="0" sz="2400" b="0">
                <a:latin typeface="Arial MT"/>
                <a:cs typeface="Arial MT"/>
              </a:rPr>
              <a:t>Table</a:t>
            </a:r>
            <a:r>
              <a:rPr dirty="0" sz="2400" spc="-114" b="0">
                <a:latin typeface="Arial MT"/>
                <a:cs typeface="Arial MT"/>
              </a:rPr>
              <a:t> </a:t>
            </a:r>
            <a:r>
              <a:rPr dirty="0" sz="2400" spc="-10" b="0">
                <a:latin typeface="Arial MT"/>
                <a:cs typeface="Arial MT"/>
              </a:rPr>
              <a:t>movement</a:t>
            </a:r>
            <a:r>
              <a:rPr dirty="0" sz="2400" spc="-135" b="0">
                <a:latin typeface="Arial MT"/>
                <a:cs typeface="Arial MT"/>
              </a:rPr>
              <a:t> </a:t>
            </a:r>
            <a:r>
              <a:rPr dirty="0" sz="2400" b="0">
                <a:latin typeface="Arial MT"/>
                <a:cs typeface="Arial MT"/>
              </a:rPr>
              <a:t>in</a:t>
            </a:r>
            <a:r>
              <a:rPr dirty="0" sz="2400" spc="-110" b="0">
                <a:latin typeface="Arial MT"/>
                <a:cs typeface="Arial MT"/>
              </a:rPr>
              <a:t> </a:t>
            </a:r>
            <a:r>
              <a:rPr dirty="0" sz="2400" b="0">
                <a:latin typeface="Arial MT"/>
                <a:cs typeface="Arial MT"/>
              </a:rPr>
              <a:t>one</a:t>
            </a:r>
            <a:r>
              <a:rPr dirty="0" sz="2400" spc="-120" b="0">
                <a:latin typeface="Arial MT"/>
                <a:cs typeface="Arial MT"/>
              </a:rPr>
              <a:t> </a:t>
            </a:r>
            <a:r>
              <a:rPr dirty="0" sz="2400" b="0">
                <a:latin typeface="Arial MT"/>
                <a:cs typeface="Arial MT"/>
              </a:rPr>
              <a:t>gantry</a:t>
            </a:r>
            <a:r>
              <a:rPr dirty="0" sz="2400" spc="-110" b="0">
                <a:latin typeface="Arial MT"/>
                <a:cs typeface="Arial MT"/>
              </a:rPr>
              <a:t> </a:t>
            </a:r>
            <a:r>
              <a:rPr dirty="0" sz="2400" b="0">
                <a:latin typeface="Arial MT"/>
                <a:cs typeface="Arial MT"/>
              </a:rPr>
              <a:t>rotation</a:t>
            </a:r>
            <a:r>
              <a:rPr dirty="0" sz="2400" spc="-120" b="0">
                <a:latin typeface="Arial MT"/>
                <a:cs typeface="Arial MT"/>
              </a:rPr>
              <a:t> </a:t>
            </a:r>
            <a:r>
              <a:rPr dirty="0" sz="2400" spc="-25" i="1">
                <a:latin typeface="Arial"/>
                <a:cs typeface="Arial"/>
              </a:rPr>
              <a:t>(d)</a:t>
            </a:r>
            <a:endParaRPr sz="2400">
              <a:latin typeface="Arial"/>
              <a:cs typeface="Arial"/>
            </a:endParaRPr>
          </a:p>
          <a:p>
            <a:pPr marL="1587500">
              <a:lnSpc>
                <a:spcPts val="2500"/>
              </a:lnSpc>
            </a:pPr>
            <a:r>
              <a:rPr dirty="0" sz="2400" b="0">
                <a:latin typeface="Arial MT"/>
                <a:cs typeface="Arial MT"/>
              </a:rPr>
              <a:t>Pitch</a:t>
            </a:r>
            <a:r>
              <a:rPr dirty="0" sz="2400" spc="-90" b="0">
                <a:latin typeface="Arial MT"/>
                <a:cs typeface="Arial MT"/>
              </a:rPr>
              <a:t> </a:t>
            </a:r>
            <a:r>
              <a:rPr dirty="0" sz="2400" i="1">
                <a:latin typeface="Arial"/>
                <a:cs typeface="Arial"/>
              </a:rPr>
              <a:t>(P)</a:t>
            </a:r>
            <a:r>
              <a:rPr dirty="0" sz="2400" spc="-90" i="1">
                <a:latin typeface="Arial"/>
                <a:cs typeface="Arial"/>
              </a:rPr>
              <a:t> </a:t>
            </a:r>
            <a:r>
              <a:rPr dirty="0" sz="2400" spc="-50" b="0">
                <a:latin typeface="Arial MT"/>
                <a:cs typeface="Arial MT"/>
              </a:rPr>
              <a:t>=</a:t>
            </a:r>
            <a:endParaRPr sz="2400">
              <a:latin typeface="Arial MT"/>
              <a:cs typeface="Arial MT"/>
            </a:endParaRPr>
          </a:p>
          <a:p>
            <a:pPr marL="3096895">
              <a:lnSpc>
                <a:spcPts val="2790"/>
              </a:lnSpc>
            </a:pPr>
            <a:r>
              <a:rPr dirty="0" sz="2400" b="0">
                <a:latin typeface="Arial MT"/>
                <a:cs typeface="Arial MT"/>
              </a:rPr>
              <a:t>Slice</a:t>
            </a:r>
            <a:r>
              <a:rPr dirty="0" sz="2400" spc="-130" b="0">
                <a:latin typeface="Arial MT"/>
                <a:cs typeface="Arial MT"/>
              </a:rPr>
              <a:t> </a:t>
            </a:r>
            <a:r>
              <a:rPr dirty="0" sz="2400" spc="-10" b="0">
                <a:latin typeface="Arial MT"/>
                <a:cs typeface="Arial MT"/>
              </a:rPr>
              <a:t>Thickness</a:t>
            </a:r>
            <a:r>
              <a:rPr dirty="0" sz="2400" spc="-120" b="0">
                <a:latin typeface="Arial MT"/>
                <a:cs typeface="Arial MT"/>
              </a:rPr>
              <a:t> </a:t>
            </a:r>
            <a:r>
              <a:rPr dirty="0" sz="2400" b="0">
                <a:latin typeface="Arial MT"/>
                <a:cs typeface="Arial MT"/>
              </a:rPr>
              <a:t>or</a:t>
            </a:r>
            <a:r>
              <a:rPr dirty="0" sz="2400" spc="-165" b="0">
                <a:latin typeface="Arial MT"/>
                <a:cs typeface="Arial MT"/>
              </a:rPr>
              <a:t> </a:t>
            </a:r>
            <a:r>
              <a:rPr dirty="0" sz="2400" spc="-10" b="0">
                <a:latin typeface="Arial MT"/>
                <a:cs typeface="Arial MT"/>
              </a:rPr>
              <a:t>Beam</a:t>
            </a:r>
            <a:r>
              <a:rPr dirty="0" sz="2400" spc="-155" b="0">
                <a:latin typeface="Arial MT"/>
                <a:cs typeface="Arial MT"/>
              </a:rPr>
              <a:t> </a:t>
            </a:r>
            <a:r>
              <a:rPr dirty="0" sz="2400" spc="-10" b="0">
                <a:latin typeface="Arial MT"/>
                <a:cs typeface="Arial MT"/>
              </a:rPr>
              <a:t>Collimation</a:t>
            </a:r>
            <a:r>
              <a:rPr dirty="0" sz="2400" spc="-45" b="0">
                <a:latin typeface="Arial MT"/>
                <a:cs typeface="Arial MT"/>
              </a:rPr>
              <a:t> </a:t>
            </a:r>
            <a:r>
              <a:rPr dirty="0" sz="2400" spc="-25" i="1">
                <a:latin typeface="Arial"/>
                <a:cs typeface="Arial"/>
              </a:rPr>
              <a:t>(W)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5"/>
              </a:spcBef>
            </a:pPr>
            <a:r>
              <a:rPr dirty="0"/>
              <a:t>SDCT</a:t>
            </a:r>
            <a:r>
              <a:rPr dirty="0" spc="-85"/>
              <a:t> </a:t>
            </a:r>
            <a:r>
              <a:rPr dirty="0"/>
              <a:t>Pitch</a:t>
            </a:r>
            <a:r>
              <a:rPr dirty="0" spc="-60"/>
              <a:t> </a:t>
            </a:r>
            <a:r>
              <a:rPr dirty="0"/>
              <a:t>Calculation</a:t>
            </a:r>
            <a:r>
              <a:rPr dirty="0" spc="-105"/>
              <a:t> </a:t>
            </a:r>
            <a:r>
              <a:rPr dirty="0" spc="-10"/>
              <a:t>Example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929639" y="2735579"/>
            <a:ext cx="4206240" cy="346075"/>
            <a:chOff x="929639" y="2735579"/>
            <a:chExt cx="4206240" cy="34607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8783" y="2740151"/>
              <a:ext cx="871728" cy="34137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929639" y="3026663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4">
                  <a:moveTo>
                    <a:pt x="927608" y="0"/>
                  </a:moveTo>
                  <a:lnTo>
                    <a:pt x="0" y="0"/>
                  </a:lnTo>
                  <a:lnTo>
                    <a:pt x="0" y="16637"/>
                  </a:lnTo>
                  <a:lnTo>
                    <a:pt x="927608" y="16637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77567" y="2735579"/>
              <a:ext cx="3258311" cy="263651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916330" y="1735073"/>
            <a:ext cx="9390380" cy="1879600"/>
          </a:xfrm>
          <a:prstGeom prst="rect">
            <a:avLst/>
          </a:prstGeom>
        </p:spPr>
        <p:txBody>
          <a:bodyPr wrap="square" lIns="0" tIns="99695" rIns="0" bIns="0" rtlCol="0" vert="horz">
            <a:spAutoFit/>
          </a:bodyPr>
          <a:lstStyle/>
          <a:p>
            <a:pPr marL="12700" marR="5080">
              <a:lnSpc>
                <a:spcPts val="2890"/>
              </a:lnSpc>
              <a:spcBef>
                <a:spcPts val="785"/>
              </a:spcBef>
            </a:pPr>
            <a:r>
              <a:rPr dirty="0" sz="3000" b="1" i="1">
                <a:latin typeface="Arial"/>
                <a:cs typeface="Arial"/>
              </a:rPr>
              <a:t>Calculate</a:t>
            </a:r>
            <a:r>
              <a:rPr dirty="0" sz="3000" spc="-200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pitch</a:t>
            </a:r>
            <a:r>
              <a:rPr dirty="0" sz="3000" spc="-150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for</a:t>
            </a:r>
            <a:r>
              <a:rPr dirty="0" sz="3000" spc="-155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a</a:t>
            </a:r>
            <a:r>
              <a:rPr dirty="0" sz="3000" spc="-180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beam</a:t>
            </a:r>
            <a:r>
              <a:rPr dirty="0" sz="3000" spc="-175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collimated</a:t>
            </a:r>
            <a:r>
              <a:rPr dirty="0" sz="3000" spc="-110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to</a:t>
            </a:r>
            <a:r>
              <a:rPr dirty="0" sz="3000" spc="-145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10mm</a:t>
            </a:r>
            <a:r>
              <a:rPr dirty="0" sz="3000" spc="-204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and</a:t>
            </a:r>
            <a:r>
              <a:rPr dirty="0" sz="3000" spc="-155" b="1" i="1">
                <a:latin typeface="Arial"/>
                <a:cs typeface="Arial"/>
              </a:rPr>
              <a:t> </a:t>
            </a:r>
            <a:r>
              <a:rPr dirty="0" sz="3000" spc="-50" b="1" i="1">
                <a:latin typeface="Arial"/>
                <a:cs typeface="Arial"/>
              </a:rPr>
              <a:t>a </a:t>
            </a:r>
            <a:r>
              <a:rPr dirty="0" sz="3000" b="1" i="1">
                <a:latin typeface="Arial"/>
                <a:cs typeface="Arial"/>
              </a:rPr>
              <a:t>table</a:t>
            </a:r>
            <a:r>
              <a:rPr dirty="0" sz="3000" spc="-135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increment</a:t>
            </a:r>
            <a:r>
              <a:rPr dirty="0" sz="3000" spc="-155" b="1" i="1">
                <a:latin typeface="Arial"/>
                <a:cs typeface="Arial"/>
              </a:rPr>
              <a:t> </a:t>
            </a:r>
            <a:r>
              <a:rPr dirty="0" sz="3000" b="1" i="1">
                <a:latin typeface="Arial"/>
                <a:cs typeface="Arial"/>
              </a:rPr>
              <a:t>of</a:t>
            </a:r>
            <a:r>
              <a:rPr dirty="0" sz="3000" spc="-125" b="1" i="1">
                <a:latin typeface="Arial"/>
                <a:cs typeface="Arial"/>
              </a:rPr>
              <a:t> </a:t>
            </a:r>
            <a:r>
              <a:rPr dirty="0" sz="3000" spc="-10" b="1" i="1">
                <a:latin typeface="Arial"/>
                <a:cs typeface="Arial"/>
              </a:rPr>
              <a:t>10mm/sec.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40"/>
              </a:spcBef>
            </a:pPr>
            <a:endParaRPr sz="3000">
              <a:latin typeface="Arial"/>
              <a:cs typeface="Arial"/>
            </a:endParaRPr>
          </a:p>
          <a:p>
            <a:pPr marL="1828800">
              <a:lnSpc>
                <a:spcPct val="100000"/>
              </a:lnSpc>
            </a:pPr>
            <a:r>
              <a:rPr dirty="0" sz="3200">
                <a:latin typeface="Arial MT"/>
                <a:cs typeface="Arial MT"/>
              </a:rPr>
              <a:t>P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=</a:t>
            </a:r>
            <a:r>
              <a:rPr dirty="0" sz="3200" spc="-4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d/W</a:t>
            </a:r>
            <a:endParaRPr sz="3200">
              <a:latin typeface="Arial MT"/>
              <a:cs typeface="Arial MT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929639" y="3721608"/>
            <a:ext cx="6910070" cy="346075"/>
            <a:chOff x="929639" y="3721608"/>
            <a:chExt cx="6910070" cy="346075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8783" y="3726180"/>
              <a:ext cx="900684" cy="341375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929639" y="4012692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76043" y="3721608"/>
              <a:ext cx="5963411" cy="263651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1831085" y="3868928"/>
            <a:ext cx="85407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P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?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831085" y="4274007"/>
            <a:ext cx="2239010" cy="795020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735"/>
              </a:spcBef>
            </a:pPr>
            <a:r>
              <a:rPr dirty="0" sz="2800">
                <a:latin typeface="Arial MT"/>
                <a:cs typeface="Arial MT"/>
              </a:rPr>
              <a:t>d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 spc="-30">
                <a:latin typeface="Arial MT"/>
                <a:cs typeface="Arial MT"/>
              </a:rPr>
              <a:t>10mm/sec </a:t>
            </a:r>
            <a:r>
              <a:rPr dirty="0" sz="2800">
                <a:latin typeface="Arial MT"/>
                <a:cs typeface="Arial MT"/>
              </a:rPr>
              <a:t>W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10mm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929639" y="5216652"/>
            <a:ext cx="7405370" cy="346075"/>
            <a:chOff x="929639" y="5216652"/>
            <a:chExt cx="7405370" cy="346075"/>
          </a:xfrm>
        </p:grpSpPr>
        <p:pic>
          <p:nvPicPr>
            <p:cNvPr id="16" name="object 1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8783" y="5221224"/>
              <a:ext cx="905255" cy="341375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929639" y="5506212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7"/>
                  </a:lnTo>
                  <a:lnTo>
                    <a:pt x="927608" y="16637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76043" y="5216652"/>
              <a:ext cx="6458711" cy="345948"/>
            </a:xfrm>
            <a:prstGeom prst="rect">
              <a:avLst/>
            </a:prstGeom>
          </p:spPr>
        </p:pic>
      </p:grpSp>
      <p:sp>
        <p:nvSpPr>
          <p:cNvPr id="19" name="object 19" descr=""/>
          <p:cNvSpPr txBox="1"/>
          <p:nvPr/>
        </p:nvSpPr>
        <p:spPr>
          <a:xfrm>
            <a:off x="3660394" y="5410301"/>
            <a:ext cx="98171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b="1">
                <a:solidFill>
                  <a:srgbClr val="00AD50"/>
                </a:solidFill>
                <a:latin typeface="Arial"/>
                <a:cs typeface="Arial"/>
              </a:rPr>
              <a:t>P</a:t>
            </a:r>
            <a:r>
              <a:rPr dirty="0" sz="3200" spc="-50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3200" b="1">
                <a:solidFill>
                  <a:srgbClr val="00AD50"/>
                </a:solidFill>
                <a:latin typeface="Arial"/>
                <a:cs typeface="Arial"/>
              </a:rPr>
              <a:t>=</a:t>
            </a:r>
            <a:r>
              <a:rPr dirty="0" sz="3200" spc="-40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3200" spc="-50" b="1">
                <a:solidFill>
                  <a:srgbClr val="00AD50"/>
                </a:solidFill>
                <a:latin typeface="Arial"/>
                <a:cs typeface="Arial"/>
              </a:rPr>
              <a:t>1</a:t>
            </a:r>
            <a:endParaRPr sz="3200">
              <a:latin typeface="Arial"/>
              <a:cs typeface="Arial"/>
            </a:endParaRPr>
          </a:p>
        </p:txBody>
      </p:sp>
      <p:sp>
        <p:nvSpPr>
          <p:cNvPr id="20" name="object 20" descr=""/>
          <p:cNvSpPr/>
          <p:nvPr/>
        </p:nvSpPr>
        <p:spPr>
          <a:xfrm>
            <a:off x="5375909" y="3870197"/>
            <a:ext cx="998219" cy="1143000"/>
          </a:xfrm>
          <a:custGeom>
            <a:avLst/>
            <a:gdLst/>
            <a:ahLst/>
            <a:cxnLst/>
            <a:rect l="l" t="t" r="r" b="b"/>
            <a:pathLst>
              <a:path w="998220" h="1143000">
                <a:moveTo>
                  <a:pt x="0" y="0"/>
                </a:moveTo>
                <a:lnTo>
                  <a:pt x="73647" y="889"/>
                </a:lnTo>
                <a:lnTo>
                  <a:pt x="144018" y="3556"/>
                </a:lnTo>
                <a:lnTo>
                  <a:pt x="210311" y="7747"/>
                </a:lnTo>
                <a:lnTo>
                  <a:pt x="271653" y="13335"/>
                </a:lnTo>
                <a:lnTo>
                  <a:pt x="327279" y="20447"/>
                </a:lnTo>
                <a:lnTo>
                  <a:pt x="376555" y="28575"/>
                </a:lnTo>
                <a:lnTo>
                  <a:pt x="418592" y="37846"/>
                </a:lnTo>
                <a:lnTo>
                  <a:pt x="477901" y="59182"/>
                </a:lnTo>
                <a:lnTo>
                  <a:pt x="498983" y="83185"/>
                </a:lnTo>
                <a:lnTo>
                  <a:pt x="498983" y="488315"/>
                </a:lnTo>
                <a:lnTo>
                  <a:pt x="504444" y="500634"/>
                </a:lnTo>
                <a:lnTo>
                  <a:pt x="545338" y="523367"/>
                </a:lnTo>
                <a:lnTo>
                  <a:pt x="621411" y="542925"/>
                </a:lnTo>
                <a:lnTo>
                  <a:pt x="670687" y="551053"/>
                </a:lnTo>
                <a:lnTo>
                  <a:pt x="726313" y="558165"/>
                </a:lnTo>
                <a:lnTo>
                  <a:pt x="787654" y="563753"/>
                </a:lnTo>
                <a:lnTo>
                  <a:pt x="853947" y="567944"/>
                </a:lnTo>
                <a:lnTo>
                  <a:pt x="924306" y="570611"/>
                </a:lnTo>
                <a:lnTo>
                  <a:pt x="998093" y="571500"/>
                </a:lnTo>
                <a:lnTo>
                  <a:pt x="924306" y="572389"/>
                </a:lnTo>
                <a:lnTo>
                  <a:pt x="853947" y="575056"/>
                </a:lnTo>
                <a:lnTo>
                  <a:pt x="787654" y="579247"/>
                </a:lnTo>
                <a:lnTo>
                  <a:pt x="726313" y="584835"/>
                </a:lnTo>
                <a:lnTo>
                  <a:pt x="670687" y="591947"/>
                </a:lnTo>
                <a:lnTo>
                  <a:pt x="621411" y="600075"/>
                </a:lnTo>
                <a:lnTo>
                  <a:pt x="579374" y="609346"/>
                </a:lnTo>
                <a:lnTo>
                  <a:pt x="520065" y="630682"/>
                </a:lnTo>
                <a:lnTo>
                  <a:pt x="498983" y="654685"/>
                </a:lnTo>
                <a:lnTo>
                  <a:pt x="498983" y="1059815"/>
                </a:lnTo>
                <a:lnTo>
                  <a:pt x="493522" y="1072134"/>
                </a:lnTo>
                <a:lnTo>
                  <a:pt x="452628" y="1094867"/>
                </a:lnTo>
                <a:lnTo>
                  <a:pt x="376555" y="1114425"/>
                </a:lnTo>
                <a:lnTo>
                  <a:pt x="327279" y="1122553"/>
                </a:lnTo>
                <a:lnTo>
                  <a:pt x="271653" y="1129665"/>
                </a:lnTo>
                <a:lnTo>
                  <a:pt x="210311" y="1135253"/>
                </a:lnTo>
                <a:lnTo>
                  <a:pt x="144018" y="1139444"/>
                </a:lnTo>
                <a:lnTo>
                  <a:pt x="73647" y="1142111"/>
                </a:lnTo>
                <a:lnTo>
                  <a:pt x="0" y="1143000"/>
                </a:lnTo>
              </a:path>
            </a:pathLst>
          </a:custGeom>
          <a:ln w="38100">
            <a:solidFill>
              <a:srgbClr val="006DC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 descr=""/>
          <p:cNvSpPr txBox="1"/>
          <p:nvPr/>
        </p:nvSpPr>
        <p:spPr>
          <a:xfrm>
            <a:off x="6701155" y="4160647"/>
            <a:ext cx="228790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P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10mm/sec</a:t>
            </a:r>
            <a:endParaRPr sz="2800">
              <a:latin typeface="Arial MT"/>
              <a:cs typeface="Arial MT"/>
            </a:endParaRPr>
          </a:p>
          <a:p>
            <a:pPr marL="1026160">
              <a:lnSpc>
                <a:spcPct val="100000"/>
              </a:lnSpc>
            </a:pPr>
            <a:r>
              <a:rPr dirty="0" sz="2800" spc="-20">
                <a:latin typeface="Arial MT"/>
                <a:cs typeface="Arial MT"/>
              </a:rPr>
              <a:t>10mm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253" rIns="0" bIns="0" rtlCol="0" vert="horz">
            <a:spAutoFit/>
          </a:bodyPr>
          <a:lstStyle/>
          <a:p>
            <a:pPr marL="70485">
              <a:lnSpc>
                <a:spcPct val="100000"/>
              </a:lnSpc>
              <a:spcBef>
                <a:spcPts val="100"/>
              </a:spcBef>
            </a:pPr>
            <a:r>
              <a:rPr dirty="0"/>
              <a:t>SDCT</a:t>
            </a:r>
            <a:r>
              <a:rPr dirty="0" spc="-60"/>
              <a:t> </a:t>
            </a:r>
            <a:r>
              <a:rPr dirty="0"/>
              <a:t>Pitch</a:t>
            </a:r>
            <a:r>
              <a:rPr dirty="0" spc="-55"/>
              <a:t> </a:t>
            </a:r>
            <a:r>
              <a:rPr dirty="0"/>
              <a:t>Practice</a:t>
            </a:r>
            <a:r>
              <a:rPr dirty="0" spc="-65"/>
              <a:t> </a:t>
            </a:r>
            <a:r>
              <a:rPr dirty="0" spc="-10"/>
              <a:t>Calculation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669780" cy="8331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 b="1" i="1">
                <a:latin typeface="Arial"/>
                <a:cs typeface="Arial"/>
              </a:rPr>
              <a:t>Calculate</a:t>
            </a:r>
            <a:r>
              <a:rPr dirty="0" sz="2800" spc="-12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the</a:t>
            </a:r>
            <a:r>
              <a:rPr dirty="0" sz="2800" spc="-14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Pitch</a:t>
            </a:r>
            <a:r>
              <a:rPr dirty="0" sz="2800" spc="-16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of</a:t>
            </a:r>
            <a:r>
              <a:rPr dirty="0" sz="2800" spc="-14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a</a:t>
            </a:r>
            <a:r>
              <a:rPr dirty="0" sz="2800" spc="-17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2.7mm</a:t>
            </a:r>
            <a:r>
              <a:rPr dirty="0" sz="2800" spc="-16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section</a:t>
            </a:r>
            <a:r>
              <a:rPr dirty="0" sz="2800" spc="-15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with</a:t>
            </a:r>
            <a:r>
              <a:rPr dirty="0" sz="2800" spc="-16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a</a:t>
            </a:r>
            <a:r>
              <a:rPr dirty="0" sz="2800" spc="-16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table</a:t>
            </a:r>
            <a:r>
              <a:rPr dirty="0" sz="2800" spc="-16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feed</a:t>
            </a:r>
            <a:r>
              <a:rPr dirty="0" sz="2800" spc="-160" b="1" i="1">
                <a:latin typeface="Arial"/>
                <a:cs typeface="Arial"/>
              </a:rPr>
              <a:t> </a:t>
            </a:r>
            <a:r>
              <a:rPr dirty="0" sz="2800" spc="-25" b="1" i="1">
                <a:latin typeface="Arial"/>
                <a:cs typeface="Arial"/>
              </a:rPr>
              <a:t>of </a:t>
            </a:r>
            <a:r>
              <a:rPr dirty="0" sz="2800" spc="-10" b="1" i="1">
                <a:latin typeface="Arial"/>
                <a:cs typeface="Arial"/>
              </a:rPr>
              <a:t>4mm/s.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929639" y="2808732"/>
            <a:ext cx="4206240" cy="346075"/>
            <a:chOff x="929639" y="2808732"/>
            <a:chExt cx="4206240" cy="34607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8783" y="2813304"/>
              <a:ext cx="871728" cy="34137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929639" y="3099816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4">
                  <a:moveTo>
                    <a:pt x="927608" y="0"/>
                  </a:moveTo>
                  <a:lnTo>
                    <a:pt x="0" y="0"/>
                  </a:lnTo>
                  <a:lnTo>
                    <a:pt x="0" y="16637"/>
                  </a:lnTo>
                  <a:lnTo>
                    <a:pt x="927608" y="16637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77567" y="2808732"/>
              <a:ext cx="3258311" cy="263651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29639" y="3828288"/>
            <a:ext cx="6910070" cy="346075"/>
            <a:chOff x="929639" y="3828288"/>
            <a:chExt cx="6910070" cy="346075"/>
          </a:xfrm>
        </p:grpSpPr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783" y="3832860"/>
              <a:ext cx="900684" cy="34137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929639" y="4119372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6043" y="3828288"/>
              <a:ext cx="5963411" cy="263651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929639" y="5356859"/>
            <a:ext cx="7405370" cy="346075"/>
            <a:chOff x="929639" y="5356859"/>
            <a:chExt cx="7405370" cy="346075"/>
          </a:xfrm>
        </p:grpSpPr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8783" y="5361431"/>
              <a:ext cx="905255" cy="341375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929639" y="5646419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76043" y="5356859"/>
              <a:ext cx="6458711" cy="345947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1275">
              <a:lnSpc>
                <a:spcPct val="100000"/>
              </a:lnSpc>
              <a:spcBef>
                <a:spcPts val="100"/>
              </a:spcBef>
            </a:pPr>
            <a:r>
              <a:rPr dirty="0"/>
              <a:t>SDCT</a:t>
            </a:r>
            <a:r>
              <a:rPr dirty="0" spc="-90"/>
              <a:t> </a:t>
            </a:r>
            <a:r>
              <a:rPr dirty="0"/>
              <a:t>Pitch</a:t>
            </a:r>
            <a:r>
              <a:rPr dirty="0" spc="-40"/>
              <a:t> </a:t>
            </a:r>
            <a:r>
              <a:rPr dirty="0"/>
              <a:t>Practice</a:t>
            </a:r>
            <a:r>
              <a:rPr dirty="0" spc="-65"/>
              <a:t> </a:t>
            </a:r>
            <a:r>
              <a:rPr dirty="0" spc="-10"/>
              <a:t>Calculation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6923"/>
            <a:ext cx="9410700" cy="8331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 b="1" i="1">
                <a:latin typeface="Arial"/>
                <a:cs typeface="Arial"/>
              </a:rPr>
              <a:t>Calculate</a:t>
            </a:r>
            <a:r>
              <a:rPr dirty="0" sz="2800" spc="-12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the</a:t>
            </a:r>
            <a:r>
              <a:rPr dirty="0" sz="2800" spc="-15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Pitch</a:t>
            </a:r>
            <a:r>
              <a:rPr dirty="0" sz="2800" spc="-16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of</a:t>
            </a:r>
            <a:r>
              <a:rPr dirty="0" sz="2800" spc="-14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a</a:t>
            </a:r>
            <a:r>
              <a:rPr dirty="0" sz="2800" spc="-17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20mm</a:t>
            </a:r>
            <a:r>
              <a:rPr dirty="0" sz="2800" spc="-15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slice</a:t>
            </a:r>
            <a:r>
              <a:rPr dirty="0" sz="2800" spc="-18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with</a:t>
            </a:r>
            <a:r>
              <a:rPr dirty="0" sz="2800" spc="-17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a</a:t>
            </a:r>
            <a:r>
              <a:rPr dirty="0" sz="2800" spc="-17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table</a:t>
            </a:r>
            <a:r>
              <a:rPr dirty="0" sz="2800" spc="-15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speed</a:t>
            </a:r>
            <a:r>
              <a:rPr dirty="0" sz="2800" spc="-130" b="1" i="1">
                <a:latin typeface="Arial"/>
                <a:cs typeface="Arial"/>
              </a:rPr>
              <a:t> </a:t>
            </a:r>
            <a:r>
              <a:rPr dirty="0" sz="2800" spc="-25" b="1" i="1">
                <a:latin typeface="Arial"/>
                <a:cs typeface="Arial"/>
              </a:rPr>
              <a:t>of </a:t>
            </a:r>
            <a:r>
              <a:rPr dirty="0" sz="2800" spc="-10" b="1" i="1">
                <a:latin typeface="Arial"/>
                <a:cs typeface="Arial"/>
              </a:rPr>
              <a:t>24mm/s.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929639" y="2808732"/>
            <a:ext cx="4206240" cy="346075"/>
            <a:chOff x="929639" y="2808732"/>
            <a:chExt cx="4206240" cy="346075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8783" y="2813304"/>
              <a:ext cx="871728" cy="341375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929639" y="3099816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4">
                  <a:moveTo>
                    <a:pt x="927608" y="0"/>
                  </a:moveTo>
                  <a:lnTo>
                    <a:pt x="0" y="0"/>
                  </a:lnTo>
                  <a:lnTo>
                    <a:pt x="0" y="16637"/>
                  </a:lnTo>
                  <a:lnTo>
                    <a:pt x="927608" y="16637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77567" y="2808732"/>
              <a:ext cx="3258311" cy="263651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929639" y="3828288"/>
            <a:ext cx="6910070" cy="346075"/>
            <a:chOff x="929639" y="3828288"/>
            <a:chExt cx="6910070" cy="346075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8783" y="3832860"/>
              <a:ext cx="900684" cy="341375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929639" y="4119372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76043" y="3828288"/>
              <a:ext cx="5963411" cy="263651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929639" y="5356859"/>
            <a:ext cx="7405370" cy="346075"/>
            <a:chOff x="929639" y="5356859"/>
            <a:chExt cx="7405370" cy="346075"/>
          </a:xfrm>
        </p:grpSpPr>
        <p:pic>
          <p:nvPicPr>
            <p:cNvPr id="14" name="object 1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8783" y="5361431"/>
              <a:ext cx="905255" cy="341375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929639" y="5646419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76043" y="5356859"/>
              <a:ext cx="6458711" cy="3459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/>
              <a:t>MDCT</a:t>
            </a:r>
            <a:r>
              <a:rPr dirty="0" spc="-75"/>
              <a:t> </a:t>
            </a:r>
            <a:r>
              <a:rPr dirty="0"/>
              <a:t>Pitch</a:t>
            </a:r>
            <a:r>
              <a:rPr dirty="0" spc="-20"/>
              <a:t> </a:t>
            </a:r>
            <a:r>
              <a:rPr dirty="0" spc="-10"/>
              <a:t>Considerations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83802"/>
            <a:ext cx="9738360" cy="4116704"/>
          </a:xfrm>
          <a:prstGeom prst="rect">
            <a:avLst/>
          </a:prstGeom>
        </p:spPr>
        <p:txBody>
          <a:bodyPr wrap="square" lIns="0" tIns="2044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10"/>
              </a:spcBef>
            </a:pPr>
            <a:r>
              <a:rPr dirty="0" sz="3200">
                <a:latin typeface="Arial MT"/>
                <a:cs typeface="Arial MT"/>
              </a:rPr>
              <a:t>MDCT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systems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use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detector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array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3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detector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capture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65">
                <a:latin typeface="Arial MT"/>
                <a:cs typeface="Arial MT"/>
              </a:rPr>
              <a:t>x-</a:t>
            </a:r>
            <a:r>
              <a:rPr dirty="0" sz="2800">
                <a:latin typeface="Arial MT"/>
                <a:cs typeface="Arial MT"/>
              </a:rPr>
              <a:t>ray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data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70"/>
              </a:spcBef>
              <a:buFont typeface="Arial MT"/>
              <a:buChar char="•"/>
            </a:pPr>
            <a:endParaRPr sz="2800">
              <a:latin typeface="Arial MT"/>
              <a:cs typeface="Arial MT"/>
            </a:endParaRPr>
          </a:p>
          <a:p>
            <a:pPr marL="12700" marR="1068070">
              <a:lnSpc>
                <a:spcPts val="3490"/>
              </a:lnSpc>
            </a:pPr>
            <a:r>
              <a:rPr dirty="0" sz="3200">
                <a:latin typeface="Arial MT"/>
                <a:cs typeface="Arial MT"/>
              </a:rPr>
              <a:t>Multiple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detector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rows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included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within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the </a:t>
            </a:r>
            <a:r>
              <a:rPr dirty="0" sz="3200">
                <a:latin typeface="Arial MT"/>
                <a:cs typeface="Arial MT"/>
              </a:rPr>
              <a:t>collimated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beam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width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16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Each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detector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row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create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slice</a:t>
            </a:r>
            <a:endParaRPr sz="28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800"/>
              </a:lnSpc>
              <a:spcBef>
                <a:spcPts val="1245"/>
              </a:spcBef>
              <a:buChar char="•"/>
              <a:tabLst>
                <a:tab pos="697865" algn="l"/>
              </a:tabLst>
            </a:pPr>
            <a:r>
              <a:rPr dirty="0" sz="2600" spc="-10">
                <a:latin typeface="Arial MT"/>
                <a:cs typeface="Arial MT"/>
              </a:rPr>
              <a:t>Therefore,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calculations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are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dependant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width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detector </a:t>
            </a:r>
            <a:r>
              <a:rPr dirty="0" sz="2600" spc="-20">
                <a:latin typeface="Arial MT"/>
                <a:cs typeface="Arial MT"/>
              </a:rPr>
              <a:t>rows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/>
              <a:t>How</a:t>
            </a:r>
            <a:r>
              <a:rPr dirty="0" spc="-60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calculate</a:t>
            </a:r>
            <a:r>
              <a:rPr dirty="0" spc="-100"/>
              <a:t> </a:t>
            </a:r>
            <a:r>
              <a:rPr dirty="0"/>
              <a:t>MDCT</a:t>
            </a:r>
            <a:r>
              <a:rPr dirty="0" spc="-55"/>
              <a:t> </a:t>
            </a:r>
            <a:r>
              <a:rPr dirty="0" spc="-10"/>
              <a:t>Pitch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2043683" y="3025139"/>
            <a:ext cx="8217534" cy="993775"/>
            <a:chOff x="2043683" y="3025139"/>
            <a:chExt cx="8217534" cy="993775"/>
          </a:xfrm>
        </p:grpSpPr>
        <p:sp>
          <p:nvSpPr>
            <p:cNvPr id="5" name="object 5" descr=""/>
            <p:cNvSpPr/>
            <p:nvPr/>
          </p:nvSpPr>
          <p:spPr>
            <a:xfrm>
              <a:off x="2052827" y="3034283"/>
              <a:ext cx="8197850" cy="973455"/>
            </a:xfrm>
            <a:custGeom>
              <a:avLst/>
              <a:gdLst/>
              <a:ahLst/>
              <a:cxnLst/>
              <a:rect l="l" t="t" r="r" b="b"/>
              <a:pathLst>
                <a:path w="8197850" h="973454">
                  <a:moveTo>
                    <a:pt x="8197342" y="0"/>
                  </a:moveTo>
                  <a:lnTo>
                    <a:pt x="0" y="0"/>
                  </a:lnTo>
                  <a:lnTo>
                    <a:pt x="0" y="973327"/>
                  </a:lnTo>
                  <a:lnTo>
                    <a:pt x="8197342" y="973327"/>
                  </a:lnTo>
                  <a:lnTo>
                    <a:pt x="8197342" y="0"/>
                  </a:lnTo>
                  <a:close/>
                </a:path>
              </a:pathLst>
            </a:custGeom>
            <a:solidFill>
              <a:srgbClr val="00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053589" y="3035045"/>
              <a:ext cx="8197850" cy="974090"/>
            </a:xfrm>
            <a:custGeom>
              <a:avLst/>
              <a:gdLst/>
              <a:ahLst/>
              <a:cxnLst/>
              <a:rect l="l" t="t" r="r" b="b"/>
              <a:pathLst>
                <a:path w="8197850" h="974089">
                  <a:moveTo>
                    <a:pt x="0" y="973835"/>
                  </a:moveTo>
                  <a:lnTo>
                    <a:pt x="8197596" y="973835"/>
                  </a:lnTo>
                  <a:lnTo>
                    <a:pt x="8197596" y="0"/>
                  </a:lnTo>
                  <a:lnTo>
                    <a:pt x="0" y="0"/>
                  </a:lnTo>
                  <a:lnTo>
                    <a:pt x="0" y="973835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2220214" y="2209022"/>
            <a:ext cx="7599045" cy="2113280"/>
          </a:xfrm>
          <a:prstGeom prst="rect">
            <a:avLst/>
          </a:prstGeom>
        </p:spPr>
        <p:txBody>
          <a:bodyPr wrap="square" lIns="0" tIns="1339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dirty="0" sz="3200" b="1">
                <a:latin typeface="Arial"/>
                <a:cs typeface="Arial"/>
              </a:rPr>
              <a:t>MDCT</a:t>
            </a:r>
            <a:r>
              <a:rPr dirty="0" sz="3200" spc="-60" b="1">
                <a:latin typeface="Arial"/>
                <a:cs typeface="Arial"/>
              </a:rPr>
              <a:t> </a:t>
            </a:r>
            <a:r>
              <a:rPr dirty="0" sz="3200" spc="-10" b="1">
                <a:latin typeface="Arial"/>
                <a:cs typeface="Arial"/>
              </a:rPr>
              <a:t>Calculations:</a:t>
            </a:r>
            <a:endParaRPr sz="3200">
              <a:latin typeface="Arial"/>
              <a:cs typeface="Arial"/>
            </a:endParaRPr>
          </a:p>
          <a:p>
            <a:pPr marL="1635125">
              <a:lnSpc>
                <a:spcPts val="2480"/>
              </a:lnSpc>
              <a:spcBef>
                <a:spcPts val="715"/>
              </a:spcBef>
            </a:pPr>
            <a:r>
              <a:rPr dirty="0" sz="2400">
                <a:latin typeface="Arial MT"/>
                <a:cs typeface="Arial MT"/>
              </a:rPr>
              <a:t>Table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movement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gantry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rotation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25" b="1" i="1">
                <a:latin typeface="Arial"/>
                <a:cs typeface="Arial"/>
              </a:rPr>
              <a:t>(d)</a:t>
            </a:r>
            <a:endParaRPr sz="2400">
              <a:latin typeface="Arial"/>
              <a:cs typeface="Arial"/>
            </a:endParaRPr>
          </a:p>
          <a:p>
            <a:pPr marL="1779905" marR="143510" indent="-1652905">
              <a:lnSpc>
                <a:spcPts val="2480"/>
              </a:lnSpc>
              <a:spcBef>
                <a:spcPts val="15"/>
              </a:spcBef>
              <a:tabLst>
                <a:tab pos="7447280" algn="l"/>
              </a:tabLst>
            </a:pPr>
            <a:r>
              <a:rPr dirty="0" sz="2400">
                <a:latin typeface="Arial MT"/>
                <a:cs typeface="Arial MT"/>
              </a:rPr>
              <a:t>Pitch </a:t>
            </a:r>
            <a:r>
              <a:rPr dirty="0" sz="2400" b="1" i="1">
                <a:latin typeface="Arial"/>
                <a:cs typeface="Arial"/>
              </a:rPr>
              <a:t>(P) </a:t>
            </a: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275">
                <a:latin typeface="Arial MT"/>
                <a:cs typeface="Arial MT"/>
              </a:rPr>
              <a:t> </a:t>
            </a:r>
            <a:r>
              <a:rPr dirty="0" u="heavy" sz="24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		</a:t>
            </a:r>
            <a:r>
              <a:rPr dirty="0" sz="2400">
                <a:latin typeface="Arial MT"/>
                <a:cs typeface="Arial MT"/>
              </a:rPr>
              <a:t> Number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x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Thickness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25" b="1" i="1">
                <a:latin typeface="Arial"/>
                <a:cs typeface="Arial"/>
              </a:rPr>
              <a:t>(W)</a:t>
            </a:r>
            <a:endParaRPr sz="2400">
              <a:latin typeface="Arial"/>
              <a:cs typeface="Arial"/>
            </a:endParaRPr>
          </a:p>
          <a:p>
            <a:pPr marL="229235">
              <a:lnSpc>
                <a:spcPct val="100000"/>
              </a:lnSpc>
              <a:spcBef>
                <a:spcPts val="1315"/>
              </a:spcBef>
            </a:pPr>
            <a:r>
              <a:rPr dirty="0" sz="1800" b="1" i="1">
                <a:latin typeface="Arial"/>
                <a:cs typeface="Arial"/>
              </a:rPr>
              <a:t>*Note:</a:t>
            </a:r>
            <a:r>
              <a:rPr dirty="0" sz="1800" spc="-70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Number</a:t>
            </a:r>
            <a:r>
              <a:rPr dirty="0" sz="1800" spc="-55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of</a:t>
            </a:r>
            <a:r>
              <a:rPr dirty="0" sz="1800" spc="-65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Slices</a:t>
            </a:r>
            <a:r>
              <a:rPr dirty="0" sz="1800" spc="-60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x</a:t>
            </a:r>
            <a:r>
              <a:rPr dirty="0" sz="1800" spc="-70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Slice</a:t>
            </a:r>
            <a:r>
              <a:rPr dirty="0" sz="1800" spc="-90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Thickness</a:t>
            </a:r>
            <a:r>
              <a:rPr dirty="0" sz="1800" spc="-60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=</a:t>
            </a:r>
            <a:r>
              <a:rPr dirty="0" sz="1800" spc="-60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Beam</a:t>
            </a:r>
            <a:r>
              <a:rPr dirty="0" sz="1800" spc="-50" b="1" i="1">
                <a:latin typeface="Arial"/>
                <a:cs typeface="Arial"/>
              </a:rPr>
              <a:t> </a:t>
            </a:r>
            <a:r>
              <a:rPr dirty="0" sz="1800" spc="-10" b="1" i="1">
                <a:latin typeface="Arial"/>
                <a:cs typeface="Arial"/>
              </a:rPr>
              <a:t>width/Collimation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05"/>
              </a:spcBef>
            </a:pPr>
            <a:r>
              <a:rPr dirty="0"/>
              <a:t>MDCT</a:t>
            </a:r>
            <a:r>
              <a:rPr dirty="0" spc="-110"/>
              <a:t> </a:t>
            </a:r>
            <a:r>
              <a:rPr dirty="0"/>
              <a:t>Pitch</a:t>
            </a:r>
            <a:r>
              <a:rPr dirty="0" spc="-60"/>
              <a:t> </a:t>
            </a:r>
            <a:r>
              <a:rPr dirty="0"/>
              <a:t>Calculation</a:t>
            </a:r>
            <a:r>
              <a:rPr dirty="0" spc="-80"/>
              <a:t> </a:t>
            </a:r>
            <a:r>
              <a:rPr dirty="0" spc="-10"/>
              <a:t>Example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929639" y="2641092"/>
            <a:ext cx="3881754" cy="318770"/>
            <a:chOff x="929639" y="2641092"/>
            <a:chExt cx="3881754" cy="31877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8783" y="2645664"/>
              <a:ext cx="803147" cy="313943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29639" y="2907792"/>
              <a:ext cx="857885" cy="15240"/>
            </a:xfrm>
            <a:custGeom>
              <a:avLst/>
              <a:gdLst/>
              <a:ahLst/>
              <a:cxnLst/>
              <a:rect l="l" t="t" r="r" b="b"/>
              <a:pathLst>
                <a:path w="857885" h="15239">
                  <a:moveTo>
                    <a:pt x="857631" y="0"/>
                  </a:moveTo>
                  <a:lnTo>
                    <a:pt x="0" y="0"/>
                  </a:lnTo>
                  <a:lnTo>
                    <a:pt x="0" y="15112"/>
                  </a:lnTo>
                  <a:lnTo>
                    <a:pt x="857631" y="15112"/>
                  </a:lnTo>
                  <a:lnTo>
                    <a:pt x="8576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07463" y="2641092"/>
              <a:ext cx="3003804" cy="245363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916330" y="1748155"/>
            <a:ext cx="10193020" cy="1723389"/>
          </a:xfrm>
          <a:prstGeom prst="rect">
            <a:avLst/>
          </a:prstGeom>
        </p:spPr>
        <p:txBody>
          <a:bodyPr wrap="square" lIns="0" tIns="92075" rIns="0" bIns="0" rtlCol="0" vert="horz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725"/>
              </a:spcBef>
            </a:pPr>
            <a:r>
              <a:rPr dirty="0" sz="2600" b="1" i="1">
                <a:latin typeface="Arial"/>
                <a:cs typeface="Arial"/>
              </a:rPr>
              <a:t>What</a:t>
            </a:r>
            <a:r>
              <a:rPr dirty="0" sz="2600" spc="-10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is</a:t>
            </a:r>
            <a:r>
              <a:rPr dirty="0" sz="2600" spc="-2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the</a:t>
            </a:r>
            <a:r>
              <a:rPr dirty="0" sz="2600" spc="-5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Pitch</a:t>
            </a:r>
            <a:r>
              <a:rPr dirty="0" sz="2600" spc="-6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of</a:t>
            </a:r>
            <a:r>
              <a:rPr dirty="0" sz="2600" spc="-7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a</a:t>
            </a:r>
            <a:r>
              <a:rPr dirty="0" sz="2600" spc="-30" b="1" i="1">
                <a:latin typeface="Arial"/>
                <a:cs typeface="Arial"/>
              </a:rPr>
              <a:t> </a:t>
            </a:r>
            <a:r>
              <a:rPr dirty="0" sz="2600" spc="-40" b="1" i="1">
                <a:latin typeface="Arial"/>
                <a:cs typeface="Arial"/>
              </a:rPr>
              <a:t>16-</a:t>
            </a:r>
            <a:r>
              <a:rPr dirty="0" sz="2600" b="1" i="1">
                <a:latin typeface="Arial"/>
                <a:cs typeface="Arial"/>
              </a:rPr>
              <a:t>slice</a:t>
            </a:r>
            <a:r>
              <a:rPr dirty="0" sz="2600" spc="-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MDCT</a:t>
            </a:r>
            <a:r>
              <a:rPr dirty="0" sz="2600" spc="-8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scanner</a:t>
            </a:r>
            <a:r>
              <a:rPr dirty="0" sz="2600" spc="-10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with</a:t>
            </a:r>
            <a:r>
              <a:rPr dirty="0" sz="2600" spc="-6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a</a:t>
            </a:r>
            <a:r>
              <a:rPr dirty="0" sz="2600" spc="-1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0.25mm</a:t>
            </a:r>
            <a:r>
              <a:rPr dirty="0" sz="2600" spc="-60" b="1" i="1">
                <a:latin typeface="Arial"/>
                <a:cs typeface="Arial"/>
              </a:rPr>
              <a:t> </a:t>
            </a:r>
            <a:r>
              <a:rPr dirty="0" sz="2600" spc="-10" b="1" i="1">
                <a:latin typeface="Arial"/>
                <a:cs typeface="Arial"/>
              </a:rPr>
              <a:t>slice </a:t>
            </a:r>
            <a:r>
              <a:rPr dirty="0" sz="2600" b="1" i="1">
                <a:latin typeface="Arial"/>
                <a:cs typeface="Arial"/>
              </a:rPr>
              <a:t>thickness</a:t>
            </a:r>
            <a:r>
              <a:rPr dirty="0" sz="2600" spc="-10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and</a:t>
            </a:r>
            <a:r>
              <a:rPr dirty="0" sz="2600" spc="-6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table</a:t>
            </a:r>
            <a:r>
              <a:rPr dirty="0" sz="2600" spc="-4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movement</a:t>
            </a:r>
            <a:r>
              <a:rPr dirty="0" sz="2600" spc="-9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of</a:t>
            </a:r>
            <a:r>
              <a:rPr dirty="0" sz="2600" spc="-90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8mm</a:t>
            </a:r>
            <a:r>
              <a:rPr dirty="0" sz="2600" spc="-45" b="1" i="1">
                <a:latin typeface="Arial"/>
                <a:cs typeface="Arial"/>
              </a:rPr>
              <a:t> </a:t>
            </a:r>
            <a:r>
              <a:rPr dirty="0" sz="2600" b="1" i="1">
                <a:latin typeface="Arial"/>
                <a:cs typeface="Arial"/>
              </a:rPr>
              <a:t>per</a:t>
            </a:r>
            <a:r>
              <a:rPr dirty="0" sz="2600" spc="-40" b="1" i="1">
                <a:latin typeface="Arial"/>
                <a:cs typeface="Arial"/>
              </a:rPr>
              <a:t> </a:t>
            </a:r>
            <a:r>
              <a:rPr dirty="0" sz="2600" spc="-10" b="1" i="1">
                <a:latin typeface="Arial"/>
                <a:cs typeface="Arial"/>
              </a:rPr>
              <a:t>rotation?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95"/>
              </a:spcBef>
            </a:pPr>
            <a:endParaRPr sz="2600">
              <a:latin typeface="Arial"/>
              <a:cs typeface="Arial"/>
            </a:endParaRPr>
          </a:p>
          <a:p>
            <a:pPr marL="1714500">
              <a:lnSpc>
                <a:spcPct val="100000"/>
              </a:lnSpc>
              <a:spcBef>
                <a:spcPts val="5"/>
              </a:spcBef>
            </a:pPr>
            <a:r>
              <a:rPr dirty="0" sz="2800">
                <a:latin typeface="Arial MT"/>
                <a:cs typeface="Arial MT"/>
              </a:rPr>
              <a:t>P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d/W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938783" y="3604259"/>
            <a:ext cx="6379845" cy="318770"/>
            <a:chOff x="938783" y="3604259"/>
            <a:chExt cx="6379845" cy="318770"/>
          </a:xfrm>
        </p:grpSpPr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783" y="3608831"/>
              <a:ext cx="832104" cy="3139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05939" y="3604259"/>
              <a:ext cx="5512308" cy="243839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/>
          <p:nvPr/>
        </p:nvSpPr>
        <p:spPr>
          <a:xfrm>
            <a:off x="916330" y="3696715"/>
            <a:ext cx="3446779" cy="12261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130"/>
              </a:lnSpc>
              <a:spcBef>
                <a:spcPts val="95"/>
              </a:spcBef>
            </a:pPr>
            <a:r>
              <a:rPr dirty="0" sz="2800" strike="sngStrike">
                <a:latin typeface="Arial MT"/>
                <a:cs typeface="Arial MT"/>
              </a:rPr>
              <a:t>P</a:t>
            </a:r>
            <a:r>
              <a:rPr dirty="0" sz="2800" spc="-65" strike="sngStrike">
                <a:latin typeface="Arial MT"/>
                <a:cs typeface="Arial MT"/>
              </a:rPr>
              <a:t> </a:t>
            </a:r>
            <a:r>
              <a:rPr dirty="0" sz="2800" strike="sngStrike">
                <a:latin typeface="Arial MT"/>
                <a:cs typeface="Arial MT"/>
              </a:rPr>
              <a:t>=</a:t>
            </a:r>
            <a:r>
              <a:rPr dirty="0" sz="2800" spc="-45" strike="sngStrike">
                <a:latin typeface="Arial MT"/>
                <a:cs typeface="Arial MT"/>
              </a:rPr>
              <a:t> </a:t>
            </a:r>
            <a:r>
              <a:rPr dirty="0" sz="2800" spc="-50" strike="sngStrike">
                <a:latin typeface="Arial MT"/>
                <a:cs typeface="Arial MT"/>
              </a:rPr>
              <a:t>?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ts val="3050"/>
              </a:lnSpc>
            </a:pPr>
            <a:r>
              <a:rPr dirty="0" sz="2800">
                <a:latin typeface="Arial MT"/>
                <a:cs typeface="Arial MT"/>
              </a:rPr>
              <a:t>d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8mm/sec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ts val="3275"/>
              </a:lnSpc>
            </a:pPr>
            <a:r>
              <a:rPr dirty="0" sz="2800">
                <a:latin typeface="Arial MT"/>
                <a:cs typeface="Arial MT"/>
              </a:rPr>
              <a:t>W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400" i="1">
                <a:latin typeface="Arial"/>
                <a:cs typeface="Arial"/>
              </a:rPr>
              <a:t>(16slices</a:t>
            </a:r>
            <a:r>
              <a:rPr dirty="0" sz="2400" spc="-4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x</a:t>
            </a:r>
            <a:r>
              <a:rPr dirty="0" sz="2400" spc="-11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0.25mm)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929639" y="5366003"/>
            <a:ext cx="6838315" cy="318770"/>
            <a:chOff x="929639" y="5366003"/>
            <a:chExt cx="6838315" cy="318770"/>
          </a:xfrm>
        </p:grpSpPr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8783" y="5370575"/>
              <a:ext cx="832104" cy="313944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929639" y="5631179"/>
              <a:ext cx="857885" cy="15240"/>
            </a:xfrm>
            <a:custGeom>
              <a:avLst/>
              <a:gdLst/>
              <a:ahLst/>
              <a:cxnLst/>
              <a:rect l="l" t="t" r="r" b="b"/>
              <a:pathLst>
                <a:path w="857885" h="15239">
                  <a:moveTo>
                    <a:pt x="857631" y="0"/>
                  </a:moveTo>
                  <a:lnTo>
                    <a:pt x="0" y="0"/>
                  </a:lnTo>
                  <a:lnTo>
                    <a:pt x="0" y="15113"/>
                  </a:lnTo>
                  <a:lnTo>
                    <a:pt x="857631" y="15113"/>
                  </a:lnTo>
                  <a:lnTo>
                    <a:pt x="8576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01367" y="5366003"/>
              <a:ext cx="5966459" cy="318516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3660394" y="5532221"/>
            <a:ext cx="98171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b="1">
                <a:solidFill>
                  <a:srgbClr val="00AD50"/>
                </a:solidFill>
                <a:latin typeface="Arial"/>
                <a:cs typeface="Arial"/>
              </a:rPr>
              <a:t>P</a:t>
            </a:r>
            <a:r>
              <a:rPr dirty="0" sz="3200" spc="-50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3200" b="1">
                <a:solidFill>
                  <a:srgbClr val="00AD50"/>
                </a:solidFill>
                <a:latin typeface="Arial"/>
                <a:cs typeface="Arial"/>
              </a:rPr>
              <a:t>=</a:t>
            </a:r>
            <a:r>
              <a:rPr dirty="0" sz="3200" spc="-40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3200" spc="-50" b="1">
                <a:solidFill>
                  <a:srgbClr val="00AD50"/>
                </a:solidFill>
                <a:latin typeface="Arial"/>
                <a:cs typeface="Arial"/>
              </a:rPr>
              <a:t>2</a:t>
            </a:r>
            <a:endParaRPr sz="3200">
              <a:latin typeface="Arial"/>
              <a:cs typeface="Arial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2659379" y="3838955"/>
            <a:ext cx="3941445" cy="1623060"/>
            <a:chOff x="2659379" y="3838955"/>
            <a:chExt cx="3941445" cy="1623060"/>
          </a:xfrm>
        </p:grpSpPr>
        <p:sp>
          <p:nvSpPr>
            <p:cNvPr id="18" name="object 18" descr=""/>
            <p:cNvSpPr/>
            <p:nvPr/>
          </p:nvSpPr>
          <p:spPr>
            <a:xfrm>
              <a:off x="5583173" y="3858005"/>
              <a:ext cx="998219" cy="1584960"/>
            </a:xfrm>
            <a:custGeom>
              <a:avLst/>
              <a:gdLst/>
              <a:ahLst/>
              <a:cxnLst/>
              <a:rect l="l" t="t" r="r" b="b"/>
              <a:pathLst>
                <a:path w="998220" h="1584960">
                  <a:moveTo>
                    <a:pt x="0" y="0"/>
                  </a:moveTo>
                  <a:lnTo>
                    <a:pt x="73647" y="889"/>
                  </a:lnTo>
                  <a:lnTo>
                    <a:pt x="144145" y="3556"/>
                  </a:lnTo>
                  <a:lnTo>
                    <a:pt x="210439" y="7747"/>
                  </a:lnTo>
                  <a:lnTo>
                    <a:pt x="271653" y="13462"/>
                  </a:lnTo>
                  <a:lnTo>
                    <a:pt x="327406" y="20447"/>
                  </a:lnTo>
                  <a:lnTo>
                    <a:pt x="376555" y="28702"/>
                  </a:lnTo>
                  <a:lnTo>
                    <a:pt x="418719" y="37973"/>
                  </a:lnTo>
                  <a:lnTo>
                    <a:pt x="477901" y="59309"/>
                  </a:lnTo>
                  <a:lnTo>
                    <a:pt x="498983" y="83312"/>
                  </a:lnTo>
                  <a:lnTo>
                    <a:pt x="498983" y="709168"/>
                  </a:lnTo>
                  <a:lnTo>
                    <a:pt x="504444" y="721487"/>
                  </a:lnTo>
                  <a:lnTo>
                    <a:pt x="545465" y="744207"/>
                  </a:lnTo>
                  <a:lnTo>
                    <a:pt x="621411" y="763778"/>
                  </a:lnTo>
                  <a:lnTo>
                    <a:pt x="670687" y="771906"/>
                  </a:lnTo>
                  <a:lnTo>
                    <a:pt x="726427" y="779018"/>
                  </a:lnTo>
                  <a:lnTo>
                    <a:pt x="787654" y="784606"/>
                  </a:lnTo>
                  <a:lnTo>
                    <a:pt x="853947" y="788797"/>
                  </a:lnTo>
                  <a:lnTo>
                    <a:pt x="924433" y="791464"/>
                  </a:lnTo>
                  <a:lnTo>
                    <a:pt x="998093" y="792353"/>
                  </a:lnTo>
                  <a:lnTo>
                    <a:pt x="924433" y="793242"/>
                  </a:lnTo>
                  <a:lnTo>
                    <a:pt x="853947" y="795909"/>
                  </a:lnTo>
                  <a:lnTo>
                    <a:pt x="787654" y="800100"/>
                  </a:lnTo>
                  <a:lnTo>
                    <a:pt x="726427" y="805815"/>
                  </a:lnTo>
                  <a:lnTo>
                    <a:pt x="670687" y="812800"/>
                  </a:lnTo>
                  <a:lnTo>
                    <a:pt x="621411" y="821055"/>
                  </a:lnTo>
                  <a:lnTo>
                    <a:pt x="579374" y="830453"/>
                  </a:lnTo>
                  <a:lnTo>
                    <a:pt x="520192" y="851789"/>
                  </a:lnTo>
                  <a:lnTo>
                    <a:pt x="498983" y="875792"/>
                  </a:lnTo>
                  <a:lnTo>
                    <a:pt x="498983" y="1501648"/>
                  </a:lnTo>
                  <a:lnTo>
                    <a:pt x="493648" y="1513967"/>
                  </a:lnTo>
                  <a:lnTo>
                    <a:pt x="452628" y="1536700"/>
                  </a:lnTo>
                  <a:lnTo>
                    <a:pt x="376555" y="1556258"/>
                  </a:lnTo>
                  <a:lnTo>
                    <a:pt x="327406" y="1564386"/>
                  </a:lnTo>
                  <a:lnTo>
                    <a:pt x="271653" y="1571498"/>
                  </a:lnTo>
                  <a:lnTo>
                    <a:pt x="210439" y="1577086"/>
                  </a:lnTo>
                  <a:lnTo>
                    <a:pt x="144145" y="1581277"/>
                  </a:lnTo>
                  <a:lnTo>
                    <a:pt x="73647" y="1583944"/>
                  </a:lnTo>
                  <a:lnTo>
                    <a:pt x="0" y="1584833"/>
                  </a:lnTo>
                </a:path>
              </a:pathLst>
            </a:custGeom>
            <a:ln w="38100">
              <a:solidFill>
                <a:srgbClr val="006D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59379" y="5100827"/>
              <a:ext cx="1394459" cy="23469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131563" y="5100827"/>
              <a:ext cx="803148" cy="230123"/>
            </a:xfrm>
            <a:prstGeom prst="rect">
              <a:avLst/>
            </a:prstGeom>
          </p:spPr>
        </p:pic>
      </p:grpSp>
      <p:sp>
        <p:nvSpPr>
          <p:cNvPr id="21" name="object 21" descr=""/>
          <p:cNvSpPr txBox="1"/>
          <p:nvPr/>
        </p:nvSpPr>
        <p:spPr>
          <a:xfrm>
            <a:off x="6717030" y="4378578"/>
            <a:ext cx="208978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P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u="heavy" sz="28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8mm/sec</a:t>
            </a:r>
            <a:endParaRPr sz="2800">
              <a:latin typeface="Arial MT"/>
              <a:cs typeface="Arial MT"/>
            </a:endParaRPr>
          </a:p>
          <a:p>
            <a:pPr marL="1026160">
              <a:lnSpc>
                <a:spcPct val="100000"/>
              </a:lnSpc>
            </a:pPr>
            <a:r>
              <a:rPr dirty="0" sz="2800" spc="-25">
                <a:latin typeface="Arial MT"/>
                <a:cs typeface="Arial MT"/>
              </a:rPr>
              <a:t>4mm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22" name="object 2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98628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MDCT</a:t>
            </a:r>
            <a:r>
              <a:rPr dirty="0" spc="-85"/>
              <a:t> </a:t>
            </a:r>
            <a:r>
              <a:rPr dirty="0"/>
              <a:t>Pitch</a:t>
            </a:r>
            <a:r>
              <a:rPr dirty="0" spc="-55"/>
              <a:t> </a:t>
            </a:r>
            <a:r>
              <a:rPr dirty="0"/>
              <a:t>Practice</a:t>
            </a:r>
            <a:r>
              <a:rPr dirty="0" spc="-60"/>
              <a:t> </a:t>
            </a:r>
            <a:r>
              <a:rPr dirty="0" spc="-10"/>
              <a:t>Calculation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581515" cy="8331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 spc="-10" b="1" i="1">
                <a:latin typeface="Arial"/>
                <a:cs typeface="Arial"/>
              </a:rPr>
              <a:t>Calculate</a:t>
            </a:r>
            <a:r>
              <a:rPr dirty="0" sz="2800" spc="-12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the</a:t>
            </a:r>
            <a:r>
              <a:rPr dirty="0" sz="2800" spc="-125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Pitch</a:t>
            </a:r>
            <a:r>
              <a:rPr dirty="0" sz="2800" spc="-17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of</a:t>
            </a:r>
            <a:r>
              <a:rPr dirty="0" sz="2800" spc="-15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an</a:t>
            </a:r>
            <a:r>
              <a:rPr dirty="0" sz="2800" spc="-170" b="1" i="1">
                <a:latin typeface="Arial"/>
                <a:cs typeface="Arial"/>
              </a:rPr>
              <a:t> </a:t>
            </a:r>
            <a:r>
              <a:rPr dirty="0" sz="2800" spc="-30" b="1" i="1">
                <a:latin typeface="Arial"/>
                <a:cs typeface="Arial"/>
              </a:rPr>
              <a:t>8-</a:t>
            </a:r>
            <a:r>
              <a:rPr dirty="0" sz="2800" b="1" i="1">
                <a:latin typeface="Arial"/>
                <a:cs typeface="Arial"/>
              </a:rPr>
              <a:t>slice</a:t>
            </a:r>
            <a:r>
              <a:rPr dirty="0" sz="2800" spc="-17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MDCT</a:t>
            </a:r>
            <a:r>
              <a:rPr dirty="0" sz="2800" spc="-7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system</a:t>
            </a:r>
            <a:r>
              <a:rPr dirty="0" sz="2800" spc="-14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with</a:t>
            </a:r>
            <a:r>
              <a:rPr dirty="0" sz="2800" spc="-170" b="1" i="1">
                <a:latin typeface="Arial"/>
                <a:cs typeface="Arial"/>
              </a:rPr>
              <a:t> </a:t>
            </a:r>
            <a:r>
              <a:rPr dirty="0" sz="2800" spc="-20" b="1" i="1">
                <a:latin typeface="Arial"/>
                <a:cs typeface="Arial"/>
              </a:rPr>
              <a:t>.5mm </a:t>
            </a:r>
            <a:r>
              <a:rPr dirty="0" sz="2800" spc="-10" b="1" i="1">
                <a:latin typeface="Arial"/>
                <a:cs typeface="Arial"/>
              </a:rPr>
              <a:t>slice</a:t>
            </a:r>
            <a:r>
              <a:rPr dirty="0" sz="2800" spc="-185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thickness,</a:t>
            </a:r>
            <a:r>
              <a:rPr dirty="0" sz="2800" spc="-14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and</a:t>
            </a:r>
            <a:r>
              <a:rPr dirty="0" sz="2800" spc="-175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table</a:t>
            </a:r>
            <a:r>
              <a:rPr dirty="0" sz="2800" spc="-185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movement</a:t>
            </a:r>
            <a:r>
              <a:rPr dirty="0" sz="2800" spc="-12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of</a:t>
            </a:r>
            <a:r>
              <a:rPr dirty="0" sz="2800" spc="-190" b="1" i="1">
                <a:latin typeface="Arial"/>
                <a:cs typeface="Arial"/>
              </a:rPr>
              <a:t> </a:t>
            </a:r>
            <a:r>
              <a:rPr dirty="0" sz="2800" spc="-20" b="1" i="1">
                <a:latin typeface="Arial"/>
                <a:cs typeface="Arial"/>
              </a:rPr>
              <a:t>4mm</a:t>
            </a:r>
            <a:r>
              <a:rPr dirty="0" sz="2800" spc="-17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per</a:t>
            </a:r>
            <a:r>
              <a:rPr dirty="0" sz="2800" spc="-165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rotation.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929639" y="2808732"/>
            <a:ext cx="4206240" cy="346075"/>
            <a:chOff x="929639" y="2808732"/>
            <a:chExt cx="4206240" cy="34607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8783" y="2813304"/>
              <a:ext cx="871728" cy="34137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929639" y="3099816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4">
                  <a:moveTo>
                    <a:pt x="927608" y="0"/>
                  </a:moveTo>
                  <a:lnTo>
                    <a:pt x="0" y="0"/>
                  </a:lnTo>
                  <a:lnTo>
                    <a:pt x="0" y="16637"/>
                  </a:lnTo>
                  <a:lnTo>
                    <a:pt x="927608" y="16637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77567" y="2808732"/>
              <a:ext cx="3258311" cy="263651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29639" y="3828288"/>
            <a:ext cx="6910070" cy="346075"/>
            <a:chOff x="929639" y="3828288"/>
            <a:chExt cx="6910070" cy="346075"/>
          </a:xfrm>
        </p:grpSpPr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783" y="3832860"/>
              <a:ext cx="900684" cy="34137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929639" y="4119372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6043" y="3828288"/>
              <a:ext cx="5963411" cy="263651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929639" y="5737859"/>
            <a:ext cx="7405370" cy="346075"/>
            <a:chOff x="929639" y="5737859"/>
            <a:chExt cx="7405370" cy="346075"/>
          </a:xfrm>
        </p:grpSpPr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8783" y="5742431"/>
              <a:ext cx="905255" cy="341376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929639" y="6027419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76043" y="5737859"/>
              <a:ext cx="6458711" cy="345948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98628" rIns="0" bIns="0" rtlCol="0" vert="horz">
            <a:spAutoFit/>
          </a:bodyPr>
          <a:lstStyle/>
          <a:p>
            <a:pPr marL="41275">
              <a:lnSpc>
                <a:spcPct val="100000"/>
              </a:lnSpc>
              <a:spcBef>
                <a:spcPts val="105"/>
              </a:spcBef>
            </a:pPr>
            <a:r>
              <a:rPr dirty="0"/>
              <a:t>MDCT</a:t>
            </a:r>
            <a:r>
              <a:rPr dirty="0" spc="-85"/>
              <a:t> </a:t>
            </a:r>
            <a:r>
              <a:rPr dirty="0"/>
              <a:t>Pitch</a:t>
            </a:r>
            <a:r>
              <a:rPr dirty="0" spc="-55"/>
              <a:t> </a:t>
            </a:r>
            <a:r>
              <a:rPr dirty="0"/>
              <a:t>Practice</a:t>
            </a:r>
            <a:r>
              <a:rPr dirty="0" spc="-60"/>
              <a:t> </a:t>
            </a:r>
            <a:r>
              <a:rPr dirty="0" spc="-10"/>
              <a:t>Calculation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6923"/>
            <a:ext cx="9780905" cy="8331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000"/>
              </a:lnSpc>
              <a:spcBef>
                <a:spcPts val="495"/>
              </a:spcBef>
            </a:pPr>
            <a:r>
              <a:rPr dirty="0" sz="2800" b="1" i="1">
                <a:latin typeface="Arial"/>
                <a:cs typeface="Arial"/>
              </a:rPr>
              <a:t>Calculate</a:t>
            </a:r>
            <a:r>
              <a:rPr dirty="0" sz="2800" spc="-13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the</a:t>
            </a:r>
            <a:r>
              <a:rPr dirty="0" sz="2800" spc="-15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Pitch</a:t>
            </a:r>
            <a:r>
              <a:rPr dirty="0" sz="2800" spc="-16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of</a:t>
            </a:r>
            <a:r>
              <a:rPr dirty="0" sz="2800" spc="-15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a</a:t>
            </a:r>
            <a:r>
              <a:rPr dirty="0" sz="2800" spc="-185" b="1" i="1">
                <a:latin typeface="Arial"/>
                <a:cs typeface="Arial"/>
              </a:rPr>
              <a:t> </a:t>
            </a:r>
            <a:r>
              <a:rPr dirty="0" sz="2800" spc="-40" b="1" i="1">
                <a:latin typeface="Arial"/>
                <a:cs typeface="Arial"/>
              </a:rPr>
              <a:t>24-</a:t>
            </a:r>
            <a:r>
              <a:rPr dirty="0" sz="2800" b="1" i="1">
                <a:latin typeface="Arial"/>
                <a:cs typeface="Arial"/>
              </a:rPr>
              <a:t>slice</a:t>
            </a:r>
            <a:r>
              <a:rPr dirty="0" sz="2800" spc="-18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MDCT</a:t>
            </a:r>
            <a:r>
              <a:rPr dirty="0" sz="2800" spc="-7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system</a:t>
            </a:r>
            <a:r>
              <a:rPr dirty="0" sz="2800" spc="-16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with</a:t>
            </a:r>
            <a:r>
              <a:rPr dirty="0" sz="2800" spc="-180" b="1" i="1">
                <a:latin typeface="Arial"/>
                <a:cs typeface="Arial"/>
              </a:rPr>
              <a:t> </a:t>
            </a:r>
            <a:r>
              <a:rPr dirty="0" sz="2800" spc="-20" b="1" i="1">
                <a:latin typeface="Arial"/>
                <a:cs typeface="Arial"/>
              </a:rPr>
              <a:t>.3mm </a:t>
            </a:r>
            <a:r>
              <a:rPr dirty="0" sz="2800" spc="-10" b="1" i="1">
                <a:latin typeface="Arial"/>
                <a:cs typeface="Arial"/>
              </a:rPr>
              <a:t>slice</a:t>
            </a:r>
            <a:r>
              <a:rPr dirty="0" sz="2800" spc="-185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thickness,</a:t>
            </a:r>
            <a:r>
              <a:rPr dirty="0" sz="2800" spc="-13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and</a:t>
            </a:r>
            <a:r>
              <a:rPr dirty="0" sz="2800" spc="-170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table</a:t>
            </a:r>
            <a:r>
              <a:rPr dirty="0" sz="2800" spc="-185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movement</a:t>
            </a:r>
            <a:r>
              <a:rPr dirty="0" sz="2800" spc="-125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of</a:t>
            </a:r>
            <a:r>
              <a:rPr dirty="0" sz="2800" spc="-180" b="1" i="1">
                <a:latin typeface="Arial"/>
                <a:cs typeface="Arial"/>
              </a:rPr>
              <a:t> </a:t>
            </a:r>
            <a:r>
              <a:rPr dirty="0" sz="2800" spc="-20" b="1" i="1">
                <a:latin typeface="Arial"/>
                <a:cs typeface="Arial"/>
              </a:rPr>
              <a:t>11mm</a:t>
            </a:r>
            <a:r>
              <a:rPr dirty="0" sz="2800" spc="-170" b="1" i="1">
                <a:latin typeface="Arial"/>
                <a:cs typeface="Arial"/>
              </a:rPr>
              <a:t> </a:t>
            </a:r>
            <a:r>
              <a:rPr dirty="0" sz="2800" b="1" i="1">
                <a:latin typeface="Arial"/>
                <a:cs typeface="Arial"/>
              </a:rPr>
              <a:t>per</a:t>
            </a:r>
            <a:r>
              <a:rPr dirty="0" sz="2800" spc="-180" b="1" i="1">
                <a:latin typeface="Arial"/>
                <a:cs typeface="Arial"/>
              </a:rPr>
              <a:t> </a:t>
            </a:r>
            <a:r>
              <a:rPr dirty="0" sz="2800" spc="-10" b="1" i="1">
                <a:latin typeface="Arial"/>
                <a:cs typeface="Arial"/>
              </a:rPr>
              <a:t>rotation.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929639" y="2808732"/>
            <a:ext cx="4206240" cy="346075"/>
            <a:chOff x="929639" y="2808732"/>
            <a:chExt cx="4206240" cy="34607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8783" y="2813304"/>
              <a:ext cx="871728" cy="34137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929639" y="3099816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4">
                  <a:moveTo>
                    <a:pt x="927608" y="0"/>
                  </a:moveTo>
                  <a:lnTo>
                    <a:pt x="0" y="0"/>
                  </a:lnTo>
                  <a:lnTo>
                    <a:pt x="0" y="16637"/>
                  </a:lnTo>
                  <a:lnTo>
                    <a:pt x="927608" y="16637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77567" y="2808732"/>
              <a:ext cx="3258311" cy="263651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29639" y="3828288"/>
            <a:ext cx="6910070" cy="346075"/>
            <a:chOff x="929639" y="3828288"/>
            <a:chExt cx="6910070" cy="346075"/>
          </a:xfrm>
        </p:grpSpPr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783" y="3832860"/>
              <a:ext cx="900684" cy="34137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929639" y="4119372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6043" y="3828288"/>
              <a:ext cx="5963411" cy="263651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929639" y="5737859"/>
            <a:ext cx="7405370" cy="346075"/>
            <a:chOff x="929639" y="5737859"/>
            <a:chExt cx="7405370" cy="346075"/>
          </a:xfrm>
        </p:grpSpPr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8783" y="5742431"/>
              <a:ext cx="905255" cy="341376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929639" y="6027419"/>
              <a:ext cx="927735" cy="17145"/>
            </a:xfrm>
            <a:custGeom>
              <a:avLst/>
              <a:gdLst/>
              <a:ahLst/>
              <a:cxnLst/>
              <a:rect l="l" t="t" r="r" b="b"/>
              <a:pathLst>
                <a:path w="927735" h="17145">
                  <a:moveTo>
                    <a:pt x="927608" y="0"/>
                  </a:moveTo>
                  <a:lnTo>
                    <a:pt x="0" y="0"/>
                  </a:lnTo>
                  <a:lnTo>
                    <a:pt x="0" y="16636"/>
                  </a:lnTo>
                  <a:lnTo>
                    <a:pt x="927608" y="16636"/>
                  </a:lnTo>
                  <a:lnTo>
                    <a:pt x="927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76043" y="5737859"/>
              <a:ext cx="6458711" cy="345948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/>
              <a:t>Pitch</a:t>
            </a:r>
            <a:r>
              <a:rPr dirty="0" spc="-75"/>
              <a:t>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/>
              <a:t>Scan</a:t>
            </a:r>
            <a:r>
              <a:rPr dirty="0" spc="-30"/>
              <a:t> </a:t>
            </a:r>
            <a:r>
              <a:rPr dirty="0" spc="-10"/>
              <a:t>Coverage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04867"/>
            <a:ext cx="9707880" cy="4163060"/>
          </a:xfrm>
          <a:prstGeom prst="rect">
            <a:avLst/>
          </a:prstGeom>
        </p:spPr>
        <p:txBody>
          <a:bodyPr wrap="square" lIns="0" tIns="2838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235"/>
              </a:spcBef>
            </a:pPr>
            <a:r>
              <a:rPr dirty="0" sz="3200">
                <a:latin typeface="Arial MT"/>
                <a:cs typeface="Arial MT"/>
              </a:rPr>
              <a:t>Heat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is</a:t>
            </a:r>
            <a:r>
              <a:rPr dirty="0" sz="3200" spc="-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5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limiting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factor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scan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coverage.</a:t>
            </a:r>
            <a:endParaRPr sz="3200">
              <a:latin typeface="Arial MT"/>
              <a:cs typeface="Arial MT"/>
            </a:endParaRPr>
          </a:p>
          <a:p>
            <a:pPr marL="240029" marR="1209040" indent="-227329">
              <a:lnSpc>
                <a:spcPts val="3000"/>
              </a:lnSpc>
              <a:spcBef>
                <a:spcPts val="225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helical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acquisitions,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tube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emitting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65">
                <a:latin typeface="Arial MT"/>
                <a:cs typeface="Arial MT"/>
              </a:rPr>
              <a:t>x-</a:t>
            </a:r>
            <a:r>
              <a:rPr dirty="0" sz="2800" spc="-20">
                <a:latin typeface="Arial MT"/>
                <a:cs typeface="Arial MT"/>
              </a:rPr>
              <a:t>rays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continually</a:t>
            </a:r>
            <a:endParaRPr sz="28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800"/>
              </a:lnSpc>
              <a:spcBef>
                <a:spcPts val="111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This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produces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significant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amount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heat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within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CT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x-</a:t>
            </a:r>
            <a:r>
              <a:rPr dirty="0" sz="2600" spc="-25">
                <a:latin typeface="Arial MT"/>
                <a:cs typeface="Arial MT"/>
              </a:rPr>
              <a:t>ray </a:t>
            </a:r>
            <a:r>
              <a:rPr dirty="0" sz="2600" spc="-20">
                <a:latin typeface="Arial MT"/>
                <a:cs typeface="Arial MT"/>
              </a:rPr>
              <a:t>tube</a:t>
            </a:r>
            <a:endParaRPr sz="26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765"/>
              </a:spcBef>
              <a:buChar char="•"/>
              <a:tabLst>
                <a:tab pos="1153795" algn="l"/>
              </a:tabLst>
            </a:pPr>
            <a:r>
              <a:rPr dirty="0" sz="2400" spc="-10">
                <a:latin typeface="Arial MT"/>
                <a:cs typeface="Arial MT"/>
              </a:rPr>
              <a:t>Resulting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in: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i="1">
                <a:latin typeface="Arial"/>
                <a:cs typeface="Arial"/>
              </a:rPr>
              <a:t>Equipment</a:t>
            </a:r>
            <a:r>
              <a:rPr dirty="0" sz="2400" spc="-13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Limitations</a:t>
            </a:r>
            <a:endParaRPr sz="2400">
              <a:latin typeface="Arial"/>
              <a:cs typeface="Arial"/>
            </a:endParaRPr>
          </a:p>
          <a:p>
            <a:pPr marL="240029" marR="659765" indent="-227329">
              <a:lnSpc>
                <a:spcPts val="3000"/>
              </a:lnSpc>
              <a:spcBef>
                <a:spcPts val="203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Pitch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altered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ensure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appropriate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anatomy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will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irradiated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during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acquisition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99060">
              <a:lnSpc>
                <a:spcPct val="100000"/>
              </a:lnSpc>
              <a:spcBef>
                <a:spcPts val="100"/>
              </a:spcBef>
            </a:pPr>
            <a:r>
              <a:rPr dirty="0"/>
              <a:t>SDCT</a:t>
            </a:r>
            <a:r>
              <a:rPr dirty="0" spc="-70"/>
              <a:t> </a:t>
            </a:r>
            <a:r>
              <a:rPr dirty="0"/>
              <a:t>Pitch</a:t>
            </a:r>
            <a:r>
              <a:rPr dirty="0" spc="-40"/>
              <a:t> </a:t>
            </a:r>
            <a:r>
              <a:rPr dirty="0"/>
              <a:t>&amp;</a:t>
            </a:r>
            <a:r>
              <a:rPr dirty="0" spc="-20"/>
              <a:t> </a:t>
            </a:r>
            <a:r>
              <a:rPr dirty="0"/>
              <a:t>Scan</a:t>
            </a:r>
            <a:r>
              <a:rPr dirty="0" spc="5"/>
              <a:t> </a:t>
            </a:r>
            <a:r>
              <a:rPr dirty="0" spc="-10"/>
              <a:t>Coverage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2220214" y="2629662"/>
            <a:ext cx="3548379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SDCT</a:t>
            </a:r>
            <a:r>
              <a:rPr dirty="0" u="heavy" sz="3200" spc="-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Calculations</a:t>
            </a:r>
            <a:r>
              <a:rPr dirty="0" sz="3200" spc="-10">
                <a:latin typeface="Arial MT"/>
                <a:cs typeface="Arial MT"/>
              </a:rPr>
              <a:t>: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053589" y="3335273"/>
            <a:ext cx="8258809" cy="1028700"/>
          </a:xfrm>
          <a:prstGeom prst="rect">
            <a:avLst/>
          </a:prstGeom>
          <a:solidFill>
            <a:srgbClr val="00FF00">
              <a:alpha val="30195"/>
            </a:srgbClr>
          </a:solidFill>
          <a:ln w="19811">
            <a:solidFill>
              <a:srgbClr val="000000"/>
            </a:solidFill>
          </a:ln>
        </p:spPr>
        <p:txBody>
          <a:bodyPr wrap="square" lIns="0" tIns="24130" rIns="0" bIns="0" rtlCol="0" vert="horz">
            <a:spAutoFit/>
          </a:bodyPr>
          <a:lstStyle/>
          <a:p>
            <a:pPr marL="127635">
              <a:lnSpc>
                <a:spcPct val="100000"/>
              </a:lnSpc>
              <a:spcBef>
                <a:spcPts val="190"/>
              </a:spcBef>
            </a:pPr>
            <a:r>
              <a:rPr dirty="0" sz="2000" i="1">
                <a:latin typeface="Arial"/>
                <a:cs typeface="Arial"/>
              </a:rPr>
              <a:t>Amount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spc="-25" i="1">
                <a:latin typeface="Arial"/>
                <a:cs typeface="Arial"/>
              </a:rPr>
              <a:t>of</a:t>
            </a:r>
            <a:endParaRPr sz="2000">
              <a:latin typeface="Arial"/>
              <a:cs typeface="Arial"/>
            </a:endParaRPr>
          </a:p>
          <a:p>
            <a:pPr marL="127635">
              <a:lnSpc>
                <a:spcPct val="100000"/>
              </a:lnSpc>
              <a:spcBef>
                <a:spcPts val="95"/>
              </a:spcBef>
              <a:tabLst>
                <a:tab pos="1339850" algn="l"/>
              </a:tabLst>
            </a:pPr>
            <a:r>
              <a:rPr dirty="0" sz="2000" spc="-10" i="1">
                <a:latin typeface="Arial"/>
                <a:cs typeface="Arial"/>
              </a:rPr>
              <a:t>Anatomy</a:t>
            </a:r>
            <a:r>
              <a:rPr dirty="0" sz="2000" i="1">
                <a:latin typeface="Arial"/>
                <a:cs typeface="Arial"/>
              </a:rPr>
              <a:t>	=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P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x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Total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acquisition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time</a:t>
            </a:r>
            <a:r>
              <a:rPr dirty="0" sz="2000" spc="-3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x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1/rotation</a:t>
            </a:r>
            <a:r>
              <a:rPr dirty="0" sz="2000" spc="-14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time</a:t>
            </a:r>
            <a:r>
              <a:rPr dirty="0" sz="2000" spc="-2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x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slice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thickness</a:t>
            </a:r>
            <a:endParaRPr sz="2000">
              <a:latin typeface="Arial"/>
              <a:cs typeface="Arial"/>
            </a:endParaRPr>
          </a:p>
          <a:p>
            <a:pPr marL="127635">
              <a:lnSpc>
                <a:spcPct val="100000"/>
              </a:lnSpc>
            </a:pPr>
            <a:r>
              <a:rPr dirty="0" sz="2000" spc="-10" i="1">
                <a:latin typeface="Arial"/>
                <a:cs typeface="Arial"/>
              </a:rPr>
              <a:t>covered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0">
              <a:lnSpc>
                <a:spcPct val="100000"/>
              </a:lnSpc>
              <a:spcBef>
                <a:spcPts val="100"/>
              </a:spcBef>
            </a:pPr>
            <a:r>
              <a:rPr dirty="0"/>
              <a:t>SDCT</a:t>
            </a:r>
            <a:r>
              <a:rPr dirty="0" spc="-90"/>
              <a:t> </a:t>
            </a:r>
            <a:r>
              <a:rPr dirty="0"/>
              <a:t>Scan</a:t>
            </a:r>
            <a:r>
              <a:rPr dirty="0" spc="-20"/>
              <a:t> </a:t>
            </a:r>
            <a:r>
              <a:rPr dirty="0"/>
              <a:t>Coverage</a:t>
            </a:r>
            <a:r>
              <a:rPr dirty="0" spc="-35"/>
              <a:t> </a:t>
            </a:r>
            <a:r>
              <a:rPr dirty="0" spc="-10"/>
              <a:t>Calculations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928827" y="2194305"/>
            <a:ext cx="1793875" cy="64135"/>
          </a:xfrm>
          <a:custGeom>
            <a:avLst/>
            <a:gdLst/>
            <a:ahLst/>
            <a:cxnLst/>
            <a:rect l="l" t="t" r="r" b="b"/>
            <a:pathLst>
              <a:path w="1793875" h="64135">
                <a:moveTo>
                  <a:pt x="1793748" y="0"/>
                </a:moveTo>
                <a:lnTo>
                  <a:pt x="0" y="0"/>
                </a:lnTo>
                <a:lnTo>
                  <a:pt x="0" y="64008"/>
                </a:lnTo>
                <a:lnTo>
                  <a:pt x="1793748" y="64008"/>
                </a:lnTo>
                <a:lnTo>
                  <a:pt x="17937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916330" y="1671559"/>
            <a:ext cx="10123170" cy="4418330"/>
          </a:xfrm>
          <a:prstGeom prst="rect">
            <a:avLst/>
          </a:prstGeom>
        </p:spPr>
        <p:txBody>
          <a:bodyPr wrap="square" lIns="0" tIns="11683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dirty="0" sz="3200" spc="-10" b="1" i="1">
                <a:latin typeface="Arial"/>
                <a:cs typeface="Arial"/>
              </a:rPr>
              <a:t>Example:</a:t>
            </a:r>
            <a:endParaRPr sz="3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hypersthenic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requires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abdominal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SDCT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scan.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15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length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their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abdomen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measures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200mm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from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diaphragm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iliac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crest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6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Tube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heat,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limits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time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25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seconds</a:t>
            </a:r>
            <a:endParaRPr sz="28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i="1">
                <a:latin typeface="Arial"/>
                <a:cs typeface="Arial"/>
              </a:rPr>
              <a:t>A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high</a:t>
            </a:r>
            <a:r>
              <a:rPr dirty="0" sz="2000" spc="-5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mA</a:t>
            </a:r>
            <a:r>
              <a:rPr dirty="0" sz="2000" spc="-3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is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required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due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to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pt.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body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habitus</a:t>
            </a:r>
            <a:endParaRPr sz="20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58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2mm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slice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thickness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selected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Gantry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speed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rotation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Cambria Math"/>
                <a:cs typeface="Cambria Math"/>
              </a:rPr>
              <a:t>½</a:t>
            </a:r>
            <a:r>
              <a:rPr dirty="0" sz="2800" spc="-10">
                <a:latin typeface="Cambria Math"/>
                <a:cs typeface="Cambria Math"/>
              </a:rPr>
              <a:t> </a:t>
            </a:r>
            <a:r>
              <a:rPr dirty="0" sz="2800" spc="-10">
                <a:latin typeface="Arial MT"/>
                <a:cs typeface="Arial MT"/>
              </a:rPr>
              <a:t>second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How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much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anatomy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will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scanned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2:1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Pitch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ratio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used?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5626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0"/>
              </a:spcBef>
            </a:pPr>
            <a:r>
              <a:rPr dirty="0"/>
              <a:t>SDCT</a:t>
            </a:r>
            <a:r>
              <a:rPr dirty="0" spc="-90"/>
              <a:t> </a:t>
            </a:r>
            <a:r>
              <a:rPr dirty="0"/>
              <a:t>Scan</a:t>
            </a:r>
            <a:r>
              <a:rPr dirty="0" spc="-20"/>
              <a:t> </a:t>
            </a:r>
            <a:r>
              <a:rPr dirty="0"/>
              <a:t>Coverage</a:t>
            </a:r>
            <a:r>
              <a:rPr dirty="0" spc="-35"/>
              <a:t> </a:t>
            </a:r>
            <a:r>
              <a:rPr dirty="0" spc="-10"/>
              <a:t>Calculations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4211" y="1857755"/>
            <a:ext cx="780288" cy="28956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73935" y="1853183"/>
            <a:ext cx="2932176" cy="225551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929639" y="3034283"/>
            <a:ext cx="6223000" cy="294640"/>
            <a:chOff x="929639" y="3034283"/>
            <a:chExt cx="6223000" cy="29464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211" y="3038855"/>
              <a:ext cx="809244" cy="28956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29639" y="3281171"/>
              <a:ext cx="830580" cy="13335"/>
            </a:xfrm>
            <a:custGeom>
              <a:avLst/>
              <a:gdLst/>
              <a:ahLst/>
              <a:cxnLst/>
              <a:rect l="l" t="t" r="r" b="b"/>
              <a:pathLst>
                <a:path w="830580" h="13335">
                  <a:moveTo>
                    <a:pt x="830453" y="0"/>
                  </a:moveTo>
                  <a:lnTo>
                    <a:pt x="0" y="0"/>
                  </a:lnTo>
                  <a:lnTo>
                    <a:pt x="0" y="13208"/>
                  </a:lnTo>
                  <a:lnTo>
                    <a:pt x="830453" y="13208"/>
                  </a:lnTo>
                  <a:lnTo>
                    <a:pt x="83045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73936" y="3034283"/>
              <a:ext cx="5378196" cy="225551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929639" y="4578096"/>
            <a:ext cx="6631305" cy="294640"/>
            <a:chOff x="929639" y="4578096"/>
            <a:chExt cx="6631305" cy="294640"/>
          </a:xfrm>
        </p:grpSpPr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4211" y="4582668"/>
              <a:ext cx="813815" cy="289560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929639" y="4823460"/>
              <a:ext cx="830580" cy="13335"/>
            </a:xfrm>
            <a:custGeom>
              <a:avLst/>
              <a:gdLst/>
              <a:ahLst/>
              <a:cxnLst/>
              <a:rect l="l" t="t" r="r" b="b"/>
              <a:pathLst>
                <a:path w="830580" h="13335">
                  <a:moveTo>
                    <a:pt x="830453" y="0"/>
                  </a:moveTo>
                  <a:lnTo>
                    <a:pt x="0" y="0"/>
                  </a:lnTo>
                  <a:lnTo>
                    <a:pt x="0" y="13207"/>
                  </a:lnTo>
                  <a:lnTo>
                    <a:pt x="830453" y="13207"/>
                  </a:lnTo>
                  <a:lnTo>
                    <a:pt x="83045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73936" y="4578096"/>
              <a:ext cx="5786627" cy="294131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916330" y="3186125"/>
            <a:ext cx="6936740" cy="28390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2570"/>
              </a:lnSpc>
              <a:spcBef>
                <a:spcPts val="95"/>
              </a:spcBef>
            </a:pPr>
            <a:r>
              <a:rPr dirty="0" sz="2200">
                <a:latin typeface="Arial MT"/>
                <a:cs typeface="Arial MT"/>
              </a:rPr>
              <a:t>P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2</a:t>
            </a:r>
            <a:endParaRPr sz="2200">
              <a:latin typeface="Arial MT"/>
              <a:cs typeface="Arial MT"/>
            </a:endParaRPr>
          </a:p>
          <a:p>
            <a:pPr marL="12700" marR="3251200">
              <a:lnSpc>
                <a:spcPts val="2200"/>
              </a:lnSpc>
              <a:spcBef>
                <a:spcPts val="370"/>
              </a:spcBef>
            </a:pPr>
            <a:r>
              <a:rPr dirty="0" sz="2200">
                <a:latin typeface="Arial MT"/>
                <a:cs typeface="Arial MT"/>
              </a:rPr>
              <a:t>Total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Acquisition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time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25sec Rotation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time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0.5sec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395"/>
              </a:lnSpc>
            </a:pPr>
            <a:r>
              <a:rPr dirty="0" sz="2200" spc="-10">
                <a:latin typeface="Arial MT"/>
                <a:cs typeface="Arial MT"/>
              </a:rPr>
              <a:t>Slice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Thickness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2mm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ts val="2425"/>
              </a:lnSpc>
            </a:pPr>
            <a:r>
              <a:rPr dirty="0" sz="2200">
                <a:latin typeface="Arial MT"/>
                <a:cs typeface="Arial MT"/>
              </a:rPr>
              <a:t>Amount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Anatomy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Scanned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2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25s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(1/0.5s)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2mm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305"/>
              </a:lnSpc>
            </a:pP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50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2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2</a:t>
            </a:r>
            <a:endParaRPr sz="2200">
              <a:latin typeface="Arial MT"/>
              <a:cs typeface="Arial MT"/>
            </a:endParaRPr>
          </a:p>
          <a:p>
            <a:pPr marL="4060190">
              <a:lnSpc>
                <a:spcPts val="2495"/>
              </a:lnSpc>
            </a:pP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50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4</a:t>
            </a:r>
            <a:endParaRPr sz="2200">
              <a:latin typeface="Arial MT"/>
              <a:cs typeface="Arial MT"/>
            </a:endParaRPr>
          </a:p>
          <a:p>
            <a:pPr marL="4060190">
              <a:lnSpc>
                <a:spcPts val="2615"/>
              </a:lnSpc>
            </a:pPr>
            <a:r>
              <a:rPr dirty="0" sz="2200" b="1">
                <a:solidFill>
                  <a:srgbClr val="00AD50"/>
                </a:solidFill>
                <a:latin typeface="Arial"/>
                <a:cs typeface="Arial"/>
              </a:rPr>
              <a:t>=</a:t>
            </a:r>
            <a:r>
              <a:rPr dirty="0" sz="2200" spc="-25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200" spc="-20" b="1">
                <a:solidFill>
                  <a:srgbClr val="00AD50"/>
                </a:solidFill>
                <a:latin typeface="Arial"/>
                <a:cs typeface="Arial"/>
              </a:rPr>
              <a:t>200mm</a:t>
            </a:r>
            <a:endParaRPr sz="2200">
              <a:latin typeface="Arial"/>
              <a:cs typeface="Arial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5935217" y="2896361"/>
            <a:ext cx="1002665" cy="1449705"/>
          </a:xfrm>
          <a:custGeom>
            <a:avLst/>
            <a:gdLst/>
            <a:ahLst/>
            <a:cxnLst/>
            <a:rect l="l" t="t" r="r" b="b"/>
            <a:pathLst>
              <a:path w="1002665" h="1449704">
                <a:moveTo>
                  <a:pt x="0" y="0"/>
                </a:moveTo>
                <a:lnTo>
                  <a:pt x="74041" y="889"/>
                </a:lnTo>
                <a:lnTo>
                  <a:pt x="144767" y="3556"/>
                </a:lnTo>
                <a:lnTo>
                  <a:pt x="211201" y="7747"/>
                </a:lnTo>
                <a:lnTo>
                  <a:pt x="272923" y="13462"/>
                </a:lnTo>
                <a:lnTo>
                  <a:pt x="328803" y="20447"/>
                </a:lnTo>
                <a:lnTo>
                  <a:pt x="378206" y="28701"/>
                </a:lnTo>
                <a:lnTo>
                  <a:pt x="420497" y="37973"/>
                </a:lnTo>
                <a:lnTo>
                  <a:pt x="479933" y="59309"/>
                </a:lnTo>
                <a:lnTo>
                  <a:pt x="501015" y="83312"/>
                </a:lnTo>
                <a:lnTo>
                  <a:pt x="501015" y="641223"/>
                </a:lnTo>
                <a:lnTo>
                  <a:pt x="506603" y="653542"/>
                </a:lnTo>
                <a:lnTo>
                  <a:pt x="547751" y="676402"/>
                </a:lnTo>
                <a:lnTo>
                  <a:pt x="624078" y="695947"/>
                </a:lnTo>
                <a:lnTo>
                  <a:pt x="673481" y="704088"/>
                </a:lnTo>
                <a:lnTo>
                  <a:pt x="729361" y="711200"/>
                </a:lnTo>
                <a:lnTo>
                  <a:pt x="791083" y="716788"/>
                </a:lnTo>
                <a:lnTo>
                  <a:pt x="857504" y="721106"/>
                </a:lnTo>
                <a:lnTo>
                  <a:pt x="928243" y="723646"/>
                </a:lnTo>
                <a:lnTo>
                  <a:pt x="1002284" y="724662"/>
                </a:lnTo>
                <a:lnTo>
                  <a:pt x="928243" y="725551"/>
                </a:lnTo>
                <a:lnTo>
                  <a:pt x="857504" y="728091"/>
                </a:lnTo>
                <a:lnTo>
                  <a:pt x="791083" y="732409"/>
                </a:lnTo>
                <a:lnTo>
                  <a:pt x="729361" y="737997"/>
                </a:lnTo>
                <a:lnTo>
                  <a:pt x="673481" y="744982"/>
                </a:lnTo>
                <a:lnTo>
                  <a:pt x="624078" y="753237"/>
                </a:lnTo>
                <a:lnTo>
                  <a:pt x="581787" y="762508"/>
                </a:lnTo>
                <a:lnTo>
                  <a:pt x="522351" y="783844"/>
                </a:lnTo>
                <a:lnTo>
                  <a:pt x="501015" y="807847"/>
                </a:lnTo>
                <a:lnTo>
                  <a:pt x="501015" y="1365885"/>
                </a:lnTo>
                <a:lnTo>
                  <a:pt x="495681" y="1378204"/>
                </a:lnTo>
                <a:lnTo>
                  <a:pt x="454533" y="1401064"/>
                </a:lnTo>
                <a:lnTo>
                  <a:pt x="378206" y="1420495"/>
                </a:lnTo>
                <a:lnTo>
                  <a:pt x="328803" y="1428737"/>
                </a:lnTo>
                <a:lnTo>
                  <a:pt x="272923" y="1435735"/>
                </a:lnTo>
                <a:lnTo>
                  <a:pt x="211201" y="1441437"/>
                </a:lnTo>
                <a:lnTo>
                  <a:pt x="144767" y="1445641"/>
                </a:lnTo>
                <a:lnTo>
                  <a:pt x="74041" y="1448308"/>
                </a:lnTo>
                <a:lnTo>
                  <a:pt x="0" y="1449197"/>
                </a:lnTo>
              </a:path>
            </a:pathLst>
          </a:custGeom>
          <a:ln w="38100">
            <a:solidFill>
              <a:srgbClr val="006DC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6" name="object 16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211568" y="3346703"/>
            <a:ext cx="2689860" cy="262128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225283" y="3691128"/>
            <a:ext cx="1588007" cy="234695"/>
          </a:xfrm>
          <a:prstGeom prst="rect">
            <a:avLst/>
          </a:prstGeom>
        </p:spPr>
      </p:pic>
      <p:sp>
        <p:nvSpPr>
          <p:cNvPr id="18" name="object 18" descr=""/>
          <p:cNvSpPr txBox="1"/>
          <p:nvPr/>
        </p:nvSpPr>
        <p:spPr>
          <a:xfrm>
            <a:off x="915924" y="1453718"/>
            <a:ext cx="2250440" cy="9410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094740">
              <a:lnSpc>
                <a:spcPct val="100000"/>
              </a:lnSpc>
              <a:spcBef>
                <a:spcPts val="105"/>
              </a:spcBef>
            </a:pP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Amount</a:t>
            </a:r>
            <a:r>
              <a:rPr dirty="0" sz="2000" spc="-11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spc="-25" i="1">
                <a:solidFill>
                  <a:srgbClr val="00AD50"/>
                </a:solidFill>
                <a:latin typeface="Arial"/>
                <a:cs typeface="Arial"/>
              </a:rPr>
              <a:t>of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043940" algn="l"/>
              </a:tabLst>
            </a:pPr>
            <a:r>
              <a:rPr dirty="0" u="heavy" sz="2000" i="1">
                <a:solidFill>
                  <a:srgbClr val="00AD5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 Anatomy</a:t>
            </a:r>
            <a:endParaRPr sz="2000">
              <a:latin typeface="Arial"/>
              <a:cs typeface="Arial"/>
            </a:endParaRPr>
          </a:p>
          <a:p>
            <a:pPr marL="1094740">
              <a:lnSpc>
                <a:spcPct val="100000"/>
              </a:lnSpc>
            </a:pPr>
            <a:r>
              <a:rPr dirty="0" sz="2000" spc="-10" i="1">
                <a:solidFill>
                  <a:srgbClr val="00AD50"/>
                </a:solidFill>
                <a:latin typeface="Arial"/>
                <a:cs typeface="Arial"/>
              </a:rPr>
              <a:t>covered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341623" y="1806905"/>
            <a:ext cx="676275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=</a:t>
            </a:r>
            <a:r>
              <a:rPr dirty="0" sz="2000" spc="-10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P</a:t>
            </a:r>
            <a:r>
              <a:rPr dirty="0" sz="2000" spc="-7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x</a:t>
            </a:r>
            <a:r>
              <a:rPr dirty="0" sz="2000" spc="-7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Total</a:t>
            </a:r>
            <a:r>
              <a:rPr dirty="0" sz="2000" spc="-8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acquisition</a:t>
            </a:r>
            <a:r>
              <a:rPr dirty="0" sz="2000" spc="-10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time</a:t>
            </a:r>
            <a:r>
              <a:rPr dirty="0" sz="2000" spc="-2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x</a:t>
            </a:r>
            <a:r>
              <a:rPr dirty="0" sz="2000" spc="-8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spc="-10" i="1">
                <a:solidFill>
                  <a:srgbClr val="00AD50"/>
                </a:solidFill>
                <a:latin typeface="Arial"/>
                <a:cs typeface="Arial"/>
              </a:rPr>
              <a:t>1/rotation</a:t>
            </a:r>
            <a:r>
              <a:rPr dirty="0" sz="2000" spc="-13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time</a:t>
            </a:r>
            <a:r>
              <a:rPr dirty="0" sz="2000" spc="-2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x</a:t>
            </a:r>
            <a:r>
              <a:rPr dirty="0" sz="2000" spc="-70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00AD50"/>
                </a:solidFill>
                <a:latin typeface="Arial"/>
                <a:cs typeface="Arial"/>
              </a:rPr>
              <a:t>slice</a:t>
            </a:r>
            <a:r>
              <a:rPr dirty="0" sz="2000" spc="-7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000" spc="-10" i="1">
                <a:solidFill>
                  <a:srgbClr val="00AD50"/>
                </a:solidFill>
                <a:latin typeface="Arial"/>
                <a:cs typeface="Arial"/>
              </a:rPr>
              <a:t>thickness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0"/>
              </a:spcBef>
            </a:pPr>
            <a:r>
              <a:rPr dirty="0"/>
              <a:t>MDCT</a:t>
            </a:r>
            <a:r>
              <a:rPr dirty="0" spc="-80"/>
              <a:t> </a:t>
            </a:r>
            <a:r>
              <a:rPr dirty="0"/>
              <a:t>Pitch</a:t>
            </a:r>
            <a:r>
              <a:rPr dirty="0" spc="-5"/>
              <a:t> </a:t>
            </a:r>
            <a:r>
              <a:rPr dirty="0"/>
              <a:t>&amp;</a:t>
            </a:r>
            <a:r>
              <a:rPr dirty="0" spc="-30"/>
              <a:t> </a:t>
            </a:r>
            <a:r>
              <a:rPr dirty="0"/>
              <a:t>Scan</a:t>
            </a:r>
            <a:r>
              <a:rPr dirty="0" spc="5"/>
              <a:t> </a:t>
            </a:r>
            <a:r>
              <a:rPr dirty="0" spc="-10"/>
              <a:t>Coverage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2220214" y="2799664"/>
            <a:ext cx="361251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MDCT</a:t>
            </a:r>
            <a:r>
              <a:rPr dirty="0" u="heavy" sz="3200" spc="-9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Calculations</a:t>
            </a:r>
            <a:r>
              <a:rPr dirty="0" sz="3200" spc="-10">
                <a:solidFill>
                  <a:srgbClr val="C00000"/>
                </a:solidFill>
                <a:latin typeface="Arial MT"/>
                <a:cs typeface="Arial MT"/>
              </a:rPr>
              <a:t>: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740151" y="3727196"/>
            <a:ext cx="996950" cy="635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R="5080">
              <a:lnSpc>
                <a:spcPct val="100000"/>
              </a:lnSpc>
              <a:spcBef>
                <a:spcPts val="100"/>
              </a:spcBef>
            </a:pPr>
            <a:r>
              <a:rPr dirty="0" sz="2000" spc="-35" i="1">
                <a:latin typeface="Arial"/>
                <a:cs typeface="Arial"/>
              </a:rPr>
              <a:t>Anatomy </a:t>
            </a:r>
            <a:r>
              <a:rPr dirty="0" sz="2000" spc="-10" i="1">
                <a:latin typeface="Arial"/>
                <a:cs typeface="Arial"/>
              </a:rPr>
              <a:t>covered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2716022" y="3577590"/>
            <a:ext cx="636079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105"/>
              </a:spcBef>
            </a:pPr>
            <a:r>
              <a:rPr dirty="0" baseline="23611" sz="3000" i="1">
                <a:latin typeface="Arial"/>
                <a:cs typeface="Arial"/>
              </a:rPr>
              <a:t>Amount</a:t>
            </a:r>
            <a:r>
              <a:rPr dirty="0" baseline="23611" sz="3000" spc="-112" i="1">
                <a:latin typeface="Arial"/>
                <a:cs typeface="Arial"/>
              </a:rPr>
              <a:t> </a:t>
            </a:r>
            <a:r>
              <a:rPr dirty="0" baseline="23611" sz="3000" i="1">
                <a:latin typeface="Arial"/>
                <a:cs typeface="Arial"/>
              </a:rPr>
              <a:t>of</a:t>
            </a:r>
            <a:r>
              <a:rPr dirty="0" baseline="23611" sz="3000" spc="2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P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x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Total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acquisition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time</a:t>
            </a:r>
            <a:r>
              <a:rPr dirty="0" sz="2000" spc="-2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x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1/rotation</a:t>
            </a:r>
            <a:r>
              <a:rPr dirty="0" sz="2000" spc="-12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time</a:t>
            </a:r>
            <a:r>
              <a:rPr dirty="0" sz="2000" spc="-25" i="1">
                <a:latin typeface="Arial"/>
                <a:cs typeface="Arial"/>
              </a:rPr>
              <a:t> </a:t>
            </a:r>
            <a:r>
              <a:rPr dirty="0" sz="2000" spc="-50" i="1">
                <a:latin typeface="Arial"/>
                <a:cs typeface="Arial"/>
              </a:rPr>
              <a:t>x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9808" y="3881120"/>
            <a:ext cx="402971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000" i="1">
                <a:latin typeface="Arial"/>
                <a:cs typeface="Arial"/>
              </a:rPr>
              <a:t>(slice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thickness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x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slices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per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rotation)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2496311" y="3375659"/>
            <a:ext cx="6828790" cy="1062355"/>
            <a:chOff x="2496311" y="3375659"/>
            <a:chExt cx="6828790" cy="1062355"/>
          </a:xfrm>
        </p:grpSpPr>
        <p:sp>
          <p:nvSpPr>
            <p:cNvPr id="9" name="object 9" descr=""/>
            <p:cNvSpPr/>
            <p:nvPr/>
          </p:nvSpPr>
          <p:spPr>
            <a:xfrm>
              <a:off x="2505455" y="3384803"/>
              <a:ext cx="6809105" cy="1042669"/>
            </a:xfrm>
            <a:custGeom>
              <a:avLst/>
              <a:gdLst/>
              <a:ahLst/>
              <a:cxnLst/>
              <a:rect l="l" t="t" r="r" b="b"/>
              <a:pathLst>
                <a:path w="6809105" h="1042670">
                  <a:moveTo>
                    <a:pt x="6808851" y="0"/>
                  </a:moveTo>
                  <a:lnTo>
                    <a:pt x="0" y="0"/>
                  </a:lnTo>
                  <a:lnTo>
                    <a:pt x="0" y="1042289"/>
                  </a:lnTo>
                  <a:lnTo>
                    <a:pt x="6808851" y="1042289"/>
                  </a:lnTo>
                  <a:lnTo>
                    <a:pt x="6808851" y="0"/>
                  </a:lnTo>
                  <a:close/>
                </a:path>
              </a:pathLst>
            </a:custGeom>
            <a:solidFill>
              <a:srgbClr val="00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2506217" y="3385565"/>
              <a:ext cx="6809105" cy="1042669"/>
            </a:xfrm>
            <a:custGeom>
              <a:avLst/>
              <a:gdLst/>
              <a:ahLst/>
              <a:cxnLst/>
              <a:rect l="l" t="t" r="r" b="b"/>
              <a:pathLst>
                <a:path w="6809105" h="1042670">
                  <a:moveTo>
                    <a:pt x="0" y="1042288"/>
                  </a:moveTo>
                  <a:lnTo>
                    <a:pt x="6808851" y="1042288"/>
                  </a:lnTo>
                  <a:lnTo>
                    <a:pt x="6808851" y="0"/>
                  </a:lnTo>
                  <a:lnTo>
                    <a:pt x="0" y="0"/>
                  </a:lnTo>
                  <a:lnTo>
                    <a:pt x="0" y="1042288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5"/>
              </a:spcBef>
            </a:pPr>
            <a:r>
              <a:rPr dirty="0"/>
              <a:t>MDCT</a:t>
            </a:r>
            <a:r>
              <a:rPr dirty="0" spc="-135"/>
              <a:t> </a:t>
            </a:r>
            <a:r>
              <a:rPr dirty="0"/>
              <a:t>Scan</a:t>
            </a:r>
            <a:r>
              <a:rPr dirty="0" spc="-25"/>
              <a:t> </a:t>
            </a:r>
            <a:r>
              <a:rPr dirty="0"/>
              <a:t>Coverage</a:t>
            </a:r>
            <a:r>
              <a:rPr dirty="0" spc="-45"/>
              <a:t> </a:t>
            </a:r>
            <a:r>
              <a:rPr dirty="0" spc="-10"/>
              <a:t>Calculations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07220"/>
            <a:ext cx="10212705" cy="4433570"/>
          </a:xfrm>
          <a:prstGeom prst="rect">
            <a:avLst/>
          </a:prstGeom>
        </p:spPr>
        <p:txBody>
          <a:bodyPr wrap="square" lIns="0" tIns="140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10"/>
              </a:spcBef>
            </a:pPr>
            <a:r>
              <a:rPr dirty="0" u="heavy" sz="3000" spc="-1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Example:</a:t>
            </a:r>
            <a:endParaRPr sz="3000">
              <a:latin typeface="Arial"/>
              <a:cs typeface="Arial"/>
            </a:endParaRPr>
          </a:p>
          <a:p>
            <a:pPr marL="12700" marR="440690">
              <a:lnSpc>
                <a:spcPts val="2700"/>
              </a:lnSpc>
              <a:spcBef>
                <a:spcPts val="1585"/>
              </a:spcBef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hypersthenic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patient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requires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abdominal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scan,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50">
                <a:latin typeface="Arial MT"/>
                <a:cs typeface="Arial MT"/>
              </a:rPr>
              <a:t>a </a:t>
            </a:r>
            <a:r>
              <a:rPr dirty="0" sz="2800" spc="-40">
                <a:latin typeface="Arial MT"/>
                <a:cs typeface="Arial MT"/>
              </a:rPr>
              <a:t>4-</a:t>
            </a:r>
            <a:r>
              <a:rPr dirty="0" sz="2800">
                <a:latin typeface="Arial MT"/>
                <a:cs typeface="Arial MT"/>
              </a:rPr>
              <a:t>slice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40">
                <a:latin typeface="Arial MT"/>
                <a:cs typeface="Arial MT"/>
              </a:rPr>
              <a:t>multi-</a:t>
            </a:r>
            <a:r>
              <a:rPr dirty="0" sz="2800" spc="-10">
                <a:latin typeface="Arial MT"/>
                <a:cs typeface="Arial MT"/>
              </a:rPr>
              <a:t>detector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scanner.</a:t>
            </a:r>
            <a:endParaRPr sz="2800">
              <a:latin typeface="Arial MT"/>
              <a:cs typeface="Arial MT"/>
            </a:endParaRPr>
          </a:p>
          <a:p>
            <a:pPr marL="241300" marR="367665" indent="-228600">
              <a:lnSpc>
                <a:spcPts val="2500"/>
              </a:lnSpc>
              <a:spcBef>
                <a:spcPts val="160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length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their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abdomen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measures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200mm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from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diaphragm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to </a:t>
            </a:r>
            <a:r>
              <a:rPr dirty="0" sz="2600">
                <a:latin typeface="Arial MT"/>
                <a:cs typeface="Arial MT"/>
              </a:rPr>
              <a:t>iliac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crest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2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Tube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heat,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limits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time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25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seconds</a:t>
            </a:r>
            <a:endParaRPr sz="26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0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i="1">
                <a:latin typeface="Arial"/>
                <a:cs typeface="Arial"/>
              </a:rPr>
              <a:t>A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high</a:t>
            </a:r>
            <a:r>
              <a:rPr dirty="0" sz="2000" spc="-5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mA</a:t>
            </a:r>
            <a:r>
              <a:rPr dirty="0" sz="2000" spc="-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is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required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due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to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pt.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body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habitus</a:t>
            </a:r>
            <a:endParaRPr sz="20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8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1mm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slice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thickness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required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assess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pathology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interest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Gantry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speed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rotation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Cambria Math"/>
                <a:cs typeface="Cambria Math"/>
              </a:rPr>
              <a:t>½</a:t>
            </a:r>
            <a:r>
              <a:rPr dirty="0" sz="2600" spc="80">
                <a:latin typeface="Cambria Math"/>
                <a:cs typeface="Cambria Math"/>
              </a:rPr>
              <a:t> </a:t>
            </a:r>
            <a:r>
              <a:rPr dirty="0" sz="2600" spc="-10">
                <a:latin typeface="Arial MT"/>
                <a:cs typeface="Arial MT"/>
              </a:rPr>
              <a:t>second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409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How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much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anatomy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will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scanned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using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Pitch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1?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0"/>
              </a:spcBef>
            </a:pPr>
            <a:r>
              <a:rPr dirty="0"/>
              <a:t>MDCT</a:t>
            </a:r>
            <a:r>
              <a:rPr dirty="0" spc="-125"/>
              <a:t> </a:t>
            </a:r>
            <a:r>
              <a:rPr dirty="0"/>
              <a:t>Scan</a:t>
            </a:r>
            <a:r>
              <a:rPr dirty="0" spc="-45"/>
              <a:t> </a:t>
            </a:r>
            <a:r>
              <a:rPr dirty="0"/>
              <a:t>Coverage</a:t>
            </a:r>
            <a:r>
              <a:rPr dirty="0" spc="-45"/>
              <a:t> </a:t>
            </a:r>
            <a:r>
              <a:rPr dirty="0" spc="-10"/>
              <a:t>Calculations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929639" y="1828800"/>
            <a:ext cx="3776979" cy="294640"/>
            <a:chOff x="929639" y="1828800"/>
            <a:chExt cx="3776979" cy="29464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211" y="1833372"/>
              <a:ext cx="780288" cy="28956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929639" y="2075688"/>
              <a:ext cx="830580" cy="13335"/>
            </a:xfrm>
            <a:custGeom>
              <a:avLst/>
              <a:gdLst/>
              <a:ahLst/>
              <a:cxnLst/>
              <a:rect l="l" t="t" r="r" b="b"/>
              <a:pathLst>
                <a:path w="830580" h="13335">
                  <a:moveTo>
                    <a:pt x="830453" y="0"/>
                  </a:moveTo>
                  <a:lnTo>
                    <a:pt x="0" y="0"/>
                  </a:lnTo>
                  <a:lnTo>
                    <a:pt x="0" y="13208"/>
                  </a:lnTo>
                  <a:lnTo>
                    <a:pt x="830453" y="13208"/>
                  </a:lnTo>
                  <a:lnTo>
                    <a:pt x="83045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73936" y="1828800"/>
              <a:ext cx="2932176" cy="225551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934211" y="2891027"/>
            <a:ext cx="6217920" cy="294640"/>
            <a:chOff x="934211" y="2891027"/>
            <a:chExt cx="6217920" cy="294640"/>
          </a:xfrm>
        </p:grpSpPr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211" y="2895599"/>
              <a:ext cx="809244" cy="28956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73936" y="2891027"/>
              <a:ext cx="5378196" cy="225551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/>
          <p:nvPr/>
        </p:nvSpPr>
        <p:spPr>
          <a:xfrm>
            <a:off x="916330" y="2965449"/>
            <a:ext cx="3690620" cy="14217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2490"/>
              </a:lnSpc>
              <a:spcBef>
                <a:spcPts val="95"/>
              </a:spcBef>
              <a:tabLst>
                <a:tab pos="843280" algn="l"/>
              </a:tabLst>
            </a:pPr>
            <a:r>
              <a:rPr dirty="0" sz="2200" strike="sngStrike">
                <a:latin typeface="Arial MT"/>
                <a:cs typeface="Arial MT"/>
              </a:rPr>
              <a:t>P</a:t>
            </a:r>
            <a:r>
              <a:rPr dirty="0" sz="2200" spc="-50" strike="sngStrike">
                <a:latin typeface="Arial MT"/>
                <a:cs typeface="Arial MT"/>
              </a:rPr>
              <a:t> </a:t>
            </a:r>
            <a:r>
              <a:rPr dirty="0" sz="2200" strike="sngStrike">
                <a:latin typeface="Arial MT"/>
                <a:cs typeface="Arial MT"/>
              </a:rPr>
              <a:t>=</a:t>
            </a:r>
            <a:r>
              <a:rPr dirty="0" sz="2200" spc="-30" strike="sngStrike">
                <a:latin typeface="Arial MT"/>
                <a:cs typeface="Arial MT"/>
              </a:rPr>
              <a:t> </a:t>
            </a:r>
            <a:r>
              <a:rPr dirty="0" sz="2200" spc="-50" strike="sngStrike">
                <a:latin typeface="Arial MT"/>
                <a:cs typeface="Arial MT"/>
              </a:rPr>
              <a:t>1</a:t>
            </a:r>
            <a:r>
              <a:rPr dirty="0" sz="2200" strike="sngStrike">
                <a:latin typeface="Arial MT"/>
                <a:cs typeface="Arial MT"/>
              </a:rPr>
              <a:t>	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140"/>
              </a:lnSpc>
            </a:pPr>
            <a:r>
              <a:rPr dirty="0" sz="2200">
                <a:latin typeface="Arial MT"/>
                <a:cs typeface="Arial MT"/>
              </a:rPr>
              <a:t>Total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Acquisition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time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25sec</a:t>
            </a:r>
            <a:endParaRPr sz="2200">
              <a:latin typeface="Arial MT"/>
              <a:cs typeface="Arial MT"/>
            </a:endParaRPr>
          </a:p>
          <a:p>
            <a:pPr marL="12700" marR="830580">
              <a:lnSpc>
                <a:spcPct val="66400"/>
              </a:lnSpc>
              <a:spcBef>
                <a:spcPts val="535"/>
              </a:spcBef>
            </a:pPr>
            <a:r>
              <a:rPr dirty="0" sz="2200" spc="-10">
                <a:latin typeface="Arial MT"/>
                <a:cs typeface="Arial MT"/>
              </a:rPr>
              <a:t>Rotation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time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0.5sec </a:t>
            </a:r>
            <a:r>
              <a:rPr dirty="0" sz="2200">
                <a:latin typeface="Arial MT"/>
                <a:cs typeface="Arial MT"/>
              </a:rPr>
              <a:t>Slice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Thickness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1mm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330"/>
              </a:lnSpc>
            </a:pPr>
            <a:r>
              <a:rPr dirty="0" sz="2200">
                <a:latin typeface="Arial MT"/>
                <a:cs typeface="Arial MT"/>
              </a:rPr>
              <a:t>Slices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per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rotation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4</a:t>
            </a:r>
            <a:endParaRPr sz="2200">
              <a:latin typeface="Arial MT"/>
              <a:cs typeface="Arial MT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929639" y="4495800"/>
            <a:ext cx="6631305" cy="294640"/>
            <a:chOff x="929639" y="4495800"/>
            <a:chExt cx="6631305" cy="294640"/>
          </a:xfrm>
        </p:grpSpPr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4211" y="4500372"/>
              <a:ext cx="813815" cy="289560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929639" y="4741163"/>
              <a:ext cx="830580" cy="13335"/>
            </a:xfrm>
            <a:custGeom>
              <a:avLst/>
              <a:gdLst/>
              <a:ahLst/>
              <a:cxnLst/>
              <a:rect l="l" t="t" r="r" b="b"/>
              <a:pathLst>
                <a:path w="830580" h="13335">
                  <a:moveTo>
                    <a:pt x="830453" y="0"/>
                  </a:moveTo>
                  <a:lnTo>
                    <a:pt x="0" y="0"/>
                  </a:lnTo>
                  <a:lnTo>
                    <a:pt x="0" y="13207"/>
                  </a:lnTo>
                  <a:lnTo>
                    <a:pt x="830453" y="13207"/>
                  </a:lnTo>
                  <a:lnTo>
                    <a:pt x="83045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73936" y="4495800"/>
              <a:ext cx="5786627" cy="294131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330" y="4588509"/>
            <a:ext cx="708596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900">
                <a:latin typeface="Arial MT"/>
                <a:cs typeface="Arial MT"/>
              </a:rPr>
              <a:t>Amount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Anatomy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Scanned</a:t>
            </a:r>
            <a:r>
              <a:rPr dirty="0" sz="1900" spc="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1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25s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(1/0.5s)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(1mm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4)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916330" y="4832096"/>
            <a:ext cx="84201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2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5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4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4204208" y="5067427"/>
            <a:ext cx="1220470" cy="6775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2570"/>
              </a:lnSpc>
              <a:spcBef>
                <a:spcPts val="95"/>
              </a:spcBef>
            </a:pP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50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x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 spc="-50">
                <a:latin typeface="Arial MT"/>
                <a:cs typeface="Arial MT"/>
              </a:rPr>
              <a:t>4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2570"/>
              </a:lnSpc>
            </a:pPr>
            <a:r>
              <a:rPr dirty="0" sz="2200" b="1">
                <a:solidFill>
                  <a:srgbClr val="00AD50"/>
                </a:solidFill>
                <a:latin typeface="Arial"/>
                <a:cs typeface="Arial"/>
              </a:rPr>
              <a:t>=</a:t>
            </a:r>
            <a:r>
              <a:rPr dirty="0" sz="2200" spc="-25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200" spc="-20" b="1">
                <a:solidFill>
                  <a:srgbClr val="00AD50"/>
                </a:solidFill>
                <a:latin typeface="Arial"/>
                <a:cs typeface="Arial"/>
              </a:rPr>
              <a:t>200mm</a:t>
            </a:r>
            <a:endParaRPr sz="22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10608056" y="4643373"/>
            <a:ext cx="56959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>
                <a:latin typeface="Arial MT"/>
                <a:cs typeface="Arial MT"/>
              </a:rPr>
              <a:t>=</a:t>
            </a:r>
            <a:r>
              <a:rPr dirty="0" sz="2200" spc="-25">
                <a:latin typeface="Arial MT"/>
                <a:cs typeface="Arial MT"/>
              </a:rPr>
              <a:t> </a:t>
            </a:r>
            <a:r>
              <a:rPr dirty="0" sz="2200" spc="-35">
                <a:latin typeface="Arial MT"/>
                <a:cs typeface="Arial MT"/>
              </a:rPr>
              <a:t>25</a:t>
            </a:r>
            <a:endParaRPr sz="2200">
              <a:latin typeface="Arial MT"/>
              <a:cs typeface="Arial MT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5916167" y="2601467"/>
            <a:ext cx="3985260" cy="1905000"/>
            <a:chOff x="5916167" y="2601467"/>
            <a:chExt cx="3985260" cy="1905000"/>
          </a:xfrm>
        </p:grpSpPr>
        <p:sp>
          <p:nvSpPr>
            <p:cNvPr id="21" name="object 21" descr=""/>
            <p:cNvSpPr/>
            <p:nvPr/>
          </p:nvSpPr>
          <p:spPr>
            <a:xfrm>
              <a:off x="5935217" y="2620517"/>
              <a:ext cx="1002665" cy="1866900"/>
            </a:xfrm>
            <a:custGeom>
              <a:avLst/>
              <a:gdLst/>
              <a:ahLst/>
              <a:cxnLst/>
              <a:rect l="l" t="t" r="r" b="b"/>
              <a:pathLst>
                <a:path w="1002665" h="1866900">
                  <a:moveTo>
                    <a:pt x="0" y="0"/>
                  </a:moveTo>
                  <a:lnTo>
                    <a:pt x="74041" y="889"/>
                  </a:lnTo>
                  <a:lnTo>
                    <a:pt x="144767" y="3556"/>
                  </a:lnTo>
                  <a:lnTo>
                    <a:pt x="211201" y="7747"/>
                  </a:lnTo>
                  <a:lnTo>
                    <a:pt x="272923" y="13462"/>
                  </a:lnTo>
                  <a:lnTo>
                    <a:pt x="328803" y="20447"/>
                  </a:lnTo>
                  <a:lnTo>
                    <a:pt x="378206" y="28701"/>
                  </a:lnTo>
                  <a:lnTo>
                    <a:pt x="420497" y="37973"/>
                  </a:lnTo>
                  <a:lnTo>
                    <a:pt x="479933" y="59309"/>
                  </a:lnTo>
                  <a:lnTo>
                    <a:pt x="501015" y="83312"/>
                  </a:lnTo>
                  <a:lnTo>
                    <a:pt x="501015" y="850138"/>
                  </a:lnTo>
                  <a:lnTo>
                    <a:pt x="506603" y="862457"/>
                  </a:lnTo>
                  <a:lnTo>
                    <a:pt x="547751" y="885177"/>
                  </a:lnTo>
                  <a:lnTo>
                    <a:pt x="624078" y="904747"/>
                  </a:lnTo>
                  <a:lnTo>
                    <a:pt x="673481" y="912876"/>
                  </a:lnTo>
                  <a:lnTo>
                    <a:pt x="729361" y="919988"/>
                  </a:lnTo>
                  <a:lnTo>
                    <a:pt x="791083" y="925576"/>
                  </a:lnTo>
                  <a:lnTo>
                    <a:pt x="857504" y="929766"/>
                  </a:lnTo>
                  <a:lnTo>
                    <a:pt x="928243" y="932434"/>
                  </a:lnTo>
                  <a:lnTo>
                    <a:pt x="1002284" y="933322"/>
                  </a:lnTo>
                  <a:lnTo>
                    <a:pt x="928243" y="934212"/>
                  </a:lnTo>
                  <a:lnTo>
                    <a:pt x="857504" y="936879"/>
                  </a:lnTo>
                  <a:lnTo>
                    <a:pt x="791083" y="941057"/>
                  </a:lnTo>
                  <a:lnTo>
                    <a:pt x="729361" y="946785"/>
                  </a:lnTo>
                  <a:lnTo>
                    <a:pt x="673481" y="953757"/>
                  </a:lnTo>
                  <a:lnTo>
                    <a:pt x="624078" y="962025"/>
                  </a:lnTo>
                  <a:lnTo>
                    <a:pt x="581787" y="971422"/>
                  </a:lnTo>
                  <a:lnTo>
                    <a:pt x="522351" y="992759"/>
                  </a:lnTo>
                  <a:lnTo>
                    <a:pt x="501015" y="1016762"/>
                  </a:lnTo>
                  <a:lnTo>
                    <a:pt x="501015" y="1783588"/>
                  </a:lnTo>
                  <a:lnTo>
                    <a:pt x="495681" y="1795907"/>
                  </a:lnTo>
                  <a:lnTo>
                    <a:pt x="454533" y="1818627"/>
                  </a:lnTo>
                  <a:lnTo>
                    <a:pt x="378206" y="1838198"/>
                  </a:lnTo>
                  <a:lnTo>
                    <a:pt x="328803" y="1846452"/>
                  </a:lnTo>
                  <a:lnTo>
                    <a:pt x="272923" y="1853438"/>
                  </a:lnTo>
                  <a:lnTo>
                    <a:pt x="211201" y="1859152"/>
                  </a:lnTo>
                  <a:lnTo>
                    <a:pt x="144767" y="1863344"/>
                  </a:lnTo>
                  <a:lnTo>
                    <a:pt x="74041" y="1866011"/>
                  </a:lnTo>
                  <a:lnTo>
                    <a:pt x="0" y="1866900"/>
                  </a:lnTo>
                </a:path>
              </a:pathLst>
            </a:custGeom>
            <a:ln w="38100">
              <a:solidFill>
                <a:srgbClr val="006D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11567" y="3273551"/>
              <a:ext cx="2689860" cy="262127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225283" y="3617975"/>
              <a:ext cx="1588007" cy="234695"/>
            </a:xfrm>
            <a:prstGeom prst="rect">
              <a:avLst/>
            </a:prstGeom>
          </p:spPr>
        </p:pic>
      </p:grpSp>
      <p:sp>
        <p:nvSpPr>
          <p:cNvPr id="24" name="object 24" descr=""/>
          <p:cNvSpPr txBox="1"/>
          <p:nvPr/>
        </p:nvSpPr>
        <p:spPr>
          <a:xfrm>
            <a:off x="2734817" y="1149222"/>
            <a:ext cx="1170940" cy="9410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Amount</a:t>
            </a:r>
            <a:r>
              <a:rPr dirty="0" sz="2000" spc="-10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25" i="1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dirty="0" sz="2000" spc="-10" i="1">
                <a:solidFill>
                  <a:srgbClr val="FF0000"/>
                </a:solidFill>
                <a:latin typeface="Arial"/>
                <a:cs typeface="Arial"/>
              </a:rPr>
              <a:t>Anatomy covered</a:t>
            </a:r>
            <a:endParaRPr sz="2000">
              <a:latin typeface="Arial"/>
              <a:cs typeface="Arial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4037838" y="1357630"/>
            <a:ext cx="5074285" cy="636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dirty="0" sz="2000" spc="-9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dirty="0" sz="2000" spc="-6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x</a:t>
            </a:r>
            <a:r>
              <a:rPr dirty="0" sz="2000" spc="-6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Total</a:t>
            </a:r>
            <a:r>
              <a:rPr dirty="0" sz="2000" spc="-7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acquisition</a:t>
            </a:r>
            <a:r>
              <a:rPr dirty="0" sz="2000" spc="-10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time</a:t>
            </a:r>
            <a:r>
              <a:rPr dirty="0" sz="2000" spc="-2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x</a:t>
            </a:r>
            <a:r>
              <a:rPr dirty="0" sz="2000" spc="-6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0" i="1">
                <a:solidFill>
                  <a:srgbClr val="FF0000"/>
                </a:solidFill>
                <a:latin typeface="Arial"/>
                <a:cs typeface="Arial"/>
              </a:rPr>
              <a:t>1/rotation</a:t>
            </a:r>
            <a:r>
              <a:rPr dirty="0" sz="2000" spc="-14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time</a:t>
            </a:r>
            <a:r>
              <a:rPr dirty="0" sz="2000" spc="-2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50" i="1">
                <a:solidFill>
                  <a:srgbClr val="FF0000"/>
                </a:solidFill>
                <a:latin typeface="Arial"/>
                <a:cs typeface="Arial"/>
              </a:rPr>
              <a:t>x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(slice</a:t>
            </a:r>
            <a:r>
              <a:rPr dirty="0" sz="2000" spc="-9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0" i="1">
                <a:solidFill>
                  <a:srgbClr val="FF0000"/>
                </a:solidFill>
                <a:latin typeface="Arial"/>
                <a:cs typeface="Arial"/>
              </a:rPr>
              <a:t>thickness</a:t>
            </a:r>
            <a:r>
              <a:rPr dirty="0" sz="2000" spc="-14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x</a:t>
            </a:r>
            <a:r>
              <a:rPr dirty="0" sz="2000" spc="-3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slices</a:t>
            </a:r>
            <a:r>
              <a:rPr dirty="0" sz="2000" spc="-6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i="1">
                <a:solidFill>
                  <a:srgbClr val="FF0000"/>
                </a:solidFill>
                <a:latin typeface="Arial"/>
                <a:cs typeface="Arial"/>
              </a:rPr>
              <a:t>per</a:t>
            </a:r>
            <a:r>
              <a:rPr dirty="0" sz="2000" spc="-80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000" spc="-10" i="1">
                <a:solidFill>
                  <a:srgbClr val="FF0000"/>
                </a:solidFill>
                <a:latin typeface="Arial"/>
                <a:cs typeface="Arial"/>
              </a:rPr>
              <a:t>rotation)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1604" rIns="0" bIns="0" rtlCol="0" vert="horz">
            <a:spAutoFit/>
          </a:bodyPr>
          <a:lstStyle/>
          <a:p>
            <a:pPr marL="213360">
              <a:lnSpc>
                <a:spcPct val="100000"/>
              </a:lnSpc>
              <a:spcBef>
                <a:spcPts val="100"/>
              </a:spcBef>
            </a:pPr>
            <a:r>
              <a:rPr dirty="0"/>
              <a:t>Other</a:t>
            </a:r>
            <a:r>
              <a:rPr dirty="0" spc="-85"/>
              <a:t> </a:t>
            </a:r>
            <a:r>
              <a:rPr dirty="0"/>
              <a:t>Controllable</a:t>
            </a:r>
            <a:r>
              <a:rPr dirty="0" spc="-95"/>
              <a:t> </a:t>
            </a:r>
            <a:r>
              <a:rPr dirty="0" spc="-10"/>
              <a:t>Factors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1162811" y="3000755"/>
            <a:ext cx="2693035" cy="332740"/>
            <a:chOff x="1162811" y="3000755"/>
            <a:chExt cx="2693035" cy="3327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2811" y="3005327"/>
              <a:ext cx="893063" cy="2910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68067" y="3000755"/>
              <a:ext cx="1787652" cy="332232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330" y="1795729"/>
            <a:ext cx="9601835" cy="4542155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1378585">
              <a:lnSpc>
                <a:spcPts val="3510"/>
              </a:lnSpc>
              <a:spcBef>
                <a:spcPts val="495"/>
              </a:spcBef>
            </a:pPr>
            <a:r>
              <a:rPr dirty="0" sz="3200" spc="-10">
                <a:latin typeface="Arial MT"/>
                <a:cs typeface="Arial MT"/>
              </a:rPr>
              <a:t>Technologists</a:t>
            </a:r>
            <a:r>
              <a:rPr dirty="0" sz="3200" spc="-1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1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manipulate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data,</a:t>
            </a:r>
            <a:r>
              <a:rPr dirty="0" sz="3200" spc="-150">
                <a:latin typeface="Arial MT"/>
                <a:cs typeface="Arial MT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after</a:t>
            </a:r>
            <a:r>
              <a:rPr dirty="0" sz="3200" spc="-125" i="1">
                <a:latin typeface="Arial"/>
                <a:cs typeface="Arial"/>
              </a:rPr>
              <a:t> </a:t>
            </a:r>
            <a:r>
              <a:rPr dirty="0" sz="3200" spc="-20">
                <a:latin typeface="Arial MT"/>
                <a:cs typeface="Arial MT"/>
              </a:rPr>
              <a:t>scan </a:t>
            </a:r>
            <a:r>
              <a:rPr dirty="0" sz="3200" spc="-10">
                <a:latin typeface="Arial MT"/>
                <a:cs typeface="Arial MT"/>
              </a:rPr>
              <a:t>acquisition.</a:t>
            </a:r>
            <a:endParaRPr sz="3200">
              <a:latin typeface="Arial MT"/>
              <a:cs typeface="Arial MT"/>
            </a:endParaRPr>
          </a:p>
          <a:p>
            <a:pPr marL="3045460" indent="-3032760">
              <a:lnSpc>
                <a:spcPct val="100000"/>
              </a:lnSpc>
              <a:spcBef>
                <a:spcPts val="1345"/>
              </a:spcBef>
              <a:buClr>
                <a:srgbClr val="C00000"/>
              </a:buClr>
              <a:buSzPct val="107142"/>
              <a:buChar char="•"/>
              <a:tabLst>
                <a:tab pos="3045460" algn="l"/>
              </a:tabLst>
            </a:pPr>
            <a:r>
              <a:rPr dirty="0" sz="2800" spc="-10">
                <a:latin typeface="Arial MT"/>
                <a:cs typeface="Arial MT"/>
              </a:rPr>
              <a:t>features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applied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i="1">
                <a:solidFill>
                  <a:srgbClr val="FF0000"/>
                </a:solidFill>
                <a:latin typeface="Arial"/>
                <a:cs typeface="Arial"/>
              </a:rPr>
              <a:t>image</a:t>
            </a:r>
            <a:r>
              <a:rPr dirty="0" sz="2800" spc="-125" i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20" i="1">
                <a:solidFill>
                  <a:srgbClr val="FF0000"/>
                </a:solidFill>
                <a:latin typeface="Arial"/>
                <a:cs typeface="Arial"/>
              </a:rPr>
              <a:t>data</a:t>
            </a:r>
            <a:endParaRPr sz="2800">
              <a:latin typeface="Arial"/>
              <a:cs typeface="Arial"/>
            </a:endParaRPr>
          </a:p>
          <a:p>
            <a:pPr lvl="1" marL="69786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Example: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Windowing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195"/>
              </a:spcBef>
              <a:buChar char="•"/>
              <a:tabLst>
                <a:tab pos="241300" algn="l"/>
              </a:tabLst>
            </a:pPr>
            <a:r>
              <a:rPr dirty="0" sz="3000" spc="-10">
                <a:latin typeface="Arial MT"/>
                <a:cs typeface="Arial MT"/>
              </a:rPr>
              <a:t>Exceptions:</a:t>
            </a:r>
            <a:endParaRPr sz="30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800"/>
              </a:lnSpc>
              <a:spcBef>
                <a:spcPts val="75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Some</a:t>
            </a:r>
            <a:r>
              <a:rPr dirty="0" sz="2600" spc="-40" i="1">
                <a:latin typeface="Arial"/>
                <a:cs typeface="Arial"/>
              </a:rPr>
              <a:t> post-</a:t>
            </a:r>
            <a:r>
              <a:rPr dirty="0" sz="2600" i="1">
                <a:latin typeface="Arial"/>
                <a:cs typeface="Arial"/>
              </a:rPr>
              <a:t>processing</a:t>
            </a:r>
            <a:r>
              <a:rPr dirty="0" sz="2600" spc="-114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functions</a:t>
            </a:r>
            <a:r>
              <a:rPr dirty="0" sz="2600" spc="-114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must</a:t>
            </a:r>
            <a:r>
              <a:rPr dirty="0" sz="2600" spc="-3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be</a:t>
            </a:r>
            <a:r>
              <a:rPr dirty="0" sz="2600" spc="-7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applied</a:t>
            </a:r>
            <a:r>
              <a:rPr dirty="0" sz="2600" spc="-7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to</a:t>
            </a:r>
            <a:r>
              <a:rPr dirty="0" sz="2600" spc="-20" i="1">
                <a:latin typeface="Arial"/>
                <a:cs typeface="Arial"/>
              </a:rPr>
              <a:t> </a:t>
            </a:r>
            <a:r>
              <a:rPr dirty="0" sz="2600" i="1">
                <a:solidFill>
                  <a:srgbClr val="00AD50"/>
                </a:solidFill>
                <a:latin typeface="Arial"/>
                <a:cs typeface="Arial"/>
              </a:rPr>
              <a:t>raw</a:t>
            </a:r>
            <a:r>
              <a:rPr dirty="0" sz="2600" spc="-85" i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600" spc="-10" i="1">
                <a:solidFill>
                  <a:srgbClr val="00AD50"/>
                </a:solidFill>
                <a:latin typeface="Arial"/>
                <a:cs typeface="Arial"/>
              </a:rPr>
              <a:t>data, </a:t>
            </a:r>
            <a:r>
              <a:rPr dirty="0" sz="2600" spc="-10" i="1">
                <a:latin typeface="Arial"/>
                <a:cs typeface="Arial"/>
              </a:rPr>
              <a:t>retrospectively</a:t>
            </a:r>
            <a:endParaRPr sz="2600">
              <a:latin typeface="Arial"/>
              <a:cs typeface="Arial"/>
            </a:endParaRPr>
          </a:p>
          <a:p>
            <a:pPr lvl="1" marL="697865" indent="-228600">
              <a:lnSpc>
                <a:spcPct val="100000"/>
              </a:lnSpc>
              <a:spcBef>
                <a:spcPts val="6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Examples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functions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reuse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raw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data:</a:t>
            </a:r>
            <a:endParaRPr sz="26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155065" algn="l"/>
              </a:tabLst>
            </a:pPr>
            <a:r>
              <a:rPr dirty="0" sz="2200" spc="-20">
                <a:latin typeface="Arial MT"/>
                <a:cs typeface="Arial MT"/>
              </a:rPr>
              <a:t>DFOV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1155065" algn="l"/>
              </a:tabLst>
            </a:pPr>
            <a:r>
              <a:rPr dirty="0" sz="2200" spc="-20">
                <a:latin typeface="Arial MT"/>
                <a:cs typeface="Arial MT"/>
              </a:rPr>
              <a:t>R</a:t>
            </a:r>
            <a:r>
              <a:rPr dirty="0" sz="2000" spc="-20">
                <a:latin typeface="Arial MT"/>
                <a:cs typeface="Arial MT"/>
              </a:rPr>
              <a:t>etrospective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Slice</a:t>
            </a:r>
            <a:r>
              <a:rPr dirty="0" sz="2000" spc="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Incrementation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47117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Windowing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7631430" y="1869948"/>
            <a:ext cx="1656714" cy="288290"/>
            <a:chOff x="7631430" y="1869948"/>
            <a:chExt cx="1656714" cy="28829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47432" y="1869948"/>
              <a:ext cx="1543812" cy="288036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631430" y="2110486"/>
              <a:ext cx="1656714" cy="36830"/>
            </a:xfrm>
            <a:custGeom>
              <a:avLst/>
              <a:gdLst/>
              <a:ahLst/>
              <a:cxnLst/>
              <a:rect l="l" t="t" r="r" b="b"/>
              <a:pathLst>
                <a:path w="1656715" h="36830">
                  <a:moveTo>
                    <a:pt x="1656588" y="0"/>
                  </a:moveTo>
                  <a:lnTo>
                    <a:pt x="0" y="0"/>
                  </a:lnTo>
                  <a:lnTo>
                    <a:pt x="0" y="36575"/>
                  </a:lnTo>
                  <a:lnTo>
                    <a:pt x="1656588" y="36575"/>
                  </a:lnTo>
                  <a:lnTo>
                    <a:pt x="16565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7" name="object 7" descr=""/>
          <p:cNvGrpSpPr/>
          <p:nvPr/>
        </p:nvGrpSpPr>
        <p:grpSpPr>
          <a:xfrm>
            <a:off x="9600438" y="1869948"/>
            <a:ext cx="1343025" cy="277495"/>
            <a:chOff x="9600438" y="1869948"/>
            <a:chExt cx="1343025" cy="277495"/>
          </a:xfrm>
        </p:grpSpPr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16440" y="1869948"/>
              <a:ext cx="1235963" cy="256032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9600438" y="2110486"/>
              <a:ext cx="1343025" cy="36830"/>
            </a:xfrm>
            <a:custGeom>
              <a:avLst/>
              <a:gdLst/>
              <a:ahLst/>
              <a:cxnLst/>
              <a:rect l="l" t="t" r="r" b="b"/>
              <a:pathLst>
                <a:path w="1343025" h="36830">
                  <a:moveTo>
                    <a:pt x="1342644" y="0"/>
                  </a:moveTo>
                  <a:lnTo>
                    <a:pt x="0" y="0"/>
                  </a:lnTo>
                  <a:lnTo>
                    <a:pt x="0" y="36575"/>
                  </a:lnTo>
                  <a:lnTo>
                    <a:pt x="1342644" y="36575"/>
                  </a:lnTo>
                  <a:lnTo>
                    <a:pt x="13426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916330" y="1756359"/>
            <a:ext cx="6633845" cy="1532890"/>
          </a:xfrm>
          <a:prstGeom prst="rect">
            <a:avLst/>
          </a:prstGeom>
        </p:spPr>
        <p:txBody>
          <a:bodyPr wrap="square" lIns="0" tIns="95250" rIns="0" bIns="0" rtlCol="0" vert="horz">
            <a:spAutoFit/>
          </a:bodyPr>
          <a:lstStyle/>
          <a:p>
            <a:pPr marL="12700" marR="5080">
              <a:lnSpc>
                <a:spcPct val="79300"/>
              </a:lnSpc>
              <a:spcBef>
                <a:spcPts val="750"/>
              </a:spcBef>
            </a:pP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 spc="-30">
                <a:latin typeface="Arial MT"/>
                <a:cs typeface="Arial MT"/>
              </a:rPr>
              <a:t>post-</a:t>
            </a:r>
            <a:r>
              <a:rPr dirty="0" sz="2600">
                <a:latin typeface="Arial MT"/>
                <a:cs typeface="Arial MT"/>
              </a:rPr>
              <a:t>processing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technique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1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controls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the </a:t>
            </a:r>
            <a:r>
              <a:rPr dirty="0" sz="2600">
                <a:latin typeface="Arial MT"/>
                <a:cs typeface="Arial MT"/>
              </a:rPr>
              <a:t>a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displayed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image.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005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Improves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visualization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ROI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Example: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 spc="-35">
                <a:latin typeface="Arial MT"/>
                <a:cs typeface="Arial MT"/>
              </a:rPr>
              <a:t>soft-</a:t>
            </a:r>
            <a:r>
              <a:rPr dirty="0" sz="1900" spc="-10">
                <a:latin typeface="Arial MT"/>
                <a:cs typeface="Arial MT"/>
              </a:rPr>
              <a:t>tissue</a:t>
            </a:r>
            <a:endParaRPr sz="1900">
              <a:latin typeface="Arial MT"/>
              <a:cs typeface="Arial MT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276333" y="1756359"/>
            <a:ext cx="246379" cy="42290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50">
                <a:latin typeface="Arial MT"/>
                <a:cs typeface="Arial MT"/>
              </a:rPr>
              <a:t>&amp;</a:t>
            </a:r>
            <a:endParaRPr sz="2600">
              <a:latin typeface="Arial MT"/>
              <a:cs typeface="Arial MT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0931779" y="1756359"/>
            <a:ext cx="299085" cy="42290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25">
                <a:latin typeface="Arial MT"/>
                <a:cs typeface="Arial MT"/>
              </a:rPr>
              <a:t>of</a:t>
            </a:r>
            <a:endParaRPr sz="2600">
              <a:latin typeface="Arial MT"/>
              <a:cs typeface="Arial MT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916330" y="3222593"/>
            <a:ext cx="10130155" cy="2636520"/>
          </a:xfrm>
          <a:prstGeom prst="rect">
            <a:avLst/>
          </a:prstGeom>
        </p:spPr>
        <p:txBody>
          <a:bodyPr wrap="square" lIns="0" tIns="92075" rIns="0" bIns="0" rtlCol="0" vert="horz">
            <a:spAutoFit/>
          </a:bodyPr>
          <a:lstStyle/>
          <a:p>
            <a:pPr marL="697865" indent="-228600">
              <a:lnSpc>
                <a:spcPct val="100000"/>
              </a:lnSpc>
              <a:spcBef>
                <a:spcPts val="725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Most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departments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have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40">
                <a:latin typeface="Arial MT"/>
                <a:cs typeface="Arial MT"/>
              </a:rPr>
              <a:t>pre-</a:t>
            </a:r>
            <a:r>
              <a:rPr dirty="0" sz="2200">
                <a:latin typeface="Arial MT"/>
                <a:cs typeface="Arial MT"/>
              </a:rPr>
              <a:t>programmed</a:t>
            </a:r>
            <a:r>
              <a:rPr dirty="0" sz="2200" spc="1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Window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settings,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due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subjectivity</a:t>
            </a:r>
            <a:endParaRPr sz="2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9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Accomplished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by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manipulating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gray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scale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14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Does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not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produce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more</a:t>
            </a:r>
            <a:r>
              <a:rPr dirty="0" sz="1900" spc="-105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data</a:t>
            </a:r>
            <a:endParaRPr sz="19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“Reassigns”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range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HU’s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each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shade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displayed</a:t>
            </a:r>
            <a:endParaRPr sz="19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484"/>
              </a:spcBef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Comprised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two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parameters: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spc="-10" b="1">
                <a:latin typeface="Arial"/>
                <a:cs typeface="Arial"/>
              </a:rPr>
              <a:t>Window</a:t>
            </a:r>
            <a:r>
              <a:rPr dirty="0" sz="2200" spc="-114" b="1">
                <a:latin typeface="Arial"/>
                <a:cs typeface="Arial"/>
              </a:rPr>
              <a:t> </a:t>
            </a:r>
            <a:r>
              <a:rPr dirty="0" sz="2200" b="1">
                <a:latin typeface="Arial"/>
                <a:cs typeface="Arial"/>
              </a:rPr>
              <a:t>Level</a:t>
            </a:r>
            <a:r>
              <a:rPr dirty="0" sz="2200" spc="-135" b="1">
                <a:latin typeface="Arial"/>
                <a:cs typeface="Arial"/>
              </a:rPr>
              <a:t> </a:t>
            </a:r>
            <a:r>
              <a:rPr dirty="0" sz="2200" spc="-20" b="1">
                <a:latin typeface="Arial"/>
                <a:cs typeface="Arial"/>
              </a:rPr>
              <a:t>(WL)</a:t>
            </a:r>
            <a:endParaRPr sz="2200">
              <a:latin typeface="Arial"/>
              <a:cs typeface="Arial"/>
            </a:endParaRPr>
          </a:p>
          <a:p>
            <a:pPr lvl="1" marL="697865" indent="-228600">
              <a:lnSpc>
                <a:spcPct val="100000"/>
              </a:lnSpc>
              <a:spcBef>
                <a:spcPts val="30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200" spc="-10" b="1">
                <a:latin typeface="Arial"/>
                <a:cs typeface="Arial"/>
              </a:rPr>
              <a:t>Window</a:t>
            </a:r>
            <a:r>
              <a:rPr dirty="0" sz="2200" spc="-114" b="1">
                <a:latin typeface="Arial"/>
                <a:cs typeface="Arial"/>
              </a:rPr>
              <a:t> </a:t>
            </a:r>
            <a:r>
              <a:rPr dirty="0" sz="2200" b="1">
                <a:latin typeface="Arial"/>
                <a:cs typeface="Arial"/>
              </a:rPr>
              <a:t>Width</a:t>
            </a:r>
            <a:r>
              <a:rPr dirty="0" sz="2200" spc="-125" b="1">
                <a:latin typeface="Arial"/>
                <a:cs typeface="Arial"/>
              </a:rPr>
              <a:t> </a:t>
            </a:r>
            <a:r>
              <a:rPr dirty="0" sz="2200" spc="-20" b="1">
                <a:latin typeface="Arial"/>
                <a:cs typeface="Arial"/>
              </a:rPr>
              <a:t>(WW)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0560" rIns="0" bIns="0" rtlCol="0" vert="horz">
            <a:spAutoFit/>
          </a:bodyPr>
          <a:lstStyle/>
          <a:p>
            <a:pPr marL="269875">
              <a:lnSpc>
                <a:spcPct val="100000"/>
              </a:lnSpc>
              <a:spcBef>
                <a:spcPts val="100"/>
              </a:spcBef>
            </a:pPr>
            <a:r>
              <a:rPr dirty="0"/>
              <a:t>Window</a:t>
            </a:r>
            <a:r>
              <a:rPr dirty="0" spc="-70"/>
              <a:t> </a:t>
            </a:r>
            <a:r>
              <a:rPr dirty="0" spc="-10"/>
              <a:t>Level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7732" y="5073396"/>
            <a:ext cx="938783" cy="27889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501030"/>
            <a:ext cx="10194925" cy="4525010"/>
          </a:xfrm>
          <a:prstGeom prst="rect">
            <a:avLst/>
          </a:prstGeom>
        </p:spPr>
        <p:txBody>
          <a:bodyPr wrap="square" lIns="0" tIns="2387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880"/>
              </a:spcBef>
            </a:pPr>
            <a:r>
              <a:rPr dirty="0" sz="3200">
                <a:latin typeface="Arial MT"/>
                <a:cs typeface="Arial MT"/>
              </a:rPr>
              <a:t>Affects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image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u="heavy" sz="3200" spc="-10">
                <a:solidFill>
                  <a:srgbClr val="FF66FF"/>
                </a:solidFill>
                <a:uFill>
                  <a:solidFill>
                    <a:srgbClr val="FF66FF"/>
                  </a:solidFill>
                </a:uFill>
                <a:latin typeface="Arial MT"/>
                <a:cs typeface="Arial MT"/>
              </a:rPr>
              <a:t>Brightness</a:t>
            </a:r>
            <a:endParaRPr sz="3200">
              <a:latin typeface="Arial MT"/>
              <a:cs typeface="Arial MT"/>
            </a:endParaRPr>
          </a:p>
          <a:p>
            <a:pPr marL="240029" marR="5080" indent="-227329">
              <a:lnSpc>
                <a:spcPts val="2700"/>
              </a:lnSpc>
              <a:spcBef>
                <a:spcPts val="219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Determines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center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value,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range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numbers,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gray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scale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ts val="303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Acts</a:t>
            </a:r>
            <a:r>
              <a:rPr dirty="0" sz="2600" spc="-5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as</a:t>
            </a:r>
            <a:r>
              <a:rPr dirty="0" sz="2600" spc="-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a</a:t>
            </a:r>
            <a:r>
              <a:rPr dirty="0" sz="2600" spc="-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reference</a:t>
            </a:r>
            <a:r>
              <a:rPr dirty="0" sz="2600" spc="-35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point</a:t>
            </a:r>
            <a:endParaRPr sz="2600">
              <a:latin typeface="Arial"/>
              <a:cs typeface="Arial"/>
            </a:endParaRPr>
          </a:p>
          <a:p>
            <a:pPr marL="240029" marR="490220" indent="-227329">
              <a:lnSpc>
                <a:spcPts val="2700"/>
              </a:lnSpc>
              <a:spcBef>
                <a:spcPts val="1580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Should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centered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near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average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attenuation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value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tissue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interest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ts val="302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To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improve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visualization</a:t>
            </a:r>
            <a:r>
              <a:rPr dirty="0" sz="2600" spc="-13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of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tissue</a:t>
            </a:r>
            <a:r>
              <a:rPr dirty="0" sz="2600" spc="-11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of</a:t>
            </a:r>
            <a:r>
              <a:rPr dirty="0" sz="2600" spc="-50" i="1">
                <a:latin typeface="Arial"/>
                <a:cs typeface="Arial"/>
              </a:rPr>
              <a:t> </a:t>
            </a:r>
            <a:r>
              <a:rPr dirty="0" sz="2600" spc="-10" i="1">
                <a:latin typeface="Arial"/>
                <a:cs typeface="Arial"/>
              </a:rPr>
              <a:t>interest</a:t>
            </a:r>
            <a:endParaRPr sz="26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800"/>
              </a:spcBef>
              <a:buChar char="•"/>
              <a:tabLst>
                <a:tab pos="240029" algn="l"/>
                <a:tab pos="2551430" algn="l"/>
              </a:tabLst>
            </a:pPr>
            <a:r>
              <a:rPr dirty="0" sz="2800" spc="-10">
                <a:latin typeface="Arial MT"/>
                <a:cs typeface="Arial MT"/>
              </a:rPr>
              <a:t>Selects</a:t>
            </a:r>
            <a:r>
              <a:rPr dirty="0" sz="2800">
                <a:latin typeface="Arial MT"/>
                <a:cs typeface="Arial MT"/>
              </a:rPr>
              <a:t>	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numbers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shades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gray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2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000" i="1">
                <a:latin typeface="Arial"/>
                <a:cs typeface="Arial"/>
              </a:rPr>
              <a:t>↑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WL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↓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image</a:t>
            </a:r>
            <a:r>
              <a:rPr dirty="0" sz="2000" spc="-4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brightness</a:t>
            </a:r>
            <a:r>
              <a:rPr dirty="0" sz="2000" spc="-14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as</a:t>
            </a:r>
            <a:r>
              <a:rPr dirty="0" sz="2000" spc="-114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more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HU’s</a:t>
            </a:r>
            <a:r>
              <a:rPr dirty="0" sz="2000" spc="4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will</a:t>
            </a:r>
            <a:r>
              <a:rPr dirty="0" sz="2000" spc="-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display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as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black</a:t>
            </a:r>
            <a:endParaRPr sz="2000">
              <a:latin typeface="Arial"/>
              <a:cs typeface="Arial"/>
            </a:endParaRPr>
          </a:p>
          <a:p>
            <a:pPr lvl="1" marL="697865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000" i="1">
                <a:latin typeface="Arial"/>
                <a:cs typeface="Arial"/>
              </a:rPr>
              <a:t>↓</a:t>
            </a:r>
            <a:r>
              <a:rPr dirty="0" sz="2000" spc="-10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WL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↑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image</a:t>
            </a:r>
            <a:r>
              <a:rPr dirty="0" sz="2000" spc="-35" i="1">
                <a:latin typeface="Arial"/>
                <a:cs typeface="Arial"/>
              </a:rPr>
              <a:t> </a:t>
            </a:r>
            <a:r>
              <a:rPr dirty="0" sz="2000" spc="-20" i="1">
                <a:latin typeface="Arial"/>
                <a:cs typeface="Arial"/>
              </a:rPr>
              <a:t>brightness</a:t>
            </a:r>
            <a:r>
              <a:rPr dirty="0" sz="2000" spc="-15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as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more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HU’s</a:t>
            </a:r>
            <a:r>
              <a:rPr dirty="0" sz="2000" spc="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will</a:t>
            </a:r>
            <a:r>
              <a:rPr dirty="0" sz="2000" spc="-1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display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as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white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5626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0"/>
              </a:spcBef>
            </a:pPr>
            <a:r>
              <a:rPr dirty="0"/>
              <a:t>Window</a:t>
            </a:r>
            <a:r>
              <a:rPr dirty="0" spc="-70"/>
              <a:t> </a:t>
            </a:r>
            <a:r>
              <a:rPr dirty="0" spc="-10"/>
              <a:t>Width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87751" y="2540507"/>
            <a:ext cx="1566672" cy="30937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16330" y="1491053"/>
            <a:ext cx="10149205" cy="4471035"/>
          </a:xfrm>
          <a:prstGeom prst="rect">
            <a:avLst/>
          </a:prstGeom>
        </p:spPr>
        <p:txBody>
          <a:bodyPr wrap="square" lIns="0" tIns="2489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60"/>
              </a:spcBef>
            </a:pPr>
            <a:r>
              <a:rPr dirty="0" sz="3200" i="1">
                <a:latin typeface="Arial"/>
                <a:cs typeface="Arial"/>
              </a:rPr>
              <a:t>Affects</a:t>
            </a:r>
            <a:r>
              <a:rPr dirty="0" sz="3200" spc="-114" i="1">
                <a:latin typeface="Arial"/>
                <a:cs typeface="Arial"/>
              </a:rPr>
              <a:t> </a:t>
            </a:r>
            <a:r>
              <a:rPr dirty="0" sz="3200" i="1">
                <a:latin typeface="Arial"/>
                <a:cs typeface="Arial"/>
              </a:rPr>
              <a:t>image</a:t>
            </a:r>
            <a:r>
              <a:rPr dirty="0" sz="3200" spc="-90" i="1">
                <a:latin typeface="Arial"/>
                <a:cs typeface="Arial"/>
              </a:rPr>
              <a:t> </a:t>
            </a:r>
            <a:r>
              <a:rPr dirty="0" u="heavy" sz="3200" spc="-10" i="1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Arial"/>
                <a:cs typeface="Arial"/>
              </a:rPr>
              <a:t>Contrast</a:t>
            </a:r>
            <a:endParaRPr sz="3200">
              <a:latin typeface="Arial"/>
              <a:cs typeface="Arial"/>
            </a:endParaRPr>
          </a:p>
          <a:p>
            <a:pPr marL="240029" marR="5080" indent="-227329">
              <a:lnSpc>
                <a:spcPct val="78900"/>
              </a:lnSpc>
              <a:spcBef>
                <a:spcPts val="2320"/>
              </a:spcBef>
              <a:buChar char="•"/>
              <a:tabLst>
                <a:tab pos="241300" algn="l"/>
                <a:tab pos="3327400" algn="l"/>
              </a:tabLst>
            </a:pPr>
            <a:r>
              <a:rPr dirty="0" sz="2800" spc="-10">
                <a:latin typeface="Arial MT"/>
                <a:cs typeface="Arial MT"/>
              </a:rPr>
              <a:t>Controls</a:t>
            </a:r>
            <a:r>
              <a:rPr dirty="0" sz="2800">
                <a:latin typeface="Arial MT"/>
                <a:cs typeface="Arial MT"/>
              </a:rPr>
              <a:t>	CT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numbers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included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shades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gray </a:t>
            </a:r>
            <a:r>
              <a:rPr dirty="0" sz="2800" spc="-2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display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</a:t>
            </a:r>
            <a:endParaRPr sz="2800">
              <a:latin typeface="Arial MT"/>
              <a:cs typeface="Arial MT"/>
            </a:endParaRPr>
          </a:p>
          <a:p>
            <a:pPr lvl="1" marL="697865" marR="617220" indent="-228600">
              <a:lnSpc>
                <a:spcPts val="2500"/>
              </a:lnSpc>
              <a:spcBef>
                <a:spcPts val="48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600" i="1">
                <a:latin typeface="Arial"/>
                <a:cs typeface="Arial"/>
              </a:rPr>
              <a:t>Represents</a:t>
            </a:r>
            <a:r>
              <a:rPr dirty="0" sz="2600" spc="-1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the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maximum</a:t>
            </a:r>
            <a:r>
              <a:rPr dirty="0" sz="2600" spc="-6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number</a:t>
            </a:r>
            <a:r>
              <a:rPr dirty="0" sz="2600" spc="-8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of</a:t>
            </a:r>
            <a:r>
              <a:rPr dirty="0" sz="2600" spc="-9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gray</a:t>
            </a:r>
            <a:r>
              <a:rPr dirty="0" sz="2600" spc="-9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shades</a:t>
            </a:r>
            <a:r>
              <a:rPr dirty="0" sz="2600" spc="-130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that</a:t>
            </a:r>
            <a:r>
              <a:rPr dirty="0" sz="2600" spc="-65" i="1">
                <a:latin typeface="Arial"/>
                <a:cs typeface="Arial"/>
              </a:rPr>
              <a:t> </a:t>
            </a:r>
            <a:r>
              <a:rPr dirty="0" sz="2600" i="1">
                <a:latin typeface="Arial"/>
                <a:cs typeface="Arial"/>
              </a:rPr>
              <a:t>will</a:t>
            </a:r>
            <a:r>
              <a:rPr dirty="0" sz="2600" spc="-114" i="1">
                <a:latin typeface="Arial"/>
                <a:cs typeface="Arial"/>
              </a:rPr>
              <a:t> </a:t>
            </a:r>
            <a:r>
              <a:rPr dirty="0" sz="2600" spc="-25" i="1">
                <a:latin typeface="Arial"/>
                <a:cs typeface="Arial"/>
              </a:rPr>
              <a:t>be </a:t>
            </a:r>
            <a:r>
              <a:rPr dirty="0" sz="2600" spc="-10" i="1">
                <a:latin typeface="Arial"/>
                <a:cs typeface="Arial"/>
              </a:rPr>
              <a:t>displayed</a:t>
            </a:r>
            <a:endParaRPr sz="2600">
              <a:latin typeface="Arial"/>
              <a:cs typeface="Arial"/>
            </a:endParaRPr>
          </a:p>
          <a:p>
            <a:pPr marL="240029" marR="46990" indent="-227329">
              <a:lnSpc>
                <a:spcPts val="2700"/>
              </a:lnSpc>
              <a:spcBef>
                <a:spcPts val="159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Any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HU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value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falls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outside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specified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WW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will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appear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as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black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white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019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Setting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range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improve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assessment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anatomy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697865" algn="l"/>
              </a:tabLst>
            </a:pPr>
            <a:r>
              <a:rPr dirty="0" sz="2000" i="1">
                <a:latin typeface="Arial"/>
                <a:cs typeface="Arial"/>
              </a:rPr>
              <a:t>↑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WW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long</a:t>
            </a:r>
            <a:r>
              <a:rPr dirty="0" sz="2000" spc="-3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gray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scale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more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shades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gray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↓</a:t>
            </a:r>
            <a:r>
              <a:rPr dirty="0" sz="2000" spc="-5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contrast</a:t>
            </a:r>
            <a:endParaRPr sz="2000">
              <a:latin typeface="Arial"/>
              <a:cs typeface="Arial"/>
            </a:endParaRPr>
          </a:p>
          <a:p>
            <a:pPr lvl="1" marL="697865" indent="-228600">
              <a:lnSpc>
                <a:spcPct val="100000"/>
              </a:lnSpc>
              <a:buFont typeface="Arial MT"/>
              <a:buChar char="•"/>
              <a:tabLst>
                <a:tab pos="697865" algn="l"/>
              </a:tabLst>
            </a:pPr>
            <a:r>
              <a:rPr dirty="0" sz="2000" i="1">
                <a:latin typeface="Arial"/>
                <a:cs typeface="Arial"/>
              </a:rPr>
              <a:t>↓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WW</a:t>
            </a:r>
            <a:r>
              <a:rPr dirty="0" sz="2000" spc="-5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short</a:t>
            </a:r>
            <a:r>
              <a:rPr dirty="0" sz="2000" spc="-9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scale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contrast</a:t>
            </a:r>
            <a:r>
              <a:rPr dirty="0" sz="2000" spc="-13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fewer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shades</a:t>
            </a:r>
            <a:r>
              <a:rPr dirty="0" sz="2000" spc="-8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of</a:t>
            </a:r>
            <a:r>
              <a:rPr dirty="0" sz="2000" spc="-7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gray</a:t>
            </a:r>
            <a:r>
              <a:rPr dirty="0" sz="2000" spc="-7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=</a:t>
            </a:r>
            <a:r>
              <a:rPr dirty="0" sz="2000" spc="-5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↑</a:t>
            </a:r>
            <a:r>
              <a:rPr dirty="0" sz="2000" spc="-40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contrast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1604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0"/>
              </a:spcBef>
            </a:pPr>
            <a:r>
              <a:rPr dirty="0" spc="-20"/>
              <a:t>DFOV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55069"/>
            <a:ext cx="10045700" cy="4471035"/>
          </a:xfrm>
          <a:prstGeom prst="rect">
            <a:avLst/>
          </a:prstGeom>
        </p:spPr>
        <p:txBody>
          <a:bodyPr wrap="square" lIns="0" tIns="211454" rIns="0" bIns="0" rtlCol="0" vert="horz">
            <a:spAutoFit/>
          </a:bodyPr>
          <a:lstStyle/>
          <a:p>
            <a:pPr algn="ctr" marL="310515">
              <a:lnSpc>
                <a:spcPct val="100000"/>
              </a:lnSpc>
              <a:spcBef>
                <a:spcPts val="1664"/>
              </a:spcBef>
            </a:pP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Aka.</a:t>
            </a:r>
            <a:r>
              <a:rPr dirty="0" u="heavy" sz="2600" spc="-7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Display</a:t>
            </a:r>
            <a:r>
              <a:rPr dirty="0" u="heavy" sz="2600" spc="-1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Field</a:t>
            </a:r>
            <a:r>
              <a:rPr dirty="0" u="heavy" sz="2600" spc="-5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of</a:t>
            </a:r>
            <a:r>
              <a:rPr dirty="0" u="heavy" sz="2600" spc="-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View,</a:t>
            </a:r>
            <a:r>
              <a:rPr dirty="0" u="heavy" sz="2600" spc="-9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Zoom,</a:t>
            </a:r>
            <a:r>
              <a:rPr dirty="0" u="heavy" sz="2600" spc="-4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or</a:t>
            </a:r>
            <a:r>
              <a:rPr dirty="0" u="heavy" sz="2600" spc="-4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26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Target</a:t>
            </a:r>
            <a:endParaRPr sz="2600">
              <a:latin typeface="Arial"/>
              <a:cs typeface="Arial"/>
            </a:endParaRPr>
          </a:p>
          <a:p>
            <a:pPr marL="12700" marR="381000">
              <a:lnSpc>
                <a:spcPts val="2510"/>
              </a:lnSpc>
              <a:spcBef>
                <a:spcPts val="2165"/>
              </a:spcBef>
            </a:pPr>
            <a:r>
              <a:rPr dirty="0" sz="2600">
                <a:latin typeface="Arial MT"/>
                <a:cs typeface="Arial MT"/>
              </a:rPr>
              <a:t>Selects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how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much,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which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section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raw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data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image display.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ts val="2500"/>
              </a:lnSpc>
              <a:buChar char="•"/>
              <a:tabLst>
                <a:tab pos="240029" algn="l"/>
              </a:tabLst>
            </a:pPr>
            <a:r>
              <a:rPr dirty="0" sz="2400">
                <a:latin typeface="Arial MT"/>
                <a:cs typeface="Arial MT"/>
              </a:rPr>
              <a:t>Improves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visualization 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region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interest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(ROI)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ts val="2500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Influences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Pixel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Size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–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if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Matrix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size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unchanged,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then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Pixel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size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increases</a:t>
            </a:r>
            <a:endParaRPr sz="2200">
              <a:latin typeface="Arial MT"/>
              <a:cs typeface="Arial MT"/>
            </a:endParaRPr>
          </a:p>
          <a:p>
            <a:pPr marL="697865">
              <a:lnSpc>
                <a:spcPts val="2520"/>
              </a:lnSpc>
            </a:pPr>
            <a:r>
              <a:rPr dirty="0" sz="2200">
                <a:latin typeface="Arial MT"/>
                <a:cs typeface="Arial MT"/>
              </a:rPr>
              <a:t>as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DFOV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increases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380"/>
              </a:lnSpc>
              <a:spcBef>
                <a:spcPts val="10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i="1">
                <a:latin typeface="Arial"/>
                <a:cs typeface="Arial"/>
              </a:rPr>
              <a:t>Affects</a:t>
            </a:r>
            <a:r>
              <a:rPr dirty="0" sz="2000" spc="-14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Spatial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Resolution</a:t>
            </a:r>
            <a:endParaRPr sz="2000">
              <a:latin typeface="Arial"/>
              <a:cs typeface="Arial"/>
            </a:endParaRPr>
          </a:p>
          <a:p>
            <a:pPr lvl="1" marL="697865" indent="-228600">
              <a:lnSpc>
                <a:spcPts val="253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smaller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DFOV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produces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zoomed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image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080"/>
              </a:lnSpc>
              <a:buChar char="•"/>
              <a:tabLst>
                <a:tab pos="1155065" algn="l"/>
              </a:tabLst>
            </a:pPr>
            <a:r>
              <a:rPr dirty="0" u="heavy" sz="19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Example</a:t>
            </a:r>
            <a:r>
              <a:rPr dirty="0" sz="1900">
                <a:latin typeface="Arial MT"/>
                <a:cs typeface="Arial MT"/>
              </a:rPr>
              <a:t>: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Vertebra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within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SFOV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abdominal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slice</a:t>
            </a:r>
            <a:endParaRPr sz="1900">
              <a:latin typeface="Arial MT"/>
              <a:cs typeface="Arial MT"/>
            </a:endParaRPr>
          </a:p>
          <a:p>
            <a:pPr algn="ctr" marL="423545">
              <a:lnSpc>
                <a:spcPts val="3304"/>
              </a:lnSpc>
            </a:pPr>
            <a:r>
              <a:rPr dirty="0" sz="3000" b="1" i="1">
                <a:solidFill>
                  <a:srgbClr val="6D2D9F"/>
                </a:solidFill>
                <a:latin typeface="Arial"/>
                <a:cs typeface="Arial"/>
              </a:rPr>
              <a:t>*DFOV</a:t>
            </a:r>
            <a:r>
              <a:rPr dirty="0" sz="3000" spc="-55" b="1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3000" b="1" i="1">
                <a:solidFill>
                  <a:srgbClr val="6D2D9F"/>
                </a:solidFill>
                <a:latin typeface="Arial"/>
                <a:cs typeface="Arial"/>
              </a:rPr>
              <a:t>can</a:t>
            </a:r>
            <a:r>
              <a:rPr dirty="0" sz="3000" spc="-65" b="1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3000" b="1" i="1">
                <a:solidFill>
                  <a:srgbClr val="6D2D9F"/>
                </a:solidFill>
                <a:latin typeface="Arial"/>
                <a:cs typeface="Arial"/>
              </a:rPr>
              <a:t>only</a:t>
            </a:r>
            <a:r>
              <a:rPr dirty="0" sz="3000" spc="-15" b="1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3000" b="1" i="1">
                <a:solidFill>
                  <a:srgbClr val="6D2D9F"/>
                </a:solidFill>
                <a:latin typeface="Arial"/>
                <a:cs typeface="Arial"/>
              </a:rPr>
              <a:t>be</a:t>
            </a:r>
            <a:r>
              <a:rPr dirty="0" sz="3000" spc="-40" b="1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3000" b="1" i="1">
                <a:solidFill>
                  <a:srgbClr val="6D2D9F"/>
                </a:solidFill>
                <a:latin typeface="Arial"/>
                <a:cs typeface="Arial"/>
              </a:rPr>
              <a:t>≤</a:t>
            </a:r>
            <a:r>
              <a:rPr dirty="0" sz="3000" spc="-40" b="1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3000" b="1" i="1">
                <a:solidFill>
                  <a:srgbClr val="6D2D9F"/>
                </a:solidFill>
                <a:latin typeface="Arial"/>
                <a:cs typeface="Arial"/>
              </a:rPr>
              <a:t>the</a:t>
            </a:r>
            <a:r>
              <a:rPr dirty="0" sz="3000" spc="-30" b="1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3000" spc="-20" b="1" i="1">
                <a:solidFill>
                  <a:srgbClr val="6D2D9F"/>
                </a:solidFill>
                <a:latin typeface="Arial"/>
                <a:cs typeface="Arial"/>
              </a:rPr>
              <a:t>SFOV</a:t>
            </a:r>
            <a:endParaRPr sz="3000">
              <a:latin typeface="Arial"/>
              <a:cs typeface="Arial"/>
            </a:endParaRPr>
          </a:p>
          <a:p>
            <a:pPr marL="240029" marR="5080" indent="-227329">
              <a:lnSpc>
                <a:spcPts val="2600"/>
              </a:lnSpc>
              <a:spcBef>
                <a:spcPts val="140"/>
              </a:spcBef>
              <a:buChar char="•"/>
              <a:tabLst>
                <a:tab pos="241300" algn="l"/>
              </a:tabLst>
            </a:pPr>
            <a:r>
              <a:rPr dirty="0" sz="2400">
                <a:latin typeface="Arial MT"/>
                <a:cs typeface="Arial MT"/>
              </a:rPr>
              <a:t>Localizer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scans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help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technologist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determine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adjust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applicable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DFOV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size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297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Retrospective</a:t>
            </a:r>
            <a:r>
              <a:rPr dirty="0" spc="-135"/>
              <a:t> </a:t>
            </a:r>
            <a:r>
              <a:rPr dirty="0"/>
              <a:t>Slice</a:t>
            </a:r>
            <a:r>
              <a:rPr dirty="0" spc="-105"/>
              <a:t> </a:t>
            </a:r>
            <a:r>
              <a:rPr dirty="0" spc="-10"/>
              <a:t>Incrementation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29639" y="1705813"/>
            <a:ext cx="9716135" cy="42017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ts val="315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ability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change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“starting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point”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slice.</a:t>
            </a:r>
            <a:endParaRPr sz="2800">
              <a:latin typeface="Arial MT"/>
              <a:cs typeface="Arial MT"/>
            </a:endParaRPr>
          </a:p>
          <a:p>
            <a:pPr marL="228600" indent="-228600">
              <a:lnSpc>
                <a:spcPts val="2650"/>
              </a:lnSpc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Does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not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dose</a:t>
            </a:r>
            <a:endParaRPr sz="2600">
              <a:latin typeface="Arial MT"/>
              <a:cs typeface="Arial MT"/>
            </a:endParaRPr>
          </a:p>
          <a:p>
            <a:pPr marL="228600" indent="-228600">
              <a:lnSpc>
                <a:spcPts val="2695"/>
              </a:lnSpc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Only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applies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Helical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scans</a:t>
            </a:r>
            <a:endParaRPr sz="2600">
              <a:latin typeface="Arial MT"/>
              <a:cs typeface="Arial MT"/>
            </a:endParaRPr>
          </a:p>
          <a:p>
            <a:pPr lvl="1" marL="685800" indent="-228600">
              <a:lnSpc>
                <a:spcPts val="2410"/>
              </a:lnSpc>
              <a:buChar char="•"/>
              <a:tabLst>
                <a:tab pos="685800" algn="l"/>
              </a:tabLst>
            </a:pPr>
            <a:r>
              <a:rPr dirty="0" sz="2200">
                <a:latin typeface="Arial MT"/>
                <a:cs typeface="Arial MT"/>
              </a:rPr>
              <a:t>More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30">
                <a:latin typeface="Arial MT"/>
                <a:cs typeface="Arial MT"/>
              </a:rPr>
              <a:t>manipulations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applied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volume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data</a:t>
            </a:r>
            <a:endParaRPr sz="2200">
              <a:latin typeface="Arial MT"/>
              <a:cs typeface="Arial MT"/>
            </a:endParaRPr>
          </a:p>
          <a:p>
            <a:pPr lvl="1" marL="685800" indent="-228600">
              <a:lnSpc>
                <a:spcPts val="2575"/>
              </a:lnSpc>
              <a:buChar char="•"/>
              <a:tabLst>
                <a:tab pos="685800" algn="l"/>
              </a:tabLst>
            </a:pPr>
            <a:r>
              <a:rPr dirty="0" sz="2200" spc="-20">
                <a:latin typeface="Arial MT"/>
                <a:cs typeface="Arial MT"/>
              </a:rPr>
              <a:t>Example: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create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overlapping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slices</a:t>
            </a:r>
            <a:endParaRPr sz="2200">
              <a:latin typeface="Arial MT"/>
              <a:cs typeface="Arial MT"/>
            </a:endParaRPr>
          </a:p>
          <a:p>
            <a:pPr marR="723900">
              <a:lnSpc>
                <a:spcPts val="2500"/>
              </a:lnSpc>
              <a:spcBef>
                <a:spcPts val="969"/>
              </a:spcBef>
            </a:pPr>
            <a:r>
              <a:rPr dirty="0" sz="2600">
                <a:latin typeface="Arial MT"/>
                <a:cs typeface="Arial MT"/>
              </a:rPr>
              <a:t>This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post-</a:t>
            </a:r>
            <a:r>
              <a:rPr dirty="0" sz="2600">
                <a:latin typeface="Arial MT"/>
                <a:cs typeface="Arial MT"/>
              </a:rPr>
              <a:t>processing</a:t>
            </a:r>
            <a:r>
              <a:rPr dirty="0" sz="2600" spc="-1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feature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because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acquisition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slice </a:t>
            </a:r>
            <a:r>
              <a:rPr dirty="0" sz="2600">
                <a:latin typeface="Arial MT"/>
                <a:cs typeface="Arial MT"/>
              </a:rPr>
              <a:t>thickness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</a:t>
            </a:r>
            <a:r>
              <a:rPr dirty="0" sz="2600" spc="-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how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displayed.</a:t>
            </a:r>
            <a:endParaRPr sz="2600">
              <a:latin typeface="Arial MT"/>
              <a:cs typeface="Arial MT"/>
            </a:endParaRPr>
          </a:p>
          <a:p>
            <a:pPr marL="227965" indent="-227965">
              <a:lnSpc>
                <a:spcPts val="2355"/>
              </a:lnSpc>
              <a:spcBef>
                <a:spcPts val="535"/>
              </a:spcBef>
              <a:buFont typeface="Arial MT"/>
              <a:buChar char="•"/>
              <a:tabLst>
                <a:tab pos="227965" algn="l"/>
              </a:tabLst>
            </a:pPr>
            <a:r>
              <a:rPr dirty="0" sz="2000" i="1">
                <a:latin typeface="Arial"/>
                <a:cs typeface="Arial"/>
              </a:rPr>
              <a:t>In</a:t>
            </a:r>
            <a:r>
              <a:rPr dirty="0" sz="2000" spc="-85" i="1">
                <a:latin typeface="Arial"/>
                <a:cs typeface="Arial"/>
              </a:rPr>
              <a:t> </a:t>
            </a:r>
            <a:r>
              <a:rPr dirty="0" sz="2000" spc="-10" i="1">
                <a:latin typeface="Arial"/>
                <a:cs typeface="Arial"/>
              </a:rPr>
              <a:t>comparison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to</a:t>
            </a:r>
            <a:r>
              <a:rPr dirty="0" sz="2000" spc="-6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thin</a:t>
            </a:r>
            <a:r>
              <a:rPr dirty="0" sz="2000" spc="-5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slices,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thicker</a:t>
            </a:r>
            <a:r>
              <a:rPr dirty="0" sz="2000" spc="-1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slices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are</a:t>
            </a:r>
            <a:r>
              <a:rPr dirty="0" sz="2000" spc="-9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more</a:t>
            </a:r>
            <a:r>
              <a:rPr dirty="0" sz="2000" spc="-6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likely</a:t>
            </a:r>
            <a:r>
              <a:rPr dirty="0" sz="2000" spc="-20" i="1">
                <a:latin typeface="Arial"/>
                <a:cs typeface="Arial"/>
              </a:rPr>
              <a:t> </a:t>
            </a:r>
            <a:r>
              <a:rPr dirty="0" sz="2000" spc="-25" i="1">
                <a:latin typeface="Arial"/>
                <a:cs typeface="Arial"/>
              </a:rPr>
              <a:t>to:</a:t>
            </a:r>
            <a:endParaRPr sz="2000">
              <a:latin typeface="Arial"/>
              <a:cs typeface="Arial"/>
            </a:endParaRPr>
          </a:p>
          <a:p>
            <a:pPr lvl="1" marL="683260" indent="-226060">
              <a:lnSpc>
                <a:spcPts val="2700"/>
              </a:lnSpc>
              <a:buChar char="•"/>
              <a:tabLst>
                <a:tab pos="683260" algn="l"/>
              </a:tabLst>
            </a:pPr>
            <a:r>
              <a:rPr dirty="0" sz="2400" spc="-10">
                <a:latin typeface="Arial MT"/>
                <a:cs typeface="Arial MT"/>
              </a:rPr>
              <a:t>Contain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superimposed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structures</a:t>
            </a:r>
            <a:endParaRPr sz="2400">
              <a:latin typeface="Arial MT"/>
              <a:cs typeface="Arial MT"/>
            </a:endParaRPr>
          </a:p>
          <a:p>
            <a:pPr lvl="1" marL="683260" indent="-226060">
              <a:lnSpc>
                <a:spcPts val="2590"/>
              </a:lnSpc>
              <a:spcBef>
                <a:spcPts val="190"/>
              </a:spcBef>
              <a:buChar char="•"/>
              <a:tabLst>
                <a:tab pos="685800" algn="l"/>
              </a:tabLst>
            </a:pP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less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accurate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pixel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readings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(as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more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HU’s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must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averaged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per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pixel)</a:t>
            </a:r>
            <a:endParaRPr sz="2400">
              <a:latin typeface="Arial MT"/>
              <a:cs typeface="Arial MT"/>
            </a:endParaRPr>
          </a:p>
          <a:p>
            <a:pPr marL="914400">
              <a:lnSpc>
                <a:spcPct val="100000"/>
              </a:lnSpc>
              <a:spcBef>
                <a:spcPts val="7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72639" y="5618988"/>
            <a:ext cx="5727192" cy="22402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5"/>
              </a:spcBef>
            </a:pPr>
            <a:r>
              <a:rPr dirty="0"/>
              <a:t>Image</a:t>
            </a:r>
            <a:r>
              <a:rPr dirty="0" spc="-60"/>
              <a:t> </a:t>
            </a:r>
            <a:r>
              <a:rPr dirty="0" spc="-10"/>
              <a:t>Archiving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569975"/>
            <a:ext cx="9832975" cy="4213225"/>
          </a:xfrm>
          <a:prstGeom prst="rect">
            <a:avLst/>
          </a:prstGeom>
        </p:spPr>
        <p:txBody>
          <a:bodyPr wrap="square" lIns="0" tIns="2184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20"/>
              </a:spcBef>
            </a:pPr>
            <a:r>
              <a:rPr dirty="0" sz="3200">
                <a:latin typeface="Arial MT"/>
                <a:cs typeface="Arial MT"/>
              </a:rPr>
              <a:t>Saving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images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for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future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viewing.</a:t>
            </a:r>
            <a:endParaRPr sz="3200">
              <a:latin typeface="Arial MT"/>
              <a:cs typeface="Arial MT"/>
            </a:endParaRPr>
          </a:p>
          <a:p>
            <a:pPr marL="241300" marR="5080" indent="-228600">
              <a:lnSpc>
                <a:spcPts val="3200"/>
              </a:lnSpc>
              <a:spcBef>
                <a:spcPts val="1950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Should</a:t>
            </a:r>
            <a:r>
              <a:rPr dirty="0" sz="3000" spc="-1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only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occur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after</a:t>
            </a:r>
            <a:r>
              <a:rPr dirty="0" sz="3000" spc="-1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raw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data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has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been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reconstructed, </a:t>
            </a:r>
            <a:r>
              <a:rPr dirty="0" sz="3000">
                <a:latin typeface="Arial MT"/>
                <a:cs typeface="Arial MT"/>
              </a:rPr>
              <a:t>and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image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display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is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acceptable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165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Enables</a:t>
            </a:r>
            <a:r>
              <a:rPr dirty="0" sz="3000" spc="-1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remote</a:t>
            </a:r>
            <a:r>
              <a:rPr dirty="0" sz="3000" spc="-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access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1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images</a:t>
            </a:r>
            <a:endParaRPr sz="3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309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Via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PACS</a:t>
            </a:r>
            <a:endParaRPr sz="2800">
              <a:latin typeface="Arial MT"/>
              <a:cs typeface="Arial MT"/>
            </a:endParaRPr>
          </a:p>
          <a:p>
            <a:pPr lvl="1" marL="696595" marR="551815" indent="-227329">
              <a:lnSpc>
                <a:spcPts val="3000"/>
              </a:lnSpc>
              <a:spcBef>
                <a:spcPts val="1035"/>
              </a:spcBef>
              <a:buChar char="•"/>
              <a:tabLst>
                <a:tab pos="697865" algn="l"/>
              </a:tabLst>
            </a:pPr>
            <a:r>
              <a:rPr dirty="0" sz="2800" spc="-10">
                <a:latin typeface="Arial MT"/>
                <a:cs typeface="Arial MT"/>
              </a:rPr>
              <a:t>Using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DICOM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(Digital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Communication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in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Medicine)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standard</a:t>
            </a:r>
            <a:endParaRPr sz="28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570"/>
              </a:spcBef>
              <a:buChar char="•"/>
              <a:tabLst>
                <a:tab pos="1155065" algn="l"/>
              </a:tabLst>
            </a:pPr>
            <a:r>
              <a:rPr dirty="0" sz="2600">
                <a:latin typeface="Arial MT"/>
                <a:cs typeface="Arial MT"/>
              </a:rPr>
              <a:t>Enables</a:t>
            </a:r>
            <a:r>
              <a:rPr dirty="0" sz="2600" spc="-12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transfer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of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data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between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networks</a:t>
            </a:r>
            <a:endParaRPr sz="2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84785">
              <a:lnSpc>
                <a:spcPct val="100000"/>
              </a:lnSpc>
              <a:spcBef>
                <a:spcPts val="105"/>
              </a:spcBef>
            </a:pPr>
            <a:r>
              <a:rPr dirty="0"/>
              <a:t>Image</a:t>
            </a:r>
            <a:r>
              <a:rPr dirty="0" spc="-85"/>
              <a:t> </a:t>
            </a:r>
            <a:r>
              <a:rPr dirty="0" spc="-10"/>
              <a:t>Archiving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5729"/>
            <a:ext cx="9902825" cy="4598670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scans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produce</a:t>
            </a:r>
            <a:r>
              <a:rPr dirty="0" sz="3200" spc="-1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large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number</a:t>
            </a:r>
            <a:r>
              <a:rPr dirty="0" sz="3200" spc="-1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images,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which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are </a:t>
            </a:r>
            <a:r>
              <a:rPr dirty="0" sz="3200">
                <a:latin typeface="Arial MT"/>
                <a:cs typeface="Arial MT"/>
              </a:rPr>
              <a:t>comprised</a:t>
            </a:r>
            <a:r>
              <a:rPr dirty="0" sz="3200" spc="-1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huge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amount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of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data.</a:t>
            </a:r>
            <a:endParaRPr sz="3200">
              <a:latin typeface="Arial MT"/>
              <a:cs typeface="Arial MT"/>
            </a:endParaRPr>
          </a:p>
          <a:p>
            <a:pPr marL="240029" marR="17145" indent="-227329">
              <a:lnSpc>
                <a:spcPts val="3000"/>
              </a:lnSpc>
              <a:spcBef>
                <a:spcPts val="990"/>
              </a:spcBef>
              <a:buChar char="•"/>
              <a:tabLst>
                <a:tab pos="241300" algn="l"/>
              </a:tabLst>
            </a:pPr>
            <a:r>
              <a:rPr dirty="0" sz="2800" spc="-50">
                <a:latin typeface="Arial MT"/>
                <a:cs typeface="Arial MT"/>
              </a:rPr>
              <a:t>Post-</a:t>
            </a:r>
            <a:r>
              <a:rPr dirty="0" sz="2800">
                <a:latin typeface="Arial MT"/>
                <a:cs typeface="Arial MT"/>
              </a:rPr>
              <a:t>processing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decrease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required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for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</a:t>
            </a:r>
            <a:endParaRPr sz="2800">
              <a:latin typeface="Arial MT"/>
              <a:cs typeface="Arial MT"/>
            </a:endParaRPr>
          </a:p>
          <a:p>
            <a:pPr lvl="1" marL="696595" marR="224790" indent="-227329">
              <a:lnSpc>
                <a:spcPts val="2700"/>
              </a:lnSpc>
              <a:spcBef>
                <a:spcPts val="229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This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decreases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storage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space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“save”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50">
                <a:latin typeface="Arial MT"/>
                <a:cs typeface="Arial MT"/>
              </a:rPr>
              <a:t>a </a:t>
            </a:r>
            <a:r>
              <a:rPr dirty="0" sz="2400" spc="-50">
                <a:latin typeface="Arial MT"/>
                <a:cs typeface="Arial MT"/>
              </a:rPr>
              <a:t>	</a:t>
            </a:r>
            <a:r>
              <a:rPr dirty="0" sz="2400" spc="-20">
                <a:latin typeface="Arial MT"/>
                <a:cs typeface="Arial MT"/>
              </a:rPr>
              <a:t>PACS</a:t>
            </a:r>
            <a:endParaRPr sz="2400">
              <a:latin typeface="Arial MT"/>
              <a:cs typeface="Arial MT"/>
            </a:endParaRPr>
          </a:p>
          <a:p>
            <a:pPr marL="240029" marR="166370" indent="-227329">
              <a:lnSpc>
                <a:spcPct val="89200"/>
              </a:lnSpc>
              <a:spcBef>
                <a:spcPts val="81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Accessing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electronic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(softcopy)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version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 	increases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variability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storage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options.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Examples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include 	images: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Stored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optical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discs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DVDs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Printed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Hardcopy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35" y="21335"/>
            <a:ext cx="696468" cy="75438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4277" rIns="0" bIns="0" rtlCol="0" vert="horz">
            <a:spAutoFit/>
          </a:bodyPr>
          <a:lstStyle/>
          <a:p>
            <a:pPr marL="241300">
              <a:lnSpc>
                <a:spcPct val="100000"/>
              </a:lnSpc>
              <a:spcBef>
                <a:spcPts val="105"/>
              </a:spcBef>
            </a:pPr>
            <a:r>
              <a:rPr dirty="0"/>
              <a:t>Things</a:t>
            </a:r>
            <a:r>
              <a:rPr dirty="0" spc="-75"/>
              <a:t> </a:t>
            </a:r>
            <a:r>
              <a:rPr dirty="0"/>
              <a:t>to</a:t>
            </a:r>
            <a:r>
              <a:rPr dirty="0" spc="-5"/>
              <a:t> </a:t>
            </a:r>
            <a:r>
              <a:rPr dirty="0"/>
              <a:t>take</a:t>
            </a:r>
            <a:r>
              <a:rPr dirty="0" spc="5"/>
              <a:t> </a:t>
            </a:r>
            <a:r>
              <a:rPr dirty="0" spc="-20"/>
              <a:t>away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30197"/>
            <a:ext cx="5369560" cy="40868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ts val="3325"/>
              </a:lnSpc>
              <a:spcBef>
                <a:spcPts val="95"/>
              </a:spcBef>
            </a:pPr>
            <a:r>
              <a:rPr dirty="0" sz="2800" spc="-10">
                <a:latin typeface="Arial MT"/>
                <a:cs typeface="Arial MT"/>
              </a:rPr>
              <a:t>The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difference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between:</a:t>
            </a:r>
            <a:endParaRPr sz="2800">
              <a:latin typeface="Arial MT"/>
              <a:cs typeface="Arial MT"/>
            </a:endParaRPr>
          </a:p>
          <a:p>
            <a:pPr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Raw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Data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ts val="2355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Reconstruction</a:t>
            </a:r>
            <a:endParaRPr sz="2000">
              <a:latin typeface="Arial MT"/>
              <a:cs typeface="Arial MT"/>
            </a:endParaRPr>
          </a:p>
          <a:p>
            <a:pPr marL="696595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Data</a:t>
            </a:r>
            <a:endParaRPr sz="24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5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Reformatting</a:t>
            </a:r>
            <a:endParaRPr sz="2000">
              <a:latin typeface="Arial MT"/>
              <a:cs typeface="Arial MT"/>
            </a:endParaRPr>
          </a:p>
          <a:p>
            <a:pPr marL="241300" indent="-228600">
              <a:lnSpc>
                <a:spcPts val="3080"/>
              </a:lnSpc>
              <a:spcBef>
                <a:spcPts val="365"/>
              </a:spcBef>
              <a:buChar char="•"/>
              <a:tabLst>
                <a:tab pos="241300" algn="l"/>
              </a:tabLst>
            </a:pPr>
            <a:r>
              <a:rPr dirty="0" sz="2600" spc="-25">
                <a:latin typeface="Arial MT"/>
                <a:cs typeface="Arial MT"/>
              </a:rPr>
              <a:t>Post-</a:t>
            </a:r>
            <a:r>
              <a:rPr dirty="0" sz="2600" spc="-10">
                <a:latin typeface="Arial MT"/>
                <a:cs typeface="Arial MT"/>
              </a:rPr>
              <a:t>Processing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20">
                <a:latin typeface="Arial MT"/>
                <a:cs typeface="Arial MT"/>
              </a:rPr>
              <a:t>Retrospective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Slice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Incrementation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Windowing</a:t>
            </a:r>
            <a:endParaRPr sz="2400">
              <a:latin typeface="Arial MT"/>
              <a:cs typeface="Arial MT"/>
            </a:endParaRPr>
          </a:p>
          <a:p>
            <a:pPr marL="241300" indent="-228600">
              <a:lnSpc>
                <a:spcPts val="3090"/>
              </a:lnSpc>
              <a:spcBef>
                <a:spcPts val="365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Pitch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&amp;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Coverage</a:t>
            </a:r>
            <a:endParaRPr sz="26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Calculations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Consequences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2025-06-26T21:55:34Z</dcterms:created>
  <dcterms:modified xsi:type="dcterms:W3CDTF">2025-06-26T21:55:34Z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