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sldIdLst>
    <p:sldId id="256" r:id="rId5"/>
    <p:sldId id="266" r:id="rId6"/>
    <p:sldId id="440" r:id="rId7"/>
    <p:sldId id="437" r:id="rId8"/>
    <p:sldId id="297" r:id="rId9"/>
    <p:sldId id="290" r:id="rId10"/>
    <p:sldId id="429" r:id="rId11"/>
    <p:sldId id="439" r:id="rId12"/>
    <p:sldId id="441" r:id="rId13"/>
    <p:sldId id="444" r:id="rId14"/>
    <p:sldId id="445" r:id="rId15"/>
    <p:sldId id="446" r:id="rId16"/>
    <p:sldId id="447" r:id="rId17"/>
    <p:sldId id="448" r:id="rId18"/>
    <p:sldId id="449" r:id="rId19"/>
    <p:sldId id="450" r:id="rId20"/>
    <p:sldId id="451" r:id="rId21"/>
    <p:sldId id="442" r:id="rId22"/>
    <p:sldId id="443" r:id="rId23"/>
    <p:sldId id="452" r:id="rId24"/>
    <p:sldId id="453" r:id="rId25"/>
    <p:sldId id="454" r:id="rId26"/>
    <p:sldId id="455" r:id="rId27"/>
    <p:sldId id="456" r:id="rId28"/>
    <p:sldId id="457" r:id="rId29"/>
    <p:sldId id="458" r:id="rId30"/>
    <p:sldId id="459" r:id="rId31"/>
    <p:sldId id="460" r:id="rId32"/>
    <p:sldId id="461" r:id="rId33"/>
    <p:sldId id="462" r:id="rId34"/>
    <p:sldId id="43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78" d="100"/>
          <a:sy n="78" d="100"/>
        </p:scale>
        <p:origin x="163"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fnFDgEVUQXc?start=9&amp;feature=oembed"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EB_RxsnenqE?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oDGCjIuYDU4?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9lmMj80Gnn4?feature=oembe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6eaYkqgS030?feature=oembed"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Chapter 1 part 3</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D74DC80-BF74-20B1-ABFE-4144748D588F}"/>
              </a:ext>
            </a:extLst>
          </p:cNvPr>
          <p:cNvPicPr>
            <a:picLocks noChangeAspect="1"/>
          </p:cNvPicPr>
          <p:nvPr/>
        </p:nvPicPr>
        <p:blipFill>
          <a:blip r:embed="rId2"/>
          <a:stretch>
            <a:fillRect/>
          </a:stretch>
        </p:blipFill>
        <p:spPr>
          <a:xfrm>
            <a:off x="1242928" y="2085800"/>
            <a:ext cx="7405772" cy="736024"/>
          </a:xfrm>
          <a:prstGeom prst="rect">
            <a:avLst/>
          </a:prstGeom>
        </p:spPr>
      </p:pic>
      <p:pic>
        <p:nvPicPr>
          <p:cNvPr id="9" name="Picture 8">
            <a:extLst>
              <a:ext uri="{FF2B5EF4-FFF2-40B4-BE49-F238E27FC236}">
                <a16:creationId xmlns:a16="http://schemas.microsoft.com/office/drawing/2014/main" id="{1FF64F29-BD4F-F274-B94D-83850C9164FD}"/>
              </a:ext>
            </a:extLst>
          </p:cNvPr>
          <p:cNvPicPr>
            <a:picLocks noChangeAspect="1"/>
          </p:cNvPicPr>
          <p:nvPr/>
        </p:nvPicPr>
        <p:blipFill>
          <a:blip r:embed="rId3"/>
          <a:stretch>
            <a:fillRect/>
          </a:stretch>
        </p:blipFill>
        <p:spPr>
          <a:xfrm>
            <a:off x="1242928" y="3173036"/>
            <a:ext cx="7223663" cy="3111031"/>
          </a:xfrm>
          <a:prstGeom prst="rect">
            <a:avLst/>
          </a:prstGeom>
        </p:spPr>
      </p:pic>
      <p:sp>
        <p:nvSpPr>
          <p:cNvPr id="2" name="Title 1">
            <a:extLst>
              <a:ext uri="{FF2B5EF4-FFF2-40B4-BE49-F238E27FC236}">
                <a16:creationId xmlns:a16="http://schemas.microsoft.com/office/drawing/2014/main" id="{B67D64BD-B4A5-66D1-6A5C-800DEF2FF1E1}"/>
              </a:ext>
            </a:extLst>
          </p:cNvPr>
          <p:cNvSpPr>
            <a:spLocks noGrp="1"/>
          </p:cNvSpPr>
          <p:nvPr>
            <p:ph type="title"/>
          </p:nvPr>
        </p:nvSpPr>
        <p:spPr/>
        <p:txBody>
          <a:bodyPr/>
          <a:lstStyle/>
          <a:p>
            <a:r>
              <a:rPr lang="en-US" dirty="0"/>
              <a:t>Laser Tissue Interactions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DD68874-07CC-05DC-60AE-63F0E0BD0F83}"/>
              </a:ext>
            </a:extLst>
          </p:cNvPr>
          <p:cNvPicPr>
            <a:picLocks noGrp="1" noChangeAspect="1"/>
          </p:cNvPicPr>
          <p:nvPr>
            <p:ph idx="1"/>
          </p:nvPr>
        </p:nvPicPr>
        <p:blipFill>
          <a:blip r:embed="rId2"/>
          <a:stretch>
            <a:fillRect/>
          </a:stretch>
        </p:blipFill>
        <p:spPr>
          <a:xfrm>
            <a:off x="1726681" y="1825625"/>
            <a:ext cx="8738637" cy="4351338"/>
          </a:xfrm>
        </p:spPr>
      </p:pic>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1FEB01-1013-89EB-747F-DFEA1A291E1B}"/>
              </a:ext>
            </a:extLst>
          </p:cNvPr>
          <p:cNvSpPr txBox="1"/>
          <p:nvPr/>
        </p:nvSpPr>
        <p:spPr>
          <a:xfrm>
            <a:off x="467555" y="1647270"/>
            <a:ext cx="10819878" cy="3970318"/>
          </a:xfrm>
          <a:prstGeom prst="rect">
            <a:avLst/>
          </a:prstGeom>
          <a:noFill/>
        </p:spPr>
        <p:txBody>
          <a:bodyPr wrap="square">
            <a:spAutoFit/>
          </a:bodyPr>
          <a:lstStyle/>
          <a:p>
            <a:r>
              <a:rPr lang="en-US" sz="2800" dirty="0"/>
              <a:t>Approximately 4% to 7% of light is reflected off skin.2 The amount of light reflected increases with increasing angle of incidence with the least reflection occurring when the laser beam directed perpendicular to the tissue. If enough reflection occurs to create a high-intensity beam, damage to unintended targets could occur. For example, an errant 10,600-nm beam can cause damage to the cornea because of its water content whereas a reflected 595-nm pulsed dye laser beam can damage the retina because of its pigment content. Protective eye wear guards against reflected and direct exposure to laser light.</a:t>
            </a:r>
          </a:p>
        </p:txBody>
      </p:sp>
      <p:sp>
        <p:nvSpPr>
          <p:cNvPr id="2" name="Title 1">
            <a:extLst>
              <a:ext uri="{FF2B5EF4-FFF2-40B4-BE49-F238E27FC236}">
                <a16:creationId xmlns:a16="http://schemas.microsoft.com/office/drawing/2014/main" id="{56C93461-B95D-E32C-C7F9-26FC58C2C45A}"/>
              </a:ext>
            </a:extLst>
          </p:cNvPr>
          <p:cNvSpPr>
            <a:spLocks noGrp="1"/>
          </p:cNvSpPr>
          <p:nvPr>
            <p:ph type="title"/>
          </p:nvPr>
        </p:nvSpPr>
        <p:spPr>
          <a:xfrm>
            <a:off x="562897" y="415784"/>
            <a:ext cx="10515600" cy="1325563"/>
          </a:xfrm>
        </p:spPr>
        <p:txBody>
          <a:bodyPr/>
          <a:lstStyle/>
          <a:p>
            <a:r>
              <a:rPr lang="en-US" dirty="0"/>
              <a:t>Reflection</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764BD51A-594A-F8B8-81D3-D1A8D14B4D32}"/>
              </a:ext>
            </a:extLst>
          </p:cNvPr>
          <p:cNvSpPr txBox="1"/>
          <p:nvPr/>
        </p:nvSpPr>
        <p:spPr>
          <a:xfrm>
            <a:off x="860898" y="2802449"/>
            <a:ext cx="3638550" cy="769441"/>
          </a:xfrm>
          <a:prstGeom prst="rect">
            <a:avLst/>
          </a:prstGeom>
          <a:noFill/>
        </p:spPr>
        <p:txBody>
          <a:bodyPr wrap="square" rtlCol="0">
            <a:spAutoFit/>
          </a:bodyPr>
          <a:lstStyle/>
          <a:p>
            <a:r>
              <a:rPr lang="en-US" sz="4400" b="1" dirty="0">
                <a:solidFill>
                  <a:schemeClr val="bg1"/>
                </a:solidFill>
              </a:rPr>
              <a:t>Absorption </a:t>
            </a:r>
          </a:p>
        </p:txBody>
      </p:sp>
      <p:sp>
        <p:nvSpPr>
          <p:cNvPr id="5" name="TextBox 4">
            <a:extLst>
              <a:ext uri="{FF2B5EF4-FFF2-40B4-BE49-F238E27FC236}">
                <a16:creationId xmlns:a16="http://schemas.microsoft.com/office/drawing/2014/main" id="{0E6AC6F9-86F5-E3EF-E7E3-56912D19C334}"/>
              </a:ext>
            </a:extLst>
          </p:cNvPr>
          <p:cNvSpPr txBox="1"/>
          <p:nvPr/>
        </p:nvSpPr>
        <p:spPr>
          <a:xfrm>
            <a:off x="5566654" y="1997361"/>
            <a:ext cx="6172200" cy="1200329"/>
          </a:xfrm>
          <a:prstGeom prst="rect">
            <a:avLst/>
          </a:prstGeom>
          <a:noFill/>
        </p:spPr>
        <p:txBody>
          <a:bodyPr wrap="square">
            <a:spAutoFit/>
          </a:bodyPr>
          <a:lstStyle/>
          <a:p>
            <a:r>
              <a:rPr lang="en-US" dirty="0"/>
              <a:t>Laser light absorption by specific tissue targets is the fundamental goal of clinical lasers. Light must be absorbed by tissue to produce an effect .The absorption of the photons of laser light is responsible for its effects on the tissue.</a:t>
            </a:r>
          </a:p>
        </p:txBody>
      </p:sp>
      <p:sp>
        <p:nvSpPr>
          <p:cNvPr id="8" name="TextBox 7">
            <a:extLst>
              <a:ext uri="{FF2B5EF4-FFF2-40B4-BE49-F238E27FC236}">
                <a16:creationId xmlns:a16="http://schemas.microsoft.com/office/drawing/2014/main" id="{ED8999ED-2D74-6C72-2DC3-F960805576A1}"/>
              </a:ext>
            </a:extLst>
          </p:cNvPr>
          <p:cNvSpPr txBox="1"/>
          <p:nvPr/>
        </p:nvSpPr>
        <p:spPr>
          <a:xfrm>
            <a:off x="5566654" y="3717724"/>
            <a:ext cx="6172200" cy="1754326"/>
          </a:xfrm>
          <a:prstGeom prst="rect">
            <a:avLst/>
          </a:prstGeom>
          <a:noFill/>
        </p:spPr>
        <p:txBody>
          <a:bodyPr wrap="square">
            <a:spAutoFit/>
          </a:bodyPr>
          <a:lstStyle/>
          <a:p>
            <a:r>
              <a:rPr lang="en-US" dirty="0"/>
              <a:t>Preferentially depend on wavelength. These light-absorbing tissue components are known as chromophores. Frequently targeted chromophores in the skin include melanin, hemoglobin, and water, as well as exogenous tattoo inks. Absorption of energy by a chromophore results in conversion of that energy into thermal energy</a:t>
            </a:r>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1C8AB13-643E-1475-6D3D-47A55C965AEB}"/>
              </a:ext>
            </a:extLst>
          </p:cNvPr>
          <p:cNvSpPr>
            <a:spLocks noGrp="1"/>
          </p:cNvSpPr>
          <p:nvPr>
            <p:ph type="title"/>
          </p:nvPr>
        </p:nvSpPr>
        <p:spPr/>
        <p:txBody>
          <a:bodyPr/>
          <a:lstStyle/>
          <a:p>
            <a:r>
              <a:rPr lang="en-US" dirty="0"/>
              <a:t>Scattering </a:t>
            </a:r>
          </a:p>
        </p:txBody>
      </p:sp>
      <p:sp>
        <p:nvSpPr>
          <p:cNvPr id="5" name="Content Placeholder 4">
            <a:extLst>
              <a:ext uri="{FF2B5EF4-FFF2-40B4-BE49-F238E27FC236}">
                <a16:creationId xmlns:a16="http://schemas.microsoft.com/office/drawing/2014/main" id="{427E714B-93FD-2744-6D8E-A14DC58001E7}"/>
              </a:ext>
            </a:extLst>
          </p:cNvPr>
          <p:cNvSpPr>
            <a:spLocks noGrp="1"/>
          </p:cNvSpPr>
          <p:nvPr>
            <p:ph idx="1"/>
          </p:nvPr>
        </p:nvSpPr>
        <p:spPr/>
        <p:txBody>
          <a:bodyPr>
            <a:normAutofit fontScale="92500" lnSpcReduction="20000"/>
          </a:bodyPr>
          <a:lstStyle/>
          <a:p>
            <a:r>
              <a:rPr lang="en-US" dirty="0"/>
              <a:t>Scattering of light occurs after light has entered the tissue.</a:t>
            </a:r>
          </a:p>
          <a:p>
            <a:r>
              <a:rPr lang="en-US" dirty="0"/>
              <a:t>Scattering spreads out the beam of light within the tissue, resulting in radiation of larger area than anticipated. </a:t>
            </a:r>
          </a:p>
          <a:p>
            <a:r>
              <a:rPr lang="en-US" dirty="0"/>
              <a:t>Scattering also limits the depth of penetration because it can occur backward as well as forward. In skin, most scattered light is due to interaction with dermal collagen.</a:t>
            </a:r>
          </a:p>
          <a:p>
            <a:r>
              <a:rPr lang="en-US" dirty="0"/>
              <a:t> In general, the amount of scattering of laser light is inversely proportional to the wavelength of the laser. </a:t>
            </a:r>
          </a:p>
          <a:p>
            <a:r>
              <a:rPr lang="en-US" dirty="0"/>
              <a:t>Longer wavelengths penetrate tissue more deeply. An exception to this rule is laser light beyond the mid-infrared region of the electromagnetic spectrum.5 </a:t>
            </a:r>
          </a:p>
          <a:p>
            <a:r>
              <a:rPr lang="en-US" dirty="0"/>
              <a:t>Laser light with wavelengths above 1300 nm only penetrate superficially owing to the high absorption coefficient of tissue water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467A1C-CD97-CC6A-6C80-E6B8808B7C68}"/>
              </a:ext>
            </a:extLst>
          </p:cNvPr>
          <p:cNvSpPr txBox="1"/>
          <p:nvPr/>
        </p:nvSpPr>
        <p:spPr>
          <a:xfrm>
            <a:off x="585451" y="1669969"/>
            <a:ext cx="8742329" cy="5262979"/>
          </a:xfrm>
          <a:prstGeom prst="rect">
            <a:avLst/>
          </a:prstGeom>
          <a:noFill/>
        </p:spPr>
        <p:txBody>
          <a:bodyPr wrap="square">
            <a:spAutoFit/>
          </a:bodyPr>
          <a:lstStyle/>
          <a:p>
            <a:pPr marL="285750" indent="-285750">
              <a:buFont typeface="Arial" panose="020B0604020202020204" pitchFamily="34" charset="0"/>
              <a:buChar char="•"/>
            </a:pPr>
            <a:r>
              <a:rPr lang="en-US" sz="2800" dirty="0"/>
              <a:t>Transmission is the continuation of laser light that is not absorbed in the tissue. Transmission is dependent on both wavelength and spot size: it occurs more readily at longer wavelengths and larger spot sizes (6). </a:t>
            </a:r>
          </a:p>
          <a:p>
            <a:pPr marL="285750" indent="-285750">
              <a:buFont typeface="Arial" panose="020B0604020202020204" pitchFamily="34" charset="0"/>
              <a:buChar char="•"/>
            </a:pPr>
            <a:r>
              <a:rPr lang="en-US" sz="2800" dirty="0"/>
              <a:t>It is worthwhile to note that the relationship between the penetration depth of laser light and the wavelength of the light are inverted at wavelengths greater than 1100 nm. </a:t>
            </a:r>
          </a:p>
          <a:p>
            <a:pPr marL="285750" indent="-285750">
              <a:buFont typeface="Arial" panose="020B0604020202020204" pitchFamily="34" charset="0"/>
              <a:buChar char="•"/>
            </a:pPr>
            <a:r>
              <a:rPr lang="en-US" sz="2800" dirty="0"/>
              <a:t>Penetration actually decreases at wavelengths greater than 1100 nm because the laser light starts being absorbed by water molecules, which are present in all levels of the skin.</a:t>
            </a:r>
          </a:p>
        </p:txBody>
      </p:sp>
      <p:sp>
        <p:nvSpPr>
          <p:cNvPr id="4" name="TextBox 3">
            <a:extLst>
              <a:ext uri="{FF2B5EF4-FFF2-40B4-BE49-F238E27FC236}">
                <a16:creationId xmlns:a16="http://schemas.microsoft.com/office/drawing/2014/main" id="{ACB0DB6F-218B-77DC-9B74-672AA13BBDBE}"/>
              </a:ext>
            </a:extLst>
          </p:cNvPr>
          <p:cNvSpPr txBox="1"/>
          <p:nvPr/>
        </p:nvSpPr>
        <p:spPr>
          <a:xfrm>
            <a:off x="751553" y="623142"/>
            <a:ext cx="5067300" cy="646331"/>
          </a:xfrm>
          <a:prstGeom prst="rect">
            <a:avLst/>
          </a:prstGeom>
          <a:noFill/>
        </p:spPr>
        <p:txBody>
          <a:bodyPr wrap="square" rtlCol="0">
            <a:spAutoFit/>
          </a:bodyPr>
          <a:lstStyle/>
          <a:p>
            <a:r>
              <a:rPr lang="en-US" sz="3600" b="1" dirty="0">
                <a:solidFill>
                  <a:srgbClr val="C00000"/>
                </a:solidFill>
                <a:latin typeface="+mj-lt"/>
              </a:rPr>
              <a:t>Transmission</a:t>
            </a:r>
            <a:r>
              <a:rPr lang="en-US" dirty="0">
                <a:latin typeface="+mj-lt"/>
              </a:rPr>
              <a:t> </a:t>
            </a:r>
          </a:p>
        </p:txBody>
      </p:sp>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C4BD5C-9691-FEA4-AC05-8A81B91A9E96}"/>
              </a:ext>
            </a:extLst>
          </p:cNvPr>
          <p:cNvSpPr>
            <a:spLocks noGrp="1"/>
          </p:cNvSpPr>
          <p:nvPr>
            <p:ph type="title"/>
          </p:nvPr>
        </p:nvSpPr>
        <p:spPr/>
        <p:txBody>
          <a:bodyPr/>
          <a:lstStyle/>
          <a:p>
            <a:r>
              <a:rPr lang="en-US" dirty="0"/>
              <a:t>Types of Tissue Destruction</a:t>
            </a:r>
          </a:p>
        </p:txBody>
      </p:sp>
      <p:sp>
        <p:nvSpPr>
          <p:cNvPr id="3" name="Content Placeholder 2">
            <a:extLst>
              <a:ext uri="{FF2B5EF4-FFF2-40B4-BE49-F238E27FC236}">
                <a16:creationId xmlns:a16="http://schemas.microsoft.com/office/drawing/2014/main" id="{D3C44BB8-C2D3-411D-9C61-89902A74275A}"/>
              </a:ext>
            </a:extLst>
          </p:cNvPr>
          <p:cNvSpPr>
            <a:spLocks noGrp="1"/>
          </p:cNvSpPr>
          <p:nvPr>
            <p:ph idx="1"/>
          </p:nvPr>
        </p:nvSpPr>
        <p:spPr/>
        <p:txBody>
          <a:bodyPr>
            <a:normAutofit fontScale="92500"/>
          </a:bodyPr>
          <a:lstStyle/>
          <a:p>
            <a:r>
              <a:rPr lang="en-US" dirty="0"/>
              <a:t>The theory of selective </a:t>
            </a:r>
            <a:r>
              <a:rPr lang="en-US" dirty="0" err="1"/>
              <a:t>photothermolysis</a:t>
            </a:r>
            <a:r>
              <a:rPr lang="en-US" dirty="0"/>
              <a:t> refers to laser energy absorption by a target chromophore without significant thermal damage to surrounding tissue.</a:t>
            </a:r>
          </a:p>
          <a:p>
            <a:r>
              <a:rPr lang="en-US" dirty="0"/>
              <a:t> To achieve selective </a:t>
            </a:r>
            <a:r>
              <a:rPr lang="en-US" dirty="0" err="1"/>
              <a:t>photothermolysis</a:t>
            </a:r>
            <a:r>
              <a:rPr lang="en-US" dirty="0"/>
              <a:t>, the laser must produce a beam of light with a wavelength preferentially absorbed by the chromophore in the lesion. </a:t>
            </a:r>
          </a:p>
          <a:p>
            <a:r>
              <a:rPr lang="en-US" dirty="0"/>
              <a:t>Equally important, the pulse duration of the laser beam must be shorter than the thermal relaxation time of the chromophore to prevent the spread of thermal energy beyond the targeted chromophore. The thermal relaxation time is defined as the time needed for the chromophore to cool to half of its peak temperature after laser irradiation, which is proportional to the square of the size of the chromophore.</a:t>
            </a:r>
          </a:p>
        </p:txBody>
      </p:sp>
    </p:spTree>
    <p:extLst>
      <p:ext uri="{BB962C8B-B14F-4D97-AF65-F5344CB8AC3E}">
        <p14:creationId xmlns:p14="http://schemas.microsoft.com/office/powerpoint/2010/main" val="8385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151A0-EBA1-0AFC-A6D2-ED6F58018CA9}"/>
              </a:ext>
            </a:extLst>
          </p:cNvPr>
          <p:cNvSpPr>
            <a:spLocks noGrp="1"/>
          </p:cNvSpPr>
          <p:nvPr>
            <p:ph type="title"/>
          </p:nvPr>
        </p:nvSpPr>
        <p:spPr/>
        <p:txBody>
          <a:bodyPr/>
          <a:lstStyle/>
          <a:p>
            <a:r>
              <a:rPr lang="en-US" dirty="0"/>
              <a:t>Do you know…</a:t>
            </a:r>
          </a:p>
        </p:txBody>
      </p:sp>
      <p:sp>
        <p:nvSpPr>
          <p:cNvPr id="3" name="Content Placeholder 2">
            <a:extLst>
              <a:ext uri="{FF2B5EF4-FFF2-40B4-BE49-F238E27FC236}">
                <a16:creationId xmlns:a16="http://schemas.microsoft.com/office/drawing/2014/main" id="{46602C9F-9241-8609-F7D9-16132D8CFB4A}"/>
              </a:ext>
            </a:extLst>
          </p:cNvPr>
          <p:cNvSpPr>
            <a:spLocks noGrp="1"/>
          </p:cNvSpPr>
          <p:nvPr>
            <p:ph idx="1"/>
          </p:nvPr>
        </p:nvSpPr>
        <p:spPr>
          <a:xfrm>
            <a:off x="838200" y="1436519"/>
            <a:ext cx="10515600" cy="4351338"/>
          </a:xfrm>
        </p:spPr>
        <p:txBody>
          <a:bodyPr>
            <a:normAutofit fontScale="92500" lnSpcReduction="10000"/>
          </a:bodyPr>
          <a:lstStyle/>
          <a:p>
            <a:r>
              <a:rPr lang="en-US" dirty="0"/>
              <a:t>In general, smaller objects cool faster than larger ones. For example, 0.5- to 1.0-lm melanosomes have a thermal relaxation time of approximately 1 microsecond whereas 10- to 100-lm capillaries have a thermal relaxation time of approximately 1 millisecond.5 </a:t>
            </a:r>
          </a:p>
          <a:p>
            <a:r>
              <a:rPr lang="en-US" dirty="0"/>
              <a:t>If the pulse width is greater than the thermal relaxation time, nonspecific thermal damage occurs because of heat diffusion. </a:t>
            </a:r>
          </a:p>
          <a:p>
            <a:r>
              <a:rPr lang="en-US" dirty="0"/>
              <a:t>Finally, the energy delivered to the site (fluence/</a:t>
            </a:r>
            <a:r>
              <a:rPr lang="en-US" dirty="0" err="1"/>
              <a:t>Jouls</a:t>
            </a:r>
            <a:r>
              <a:rPr lang="en-US" dirty="0"/>
              <a:t>) must be high enough to destroy the chromophore within the pulse duration. </a:t>
            </a:r>
          </a:p>
          <a:p>
            <a:r>
              <a:rPr lang="en-US" dirty="0"/>
              <a:t>Based on the theory of selective </a:t>
            </a:r>
            <a:r>
              <a:rPr lang="en-US" dirty="0" err="1"/>
              <a:t>photothermolysis</a:t>
            </a:r>
            <a:r>
              <a:rPr lang="en-US" dirty="0"/>
              <a:t>,</a:t>
            </a:r>
            <a:r>
              <a:rPr lang="en-US" dirty="0">
                <a:highlight>
                  <a:srgbClr val="FFFF00"/>
                </a:highlight>
              </a:rPr>
              <a:t> pulse duration/width , and fluence of a laser can be tailored to result in selective damage to the lesions without nonspecific thermal damage to the surrounding tissues.</a:t>
            </a:r>
          </a:p>
        </p:txBody>
      </p:sp>
    </p:spTree>
    <p:extLst>
      <p:ext uri="{BB962C8B-B14F-4D97-AF65-F5344CB8AC3E}">
        <p14:creationId xmlns:p14="http://schemas.microsoft.com/office/powerpoint/2010/main" val="1017397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0698C-5CA9-3E3E-1416-1381695DA73C}"/>
              </a:ext>
            </a:extLst>
          </p:cNvPr>
          <p:cNvSpPr>
            <a:spLocks noGrp="1"/>
          </p:cNvSpPr>
          <p:nvPr>
            <p:ph type="title"/>
          </p:nvPr>
        </p:nvSpPr>
        <p:spPr/>
        <p:txBody>
          <a:bodyPr/>
          <a:lstStyle/>
          <a:p>
            <a:r>
              <a:rPr lang="en-US" dirty="0"/>
              <a:t>Let’s Watch !</a:t>
            </a:r>
          </a:p>
        </p:txBody>
      </p:sp>
      <p:pic>
        <p:nvPicPr>
          <p:cNvPr id="4" name="Online Media 3" title="Light absorption in skin - where does it go?">
            <a:hlinkClick r:id="" action="ppaction://media"/>
            <a:extLst>
              <a:ext uri="{FF2B5EF4-FFF2-40B4-BE49-F238E27FC236}">
                <a16:creationId xmlns:a16="http://schemas.microsoft.com/office/drawing/2014/main" id="{7FC11D44-27FB-C90B-F5D4-8434CB203C4C}"/>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809203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EE644-E188-A3C0-8CAA-C0F144FCDB9F}"/>
              </a:ext>
            </a:extLst>
          </p:cNvPr>
          <p:cNvSpPr>
            <a:spLocks noGrp="1"/>
          </p:cNvSpPr>
          <p:nvPr>
            <p:ph type="title"/>
          </p:nvPr>
        </p:nvSpPr>
        <p:spPr/>
        <p:txBody>
          <a:bodyPr/>
          <a:lstStyle/>
          <a:p>
            <a:br>
              <a:rPr lang="en-US" dirty="0"/>
            </a:br>
            <a:r>
              <a:rPr lang="en-US" dirty="0"/>
              <a:t>Ablative vs Non Ablative Lasers </a:t>
            </a:r>
          </a:p>
        </p:txBody>
      </p:sp>
      <p:sp>
        <p:nvSpPr>
          <p:cNvPr id="3" name="Content Placeholder 2">
            <a:extLst>
              <a:ext uri="{FF2B5EF4-FFF2-40B4-BE49-F238E27FC236}">
                <a16:creationId xmlns:a16="http://schemas.microsoft.com/office/drawing/2014/main" id="{CEDFE3ED-CA47-47B8-E138-30291B8D1DD8}"/>
              </a:ext>
            </a:extLst>
          </p:cNvPr>
          <p:cNvSpPr>
            <a:spLocks noGrp="1"/>
          </p:cNvSpPr>
          <p:nvPr>
            <p:ph idx="1"/>
          </p:nvPr>
        </p:nvSpPr>
        <p:spPr/>
        <p:txBody>
          <a:bodyPr>
            <a:normAutofit fontScale="85000" lnSpcReduction="20000"/>
          </a:bodyPr>
          <a:lstStyle/>
          <a:p>
            <a:r>
              <a:rPr lang="en-US" dirty="0"/>
              <a:t>Ablative layers create damage to the </a:t>
            </a:r>
            <a:r>
              <a:rPr lang="en-US" dirty="0">
                <a:solidFill>
                  <a:srgbClr val="FF0000"/>
                </a:solidFill>
              </a:rPr>
              <a:t>epidermis</a:t>
            </a:r>
            <a:r>
              <a:rPr lang="en-US" dirty="0"/>
              <a:t> and </a:t>
            </a:r>
            <a:r>
              <a:rPr lang="en-US" dirty="0">
                <a:solidFill>
                  <a:srgbClr val="FF0000"/>
                </a:solidFill>
              </a:rPr>
              <a:t>superficial dermis </a:t>
            </a:r>
            <a:r>
              <a:rPr lang="en-US" dirty="0"/>
              <a:t>resulting in the removal, or ablation, of tissue</a:t>
            </a:r>
          </a:p>
          <a:p>
            <a:r>
              <a:rPr lang="en-US" dirty="0"/>
              <a:t>Non-ablative lasers leave the </a:t>
            </a:r>
            <a:r>
              <a:rPr lang="en-US" dirty="0">
                <a:solidFill>
                  <a:srgbClr val="FF0000"/>
                </a:solidFill>
              </a:rPr>
              <a:t>epidermis fully intact</a:t>
            </a:r>
          </a:p>
          <a:p>
            <a:r>
              <a:rPr lang="en-US" dirty="0"/>
              <a:t>Ablative lasers achieve this level of damage by vaporizing water, which is found in all layers of the skin. </a:t>
            </a:r>
            <a:r>
              <a:rPr lang="en-US" dirty="0" err="1"/>
              <a:t>Erbium-doped:Yttrium</a:t>
            </a:r>
            <a:r>
              <a:rPr lang="en-US" dirty="0"/>
              <a:t> Aluminum Garnet (</a:t>
            </a:r>
            <a:r>
              <a:rPr lang="en-US" dirty="0" err="1">
                <a:solidFill>
                  <a:srgbClr val="FF0000"/>
                </a:solidFill>
              </a:rPr>
              <a:t>Er:YAG</a:t>
            </a:r>
            <a:r>
              <a:rPr lang="en-US" dirty="0">
                <a:solidFill>
                  <a:srgbClr val="FF0000"/>
                </a:solidFill>
              </a:rPr>
              <a:t>; 2940 nm</a:t>
            </a:r>
            <a:r>
              <a:rPr lang="en-US" dirty="0"/>
              <a:t>) and CO2 (</a:t>
            </a:r>
            <a:r>
              <a:rPr lang="en-US" dirty="0">
                <a:solidFill>
                  <a:srgbClr val="FF0000"/>
                </a:solidFill>
              </a:rPr>
              <a:t>10,600 nm</a:t>
            </a:r>
            <a:r>
              <a:rPr lang="en-US" dirty="0"/>
              <a:t>) are examples of ablative lasers because their wavelengths are strongly absorbed by water molecules.</a:t>
            </a:r>
          </a:p>
          <a:p>
            <a:r>
              <a:rPr lang="en-US" dirty="0"/>
              <a:t> Non-ablative lasers have wavelengths that do not strongly absorb water molecules; instead, their wavelengths target chromophores that are found in more discrete locations in the skin (melanin, hemoglobin, tattoo pigment, etc.) </a:t>
            </a:r>
          </a:p>
          <a:p>
            <a:r>
              <a:rPr lang="en-US" dirty="0" err="1"/>
              <a:t>Abaltive</a:t>
            </a:r>
            <a:r>
              <a:rPr lang="en-US" dirty="0"/>
              <a:t> Lasers will use a wavelength of 2940 and up</a:t>
            </a:r>
          </a:p>
          <a:p>
            <a:r>
              <a:rPr lang="en-US" dirty="0"/>
              <a:t>Non Ablative Lasers will use wavelengths within the range of 1540’s like the Palomar Fractional Laser  </a:t>
            </a:r>
          </a:p>
        </p:txBody>
      </p:sp>
    </p:spTree>
    <p:extLst>
      <p:ext uri="{BB962C8B-B14F-4D97-AF65-F5344CB8AC3E}">
        <p14:creationId xmlns:p14="http://schemas.microsoft.com/office/powerpoint/2010/main" val="16029626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116A1-007F-A33F-11A5-E4661E776A7D}"/>
              </a:ext>
            </a:extLst>
          </p:cNvPr>
          <p:cNvSpPr>
            <a:spLocks noGrp="1"/>
          </p:cNvSpPr>
          <p:nvPr>
            <p:ph type="title"/>
          </p:nvPr>
        </p:nvSpPr>
        <p:spPr/>
        <p:txBody>
          <a:bodyPr/>
          <a:lstStyle/>
          <a:p>
            <a:r>
              <a:rPr lang="en-US" dirty="0"/>
              <a:t>Fractionation</a:t>
            </a:r>
          </a:p>
        </p:txBody>
      </p:sp>
      <p:sp>
        <p:nvSpPr>
          <p:cNvPr id="3" name="Content Placeholder 2">
            <a:extLst>
              <a:ext uri="{FF2B5EF4-FFF2-40B4-BE49-F238E27FC236}">
                <a16:creationId xmlns:a16="http://schemas.microsoft.com/office/drawing/2014/main" id="{C4EF24B5-C93F-778E-8E52-4BE83ECCB8C9}"/>
              </a:ext>
            </a:extLst>
          </p:cNvPr>
          <p:cNvSpPr>
            <a:spLocks noGrp="1"/>
          </p:cNvSpPr>
          <p:nvPr>
            <p:ph idx="1"/>
          </p:nvPr>
        </p:nvSpPr>
        <p:spPr/>
        <p:txBody>
          <a:bodyPr/>
          <a:lstStyle/>
          <a:p>
            <a:r>
              <a:rPr lang="en-US" dirty="0"/>
              <a:t>The concept of fractionation with an ablative laser was described by </a:t>
            </a:r>
            <a:r>
              <a:rPr lang="en-US" dirty="0" err="1"/>
              <a:t>Manstein</a:t>
            </a:r>
            <a:r>
              <a:rPr lang="en-US" dirty="0"/>
              <a:t> et al. in 2004.</a:t>
            </a:r>
          </a:p>
          <a:p>
            <a:r>
              <a:rPr lang="en-US" dirty="0"/>
              <a:t> In fractionation, only thin columns of laser light come in contact with the skin. </a:t>
            </a:r>
          </a:p>
          <a:p>
            <a:r>
              <a:rPr lang="en-US" dirty="0"/>
              <a:t>This creates grid-like pattern in the treatment area, where only a small percentage of the skin is damaged. </a:t>
            </a:r>
          </a:p>
          <a:p>
            <a:r>
              <a:rPr lang="en-US" dirty="0"/>
              <a:t>The unaffected tissue provides the injured tissue with growth factors and for rebuilding and remodeling, decreasing the wound healing time and resulting in fewer side effects when compared to fully ablative lasers</a:t>
            </a:r>
          </a:p>
        </p:txBody>
      </p:sp>
    </p:spTree>
    <p:extLst>
      <p:ext uri="{BB962C8B-B14F-4D97-AF65-F5344CB8AC3E}">
        <p14:creationId xmlns:p14="http://schemas.microsoft.com/office/powerpoint/2010/main" val="127602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3CEC4-E88E-33EE-32D2-12F87EB5ACD5}"/>
              </a:ext>
            </a:extLst>
          </p:cNvPr>
          <p:cNvSpPr>
            <a:spLocks noGrp="1"/>
          </p:cNvSpPr>
          <p:nvPr>
            <p:ph type="title"/>
          </p:nvPr>
        </p:nvSpPr>
        <p:spPr/>
        <p:txBody>
          <a:bodyPr/>
          <a:lstStyle/>
          <a:p>
            <a:r>
              <a:rPr lang="en-US" dirty="0"/>
              <a:t>Non Ablative Fractional Treatment</a:t>
            </a:r>
          </a:p>
        </p:txBody>
      </p:sp>
      <p:pic>
        <p:nvPicPr>
          <p:cNvPr id="4" name="Online Media 3" title="Fractional Laser Resurfacing | Fraxel | For Acne Scarring | Dr. Jason Emer">
            <a:hlinkClick r:id="" action="ppaction://media"/>
            <a:extLst>
              <a:ext uri="{FF2B5EF4-FFF2-40B4-BE49-F238E27FC236}">
                <a16:creationId xmlns:a16="http://schemas.microsoft.com/office/drawing/2014/main" id="{355BA2FD-D1E9-90BF-171D-9DA7BB4701E4}"/>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02992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44748-770F-800B-166D-396A342776F2}"/>
              </a:ext>
            </a:extLst>
          </p:cNvPr>
          <p:cNvSpPr>
            <a:spLocks noGrp="1"/>
          </p:cNvSpPr>
          <p:nvPr>
            <p:ph type="title"/>
          </p:nvPr>
        </p:nvSpPr>
        <p:spPr/>
        <p:txBody>
          <a:bodyPr/>
          <a:lstStyle/>
          <a:p>
            <a:r>
              <a:rPr lang="en-US" dirty="0"/>
              <a:t>Ablative Co2 Laser </a:t>
            </a:r>
          </a:p>
        </p:txBody>
      </p:sp>
      <p:pic>
        <p:nvPicPr>
          <p:cNvPr id="4" name="Online Media 3" title="How does fractional CO2 laser resurfacing erase signs of aging?">
            <a:hlinkClick r:id="" action="ppaction://media"/>
            <a:extLst>
              <a:ext uri="{FF2B5EF4-FFF2-40B4-BE49-F238E27FC236}">
                <a16:creationId xmlns:a16="http://schemas.microsoft.com/office/drawing/2014/main" id="{2512D5CB-0089-07DC-B4D8-6A2094B70406}"/>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121637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O2 Laser resurfacing - wrinkle removal and skin tightening">
            <a:hlinkClick r:id="" action="ppaction://media"/>
            <a:extLst>
              <a:ext uri="{FF2B5EF4-FFF2-40B4-BE49-F238E27FC236}">
                <a16:creationId xmlns:a16="http://schemas.microsoft.com/office/drawing/2014/main" id="{386E53BF-D309-8103-1627-D004AD841968}"/>
              </a:ext>
            </a:extLst>
          </p:cNvPr>
          <p:cNvPicPr>
            <a:picLocks noGrp="1" noRot="1" noChangeAspect="1"/>
          </p:cNvPicPr>
          <p:nvPr>
            <p:ph idx="1"/>
            <a:videoFile r:link="rId1"/>
          </p:nvPr>
        </p:nvPicPr>
        <p:blipFill>
          <a:blip r:embed="rId3"/>
          <a:stretch>
            <a:fillRect/>
          </a:stretch>
        </p:blipFill>
        <p:spPr>
          <a:xfrm>
            <a:off x="1941513" y="1253331"/>
            <a:ext cx="7700962" cy="4351338"/>
          </a:xfrm>
          <a:prstGeom prst="rect">
            <a:avLst/>
          </a:prstGeom>
        </p:spPr>
      </p:pic>
    </p:spTree>
    <p:extLst>
      <p:ext uri="{BB962C8B-B14F-4D97-AF65-F5344CB8AC3E}">
        <p14:creationId xmlns:p14="http://schemas.microsoft.com/office/powerpoint/2010/main" val="130127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O2 Laser Facial Rejuvenation | Fix Fine Lines and Wrinkles | Fix Sun Damage | Fix Stretch Marks">
            <a:hlinkClick r:id="" action="ppaction://media"/>
            <a:extLst>
              <a:ext uri="{FF2B5EF4-FFF2-40B4-BE49-F238E27FC236}">
                <a16:creationId xmlns:a16="http://schemas.microsoft.com/office/drawing/2014/main" id="{1751A822-B1E0-4F49-E13B-6D9B57D6EEC0}"/>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925925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D0264-4C52-503F-9CA8-AFE0FE1EFC07}"/>
              </a:ext>
            </a:extLst>
          </p:cNvPr>
          <p:cNvSpPr>
            <a:spLocks noGrp="1"/>
          </p:cNvSpPr>
          <p:nvPr>
            <p:ph type="title"/>
          </p:nvPr>
        </p:nvSpPr>
        <p:spPr/>
        <p:txBody>
          <a:bodyPr/>
          <a:lstStyle/>
          <a:p>
            <a:r>
              <a:rPr lang="en-US" dirty="0">
                <a:solidFill>
                  <a:schemeClr val="bg1">
                    <a:lumMod val="95000"/>
                    <a:lumOff val="5000"/>
                  </a:schemeClr>
                </a:solidFill>
              </a:rPr>
              <a:t>Lets discuss the Graphs !</a:t>
            </a:r>
          </a:p>
        </p:txBody>
      </p:sp>
    </p:spTree>
    <p:extLst>
      <p:ext uri="{BB962C8B-B14F-4D97-AF65-F5344CB8AC3E}">
        <p14:creationId xmlns:p14="http://schemas.microsoft.com/office/powerpoint/2010/main" val="2425341056"/>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96F18C4-70F1-3D3F-0403-896CC6A82491}"/>
              </a:ext>
            </a:extLst>
          </p:cNvPr>
          <p:cNvPicPr>
            <a:picLocks noGrp="1" noChangeAspect="1"/>
          </p:cNvPicPr>
          <p:nvPr>
            <p:ph idx="1"/>
          </p:nvPr>
        </p:nvPicPr>
        <p:blipFill>
          <a:blip r:embed="rId2"/>
          <a:stretch>
            <a:fillRect/>
          </a:stretch>
        </p:blipFill>
        <p:spPr>
          <a:xfrm>
            <a:off x="2412460" y="349656"/>
            <a:ext cx="7031114" cy="5953767"/>
          </a:xfrm>
        </p:spPr>
      </p:pic>
    </p:spTree>
    <p:extLst>
      <p:ext uri="{BB962C8B-B14F-4D97-AF65-F5344CB8AC3E}">
        <p14:creationId xmlns:p14="http://schemas.microsoft.com/office/powerpoint/2010/main" val="3485189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054B63C-6964-39D3-0DC5-617237EC2DA3}"/>
              </a:ext>
            </a:extLst>
          </p:cNvPr>
          <p:cNvPicPr>
            <a:picLocks noGrp="1" noChangeAspect="1"/>
          </p:cNvPicPr>
          <p:nvPr>
            <p:ph idx="1"/>
          </p:nvPr>
        </p:nvPicPr>
        <p:blipFill>
          <a:blip r:embed="rId2"/>
          <a:stretch>
            <a:fillRect/>
          </a:stretch>
        </p:blipFill>
        <p:spPr>
          <a:xfrm>
            <a:off x="1259288" y="1060315"/>
            <a:ext cx="8939453" cy="5125447"/>
          </a:xfrm>
        </p:spPr>
      </p:pic>
    </p:spTree>
    <p:extLst>
      <p:ext uri="{BB962C8B-B14F-4D97-AF65-F5344CB8AC3E}">
        <p14:creationId xmlns:p14="http://schemas.microsoft.com/office/powerpoint/2010/main" val="19739589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DBA26-D4BA-B1BF-E4A4-F52B1136CE60}"/>
              </a:ext>
            </a:extLst>
          </p:cNvPr>
          <p:cNvSpPr>
            <a:spLocks noGrp="1"/>
          </p:cNvSpPr>
          <p:nvPr>
            <p:ph type="title"/>
          </p:nvPr>
        </p:nvSpPr>
        <p:spPr/>
        <p:txBody>
          <a:bodyPr/>
          <a:lstStyle/>
          <a:p>
            <a:r>
              <a:rPr lang="en-US" dirty="0"/>
              <a:t>Clinical Endpoints</a:t>
            </a:r>
          </a:p>
        </p:txBody>
      </p:sp>
      <p:sp>
        <p:nvSpPr>
          <p:cNvPr id="3" name="Content Placeholder 2">
            <a:extLst>
              <a:ext uri="{FF2B5EF4-FFF2-40B4-BE49-F238E27FC236}">
                <a16:creationId xmlns:a16="http://schemas.microsoft.com/office/drawing/2014/main" id="{10421102-1E3A-F849-9BB5-7451BAB352A6}"/>
              </a:ext>
            </a:extLst>
          </p:cNvPr>
          <p:cNvSpPr>
            <a:spLocks noGrp="1"/>
          </p:cNvSpPr>
          <p:nvPr>
            <p:ph idx="1"/>
          </p:nvPr>
        </p:nvSpPr>
        <p:spPr/>
        <p:txBody>
          <a:bodyPr>
            <a:normAutofit fontScale="70000" lnSpcReduction="20000"/>
          </a:bodyPr>
          <a:lstStyle/>
          <a:p>
            <a:r>
              <a:rPr lang="en-US" dirty="0"/>
              <a:t>Tissue reactions that occur immediately or shortly after laser treatments can be used to judge efficacy, as well as side effects.</a:t>
            </a:r>
          </a:p>
          <a:p>
            <a:r>
              <a:rPr lang="en-US" dirty="0"/>
              <a:t> Clinical endpoints depend on the target chromophore, laser wavelength, pulse width, fluence, and patient’s skin type.</a:t>
            </a:r>
          </a:p>
          <a:p>
            <a:r>
              <a:rPr lang="en-US" dirty="0"/>
              <a:t>In general, the lowest fluence that generates the expected clinical endpoint should be used to limit unwanted and unnecessary tissue effects.</a:t>
            </a:r>
          </a:p>
          <a:p>
            <a:r>
              <a:rPr lang="en-US" dirty="0"/>
              <a:t>The clinical endpoints of vascular lesions vary based of the type of lesion. Immediate purpura is the goal when treating port wine stains, while immediate vessel disappearance or vessel coagulation is the goal with telangiectasias. </a:t>
            </a:r>
          </a:p>
          <a:p>
            <a:r>
              <a:rPr lang="en-US" dirty="0"/>
              <a:t>For pigmented lesions, the type of laser dictates the endpoints: Q-switch and picosecond lasers result in immediate whitening, while long pulsed lasers or IPLs cause darkening after several minutes.</a:t>
            </a:r>
          </a:p>
          <a:p>
            <a:r>
              <a:rPr lang="en-US" dirty="0"/>
              <a:t>Fractionated and non-fractioned non-ablative lasers also have specific clinical endpoints, although it can be more difficult to assess treatment efficacy and excessive tissue damage. </a:t>
            </a:r>
          </a:p>
          <a:p>
            <a:r>
              <a:rPr lang="en-US" dirty="0"/>
              <a:t>Fractionated non-ablative lasers tend to produce grids of subtle skin whitening and erythema. Fractionated ablative lasers produce grids of ablated tiny defects with a rim of whitening followed by mild focal hemorrhage from some of the ablated columns.</a:t>
            </a:r>
          </a:p>
        </p:txBody>
      </p:sp>
    </p:spTree>
    <p:extLst>
      <p:ext uri="{BB962C8B-B14F-4D97-AF65-F5344CB8AC3E}">
        <p14:creationId xmlns:p14="http://schemas.microsoft.com/office/powerpoint/2010/main" val="25927312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6A5E7-44B1-46DE-10CA-B6C6C04C16A1}"/>
              </a:ext>
            </a:extLst>
          </p:cNvPr>
          <p:cNvSpPr>
            <a:spLocks noGrp="1"/>
          </p:cNvSpPr>
          <p:nvPr>
            <p:ph type="title"/>
          </p:nvPr>
        </p:nvSpPr>
        <p:spPr/>
        <p:txBody>
          <a:bodyPr/>
          <a:lstStyle/>
          <a:p>
            <a:r>
              <a:rPr lang="en-US" dirty="0"/>
              <a:t>Adverse Effects</a:t>
            </a:r>
          </a:p>
        </p:txBody>
      </p:sp>
      <p:sp>
        <p:nvSpPr>
          <p:cNvPr id="3" name="Content Placeholder 2">
            <a:extLst>
              <a:ext uri="{FF2B5EF4-FFF2-40B4-BE49-F238E27FC236}">
                <a16:creationId xmlns:a16="http://schemas.microsoft.com/office/drawing/2014/main" id="{8C211D19-AD9D-B517-10E6-662804869ACB}"/>
              </a:ext>
            </a:extLst>
          </p:cNvPr>
          <p:cNvSpPr>
            <a:spLocks noGrp="1"/>
          </p:cNvSpPr>
          <p:nvPr>
            <p:ph idx="1"/>
          </p:nvPr>
        </p:nvSpPr>
        <p:spPr/>
        <p:txBody>
          <a:bodyPr>
            <a:normAutofit/>
          </a:bodyPr>
          <a:lstStyle/>
          <a:p>
            <a:r>
              <a:rPr lang="en-US" dirty="0"/>
              <a:t>Short- and long-term side effects from laser therapy include </a:t>
            </a:r>
          </a:p>
          <a:p>
            <a:r>
              <a:rPr lang="en-US" dirty="0"/>
              <a:t>Crusting</a:t>
            </a:r>
          </a:p>
          <a:p>
            <a:r>
              <a:rPr lang="en-US" dirty="0"/>
              <a:t>Erythema</a:t>
            </a:r>
          </a:p>
          <a:p>
            <a:r>
              <a:rPr lang="en-US" dirty="0"/>
              <a:t>Edema</a:t>
            </a:r>
          </a:p>
          <a:p>
            <a:r>
              <a:rPr lang="en-US" dirty="0"/>
              <a:t>Pain</a:t>
            </a:r>
          </a:p>
          <a:p>
            <a:r>
              <a:rPr lang="en-US" dirty="0"/>
              <a:t>Dyspigmentation</a:t>
            </a:r>
          </a:p>
          <a:p>
            <a:r>
              <a:rPr lang="en-US" dirty="0"/>
              <a:t>Burns</a:t>
            </a:r>
          </a:p>
          <a:p>
            <a:r>
              <a:rPr lang="en-US" dirty="0"/>
              <a:t>Infections, and scarring. </a:t>
            </a:r>
          </a:p>
        </p:txBody>
      </p:sp>
    </p:spTree>
    <p:extLst>
      <p:ext uri="{BB962C8B-B14F-4D97-AF65-F5344CB8AC3E}">
        <p14:creationId xmlns:p14="http://schemas.microsoft.com/office/powerpoint/2010/main" val="2564402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1367A7-D975-2893-8513-B1F3BBFD98D8}"/>
              </a:ext>
            </a:extLst>
          </p:cNvPr>
          <p:cNvSpPr>
            <a:spLocks noGrp="1"/>
          </p:cNvSpPr>
          <p:nvPr>
            <p:ph idx="1"/>
          </p:nvPr>
        </p:nvSpPr>
        <p:spPr/>
        <p:txBody>
          <a:bodyPr/>
          <a:lstStyle/>
          <a:p>
            <a:r>
              <a:rPr lang="en-US" dirty="0"/>
              <a:t>Formulaic approaches to laser settings may be well intentioned, but they may lead to side effects due to failure of </a:t>
            </a:r>
          </a:p>
          <a:p>
            <a:r>
              <a:rPr lang="en-US" dirty="0"/>
              <a:t>Cooling measures</a:t>
            </a:r>
          </a:p>
          <a:p>
            <a:r>
              <a:rPr lang="en-US" dirty="0"/>
              <a:t> Inappropriate pulse stacking ( not knowing how to set the right Joules and pulse width ) </a:t>
            </a:r>
          </a:p>
          <a:p>
            <a:r>
              <a:rPr lang="en-US" dirty="0"/>
              <a:t> Loss of laser calibration, or variations in skin pigmentation. </a:t>
            </a:r>
          </a:p>
          <a:p>
            <a:r>
              <a:rPr lang="en-US" dirty="0"/>
              <a:t>While clinical endpoints should be used as guidelines when they are known, each individual patient should be closely monitored during and after laser treatment.</a:t>
            </a:r>
          </a:p>
        </p:txBody>
      </p:sp>
    </p:spTree>
    <p:extLst>
      <p:ext uri="{BB962C8B-B14F-4D97-AF65-F5344CB8AC3E}">
        <p14:creationId xmlns:p14="http://schemas.microsoft.com/office/powerpoint/2010/main" val="1665867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AB5D6BF-3A70-AE2D-8A8D-84C41E069B39}"/>
              </a:ext>
            </a:extLst>
          </p:cNvPr>
          <p:cNvPicPr>
            <a:picLocks noGrp="1" noChangeAspect="1"/>
          </p:cNvPicPr>
          <p:nvPr>
            <p:ph idx="1"/>
          </p:nvPr>
        </p:nvPicPr>
        <p:blipFill>
          <a:blip r:embed="rId2"/>
          <a:stretch>
            <a:fillRect/>
          </a:stretch>
        </p:blipFill>
        <p:spPr>
          <a:xfrm>
            <a:off x="2556583" y="1416050"/>
            <a:ext cx="6716883" cy="4351338"/>
          </a:xfrm>
        </p:spPr>
      </p:pic>
    </p:spTree>
    <p:extLst>
      <p:ext uri="{BB962C8B-B14F-4D97-AF65-F5344CB8AC3E}">
        <p14:creationId xmlns:p14="http://schemas.microsoft.com/office/powerpoint/2010/main" val="3188570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B4E47C3-F72C-A322-E7E4-E32479435F0C}"/>
              </a:ext>
            </a:extLst>
          </p:cNvPr>
          <p:cNvPicPr>
            <a:picLocks noGrp="1" noChangeAspect="1"/>
          </p:cNvPicPr>
          <p:nvPr>
            <p:ph idx="1"/>
          </p:nvPr>
        </p:nvPicPr>
        <p:blipFill>
          <a:blip r:embed="rId2"/>
          <a:stretch>
            <a:fillRect/>
          </a:stretch>
        </p:blipFill>
        <p:spPr>
          <a:xfrm>
            <a:off x="2880273" y="1368425"/>
            <a:ext cx="6431453" cy="4351338"/>
          </a:xfrm>
        </p:spPr>
      </p:pic>
    </p:spTree>
    <p:extLst>
      <p:ext uri="{BB962C8B-B14F-4D97-AF65-F5344CB8AC3E}">
        <p14:creationId xmlns:p14="http://schemas.microsoft.com/office/powerpoint/2010/main" val="10283880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0AE46CF-00DB-1AA9-4D7B-9195CD25E253}"/>
              </a:ext>
            </a:extLst>
          </p:cNvPr>
          <p:cNvPicPr>
            <a:picLocks noGrp="1" noChangeAspect="1"/>
          </p:cNvPicPr>
          <p:nvPr>
            <p:ph idx="1"/>
          </p:nvPr>
        </p:nvPicPr>
        <p:blipFill>
          <a:blip r:embed="rId2"/>
          <a:stretch>
            <a:fillRect/>
          </a:stretch>
        </p:blipFill>
        <p:spPr>
          <a:xfrm>
            <a:off x="2867230" y="1253331"/>
            <a:ext cx="6286089" cy="4351338"/>
          </a:xfrm>
        </p:spPr>
      </p:pic>
    </p:spTree>
    <p:extLst>
      <p:ext uri="{BB962C8B-B14F-4D97-AF65-F5344CB8AC3E}">
        <p14:creationId xmlns:p14="http://schemas.microsoft.com/office/powerpoint/2010/main" val="39853515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54D5DB9-88B1-7C71-39DA-2568E5F1B987}"/>
              </a:ext>
            </a:extLst>
          </p:cNvPr>
          <p:cNvPicPr>
            <a:picLocks noGrp="1" noChangeAspect="1"/>
          </p:cNvPicPr>
          <p:nvPr>
            <p:ph idx="1"/>
          </p:nvPr>
        </p:nvPicPr>
        <p:blipFill>
          <a:blip r:embed="rId2"/>
          <a:stretch>
            <a:fillRect/>
          </a:stretch>
        </p:blipFill>
        <p:spPr>
          <a:xfrm>
            <a:off x="2798736" y="1358900"/>
            <a:ext cx="5946828" cy="4351338"/>
          </a:xfrm>
        </p:spPr>
      </p:pic>
    </p:spTree>
    <p:extLst>
      <p:ext uri="{BB962C8B-B14F-4D97-AF65-F5344CB8AC3E}">
        <p14:creationId xmlns:p14="http://schemas.microsoft.com/office/powerpoint/2010/main" val="3004774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30949A1-12FD-D5CF-4BD8-6916D566D8EE}"/>
              </a:ext>
            </a:extLst>
          </p:cNvPr>
          <p:cNvPicPr>
            <a:picLocks noGrp="1" noChangeAspect="1"/>
          </p:cNvPicPr>
          <p:nvPr>
            <p:ph idx="1"/>
          </p:nvPr>
        </p:nvPicPr>
        <p:blipFill>
          <a:blip r:embed="rId2"/>
          <a:stretch>
            <a:fillRect/>
          </a:stretch>
        </p:blipFill>
        <p:spPr>
          <a:xfrm>
            <a:off x="3076954" y="1825625"/>
            <a:ext cx="6038092" cy="4351338"/>
          </a:xfrm>
        </p:spPr>
      </p:pic>
    </p:spTree>
    <p:extLst>
      <p:ext uri="{BB962C8B-B14F-4D97-AF65-F5344CB8AC3E}">
        <p14:creationId xmlns:p14="http://schemas.microsoft.com/office/powerpoint/2010/main" val="39379603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DEE674D-1DEB-E664-55D7-3FF24A076D34}"/>
              </a:ext>
            </a:extLst>
          </p:cNvPr>
          <p:cNvPicPr>
            <a:picLocks noGrp="1" noChangeAspect="1"/>
          </p:cNvPicPr>
          <p:nvPr>
            <p:ph idx="1"/>
          </p:nvPr>
        </p:nvPicPr>
        <p:blipFill>
          <a:blip r:embed="rId2"/>
          <a:stretch>
            <a:fillRect/>
          </a:stretch>
        </p:blipFill>
        <p:spPr>
          <a:xfrm>
            <a:off x="3166556" y="1825625"/>
            <a:ext cx="5858888" cy="4351338"/>
          </a:xfrm>
        </p:spPr>
      </p:pic>
    </p:spTree>
    <p:extLst>
      <p:ext uri="{BB962C8B-B14F-4D97-AF65-F5344CB8AC3E}">
        <p14:creationId xmlns:p14="http://schemas.microsoft.com/office/powerpoint/2010/main" val="40444611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E717B96-3378-8565-6C5A-CC3FFC426A83}"/>
              </a:ext>
            </a:extLst>
          </p:cNvPr>
          <p:cNvPicPr>
            <a:picLocks noGrp="1" noChangeAspect="1"/>
          </p:cNvPicPr>
          <p:nvPr>
            <p:ph idx="1"/>
          </p:nvPr>
        </p:nvPicPr>
        <p:blipFill>
          <a:blip r:embed="rId2"/>
          <a:stretch>
            <a:fillRect/>
          </a:stretch>
        </p:blipFill>
        <p:spPr>
          <a:xfrm>
            <a:off x="3938492" y="1825625"/>
            <a:ext cx="4315016" cy="4351338"/>
          </a:xfrm>
        </p:spPr>
      </p:pic>
    </p:spTree>
    <p:extLst>
      <p:ext uri="{BB962C8B-B14F-4D97-AF65-F5344CB8AC3E}">
        <p14:creationId xmlns:p14="http://schemas.microsoft.com/office/powerpoint/2010/main" val="31138686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716670-7265-E699-6771-7CC9A330B91B}"/>
              </a:ext>
            </a:extLst>
          </p:cNvPr>
          <p:cNvPicPr>
            <a:picLocks noGrp="1" noChangeAspect="1"/>
          </p:cNvPicPr>
          <p:nvPr>
            <p:ph idx="1"/>
          </p:nvPr>
        </p:nvPicPr>
        <p:blipFill>
          <a:blip r:embed="rId2"/>
          <a:stretch>
            <a:fillRect/>
          </a:stretch>
        </p:blipFill>
        <p:spPr>
          <a:xfrm>
            <a:off x="2684250" y="1825625"/>
            <a:ext cx="6823499" cy="4351338"/>
          </a:xfrm>
        </p:spPr>
      </p:pic>
    </p:spTree>
    <p:extLst>
      <p:ext uri="{BB962C8B-B14F-4D97-AF65-F5344CB8AC3E}">
        <p14:creationId xmlns:p14="http://schemas.microsoft.com/office/powerpoint/2010/main" val="5816008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6879</TotalTime>
  <Words>1258</Words>
  <Application>Microsoft Office PowerPoint</Application>
  <PresentationFormat>Widescreen</PresentationFormat>
  <Paragraphs>66</Paragraphs>
  <Slides>31</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Futura PT Book</vt:lpstr>
      <vt:lpstr>Futura PT Demi</vt:lpstr>
      <vt:lpstr>Office Theme</vt:lpstr>
      <vt:lpstr>PowerPoint Presentation</vt:lpstr>
      <vt:lpstr>Laser Tissue Interactions</vt:lpstr>
      <vt:lpstr>PowerPoint Presentation</vt:lpstr>
      <vt:lpstr>Reflection</vt:lpstr>
      <vt:lpstr>PowerPoint Presentation</vt:lpstr>
      <vt:lpstr>Scattering </vt:lpstr>
      <vt:lpstr>PowerPoint Presentation</vt:lpstr>
      <vt:lpstr>Types of Tissue Destruction</vt:lpstr>
      <vt:lpstr>Do you know…</vt:lpstr>
      <vt:lpstr>Let’s Watch !</vt:lpstr>
      <vt:lpstr> Ablative vs Non Ablative Lasers </vt:lpstr>
      <vt:lpstr>Fractionation</vt:lpstr>
      <vt:lpstr>Non Ablative Fractional Treatment</vt:lpstr>
      <vt:lpstr>Ablative Co2 Laser </vt:lpstr>
      <vt:lpstr>PowerPoint Presentation</vt:lpstr>
      <vt:lpstr>PowerPoint Presentation</vt:lpstr>
      <vt:lpstr>Lets discuss the Graphs !</vt:lpstr>
      <vt:lpstr>PowerPoint Presentation</vt:lpstr>
      <vt:lpstr>PowerPoint Presentation</vt:lpstr>
      <vt:lpstr>Clinical Endpoints</vt:lpstr>
      <vt:lpstr>Adverse Effects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2023-04-11T23:29:18Z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