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</p:sldIdLst>
  <p:sldSz cx="10693400" cy="7562850"/>
  <p:notesSz cx="10693400" cy="756285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53551" y="2681592"/>
            <a:ext cx="6386296" cy="1041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2398" y="1040256"/>
            <a:ext cx="9088602" cy="1143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5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3320" y="2603931"/>
            <a:ext cx="9066758" cy="2199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Relationship Id="rId3" Type="http://schemas.openxmlformats.org/officeDocument/2006/relationships/image" Target="../media/image7.png"/><Relationship Id="rId4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Relationship Id="rId3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Relationship Id="rId3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Relationship Id="rId4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Relationship Id="rId3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Relationship Id="rId3" Type="http://schemas.openxmlformats.org/officeDocument/2006/relationships/image" Target="../media/image22.jpg"/><Relationship Id="rId4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24.png"/><Relationship Id="rId4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www.neurosurgeonsofnewjersey.com/cerebral-" TargetMode="External"/><Relationship Id="rId3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Relationship Id="rId3" Type="http://schemas.openxmlformats.org/officeDocument/2006/relationships/image" Target="../media/image26.jpg"/><Relationship Id="rId4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Relationship Id="rId3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Relationship Id="rId3" Type="http://schemas.openxmlformats.org/officeDocument/2006/relationships/image" Target="../media/image30.jpg"/><Relationship Id="rId4" Type="http://schemas.openxmlformats.org/officeDocument/2006/relationships/image" Target="../media/image1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Relationship Id="rId3" Type="http://schemas.openxmlformats.org/officeDocument/2006/relationships/image" Target="../media/image32.jpg"/><Relationship Id="rId4" Type="http://schemas.openxmlformats.org/officeDocument/2006/relationships/image" Target="../media/image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g"/><Relationship Id="rId3" Type="http://schemas.openxmlformats.org/officeDocument/2006/relationships/image" Target="../media/image34.jpg"/><Relationship Id="rId4" Type="http://schemas.openxmlformats.org/officeDocument/2006/relationships/image" Target="../media/image1.png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g"/><Relationship Id="rId3" Type="http://schemas.openxmlformats.org/officeDocument/2006/relationships/image" Target="../media/image36.jpg"/><Relationship Id="rId4" Type="http://schemas.openxmlformats.org/officeDocument/2006/relationships/image" Target="../media/image37.jpg"/><Relationship Id="rId5" Type="http://schemas.openxmlformats.org/officeDocument/2006/relationships/image" Target="../media/image1.png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g"/><Relationship Id="rId3" Type="http://schemas.openxmlformats.org/officeDocument/2006/relationships/image" Target="../media/image1.png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g"/><Relationship Id="rId3" Type="http://schemas.openxmlformats.org/officeDocument/2006/relationships/image" Target="../media/image40.jpg"/><Relationship Id="rId4" Type="http://schemas.openxmlformats.org/officeDocument/2006/relationships/image" Target="../media/image41.jpg"/><Relationship Id="rId5" Type="http://schemas.openxmlformats.org/officeDocument/2006/relationships/image" Target="../media/image42.jpg"/><Relationship Id="rId6" Type="http://schemas.openxmlformats.org/officeDocument/2006/relationships/image" Target="../media/image43.jpg"/><Relationship Id="rId7" Type="http://schemas.openxmlformats.org/officeDocument/2006/relationships/image" Target="../media/image1.png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g"/><Relationship Id="rId3" Type="http://schemas.openxmlformats.org/officeDocument/2006/relationships/image" Target="../media/image1.png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g"/><Relationship Id="rId3" Type="http://schemas.openxmlformats.org/officeDocument/2006/relationships/image" Target="../media/image46.jpg"/><Relationship Id="rId4" Type="http://schemas.openxmlformats.org/officeDocument/2006/relationships/image" Target="../media/image1.png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Relationship Id="rId3" Type="http://schemas.openxmlformats.org/officeDocument/2006/relationships/image" Target="../media/image1.png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jpg"/><Relationship Id="rId3" Type="http://schemas.openxmlformats.org/officeDocument/2006/relationships/image" Target="../media/image1.png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9.jpg"/><Relationship Id="rId3" Type="http://schemas.openxmlformats.org/officeDocument/2006/relationships/image" Target="../media/image1.png"/></Relationships>
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png"/><Relationship Id="rId3" Type="http://schemas.openxmlformats.org/officeDocument/2006/relationships/image" Target="../media/image1.png"/></Relationships>
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png"/><Relationship Id="rId3" Type="http://schemas.openxmlformats.org/officeDocument/2006/relationships/image" Target="../media/image1.png"/></Relationships>
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jpg"/><Relationship Id="rId3" Type="http://schemas.openxmlformats.org/officeDocument/2006/relationships/image" Target="../media/image53.jpg"/><Relationship Id="rId4" Type="http://schemas.openxmlformats.org/officeDocument/2006/relationships/image" Target="../media/image1.png"/></Relationships>
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jpg"/><Relationship Id="rId3" Type="http://schemas.openxmlformats.org/officeDocument/2006/relationships/image" Target="../media/image55.jpg"/><Relationship Id="rId4" Type="http://schemas.openxmlformats.org/officeDocument/2006/relationships/image" Target="../media/image1.png"/></Relationships>
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g"/><Relationship Id="rId3" Type="http://schemas.openxmlformats.org/officeDocument/2006/relationships/image" Target="../media/image1.png"/></Relationships>
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g"/><Relationship Id="rId3" Type="http://schemas.openxmlformats.org/officeDocument/2006/relationships/image" Target="../media/image1.png"/></Relationships>
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72390" rIns="0" bIns="0" rtlCol="0" vert="horz">
            <a:spAutoFit/>
          </a:bodyPr>
          <a:lstStyle/>
          <a:p>
            <a:pPr marL="1951989" marR="5080">
              <a:lnSpc>
                <a:spcPts val="3790"/>
              </a:lnSpc>
              <a:spcBef>
                <a:spcPts val="570"/>
              </a:spcBef>
            </a:pPr>
            <a:r>
              <a:rPr dirty="0"/>
              <a:t>ANPH</a:t>
            </a:r>
            <a:r>
              <a:rPr dirty="0" spc="-15"/>
              <a:t> </a:t>
            </a:r>
            <a:r>
              <a:rPr dirty="0"/>
              <a:t>202:</a:t>
            </a:r>
            <a:r>
              <a:rPr dirty="0" spc="-15"/>
              <a:t> </a:t>
            </a:r>
            <a:r>
              <a:rPr dirty="0"/>
              <a:t>Anatomy</a:t>
            </a:r>
            <a:r>
              <a:rPr dirty="0" spc="-5"/>
              <a:t> </a:t>
            </a:r>
            <a:r>
              <a:rPr dirty="0" spc="-25"/>
              <a:t>and </a:t>
            </a:r>
            <a:r>
              <a:rPr dirty="0"/>
              <a:t>Pathology</a:t>
            </a:r>
            <a:r>
              <a:rPr dirty="0" spc="10"/>
              <a:t> </a:t>
            </a:r>
            <a:r>
              <a:rPr dirty="0" spc="-50"/>
              <a:t>I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032034" y="3891635"/>
            <a:ext cx="6014720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534285" algn="l"/>
              </a:tabLst>
            </a:pPr>
            <a:r>
              <a:rPr dirty="0" sz="2800">
                <a:latin typeface="Calibri"/>
                <a:cs typeface="Calibri"/>
              </a:rPr>
              <a:t>Outcome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Three:</a:t>
            </a:r>
            <a:r>
              <a:rPr dirty="0" sz="2800">
                <a:latin typeface="Calibri"/>
                <a:cs typeface="Calibri"/>
              </a:rPr>
              <a:t>	Central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Nervous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System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56970" y="2043150"/>
            <a:ext cx="5496560" cy="37966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>
                <a:latin typeface="Calibri"/>
                <a:cs typeface="Calibri"/>
              </a:rPr>
              <a:t>Principal</a:t>
            </a:r>
            <a:r>
              <a:rPr dirty="0" sz="2100" spc="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parts</a:t>
            </a:r>
            <a:r>
              <a:rPr dirty="0" sz="2100" spc="-2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of the</a:t>
            </a:r>
            <a:r>
              <a:rPr dirty="0" sz="2100" spc="-1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brain</a:t>
            </a:r>
            <a:r>
              <a:rPr dirty="0" sz="2100" spc="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that</a:t>
            </a:r>
            <a:r>
              <a:rPr dirty="0" sz="2100" spc="-2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you</a:t>
            </a:r>
            <a:r>
              <a:rPr dirty="0" sz="2100" spc="-1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need</a:t>
            </a:r>
            <a:r>
              <a:rPr dirty="0" sz="2100" spc="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to</a:t>
            </a:r>
            <a:r>
              <a:rPr dirty="0" sz="2100" spc="-5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know: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Lobes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of</a:t>
            </a:r>
            <a:r>
              <a:rPr dirty="0" sz="1550" spc="3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brain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Fissures,</a:t>
            </a:r>
            <a:r>
              <a:rPr dirty="0" sz="1550" spc="3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sulci,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 spc="-20">
                <a:latin typeface="Calibri"/>
                <a:cs typeface="Calibri"/>
              </a:rPr>
              <a:t>gyri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Cerebrum,</a:t>
            </a:r>
            <a:r>
              <a:rPr dirty="0" sz="1550" spc="114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cerebellum,</a:t>
            </a:r>
            <a:r>
              <a:rPr dirty="0" sz="1550" spc="12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vermis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 spc="-10">
                <a:latin typeface="Calibri"/>
                <a:cs typeface="Calibri"/>
              </a:rPr>
              <a:t>Meninges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Falx</a:t>
            </a:r>
            <a:r>
              <a:rPr dirty="0" sz="1550" spc="3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cerebri</a:t>
            </a:r>
            <a:r>
              <a:rPr dirty="0" sz="1550" spc="3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falx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cerebelli,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40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Ventricles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cerebral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aquaducts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Choroid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plexus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Brainstem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(midbrain,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pons,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medulla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oblongata)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2420" algn="l"/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Thalmus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hypothalamus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Corpus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collosum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Pituitary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pineal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glands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Basal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ganglia</a:t>
            </a:r>
            <a:endParaRPr sz="1550">
              <a:latin typeface="Calibri"/>
              <a:cs typeface="Calibri"/>
            </a:endParaRPr>
          </a:p>
          <a:p>
            <a:pPr marL="312420" indent="-300355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313055" algn="l"/>
              </a:tabLst>
            </a:pPr>
            <a:r>
              <a:rPr dirty="0" sz="1550">
                <a:latin typeface="Calibri"/>
                <a:cs typeface="Calibri"/>
              </a:rPr>
              <a:t>Cisterna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 spc="-20">
                <a:latin typeface="Calibri"/>
                <a:cs typeface="Calibri"/>
              </a:rPr>
              <a:t>magna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252" y="1308658"/>
            <a:ext cx="218249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 b="0">
                <a:latin typeface="Calibri"/>
                <a:cs typeface="Calibri"/>
              </a:rPr>
              <a:t>Brain </a:t>
            </a:r>
            <a:r>
              <a:rPr dirty="0" sz="2800" spc="-10" b="0">
                <a:latin typeface="Calibri"/>
                <a:cs typeface="Calibri"/>
              </a:rPr>
              <a:t>Anatomy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526796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Hemispheric</a:t>
            </a:r>
            <a:r>
              <a:rPr dirty="0" spc="-65"/>
              <a:t> </a:t>
            </a:r>
            <a:r>
              <a:rPr dirty="0" spc="-10"/>
              <a:t>Lateralization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08159" y="2608829"/>
            <a:ext cx="4157653" cy="3156462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845052" y="5853684"/>
            <a:ext cx="2792095" cy="457200"/>
          </a:xfrm>
          <a:custGeom>
            <a:avLst/>
            <a:gdLst/>
            <a:ahLst/>
            <a:cxnLst/>
            <a:rect l="l" t="t" r="r" b="b"/>
            <a:pathLst>
              <a:path w="2792095" h="457200">
                <a:moveTo>
                  <a:pt x="2791968" y="0"/>
                </a:moveTo>
                <a:lnTo>
                  <a:pt x="0" y="0"/>
                </a:lnTo>
                <a:lnTo>
                  <a:pt x="0" y="457200"/>
                </a:lnTo>
                <a:lnTo>
                  <a:pt x="2791968" y="457200"/>
                </a:lnTo>
                <a:lnTo>
                  <a:pt x="2791968" y="451104"/>
                </a:lnTo>
                <a:lnTo>
                  <a:pt x="10668" y="451104"/>
                </a:lnTo>
                <a:lnTo>
                  <a:pt x="6096" y="445008"/>
                </a:lnTo>
                <a:lnTo>
                  <a:pt x="10668" y="445008"/>
                </a:lnTo>
                <a:lnTo>
                  <a:pt x="10668" y="12192"/>
                </a:lnTo>
                <a:lnTo>
                  <a:pt x="6095" y="12192"/>
                </a:lnTo>
                <a:lnTo>
                  <a:pt x="10668" y="6096"/>
                </a:lnTo>
                <a:lnTo>
                  <a:pt x="2791968" y="6096"/>
                </a:lnTo>
                <a:lnTo>
                  <a:pt x="2791968" y="0"/>
                </a:lnTo>
                <a:close/>
              </a:path>
              <a:path w="2792095" h="457200">
                <a:moveTo>
                  <a:pt x="10668" y="445008"/>
                </a:moveTo>
                <a:lnTo>
                  <a:pt x="6096" y="445008"/>
                </a:lnTo>
                <a:lnTo>
                  <a:pt x="10668" y="451104"/>
                </a:lnTo>
                <a:lnTo>
                  <a:pt x="10668" y="445008"/>
                </a:lnTo>
                <a:close/>
              </a:path>
              <a:path w="2792095" h="457200">
                <a:moveTo>
                  <a:pt x="2781300" y="445008"/>
                </a:moveTo>
                <a:lnTo>
                  <a:pt x="10668" y="445008"/>
                </a:lnTo>
                <a:lnTo>
                  <a:pt x="10668" y="451104"/>
                </a:lnTo>
                <a:lnTo>
                  <a:pt x="2781300" y="451104"/>
                </a:lnTo>
                <a:lnTo>
                  <a:pt x="2781300" y="445008"/>
                </a:lnTo>
                <a:close/>
              </a:path>
              <a:path w="2792095" h="457200">
                <a:moveTo>
                  <a:pt x="2781300" y="6096"/>
                </a:moveTo>
                <a:lnTo>
                  <a:pt x="2781300" y="451104"/>
                </a:lnTo>
                <a:lnTo>
                  <a:pt x="2787396" y="445008"/>
                </a:lnTo>
                <a:lnTo>
                  <a:pt x="2791968" y="445008"/>
                </a:lnTo>
                <a:lnTo>
                  <a:pt x="2791968" y="12192"/>
                </a:lnTo>
                <a:lnTo>
                  <a:pt x="2787396" y="12192"/>
                </a:lnTo>
                <a:lnTo>
                  <a:pt x="2781300" y="6096"/>
                </a:lnTo>
                <a:close/>
              </a:path>
              <a:path w="2792095" h="457200">
                <a:moveTo>
                  <a:pt x="2791968" y="445008"/>
                </a:moveTo>
                <a:lnTo>
                  <a:pt x="2787396" y="445008"/>
                </a:lnTo>
                <a:lnTo>
                  <a:pt x="2781300" y="451104"/>
                </a:lnTo>
                <a:lnTo>
                  <a:pt x="2791968" y="451104"/>
                </a:lnTo>
                <a:lnTo>
                  <a:pt x="2791968" y="445008"/>
                </a:lnTo>
                <a:close/>
              </a:path>
              <a:path w="2792095" h="457200">
                <a:moveTo>
                  <a:pt x="10668" y="6096"/>
                </a:moveTo>
                <a:lnTo>
                  <a:pt x="6095" y="12192"/>
                </a:lnTo>
                <a:lnTo>
                  <a:pt x="10668" y="12192"/>
                </a:lnTo>
                <a:lnTo>
                  <a:pt x="10668" y="6096"/>
                </a:lnTo>
                <a:close/>
              </a:path>
              <a:path w="2792095" h="457200">
                <a:moveTo>
                  <a:pt x="2781300" y="6096"/>
                </a:moveTo>
                <a:lnTo>
                  <a:pt x="10668" y="6096"/>
                </a:lnTo>
                <a:lnTo>
                  <a:pt x="10668" y="12192"/>
                </a:lnTo>
                <a:lnTo>
                  <a:pt x="2781300" y="12192"/>
                </a:lnTo>
                <a:lnTo>
                  <a:pt x="2781300" y="6096"/>
                </a:lnTo>
                <a:close/>
              </a:path>
              <a:path w="2792095" h="457200">
                <a:moveTo>
                  <a:pt x="2791968" y="6096"/>
                </a:moveTo>
                <a:lnTo>
                  <a:pt x="2781300" y="6096"/>
                </a:lnTo>
                <a:lnTo>
                  <a:pt x="2787396" y="12192"/>
                </a:lnTo>
                <a:lnTo>
                  <a:pt x="2791968" y="12192"/>
                </a:lnTo>
                <a:lnTo>
                  <a:pt x="2791968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893832" y="5882132"/>
            <a:ext cx="2659380" cy="26543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38100" marR="30480">
              <a:lnSpc>
                <a:spcPts val="940"/>
              </a:lnSpc>
              <a:spcBef>
                <a:spcPts val="140"/>
              </a:spcBef>
            </a:pPr>
            <a:r>
              <a:rPr dirty="0" sz="800">
                <a:latin typeface="Calibri"/>
                <a:cs typeface="Calibri"/>
              </a:rPr>
              <a:t>Marieb,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E.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and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Hoehn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K.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(2013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Human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Anatomy</a:t>
            </a:r>
            <a:r>
              <a:rPr dirty="0" sz="800" spc="-3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and</a:t>
            </a:r>
            <a:r>
              <a:rPr dirty="0" sz="800" spc="-4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Physiology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(9</a:t>
            </a:r>
            <a:r>
              <a:rPr dirty="0" baseline="27777" sz="750">
                <a:latin typeface="Calibri"/>
                <a:cs typeface="Calibri"/>
              </a:rPr>
              <a:t>th</a:t>
            </a:r>
            <a:r>
              <a:rPr dirty="0" baseline="27777" sz="750" spc="97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ed.)</a:t>
            </a:r>
            <a:r>
              <a:rPr dirty="0" sz="800" spc="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Glenview,</a:t>
            </a:r>
            <a:r>
              <a:rPr dirty="0" sz="800">
                <a:latin typeface="Calibri"/>
                <a:cs typeface="Calibri"/>
              </a:rPr>
              <a:t> IL.</a:t>
            </a:r>
            <a:r>
              <a:rPr dirty="0" sz="800" spc="-10">
                <a:latin typeface="Calibri"/>
                <a:cs typeface="Calibri"/>
              </a:rPr>
              <a:t> Pearson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Education,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Inc.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p.</a:t>
            </a:r>
            <a:r>
              <a:rPr dirty="0" sz="800" spc="15">
                <a:latin typeface="Calibri"/>
                <a:cs typeface="Calibri"/>
              </a:rPr>
              <a:t> </a:t>
            </a:r>
            <a:r>
              <a:rPr dirty="0" sz="800" spc="-25">
                <a:latin typeface="Calibri"/>
                <a:cs typeface="Calibri"/>
              </a:rPr>
              <a:t>438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31022" y="1689773"/>
            <a:ext cx="6252210" cy="7391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1400"/>
              </a:lnSpc>
              <a:spcBef>
                <a:spcPts val="100"/>
              </a:spcBef>
            </a:pPr>
            <a:r>
              <a:rPr dirty="0" sz="2100" b="0">
                <a:latin typeface="Calibri"/>
                <a:cs typeface="Calibri"/>
              </a:rPr>
              <a:t>The</a:t>
            </a:r>
            <a:r>
              <a:rPr dirty="0" sz="2100" spc="-10" b="0">
                <a:latin typeface="Calibri"/>
                <a:cs typeface="Calibri"/>
              </a:rPr>
              <a:t> </a:t>
            </a:r>
            <a:r>
              <a:rPr dirty="0" u="heavy" sz="21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corpus</a:t>
            </a:r>
            <a:r>
              <a:rPr dirty="0" u="heavy" sz="2100" spc="2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1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callosum</a:t>
            </a:r>
            <a:r>
              <a:rPr dirty="0" sz="2100" b="1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allows</a:t>
            </a:r>
            <a:r>
              <a:rPr dirty="0" sz="2100" spc="-25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communication</a:t>
            </a:r>
            <a:r>
              <a:rPr dirty="0" sz="2100" spc="-20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between </a:t>
            </a:r>
            <a:r>
              <a:rPr dirty="0" sz="2100" spc="-25" b="0">
                <a:latin typeface="Calibri"/>
                <a:cs typeface="Calibri"/>
              </a:rPr>
              <a:t>the </a:t>
            </a:r>
            <a:r>
              <a:rPr dirty="0" sz="2100" b="0">
                <a:latin typeface="Calibri"/>
                <a:cs typeface="Calibri"/>
              </a:rPr>
              <a:t>right</a:t>
            </a:r>
            <a:r>
              <a:rPr dirty="0" sz="2100" spc="-30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and</a:t>
            </a:r>
            <a:r>
              <a:rPr dirty="0" sz="2100" spc="-10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left</a:t>
            </a:r>
            <a:r>
              <a:rPr dirty="0" sz="2100" spc="5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hemispheres</a:t>
            </a:r>
            <a:r>
              <a:rPr dirty="0" sz="2100" spc="10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of</a:t>
            </a:r>
            <a:r>
              <a:rPr dirty="0" sz="2100" spc="-25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the</a:t>
            </a:r>
            <a:r>
              <a:rPr dirty="0" sz="2100" spc="-15" b="0">
                <a:latin typeface="Calibri"/>
                <a:cs typeface="Calibri"/>
              </a:rPr>
              <a:t> </a:t>
            </a:r>
            <a:r>
              <a:rPr dirty="0" sz="2100" spc="-10" b="0">
                <a:latin typeface="Calibri"/>
                <a:cs typeface="Calibri"/>
              </a:rPr>
              <a:t>cerebrum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46531" y="1135380"/>
            <a:ext cx="4191000" cy="469900"/>
          </a:xfrm>
          <a:custGeom>
            <a:avLst/>
            <a:gdLst/>
            <a:ahLst/>
            <a:cxnLst/>
            <a:rect l="l" t="t" r="r" b="b"/>
            <a:pathLst>
              <a:path w="4191000" h="469900">
                <a:moveTo>
                  <a:pt x="4191000" y="0"/>
                </a:moveTo>
                <a:lnTo>
                  <a:pt x="0" y="0"/>
                </a:lnTo>
                <a:lnTo>
                  <a:pt x="0" y="469392"/>
                </a:lnTo>
                <a:lnTo>
                  <a:pt x="4191000" y="469392"/>
                </a:lnTo>
                <a:lnTo>
                  <a:pt x="4191000" y="464693"/>
                </a:lnTo>
                <a:lnTo>
                  <a:pt x="10668" y="464693"/>
                </a:lnTo>
                <a:lnTo>
                  <a:pt x="6096" y="458723"/>
                </a:lnTo>
                <a:lnTo>
                  <a:pt x="10668" y="458724"/>
                </a:lnTo>
                <a:lnTo>
                  <a:pt x="10668" y="10668"/>
                </a:lnTo>
                <a:lnTo>
                  <a:pt x="6095" y="10668"/>
                </a:lnTo>
                <a:lnTo>
                  <a:pt x="10668" y="6096"/>
                </a:lnTo>
                <a:lnTo>
                  <a:pt x="4191000" y="6096"/>
                </a:lnTo>
                <a:lnTo>
                  <a:pt x="4191000" y="0"/>
                </a:lnTo>
                <a:close/>
              </a:path>
              <a:path w="4191000" h="469900">
                <a:moveTo>
                  <a:pt x="10668" y="458723"/>
                </a:moveTo>
                <a:lnTo>
                  <a:pt x="6096" y="458723"/>
                </a:lnTo>
                <a:lnTo>
                  <a:pt x="10668" y="464693"/>
                </a:lnTo>
                <a:lnTo>
                  <a:pt x="10668" y="458723"/>
                </a:lnTo>
                <a:close/>
              </a:path>
              <a:path w="4191000" h="469900">
                <a:moveTo>
                  <a:pt x="4180332" y="458723"/>
                </a:moveTo>
                <a:lnTo>
                  <a:pt x="10668" y="458723"/>
                </a:lnTo>
                <a:lnTo>
                  <a:pt x="10668" y="464693"/>
                </a:lnTo>
                <a:lnTo>
                  <a:pt x="4180332" y="464693"/>
                </a:lnTo>
                <a:lnTo>
                  <a:pt x="4180332" y="458723"/>
                </a:lnTo>
                <a:close/>
              </a:path>
              <a:path w="4191000" h="469900">
                <a:moveTo>
                  <a:pt x="4180332" y="6096"/>
                </a:moveTo>
                <a:lnTo>
                  <a:pt x="4180332" y="464693"/>
                </a:lnTo>
                <a:lnTo>
                  <a:pt x="4186428" y="458723"/>
                </a:lnTo>
                <a:lnTo>
                  <a:pt x="4191000" y="458723"/>
                </a:lnTo>
                <a:lnTo>
                  <a:pt x="4191000" y="10668"/>
                </a:lnTo>
                <a:lnTo>
                  <a:pt x="4186428" y="10668"/>
                </a:lnTo>
                <a:lnTo>
                  <a:pt x="4180332" y="6096"/>
                </a:lnTo>
                <a:close/>
              </a:path>
              <a:path w="4191000" h="469900">
                <a:moveTo>
                  <a:pt x="4191000" y="458723"/>
                </a:moveTo>
                <a:lnTo>
                  <a:pt x="4186428" y="458723"/>
                </a:lnTo>
                <a:lnTo>
                  <a:pt x="4180332" y="464693"/>
                </a:lnTo>
                <a:lnTo>
                  <a:pt x="4191000" y="464693"/>
                </a:lnTo>
                <a:lnTo>
                  <a:pt x="4191000" y="458723"/>
                </a:lnTo>
                <a:close/>
              </a:path>
              <a:path w="4191000" h="469900">
                <a:moveTo>
                  <a:pt x="10668" y="6096"/>
                </a:moveTo>
                <a:lnTo>
                  <a:pt x="6095" y="10668"/>
                </a:lnTo>
                <a:lnTo>
                  <a:pt x="10668" y="10668"/>
                </a:lnTo>
                <a:lnTo>
                  <a:pt x="10668" y="6096"/>
                </a:lnTo>
                <a:close/>
              </a:path>
              <a:path w="4191000" h="469900">
                <a:moveTo>
                  <a:pt x="4180332" y="6096"/>
                </a:moveTo>
                <a:lnTo>
                  <a:pt x="10668" y="6096"/>
                </a:lnTo>
                <a:lnTo>
                  <a:pt x="10668" y="10668"/>
                </a:lnTo>
                <a:lnTo>
                  <a:pt x="4180332" y="10668"/>
                </a:lnTo>
                <a:lnTo>
                  <a:pt x="4180332" y="6096"/>
                </a:lnTo>
                <a:close/>
              </a:path>
              <a:path w="4191000" h="469900">
                <a:moveTo>
                  <a:pt x="4191000" y="6096"/>
                </a:moveTo>
                <a:lnTo>
                  <a:pt x="4180332" y="6096"/>
                </a:lnTo>
                <a:lnTo>
                  <a:pt x="4186428" y="10668"/>
                </a:lnTo>
                <a:lnTo>
                  <a:pt x="4191000" y="10668"/>
                </a:lnTo>
                <a:lnTo>
                  <a:pt x="4191000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20598" y="1148626"/>
            <a:ext cx="3680460" cy="4006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450" b="0">
                <a:latin typeface="Calibri"/>
                <a:cs typeface="Calibri"/>
              </a:rPr>
              <a:t>Diencephalon</a:t>
            </a:r>
            <a:r>
              <a:rPr dirty="0" sz="2450" spc="-40" b="0">
                <a:latin typeface="Calibri"/>
                <a:cs typeface="Calibri"/>
              </a:rPr>
              <a:t> </a:t>
            </a:r>
            <a:r>
              <a:rPr dirty="0" sz="2450" b="0">
                <a:latin typeface="Calibri"/>
                <a:cs typeface="Calibri"/>
              </a:rPr>
              <a:t>and</a:t>
            </a:r>
            <a:r>
              <a:rPr dirty="0" sz="2450" spc="-10" b="0">
                <a:latin typeface="Calibri"/>
                <a:cs typeface="Calibri"/>
              </a:rPr>
              <a:t> brainstem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68340" y="1203960"/>
            <a:ext cx="3322319" cy="2944367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2535935" y="6041135"/>
            <a:ext cx="3030220" cy="335280"/>
          </a:xfrm>
          <a:custGeom>
            <a:avLst/>
            <a:gdLst/>
            <a:ahLst/>
            <a:cxnLst/>
            <a:rect l="l" t="t" r="r" b="b"/>
            <a:pathLst>
              <a:path w="3030220" h="335279">
                <a:moveTo>
                  <a:pt x="3029712" y="0"/>
                </a:moveTo>
                <a:lnTo>
                  <a:pt x="0" y="0"/>
                </a:lnTo>
                <a:lnTo>
                  <a:pt x="0" y="335153"/>
                </a:lnTo>
                <a:lnTo>
                  <a:pt x="3029712" y="335153"/>
                </a:lnTo>
                <a:lnTo>
                  <a:pt x="3029712" y="329184"/>
                </a:lnTo>
                <a:lnTo>
                  <a:pt x="12192" y="329184"/>
                </a:lnTo>
                <a:lnTo>
                  <a:pt x="6096" y="324612"/>
                </a:lnTo>
                <a:lnTo>
                  <a:pt x="12192" y="324612"/>
                </a:lnTo>
                <a:lnTo>
                  <a:pt x="12192" y="10668"/>
                </a:lnTo>
                <a:lnTo>
                  <a:pt x="6095" y="10668"/>
                </a:lnTo>
                <a:lnTo>
                  <a:pt x="12192" y="6096"/>
                </a:lnTo>
                <a:lnTo>
                  <a:pt x="3029712" y="6096"/>
                </a:lnTo>
                <a:lnTo>
                  <a:pt x="3029712" y="0"/>
                </a:lnTo>
                <a:close/>
              </a:path>
              <a:path w="3030220" h="335279">
                <a:moveTo>
                  <a:pt x="12192" y="324612"/>
                </a:moveTo>
                <a:lnTo>
                  <a:pt x="6096" y="324612"/>
                </a:lnTo>
                <a:lnTo>
                  <a:pt x="12192" y="329184"/>
                </a:lnTo>
                <a:lnTo>
                  <a:pt x="12192" y="324612"/>
                </a:lnTo>
                <a:close/>
              </a:path>
              <a:path w="3030220" h="335279">
                <a:moveTo>
                  <a:pt x="3019044" y="324612"/>
                </a:moveTo>
                <a:lnTo>
                  <a:pt x="12192" y="324612"/>
                </a:lnTo>
                <a:lnTo>
                  <a:pt x="12192" y="329184"/>
                </a:lnTo>
                <a:lnTo>
                  <a:pt x="3019044" y="329184"/>
                </a:lnTo>
                <a:lnTo>
                  <a:pt x="3019044" y="324612"/>
                </a:lnTo>
                <a:close/>
              </a:path>
              <a:path w="3030220" h="335279">
                <a:moveTo>
                  <a:pt x="3019044" y="6096"/>
                </a:moveTo>
                <a:lnTo>
                  <a:pt x="3019044" y="329184"/>
                </a:lnTo>
                <a:lnTo>
                  <a:pt x="3023616" y="324612"/>
                </a:lnTo>
                <a:lnTo>
                  <a:pt x="3029712" y="324612"/>
                </a:lnTo>
                <a:lnTo>
                  <a:pt x="3029712" y="10668"/>
                </a:lnTo>
                <a:lnTo>
                  <a:pt x="3023616" y="10668"/>
                </a:lnTo>
                <a:lnTo>
                  <a:pt x="3019044" y="6096"/>
                </a:lnTo>
                <a:close/>
              </a:path>
              <a:path w="3030220" h="335279">
                <a:moveTo>
                  <a:pt x="3029712" y="324612"/>
                </a:moveTo>
                <a:lnTo>
                  <a:pt x="3023616" y="324612"/>
                </a:lnTo>
                <a:lnTo>
                  <a:pt x="3019044" y="329184"/>
                </a:lnTo>
                <a:lnTo>
                  <a:pt x="3029712" y="329184"/>
                </a:lnTo>
                <a:lnTo>
                  <a:pt x="3029712" y="324612"/>
                </a:lnTo>
                <a:close/>
              </a:path>
              <a:path w="3030220" h="335279">
                <a:moveTo>
                  <a:pt x="12192" y="6096"/>
                </a:moveTo>
                <a:lnTo>
                  <a:pt x="6095" y="10668"/>
                </a:lnTo>
                <a:lnTo>
                  <a:pt x="12192" y="10668"/>
                </a:lnTo>
                <a:lnTo>
                  <a:pt x="12192" y="6096"/>
                </a:lnTo>
                <a:close/>
              </a:path>
              <a:path w="3030220" h="335279">
                <a:moveTo>
                  <a:pt x="3019044" y="6096"/>
                </a:moveTo>
                <a:lnTo>
                  <a:pt x="12192" y="6096"/>
                </a:lnTo>
                <a:lnTo>
                  <a:pt x="12192" y="10668"/>
                </a:lnTo>
                <a:lnTo>
                  <a:pt x="3019044" y="10668"/>
                </a:lnTo>
                <a:lnTo>
                  <a:pt x="3019044" y="6096"/>
                </a:lnTo>
                <a:close/>
              </a:path>
              <a:path w="3030220" h="335279">
                <a:moveTo>
                  <a:pt x="3029712" y="6096"/>
                </a:moveTo>
                <a:lnTo>
                  <a:pt x="3019044" y="6096"/>
                </a:lnTo>
                <a:lnTo>
                  <a:pt x="3023616" y="10668"/>
                </a:lnTo>
                <a:lnTo>
                  <a:pt x="3029712" y="10668"/>
                </a:lnTo>
                <a:lnTo>
                  <a:pt x="302971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1793138" y="1675866"/>
            <a:ext cx="3398520" cy="46532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750" spc="-10" b="1">
                <a:latin typeface="Calibri"/>
                <a:cs typeface="Calibri"/>
              </a:rPr>
              <a:t>Diencephalon:</a:t>
            </a:r>
            <a:endParaRPr sz="17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550">
              <a:latin typeface="Calibri"/>
              <a:cs typeface="Calibri"/>
            </a:endParaRPr>
          </a:p>
          <a:p>
            <a:pPr marL="262255" marR="554990" indent="-250190">
              <a:lnSpc>
                <a:spcPct val="101800"/>
              </a:lnSpc>
              <a:spcBef>
                <a:spcPts val="5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Thalmus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: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relays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sensory</a:t>
            </a:r>
            <a:r>
              <a:rPr dirty="0" sz="1550" spc="2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info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 spc="-25">
                <a:latin typeface="Calibri"/>
                <a:cs typeface="Calibri"/>
              </a:rPr>
              <a:t>to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cerebral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cortex,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assigns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25">
                <a:latin typeface="Calibri"/>
                <a:cs typeface="Calibri"/>
              </a:rPr>
              <a:t>an </a:t>
            </a:r>
            <a:r>
              <a:rPr dirty="0" sz="1550">
                <a:latin typeface="Calibri"/>
                <a:cs typeface="Calibri"/>
              </a:rPr>
              <a:t>emotion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to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feelings,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regulates </a:t>
            </a:r>
            <a:r>
              <a:rPr dirty="0" sz="1550">
                <a:latin typeface="Calibri"/>
                <a:cs typeface="Calibri"/>
              </a:rPr>
              <a:t>LOC,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regulates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complex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reflex movements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62255" marR="487680" indent="-250190">
              <a:lnSpc>
                <a:spcPct val="101800"/>
              </a:lnSpc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Hypothalmus:</a:t>
            </a:r>
            <a:r>
              <a:rPr dirty="0" sz="1550" spc="49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hormonal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“head </a:t>
            </a:r>
            <a:r>
              <a:rPr dirty="0" sz="1550">
                <a:latin typeface="Calibri"/>
                <a:cs typeface="Calibri"/>
              </a:rPr>
              <a:t>quarters”: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controls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heart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beat, </a:t>
            </a:r>
            <a:r>
              <a:rPr dirty="0" sz="1550">
                <a:latin typeface="Calibri"/>
                <a:cs typeface="Calibri"/>
              </a:rPr>
              <a:t>blood</a:t>
            </a:r>
            <a:r>
              <a:rPr dirty="0" sz="1550" spc="9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pressure,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digestion,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water </a:t>
            </a:r>
            <a:r>
              <a:rPr dirty="0" sz="1550">
                <a:latin typeface="Calibri"/>
                <a:cs typeface="Calibri"/>
              </a:rPr>
              <a:t>balance,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body</a:t>
            </a:r>
            <a:r>
              <a:rPr dirty="0" sz="1550" spc="9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temperature,</a:t>
            </a:r>
            <a:r>
              <a:rPr dirty="0" sz="1550" spc="90">
                <a:latin typeface="Calibri"/>
                <a:cs typeface="Calibri"/>
              </a:rPr>
              <a:t> </a:t>
            </a:r>
            <a:r>
              <a:rPr dirty="0" sz="1550" spc="-25">
                <a:latin typeface="Calibri"/>
                <a:cs typeface="Calibri"/>
              </a:rPr>
              <a:t>and </a:t>
            </a:r>
            <a:r>
              <a:rPr dirty="0" sz="1550">
                <a:latin typeface="Calibri"/>
                <a:cs typeface="Calibri"/>
              </a:rPr>
              <a:t>sleep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cycles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hormone secretion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62255" marR="591185" indent="-250190">
              <a:lnSpc>
                <a:spcPct val="101600"/>
              </a:lnSpc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Pineal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gland:</a:t>
            </a:r>
            <a:r>
              <a:rPr dirty="0" sz="1550" spc="10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maintains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body’s </a:t>
            </a:r>
            <a:r>
              <a:rPr dirty="0" sz="1550">
                <a:latin typeface="Calibri"/>
                <a:cs typeface="Calibri"/>
              </a:rPr>
              <a:t>“clock”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through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daily,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monthly,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seasonal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cycles.</a:t>
            </a:r>
            <a:endParaRPr sz="1550">
              <a:latin typeface="Calibri"/>
              <a:cs typeface="Calibri"/>
            </a:endParaRPr>
          </a:p>
          <a:p>
            <a:pPr marL="829310">
              <a:lnSpc>
                <a:spcPct val="100000"/>
              </a:lnSpc>
              <a:spcBef>
                <a:spcPts val="27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Fig.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18.16,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18.20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35396" y="4308347"/>
            <a:ext cx="3192779" cy="1905000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20767" y="1761744"/>
            <a:ext cx="4373880" cy="4340352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897178" y="2055418"/>
            <a:ext cx="1815464" cy="122872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550" spc="-10" b="1">
                <a:latin typeface="Calibri"/>
                <a:cs typeface="Calibri"/>
              </a:rPr>
              <a:t>Brainstem: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550">
              <a:latin typeface="Calibri"/>
              <a:cs typeface="Calibri"/>
            </a:endParaRPr>
          </a:p>
          <a:p>
            <a:pPr marL="262255" indent="-25019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 spc="-10">
                <a:latin typeface="Calibri"/>
                <a:cs typeface="Calibri"/>
              </a:rPr>
              <a:t>Midbrain</a:t>
            </a:r>
            <a:endParaRPr sz="1550">
              <a:latin typeface="Calibri"/>
              <a:cs typeface="Calibri"/>
            </a:endParaRPr>
          </a:p>
          <a:p>
            <a:pPr marL="262255" indent="-250190">
              <a:lnSpc>
                <a:spcPct val="100000"/>
              </a:lnSpc>
              <a:spcBef>
                <a:spcPts val="20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 spc="-20">
                <a:latin typeface="Calibri"/>
                <a:cs typeface="Calibri"/>
              </a:rPr>
              <a:t>Pons</a:t>
            </a:r>
            <a:endParaRPr sz="1550">
              <a:latin typeface="Calibri"/>
              <a:cs typeface="Calibri"/>
            </a:endParaRPr>
          </a:p>
          <a:p>
            <a:pPr marL="262255" indent="-250190">
              <a:lnSpc>
                <a:spcPct val="100000"/>
              </a:lnSpc>
              <a:spcBef>
                <a:spcPts val="35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Medulla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oblongata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745236" y="1234440"/>
            <a:ext cx="1592580" cy="469900"/>
          </a:xfrm>
          <a:custGeom>
            <a:avLst/>
            <a:gdLst/>
            <a:ahLst/>
            <a:cxnLst/>
            <a:rect l="l" t="t" r="r" b="b"/>
            <a:pathLst>
              <a:path w="1592580" h="469900">
                <a:moveTo>
                  <a:pt x="1592453" y="0"/>
                </a:moveTo>
                <a:lnTo>
                  <a:pt x="0" y="0"/>
                </a:lnTo>
                <a:lnTo>
                  <a:pt x="0" y="469392"/>
                </a:lnTo>
                <a:lnTo>
                  <a:pt x="1592453" y="469392"/>
                </a:lnTo>
                <a:lnTo>
                  <a:pt x="1592453" y="463295"/>
                </a:lnTo>
                <a:lnTo>
                  <a:pt x="10668" y="463295"/>
                </a:lnTo>
                <a:lnTo>
                  <a:pt x="4572" y="458723"/>
                </a:lnTo>
                <a:lnTo>
                  <a:pt x="10668" y="458723"/>
                </a:lnTo>
                <a:lnTo>
                  <a:pt x="10668" y="10668"/>
                </a:lnTo>
                <a:lnTo>
                  <a:pt x="4571" y="10668"/>
                </a:lnTo>
                <a:lnTo>
                  <a:pt x="10668" y="4572"/>
                </a:lnTo>
                <a:lnTo>
                  <a:pt x="1592453" y="4571"/>
                </a:lnTo>
                <a:lnTo>
                  <a:pt x="1592453" y="0"/>
                </a:lnTo>
                <a:close/>
              </a:path>
              <a:path w="1592580" h="469900">
                <a:moveTo>
                  <a:pt x="10668" y="458723"/>
                </a:moveTo>
                <a:lnTo>
                  <a:pt x="4572" y="458723"/>
                </a:lnTo>
                <a:lnTo>
                  <a:pt x="10668" y="463295"/>
                </a:lnTo>
                <a:lnTo>
                  <a:pt x="10668" y="458723"/>
                </a:lnTo>
                <a:close/>
              </a:path>
              <a:path w="1592580" h="469900">
                <a:moveTo>
                  <a:pt x="1581912" y="458723"/>
                </a:moveTo>
                <a:lnTo>
                  <a:pt x="10668" y="458723"/>
                </a:lnTo>
                <a:lnTo>
                  <a:pt x="10668" y="463295"/>
                </a:lnTo>
                <a:lnTo>
                  <a:pt x="1581912" y="463295"/>
                </a:lnTo>
                <a:lnTo>
                  <a:pt x="1581912" y="458723"/>
                </a:lnTo>
                <a:close/>
              </a:path>
              <a:path w="1592580" h="469900">
                <a:moveTo>
                  <a:pt x="1581912" y="4572"/>
                </a:moveTo>
                <a:lnTo>
                  <a:pt x="1581912" y="463295"/>
                </a:lnTo>
                <a:lnTo>
                  <a:pt x="1586484" y="458723"/>
                </a:lnTo>
                <a:lnTo>
                  <a:pt x="1592453" y="458723"/>
                </a:lnTo>
                <a:lnTo>
                  <a:pt x="1592453" y="10668"/>
                </a:lnTo>
                <a:lnTo>
                  <a:pt x="1586484" y="10668"/>
                </a:lnTo>
                <a:lnTo>
                  <a:pt x="1581912" y="4572"/>
                </a:lnTo>
                <a:close/>
              </a:path>
              <a:path w="1592580" h="469900">
                <a:moveTo>
                  <a:pt x="1592453" y="458723"/>
                </a:moveTo>
                <a:lnTo>
                  <a:pt x="1586484" y="458723"/>
                </a:lnTo>
                <a:lnTo>
                  <a:pt x="1581912" y="463295"/>
                </a:lnTo>
                <a:lnTo>
                  <a:pt x="1592453" y="463295"/>
                </a:lnTo>
                <a:lnTo>
                  <a:pt x="1592453" y="458723"/>
                </a:lnTo>
                <a:close/>
              </a:path>
              <a:path w="1592580" h="469900">
                <a:moveTo>
                  <a:pt x="10668" y="4572"/>
                </a:moveTo>
                <a:lnTo>
                  <a:pt x="4571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1592580" h="469900">
                <a:moveTo>
                  <a:pt x="1581912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1581912" y="10668"/>
                </a:lnTo>
                <a:lnTo>
                  <a:pt x="1581912" y="4572"/>
                </a:lnTo>
                <a:close/>
              </a:path>
              <a:path w="1592580" h="469900">
                <a:moveTo>
                  <a:pt x="1592453" y="4571"/>
                </a:moveTo>
                <a:lnTo>
                  <a:pt x="1581912" y="4572"/>
                </a:lnTo>
                <a:lnTo>
                  <a:pt x="1586484" y="10668"/>
                </a:lnTo>
                <a:lnTo>
                  <a:pt x="1592453" y="10668"/>
                </a:lnTo>
                <a:lnTo>
                  <a:pt x="1592453" y="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9277" y="1246111"/>
            <a:ext cx="1321435" cy="4006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450" spc="-10" b="0">
                <a:latin typeface="Calibri"/>
                <a:cs typeface="Calibri"/>
              </a:rPr>
              <a:t>Brainstem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19327" y="3877995"/>
            <a:ext cx="2800985" cy="195135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262255" indent="-250190">
              <a:lnSpc>
                <a:spcPct val="100000"/>
              </a:lnSpc>
              <a:spcBef>
                <a:spcPts val="130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“oldest”</a:t>
            </a:r>
            <a:r>
              <a:rPr dirty="0" sz="1550" spc="3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part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of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brain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62255" marR="104775" indent="-250190">
              <a:lnSpc>
                <a:spcPct val="101600"/>
              </a:lnSpc>
              <a:spcBef>
                <a:spcPts val="5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Relays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sensory</a:t>
            </a:r>
            <a:r>
              <a:rPr dirty="0" sz="1550" spc="3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motor </a:t>
            </a:r>
            <a:r>
              <a:rPr dirty="0" sz="1550">
                <a:latin typeface="Calibri"/>
                <a:cs typeface="Calibri"/>
              </a:rPr>
              <a:t>impulses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between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spinal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 spc="-20">
                <a:latin typeface="Calibri"/>
                <a:cs typeface="Calibri"/>
              </a:rPr>
              <a:t>cord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brain.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62255" marR="5080" indent="-250190">
              <a:lnSpc>
                <a:spcPct val="101899"/>
              </a:lnSpc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Controls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heartbeat,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respiration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vessel</a:t>
            </a:r>
            <a:r>
              <a:rPr dirty="0" sz="1550" spc="3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diameter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37132" y="1773936"/>
            <a:ext cx="3351276" cy="3272028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311907" y="5507735"/>
            <a:ext cx="1600200" cy="335280"/>
          </a:xfrm>
          <a:custGeom>
            <a:avLst/>
            <a:gdLst/>
            <a:ahLst/>
            <a:cxnLst/>
            <a:rect l="l" t="t" r="r" b="b"/>
            <a:pathLst>
              <a:path w="1600200" h="335279">
                <a:moveTo>
                  <a:pt x="1600200" y="0"/>
                </a:moveTo>
                <a:lnTo>
                  <a:pt x="0" y="0"/>
                </a:lnTo>
                <a:lnTo>
                  <a:pt x="0" y="335153"/>
                </a:lnTo>
                <a:lnTo>
                  <a:pt x="1600200" y="335153"/>
                </a:lnTo>
                <a:lnTo>
                  <a:pt x="1600200" y="329184"/>
                </a:lnTo>
                <a:lnTo>
                  <a:pt x="10668" y="329184"/>
                </a:lnTo>
                <a:lnTo>
                  <a:pt x="6096" y="323088"/>
                </a:lnTo>
                <a:lnTo>
                  <a:pt x="10668" y="323088"/>
                </a:lnTo>
                <a:lnTo>
                  <a:pt x="10668" y="10668"/>
                </a:lnTo>
                <a:lnTo>
                  <a:pt x="6096" y="10668"/>
                </a:lnTo>
                <a:lnTo>
                  <a:pt x="10668" y="4572"/>
                </a:lnTo>
                <a:lnTo>
                  <a:pt x="1600200" y="4572"/>
                </a:lnTo>
                <a:lnTo>
                  <a:pt x="1600200" y="0"/>
                </a:lnTo>
                <a:close/>
              </a:path>
              <a:path w="1600200" h="335279">
                <a:moveTo>
                  <a:pt x="10668" y="323088"/>
                </a:moveTo>
                <a:lnTo>
                  <a:pt x="6096" y="323088"/>
                </a:lnTo>
                <a:lnTo>
                  <a:pt x="10668" y="329184"/>
                </a:lnTo>
                <a:lnTo>
                  <a:pt x="10668" y="323088"/>
                </a:lnTo>
                <a:close/>
              </a:path>
              <a:path w="1600200" h="335279">
                <a:moveTo>
                  <a:pt x="1589532" y="323088"/>
                </a:moveTo>
                <a:lnTo>
                  <a:pt x="10668" y="323088"/>
                </a:lnTo>
                <a:lnTo>
                  <a:pt x="10668" y="329184"/>
                </a:lnTo>
                <a:lnTo>
                  <a:pt x="1589532" y="329184"/>
                </a:lnTo>
                <a:lnTo>
                  <a:pt x="1589532" y="323088"/>
                </a:lnTo>
                <a:close/>
              </a:path>
              <a:path w="1600200" h="335279">
                <a:moveTo>
                  <a:pt x="1589532" y="4572"/>
                </a:moveTo>
                <a:lnTo>
                  <a:pt x="1589532" y="329184"/>
                </a:lnTo>
                <a:lnTo>
                  <a:pt x="1595628" y="323088"/>
                </a:lnTo>
                <a:lnTo>
                  <a:pt x="1600200" y="323088"/>
                </a:lnTo>
                <a:lnTo>
                  <a:pt x="1600200" y="10668"/>
                </a:lnTo>
                <a:lnTo>
                  <a:pt x="1595628" y="10668"/>
                </a:lnTo>
                <a:lnTo>
                  <a:pt x="1589532" y="4572"/>
                </a:lnTo>
                <a:close/>
              </a:path>
              <a:path w="1600200" h="335279">
                <a:moveTo>
                  <a:pt x="1600200" y="323088"/>
                </a:moveTo>
                <a:lnTo>
                  <a:pt x="1595628" y="323088"/>
                </a:lnTo>
                <a:lnTo>
                  <a:pt x="1589532" y="329184"/>
                </a:lnTo>
                <a:lnTo>
                  <a:pt x="1600200" y="329184"/>
                </a:lnTo>
                <a:lnTo>
                  <a:pt x="1600200" y="323088"/>
                </a:lnTo>
                <a:close/>
              </a:path>
              <a:path w="1600200" h="335279">
                <a:moveTo>
                  <a:pt x="10668" y="4572"/>
                </a:moveTo>
                <a:lnTo>
                  <a:pt x="6096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1600200" h="335279">
                <a:moveTo>
                  <a:pt x="1589532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1589532" y="10668"/>
                </a:lnTo>
                <a:lnTo>
                  <a:pt x="1589532" y="4572"/>
                </a:lnTo>
                <a:close/>
              </a:path>
              <a:path w="1600200" h="335279">
                <a:moveTo>
                  <a:pt x="1600200" y="4572"/>
                </a:moveTo>
                <a:lnTo>
                  <a:pt x="1589532" y="4572"/>
                </a:lnTo>
                <a:lnTo>
                  <a:pt x="1595628" y="10668"/>
                </a:lnTo>
                <a:lnTo>
                  <a:pt x="1600200" y="10668"/>
                </a:lnTo>
                <a:lnTo>
                  <a:pt x="1600200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2386025" y="5526976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75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32603" y="1636776"/>
            <a:ext cx="4373880" cy="434492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85544" y="2351532"/>
            <a:ext cx="3896867" cy="2366772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743200" y="5070347"/>
            <a:ext cx="1522730" cy="335280"/>
          </a:xfrm>
          <a:custGeom>
            <a:avLst/>
            <a:gdLst/>
            <a:ahLst/>
            <a:cxnLst/>
            <a:rect l="l" t="t" r="r" b="b"/>
            <a:pathLst>
              <a:path w="1522729" h="335279">
                <a:moveTo>
                  <a:pt x="1522476" y="0"/>
                </a:moveTo>
                <a:lnTo>
                  <a:pt x="0" y="0"/>
                </a:lnTo>
                <a:lnTo>
                  <a:pt x="0" y="335153"/>
                </a:lnTo>
                <a:lnTo>
                  <a:pt x="1522476" y="335153"/>
                </a:lnTo>
                <a:lnTo>
                  <a:pt x="1522476" y="330708"/>
                </a:lnTo>
                <a:lnTo>
                  <a:pt x="12192" y="330708"/>
                </a:lnTo>
                <a:lnTo>
                  <a:pt x="6096" y="324612"/>
                </a:lnTo>
                <a:lnTo>
                  <a:pt x="12192" y="324612"/>
                </a:lnTo>
                <a:lnTo>
                  <a:pt x="12192" y="12192"/>
                </a:lnTo>
                <a:lnTo>
                  <a:pt x="6095" y="12192"/>
                </a:lnTo>
                <a:lnTo>
                  <a:pt x="12192" y="6096"/>
                </a:lnTo>
                <a:lnTo>
                  <a:pt x="1522476" y="6096"/>
                </a:lnTo>
                <a:lnTo>
                  <a:pt x="1522476" y="0"/>
                </a:lnTo>
                <a:close/>
              </a:path>
              <a:path w="1522729" h="335279">
                <a:moveTo>
                  <a:pt x="12192" y="324612"/>
                </a:moveTo>
                <a:lnTo>
                  <a:pt x="6096" y="324612"/>
                </a:lnTo>
                <a:lnTo>
                  <a:pt x="12192" y="330708"/>
                </a:lnTo>
                <a:lnTo>
                  <a:pt x="12192" y="324612"/>
                </a:lnTo>
                <a:close/>
              </a:path>
              <a:path w="1522729" h="335279">
                <a:moveTo>
                  <a:pt x="1511808" y="324612"/>
                </a:moveTo>
                <a:lnTo>
                  <a:pt x="12192" y="324612"/>
                </a:lnTo>
                <a:lnTo>
                  <a:pt x="12192" y="330708"/>
                </a:lnTo>
                <a:lnTo>
                  <a:pt x="1511808" y="330708"/>
                </a:lnTo>
                <a:lnTo>
                  <a:pt x="1511808" y="324612"/>
                </a:lnTo>
                <a:close/>
              </a:path>
              <a:path w="1522729" h="335279">
                <a:moveTo>
                  <a:pt x="1511808" y="6096"/>
                </a:moveTo>
                <a:lnTo>
                  <a:pt x="1511808" y="330708"/>
                </a:lnTo>
                <a:lnTo>
                  <a:pt x="1517904" y="324612"/>
                </a:lnTo>
                <a:lnTo>
                  <a:pt x="1522476" y="324611"/>
                </a:lnTo>
                <a:lnTo>
                  <a:pt x="1522476" y="12192"/>
                </a:lnTo>
                <a:lnTo>
                  <a:pt x="1517904" y="12192"/>
                </a:lnTo>
                <a:lnTo>
                  <a:pt x="1511808" y="6096"/>
                </a:lnTo>
                <a:close/>
              </a:path>
              <a:path w="1522729" h="335279">
                <a:moveTo>
                  <a:pt x="1522476" y="324611"/>
                </a:moveTo>
                <a:lnTo>
                  <a:pt x="1517904" y="324612"/>
                </a:lnTo>
                <a:lnTo>
                  <a:pt x="1511808" y="330708"/>
                </a:lnTo>
                <a:lnTo>
                  <a:pt x="1522476" y="330708"/>
                </a:lnTo>
                <a:lnTo>
                  <a:pt x="1522476" y="324611"/>
                </a:lnTo>
                <a:close/>
              </a:path>
              <a:path w="1522729" h="335279">
                <a:moveTo>
                  <a:pt x="12192" y="6096"/>
                </a:moveTo>
                <a:lnTo>
                  <a:pt x="6095" y="12192"/>
                </a:lnTo>
                <a:lnTo>
                  <a:pt x="12192" y="12192"/>
                </a:lnTo>
                <a:lnTo>
                  <a:pt x="12192" y="6096"/>
                </a:lnTo>
                <a:close/>
              </a:path>
              <a:path w="1522729" h="335279">
                <a:moveTo>
                  <a:pt x="1511808" y="6096"/>
                </a:moveTo>
                <a:lnTo>
                  <a:pt x="12192" y="6096"/>
                </a:lnTo>
                <a:lnTo>
                  <a:pt x="12192" y="12192"/>
                </a:lnTo>
                <a:lnTo>
                  <a:pt x="1511808" y="12192"/>
                </a:lnTo>
                <a:lnTo>
                  <a:pt x="1511808" y="6096"/>
                </a:lnTo>
                <a:close/>
              </a:path>
              <a:path w="1522729" h="335279">
                <a:moveTo>
                  <a:pt x="1522476" y="6096"/>
                </a:moveTo>
                <a:lnTo>
                  <a:pt x="1511808" y="6096"/>
                </a:lnTo>
                <a:lnTo>
                  <a:pt x="1517904" y="12192"/>
                </a:lnTo>
                <a:lnTo>
                  <a:pt x="1522476" y="12192"/>
                </a:lnTo>
                <a:lnTo>
                  <a:pt x="1522476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2817329" y="5091239"/>
            <a:ext cx="125603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13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18-</a:t>
            </a:r>
            <a:r>
              <a:rPr dirty="0" sz="1550" spc="-50">
                <a:latin typeface="Calibri"/>
                <a:cs typeface="Calibri"/>
              </a:rPr>
              <a:t>3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450278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Meninges</a:t>
            </a:r>
            <a:r>
              <a:rPr dirty="0" sz="2800" spc="-25"/>
              <a:t> </a:t>
            </a:r>
            <a:r>
              <a:rPr dirty="0" sz="2800"/>
              <a:t>and</a:t>
            </a:r>
            <a:r>
              <a:rPr dirty="0" sz="2800" spc="5"/>
              <a:t> </a:t>
            </a:r>
            <a:r>
              <a:rPr dirty="0" sz="2800"/>
              <a:t>falx</a:t>
            </a:r>
            <a:r>
              <a:rPr dirty="0" sz="2800" spc="15"/>
              <a:t> </a:t>
            </a:r>
            <a:r>
              <a:rPr dirty="0" sz="2800"/>
              <a:t>cerebri</a:t>
            </a:r>
            <a:r>
              <a:rPr dirty="0" sz="2800" spc="-10"/>
              <a:t> </a:t>
            </a:r>
            <a:r>
              <a:rPr dirty="0" sz="2800" spc="-20"/>
              <a:t>etc…</a:t>
            </a:r>
            <a:endParaRPr sz="2800"/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26252" y="1981200"/>
            <a:ext cx="3392838" cy="371703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729995" y="1088136"/>
            <a:ext cx="6611620" cy="1173480"/>
          </a:xfrm>
          <a:custGeom>
            <a:avLst/>
            <a:gdLst/>
            <a:ahLst/>
            <a:cxnLst/>
            <a:rect l="l" t="t" r="r" b="b"/>
            <a:pathLst>
              <a:path w="6611620" h="1173480">
                <a:moveTo>
                  <a:pt x="6611111" y="0"/>
                </a:moveTo>
                <a:lnTo>
                  <a:pt x="0" y="0"/>
                </a:lnTo>
                <a:lnTo>
                  <a:pt x="0" y="1173353"/>
                </a:lnTo>
                <a:lnTo>
                  <a:pt x="6611111" y="1173353"/>
                </a:lnTo>
                <a:lnTo>
                  <a:pt x="6611111" y="1167384"/>
                </a:lnTo>
                <a:lnTo>
                  <a:pt x="10668" y="1167384"/>
                </a:lnTo>
                <a:lnTo>
                  <a:pt x="6096" y="1162812"/>
                </a:lnTo>
                <a:lnTo>
                  <a:pt x="10668" y="1162812"/>
                </a:lnTo>
                <a:lnTo>
                  <a:pt x="10668" y="10668"/>
                </a:lnTo>
                <a:lnTo>
                  <a:pt x="6095" y="10668"/>
                </a:lnTo>
                <a:lnTo>
                  <a:pt x="10668" y="6096"/>
                </a:lnTo>
                <a:lnTo>
                  <a:pt x="6611111" y="6095"/>
                </a:lnTo>
                <a:lnTo>
                  <a:pt x="6611111" y="0"/>
                </a:lnTo>
                <a:close/>
              </a:path>
              <a:path w="6611620" h="1173480">
                <a:moveTo>
                  <a:pt x="10668" y="1162812"/>
                </a:moveTo>
                <a:lnTo>
                  <a:pt x="6096" y="1162812"/>
                </a:lnTo>
                <a:lnTo>
                  <a:pt x="10668" y="1167384"/>
                </a:lnTo>
                <a:lnTo>
                  <a:pt x="10668" y="1162812"/>
                </a:lnTo>
                <a:close/>
              </a:path>
              <a:path w="6611620" h="1173480">
                <a:moveTo>
                  <a:pt x="6598793" y="1162812"/>
                </a:moveTo>
                <a:lnTo>
                  <a:pt x="10668" y="1162812"/>
                </a:lnTo>
                <a:lnTo>
                  <a:pt x="10668" y="1167384"/>
                </a:lnTo>
                <a:lnTo>
                  <a:pt x="6598793" y="1167384"/>
                </a:lnTo>
                <a:lnTo>
                  <a:pt x="6598793" y="1162812"/>
                </a:lnTo>
                <a:close/>
              </a:path>
              <a:path w="6611620" h="1173480">
                <a:moveTo>
                  <a:pt x="6598793" y="6096"/>
                </a:moveTo>
                <a:lnTo>
                  <a:pt x="6598793" y="1167384"/>
                </a:lnTo>
                <a:lnTo>
                  <a:pt x="6605016" y="1162812"/>
                </a:lnTo>
                <a:lnTo>
                  <a:pt x="6611111" y="1162811"/>
                </a:lnTo>
                <a:lnTo>
                  <a:pt x="6611111" y="10668"/>
                </a:lnTo>
                <a:lnTo>
                  <a:pt x="6605016" y="10668"/>
                </a:lnTo>
                <a:lnTo>
                  <a:pt x="6598793" y="6096"/>
                </a:lnTo>
                <a:close/>
              </a:path>
              <a:path w="6611620" h="1173480">
                <a:moveTo>
                  <a:pt x="6611111" y="1162811"/>
                </a:moveTo>
                <a:lnTo>
                  <a:pt x="6605016" y="1162812"/>
                </a:lnTo>
                <a:lnTo>
                  <a:pt x="6598793" y="1167384"/>
                </a:lnTo>
                <a:lnTo>
                  <a:pt x="6611111" y="1167384"/>
                </a:lnTo>
                <a:lnTo>
                  <a:pt x="6611111" y="1162811"/>
                </a:lnTo>
                <a:close/>
              </a:path>
              <a:path w="6611620" h="1173480">
                <a:moveTo>
                  <a:pt x="10668" y="6096"/>
                </a:moveTo>
                <a:lnTo>
                  <a:pt x="6095" y="10668"/>
                </a:lnTo>
                <a:lnTo>
                  <a:pt x="10668" y="10668"/>
                </a:lnTo>
                <a:lnTo>
                  <a:pt x="10668" y="6096"/>
                </a:lnTo>
                <a:close/>
              </a:path>
              <a:path w="6611620" h="1173480">
                <a:moveTo>
                  <a:pt x="6598793" y="6096"/>
                </a:moveTo>
                <a:lnTo>
                  <a:pt x="10668" y="6096"/>
                </a:lnTo>
                <a:lnTo>
                  <a:pt x="10668" y="10668"/>
                </a:lnTo>
                <a:lnTo>
                  <a:pt x="6598793" y="10668"/>
                </a:lnTo>
                <a:lnTo>
                  <a:pt x="6598793" y="6096"/>
                </a:lnTo>
                <a:close/>
              </a:path>
              <a:path w="6611620" h="1173480">
                <a:moveTo>
                  <a:pt x="6611111" y="6095"/>
                </a:moveTo>
                <a:lnTo>
                  <a:pt x="6598793" y="6096"/>
                </a:lnTo>
                <a:lnTo>
                  <a:pt x="6605016" y="10668"/>
                </a:lnTo>
                <a:lnTo>
                  <a:pt x="6611111" y="10668"/>
                </a:lnTo>
                <a:lnTo>
                  <a:pt x="6611111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804125" y="1532623"/>
            <a:ext cx="641921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dural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sinuses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are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venous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channels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that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lie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between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 two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layers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dura </a:t>
            </a:r>
            <a:r>
              <a:rPr dirty="0" sz="1400" spc="-10">
                <a:latin typeface="Calibri"/>
                <a:cs typeface="Calibri"/>
              </a:rPr>
              <a:t>mater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97251" y="2363723"/>
            <a:ext cx="5579363" cy="420776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1216" y="1930908"/>
            <a:ext cx="4535424" cy="173178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31179" y="4038600"/>
            <a:ext cx="3360420" cy="1709927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3212592" y="5983223"/>
            <a:ext cx="4196080" cy="335280"/>
          </a:xfrm>
          <a:custGeom>
            <a:avLst/>
            <a:gdLst/>
            <a:ahLst/>
            <a:cxnLst/>
            <a:rect l="l" t="t" r="r" b="b"/>
            <a:pathLst>
              <a:path w="4196080" h="335279">
                <a:moveTo>
                  <a:pt x="4195572" y="0"/>
                </a:moveTo>
                <a:lnTo>
                  <a:pt x="0" y="0"/>
                </a:lnTo>
                <a:lnTo>
                  <a:pt x="0" y="335153"/>
                </a:lnTo>
                <a:lnTo>
                  <a:pt x="4195572" y="335153"/>
                </a:lnTo>
                <a:lnTo>
                  <a:pt x="4195572" y="329184"/>
                </a:lnTo>
                <a:lnTo>
                  <a:pt x="10668" y="329184"/>
                </a:lnTo>
                <a:lnTo>
                  <a:pt x="6096" y="323088"/>
                </a:lnTo>
                <a:lnTo>
                  <a:pt x="10668" y="323088"/>
                </a:lnTo>
                <a:lnTo>
                  <a:pt x="10668" y="10668"/>
                </a:lnTo>
                <a:lnTo>
                  <a:pt x="6095" y="10668"/>
                </a:lnTo>
                <a:lnTo>
                  <a:pt x="10668" y="4572"/>
                </a:lnTo>
                <a:lnTo>
                  <a:pt x="4195572" y="4572"/>
                </a:lnTo>
                <a:lnTo>
                  <a:pt x="4195572" y="0"/>
                </a:lnTo>
                <a:close/>
              </a:path>
              <a:path w="4196080" h="335279">
                <a:moveTo>
                  <a:pt x="10668" y="323088"/>
                </a:moveTo>
                <a:lnTo>
                  <a:pt x="6096" y="323088"/>
                </a:lnTo>
                <a:lnTo>
                  <a:pt x="10668" y="329184"/>
                </a:lnTo>
                <a:lnTo>
                  <a:pt x="10668" y="323088"/>
                </a:lnTo>
                <a:close/>
              </a:path>
              <a:path w="4196080" h="335279">
                <a:moveTo>
                  <a:pt x="4183253" y="323088"/>
                </a:moveTo>
                <a:lnTo>
                  <a:pt x="10668" y="323088"/>
                </a:lnTo>
                <a:lnTo>
                  <a:pt x="10668" y="329184"/>
                </a:lnTo>
                <a:lnTo>
                  <a:pt x="4183253" y="329184"/>
                </a:lnTo>
                <a:lnTo>
                  <a:pt x="4183253" y="323088"/>
                </a:lnTo>
                <a:close/>
              </a:path>
              <a:path w="4196080" h="335279">
                <a:moveTo>
                  <a:pt x="4183253" y="4572"/>
                </a:moveTo>
                <a:lnTo>
                  <a:pt x="4183253" y="329184"/>
                </a:lnTo>
                <a:lnTo>
                  <a:pt x="4189476" y="323088"/>
                </a:lnTo>
                <a:lnTo>
                  <a:pt x="4195572" y="323088"/>
                </a:lnTo>
                <a:lnTo>
                  <a:pt x="4195572" y="10668"/>
                </a:lnTo>
                <a:lnTo>
                  <a:pt x="4189476" y="10668"/>
                </a:lnTo>
                <a:lnTo>
                  <a:pt x="4183253" y="4572"/>
                </a:lnTo>
                <a:close/>
              </a:path>
              <a:path w="4196080" h="335279">
                <a:moveTo>
                  <a:pt x="4195572" y="323088"/>
                </a:moveTo>
                <a:lnTo>
                  <a:pt x="4189476" y="323088"/>
                </a:lnTo>
                <a:lnTo>
                  <a:pt x="4183253" y="329184"/>
                </a:lnTo>
                <a:lnTo>
                  <a:pt x="4195572" y="329184"/>
                </a:lnTo>
                <a:lnTo>
                  <a:pt x="4195572" y="323088"/>
                </a:lnTo>
                <a:close/>
              </a:path>
              <a:path w="4196080" h="335279">
                <a:moveTo>
                  <a:pt x="10668" y="4572"/>
                </a:moveTo>
                <a:lnTo>
                  <a:pt x="6095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4196080" h="335279">
                <a:moveTo>
                  <a:pt x="4183253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4183253" y="10668"/>
                </a:lnTo>
                <a:lnTo>
                  <a:pt x="4183253" y="4572"/>
                </a:lnTo>
                <a:close/>
              </a:path>
              <a:path w="4196080" h="335279">
                <a:moveTo>
                  <a:pt x="4195572" y="4572"/>
                </a:moveTo>
                <a:lnTo>
                  <a:pt x="4183253" y="4572"/>
                </a:lnTo>
                <a:lnTo>
                  <a:pt x="4189476" y="10668"/>
                </a:lnTo>
                <a:lnTo>
                  <a:pt x="4195572" y="10668"/>
                </a:lnTo>
                <a:lnTo>
                  <a:pt x="4195572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3286861" y="6002540"/>
            <a:ext cx="367728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18-7,</a:t>
            </a:r>
            <a:r>
              <a:rPr dirty="0" sz="1550" spc="80">
                <a:latin typeface="Calibri"/>
                <a:cs typeface="Calibri"/>
              </a:rPr>
              <a:t>  </a:t>
            </a: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9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Thibodeau10-</a:t>
            </a:r>
            <a:r>
              <a:rPr dirty="0" sz="1550" spc="-25">
                <a:latin typeface="Calibri"/>
                <a:cs typeface="Calibri"/>
              </a:rPr>
              <a:t>20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4303" y="1139266"/>
            <a:ext cx="2983230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 b="0">
                <a:latin typeface="Calibri"/>
                <a:cs typeface="Calibri"/>
              </a:rPr>
              <a:t>Ventricular</a:t>
            </a:r>
            <a:r>
              <a:rPr dirty="0" sz="2800" spc="-30" b="0">
                <a:latin typeface="Calibri"/>
                <a:cs typeface="Calibri"/>
              </a:rPr>
              <a:t> </a:t>
            </a:r>
            <a:r>
              <a:rPr dirty="0" sz="2800" spc="-10" b="0">
                <a:latin typeface="Calibri"/>
                <a:cs typeface="Calibri"/>
              </a:rPr>
              <a:t>system…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2011680" y="4040123"/>
            <a:ext cx="2687320" cy="1306195"/>
          </a:xfrm>
          <a:custGeom>
            <a:avLst/>
            <a:gdLst/>
            <a:ahLst/>
            <a:cxnLst/>
            <a:rect l="l" t="t" r="r" b="b"/>
            <a:pathLst>
              <a:path w="2687320" h="1306195">
                <a:moveTo>
                  <a:pt x="2686812" y="0"/>
                </a:moveTo>
                <a:lnTo>
                  <a:pt x="0" y="0"/>
                </a:lnTo>
                <a:lnTo>
                  <a:pt x="0" y="1306068"/>
                </a:lnTo>
                <a:lnTo>
                  <a:pt x="2686812" y="1306068"/>
                </a:lnTo>
                <a:lnTo>
                  <a:pt x="2686812" y="1299972"/>
                </a:lnTo>
                <a:lnTo>
                  <a:pt x="2686812" y="1295400"/>
                </a:lnTo>
                <a:lnTo>
                  <a:pt x="2686812" y="10668"/>
                </a:lnTo>
                <a:lnTo>
                  <a:pt x="2686812" y="4572"/>
                </a:lnTo>
                <a:lnTo>
                  <a:pt x="2686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2017776" y="4044696"/>
            <a:ext cx="2676525" cy="1295400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80645" marR="168910">
              <a:lnSpc>
                <a:spcPct val="101800"/>
              </a:lnSpc>
              <a:spcBef>
                <a:spcPts val="215"/>
              </a:spcBef>
            </a:pP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Cerebrospinal</a:t>
            </a:r>
            <a:r>
              <a:rPr dirty="0" sz="1550" spc="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fluid</a:t>
            </a:r>
            <a:r>
              <a:rPr dirty="0" sz="1550" spc="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(CSF)</a:t>
            </a:r>
            <a:r>
              <a:rPr dirty="0" sz="1550" spc="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 spc="-25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made</a:t>
            </a:r>
            <a:r>
              <a:rPr dirty="0" sz="15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5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fluid,</a:t>
            </a:r>
            <a:r>
              <a:rPr dirty="0" sz="15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filtered</a:t>
            </a:r>
            <a:r>
              <a:rPr dirty="0" sz="15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 spc="-25">
                <a:solidFill>
                  <a:srgbClr val="FFFFFF"/>
                </a:solidFill>
                <a:latin typeface="Calibri"/>
                <a:cs typeface="Calibri"/>
              </a:rPr>
              <a:t>out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550" spc="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5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blood</a:t>
            </a:r>
            <a:r>
              <a:rPr dirty="0" sz="15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5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550" spc="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network</a:t>
            </a:r>
            <a:r>
              <a:rPr dirty="0" sz="1550" spc="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 spc="-25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brain</a:t>
            </a:r>
            <a:r>
              <a:rPr dirty="0" sz="1550" spc="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capillaries</a:t>
            </a:r>
            <a:r>
              <a:rPr dirty="0" sz="1550" spc="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known</a:t>
            </a:r>
            <a:r>
              <a:rPr dirty="0" sz="15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550" spc="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 spc="-25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dirty="0" sz="1550">
                <a:solidFill>
                  <a:srgbClr val="FFFFFF"/>
                </a:solidFill>
                <a:latin typeface="Calibri"/>
                <a:cs typeface="Calibri"/>
              </a:rPr>
              <a:t>choroid</a:t>
            </a:r>
            <a:r>
              <a:rPr dirty="0" sz="1550" spc="8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550" spc="-10">
                <a:solidFill>
                  <a:srgbClr val="FFFFFF"/>
                </a:solidFill>
                <a:latin typeface="Calibri"/>
                <a:cs typeface="Calibri"/>
              </a:rPr>
              <a:t>plexus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7575" y="1032043"/>
            <a:ext cx="7750809" cy="1046480"/>
          </a:xfrm>
          <a:prstGeom prst="rect"/>
        </p:spPr>
        <p:txBody>
          <a:bodyPr wrap="square" lIns="0" tIns="844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/>
              <a:t>Flow of </a:t>
            </a:r>
            <a:r>
              <a:rPr dirty="0" sz="2800" spc="-20"/>
              <a:t>CSF…</a:t>
            </a:r>
            <a:endParaRPr sz="2800"/>
          </a:p>
          <a:p>
            <a:pPr marL="2155190" marR="5080" indent="-806450">
              <a:lnSpc>
                <a:spcPct val="101899"/>
              </a:lnSpc>
              <a:spcBef>
                <a:spcPts val="315"/>
              </a:spcBef>
            </a:pPr>
            <a:r>
              <a:rPr dirty="0" sz="1550"/>
              <a:t>The</a:t>
            </a:r>
            <a:r>
              <a:rPr dirty="0" sz="1550" spc="40"/>
              <a:t> </a:t>
            </a:r>
            <a:r>
              <a:rPr dirty="0" sz="1550"/>
              <a:t>CSF</a:t>
            </a:r>
            <a:r>
              <a:rPr dirty="0" sz="1550" spc="35"/>
              <a:t> </a:t>
            </a:r>
            <a:r>
              <a:rPr dirty="0" sz="1550"/>
              <a:t>filled</a:t>
            </a:r>
            <a:r>
              <a:rPr dirty="0" sz="1550" spc="85"/>
              <a:t> </a:t>
            </a:r>
            <a:r>
              <a:rPr dirty="0" sz="1550"/>
              <a:t>spaces</a:t>
            </a:r>
            <a:r>
              <a:rPr dirty="0" sz="1550" spc="50"/>
              <a:t> </a:t>
            </a:r>
            <a:r>
              <a:rPr dirty="0" sz="1550"/>
              <a:t>in</a:t>
            </a:r>
            <a:r>
              <a:rPr dirty="0" sz="1550" spc="60"/>
              <a:t> </a:t>
            </a:r>
            <a:r>
              <a:rPr dirty="0" sz="1550"/>
              <a:t>and</a:t>
            </a:r>
            <a:r>
              <a:rPr dirty="0" sz="1550" spc="60"/>
              <a:t> </a:t>
            </a:r>
            <a:r>
              <a:rPr dirty="0" sz="1550"/>
              <a:t>around</a:t>
            </a:r>
            <a:r>
              <a:rPr dirty="0" sz="1550" spc="40"/>
              <a:t> </a:t>
            </a:r>
            <a:r>
              <a:rPr dirty="0" sz="1550"/>
              <a:t>the</a:t>
            </a:r>
            <a:r>
              <a:rPr dirty="0" sz="1550" spc="60"/>
              <a:t> </a:t>
            </a:r>
            <a:r>
              <a:rPr dirty="0" sz="1550"/>
              <a:t>brain</a:t>
            </a:r>
            <a:r>
              <a:rPr dirty="0" sz="1550" spc="50"/>
              <a:t> </a:t>
            </a:r>
            <a:r>
              <a:rPr dirty="0" sz="1550"/>
              <a:t>are</a:t>
            </a:r>
            <a:r>
              <a:rPr dirty="0" sz="1550" spc="60"/>
              <a:t> </a:t>
            </a:r>
            <a:r>
              <a:rPr dirty="0" sz="1550"/>
              <a:t>important</a:t>
            </a:r>
            <a:r>
              <a:rPr dirty="0" sz="1550" spc="35"/>
              <a:t> </a:t>
            </a:r>
            <a:r>
              <a:rPr dirty="0" sz="1550"/>
              <a:t>in</a:t>
            </a:r>
            <a:r>
              <a:rPr dirty="0" sz="1550" spc="60"/>
              <a:t> </a:t>
            </a:r>
            <a:r>
              <a:rPr dirty="0" sz="1550"/>
              <a:t>CT,</a:t>
            </a:r>
            <a:r>
              <a:rPr dirty="0" sz="1550" spc="50"/>
              <a:t> </a:t>
            </a:r>
            <a:r>
              <a:rPr dirty="0" sz="1550"/>
              <a:t>as</a:t>
            </a:r>
            <a:r>
              <a:rPr dirty="0" sz="1550" spc="70"/>
              <a:t> </a:t>
            </a:r>
            <a:r>
              <a:rPr dirty="0" sz="1550"/>
              <a:t>these</a:t>
            </a:r>
            <a:r>
              <a:rPr dirty="0" sz="1550" spc="40"/>
              <a:t> </a:t>
            </a:r>
            <a:r>
              <a:rPr dirty="0" sz="1550" spc="-10"/>
              <a:t>fluid </a:t>
            </a:r>
            <a:r>
              <a:rPr dirty="0" sz="1550"/>
              <a:t>filled</a:t>
            </a:r>
            <a:r>
              <a:rPr dirty="0" sz="1550" spc="60"/>
              <a:t> </a:t>
            </a:r>
            <a:r>
              <a:rPr dirty="0" sz="1550"/>
              <a:t>areas</a:t>
            </a:r>
            <a:r>
              <a:rPr dirty="0" sz="1550" spc="50"/>
              <a:t> </a:t>
            </a:r>
            <a:r>
              <a:rPr dirty="0" sz="1550"/>
              <a:t>can</a:t>
            </a:r>
            <a:r>
              <a:rPr dirty="0" sz="1550" spc="55"/>
              <a:t> </a:t>
            </a:r>
            <a:r>
              <a:rPr dirty="0" sz="1550"/>
              <a:t>be</a:t>
            </a:r>
            <a:r>
              <a:rPr dirty="0" sz="1550" spc="35"/>
              <a:t> </a:t>
            </a:r>
            <a:r>
              <a:rPr dirty="0" sz="1550"/>
              <a:t>used</a:t>
            </a:r>
            <a:r>
              <a:rPr dirty="0" sz="1550" spc="50"/>
              <a:t> </a:t>
            </a:r>
            <a:r>
              <a:rPr dirty="0" sz="1550"/>
              <a:t>to</a:t>
            </a:r>
            <a:r>
              <a:rPr dirty="0" sz="1550" spc="50"/>
              <a:t> </a:t>
            </a:r>
            <a:r>
              <a:rPr dirty="0" sz="1550"/>
              <a:t>determine</a:t>
            </a:r>
            <a:r>
              <a:rPr dirty="0" sz="1550" spc="25"/>
              <a:t> </a:t>
            </a:r>
            <a:r>
              <a:rPr dirty="0" sz="1550"/>
              <a:t>slice</a:t>
            </a:r>
            <a:r>
              <a:rPr dirty="0" sz="1550" spc="65"/>
              <a:t> </a:t>
            </a:r>
            <a:r>
              <a:rPr dirty="0" sz="1550"/>
              <a:t>level</a:t>
            </a:r>
            <a:r>
              <a:rPr dirty="0" sz="1550" spc="40"/>
              <a:t> </a:t>
            </a:r>
            <a:r>
              <a:rPr dirty="0" sz="1550"/>
              <a:t>or</a:t>
            </a:r>
            <a:r>
              <a:rPr dirty="0" sz="1550" spc="60"/>
              <a:t> </a:t>
            </a:r>
            <a:r>
              <a:rPr dirty="0" sz="1550" spc="-10"/>
              <a:t>location.</a:t>
            </a:r>
            <a:endParaRPr sz="1550"/>
          </a:p>
        </p:txBody>
      </p:sp>
      <p:sp>
        <p:nvSpPr>
          <p:cNvPr id="3" name="object 3" descr=""/>
          <p:cNvSpPr/>
          <p:nvPr/>
        </p:nvSpPr>
        <p:spPr>
          <a:xfrm>
            <a:off x="3718559" y="5423915"/>
            <a:ext cx="1874520" cy="253365"/>
          </a:xfrm>
          <a:custGeom>
            <a:avLst/>
            <a:gdLst/>
            <a:ahLst/>
            <a:cxnLst/>
            <a:rect l="l" t="t" r="r" b="b"/>
            <a:pathLst>
              <a:path w="1874520" h="253364">
                <a:moveTo>
                  <a:pt x="1874393" y="0"/>
                </a:moveTo>
                <a:lnTo>
                  <a:pt x="0" y="0"/>
                </a:lnTo>
                <a:lnTo>
                  <a:pt x="0" y="252984"/>
                </a:lnTo>
                <a:lnTo>
                  <a:pt x="1874393" y="252984"/>
                </a:lnTo>
                <a:lnTo>
                  <a:pt x="1874393" y="248412"/>
                </a:lnTo>
                <a:lnTo>
                  <a:pt x="10668" y="248412"/>
                </a:lnTo>
                <a:lnTo>
                  <a:pt x="4572" y="242316"/>
                </a:lnTo>
                <a:lnTo>
                  <a:pt x="10668" y="242316"/>
                </a:lnTo>
                <a:lnTo>
                  <a:pt x="10668" y="10668"/>
                </a:lnTo>
                <a:lnTo>
                  <a:pt x="4572" y="10668"/>
                </a:lnTo>
                <a:lnTo>
                  <a:pt x="10668" y="4572"/>
                </a:lnTo>
                <a:lnTo>
                  <a:pt x="1874393" y="4572"/>
                </a:lnTo>
                <a:lnTo>
                  <a:pt x="1874393" y="0"/>
                </a:lnTo>
                <a:close/>
              </a:path>
              <a:path w="1874520" h="253364">
                <a:moveTo>
                  <a:pt x="10668" y="242316"/>
                </a:moveTo>
                <a:lnTo>
                  <a:pt x="4572" y="242316"/>
                </a:lnTo>
                <a:lnTo>
                  <a:pt x="10668" y="248412"/>
                </a:lnTo>
                <a:lnTo>
                  <a:pt x="10668" y="242316"/>
                </a:lnTo>
                <a:close/>
              </a:path>
              <a:path w="1874520" h="253364">
                <a:moveTo>
                  <a:pt x="1862327" y="242316"/>
                </a:moveTo>
                <a:lnTo>
                  <a:pt x="10668" y="242316"/>
                </a:lnTo>
                <a:lnTo>
                  <a:pt x="10668" y="248412"/>
                </a:lnTo>
                <a:lnTo>
                  <a:pt x="1862327" y="248412"/>
                </a:lnTo>
                <a:lnTo>
                  <a:pt x="1862327" y="242316"/>
                </a:lnTo>
                <a:close/>
              </a:path>
              <a:path w="1874520" h="253364">
                <a:moveTo>
                  <a:pt x="1862327" y="4572"/>
                </a:moveTo>
                <a:lnTo>
                  <a:pt x="1862327" y="248412"/>
                </a:lnTo>
                <a:lnTo>
                  <a:pt x="1868424" y="242316"/>
                </a:lnTo>
                <a:lnTo>
                  <a:pt x="1874393" y="242316"/>
                </a:lnTo>
                <a:lnTo>
                  <a:pt x="1874393" y="10668"/>
                </a:lnTo>
                <a:lnTo>
                  <a:pt x="1868424" y="10668"/>
                </a:lnTo>
                <a:lnTo>
                  <a:pt x="1862327" y="4572"/>
                </a:lnTo>
                <a:close/>
              </a:path>
              <a:path w="1874520" h="253364">
                <a:moveTo>
                  <a:pt x="1874393" y="242316"/>
                </a:moveTo>
                <a:lnTo>
                  <a:pt x="1868424" y="242316"/>
                </a:lnTo>
                <a:lnTo>
                  <a:pt x="1862327" y="248412"/>
                </a:lnTo>
                <a:lnTo>
                  <a:pt x="1874393" y="248412"/>
                </a:lnTo>
                <a:lnTo>
                  <a:pt x="1874393" y="242316"/>
                </a:lnTo>
                <a:close/>
              </a:path>
              <a:path w="1874520" h="253364">
                <a:moveTo>
                  <a:pt x="10668" y="4572"/>
                </a:moveTo>
                <a:lnTo>
                  <a:pt x="4572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1874520" h="253364">
                <a:moveTo>
                  <a:pt x="1862327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1862327" y="10668"/>
                </a:lnTo>
                <a:lnTo>
                  <a:pt x="1862327" y="4572"/>
                </a:lnTo>
                <a:close/>
              </a:path>
              <a:path w="1874520" h="253364">
                <a:moveTo>
                  <a:pt x="1874393" y="4572"/>
                </a:moveTo>
                <a:lnTo>
                  <a:pt x="1862327" y="4572"/>
                </a:lnTo>
                <a:lnTo>
                  <a:pt x="1868424" y="10668"/>
                </a:lnTo>
                <a:lnTo>
                  <a:pt x="1874393" y="10668"/>
                </a:lnTo>
                <a:lnTo>
                  <a:pt x="1874393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805428" y="5494007"/>
            <a:ext cx="1548765" cy="134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000"/>
              </a:lnSpc>
            </a:pPr>
            <a:r>
              <a:rPr dirty="0" sz="1050">
                <a:latin typeface="Calibri"/>
                <a:cs typeface="Calibri"/>
              </a:rPr>
              <a:t>Patton</a:t>
            </a:r>
            <a:r>
              <a:rPr dirty="0" sz="1050" spc="10">
                <a:latin typeface="Calibri"/>
                <a:cs typeface="Calibri"/>
              </a:rPr>
              <a:t> </a:t>
            </a:r>
            <a:r>
              <a:rPr dirty="0" sz="1050">
                <a:latin typeface="Calibri"/>
                <a:cs typeface="Calibri"/>
              </a:rPr>
              <a:t>and</a:t>
            </a:r>
            <a:r>
              <a:rPr dirty="0" sz="1050" spc="-5">
                <a:latin typeface="Calibri"/>
                <a:cs typeface="Calibri"/>
              </a:rPr>
              <a:t> </a:t>
            </a:r>
            <a:r>
              <a:rPr dirty="0" sz="1050" spc="-10">
                <a:latin typeface="Calibri"/>
                <a:cs typeface="Calibri"/>
              </a:rPr>
              <a:t>Thibodeau</a:t>
            </a:r>
            <a:r>
              <a:rPr dirty="0" sz="1050" spc="-5">
                <a:latin typeface="Calibri"/>
                <a:cs typeface="Calibri"/>
              </a:rPr>
              <a:t> </a:t>
            </a:r>
            <a:r>
              <a:rPr dirty="0" sz="1050">
                <a:latin typeface="Calibri"/>
                <a:cs typeface="Calibri"/>
              </a:rPr>
              <a:t>10-</a:t>
            </a:r>
            <a:r>
              <a:rPr dirty="0" sz="1050" spc="-25">
                <a:latin typeface="Calibri"/>
                <a:cs typeface="Calibri"/>
              </a:rPr>
              <a:t>21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795272" y="2139695"/>
            <a:ext cx="6693534" cy="4244340"/>
            <a:chOff x="1795272" y="2139695"/>
            <a:chExt cx="6693534" cy="4244340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5272" y="2139695"/>
              <a:ext cx="6693408" cy="392125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3790188" y="6048755"/>
              <a:ext cx="2242185" cy="335280"/>
            </a:xfrm>
            <a:custGeom>
              <a:avLst/>
              <a:gdLst/>
              <a:ahLst/>
              <a:cxnLst/>
              <a:rect l="l" t="t" r="r" b="b"/>
              <a:pathLst>
                <a:path w="2242185" h="335279">
                  <a:moveTo>
                    <a:pt x="2241804" y="0"/>
                  </a:moveTo>
                  <a:lnTo>
                    <a:pt x="0" y="0"/>
                  </a:lnTo>
                  <a:lnTo>
                    <a:pt x="0" y="335152"/>
                  </a:lnTo>
                  <a:lnTo>
                    <a:pt x="2241804" y="335152"/>
                  </a:lnTo>
                  <a:lnTo>
                    <a:pt x="2241804" y="329183"/>
                  </a:lnTo>
                  <a:lnTo>
                    <a:pt x="10668" y="329183"/>
                  </a:lnTo>
                  <a:lnTo>
                    <a:pt x="4572" y="323087"/>
                  </a:lnTo>
                  <a:lnTo>
                    <a:pt x="10668" y="323087"/>
                  </a:lnTo>
                  <a:lnTo>
                    <a:pt x="10668" y="10667"/>
                  </a:lnTo>
                  <a:lnTo>
                    <a:pt x="4571" y="10667"/>
                  </a:lnTo>
                  <a:lnTo>
                    <a:pt x="10668" y="6095"/>
                  </a:lnTo>
                  <a:lnTo>
                    <a:pt x="2241804" y="6095"/>
                  </a:lnTo>
                  <a:lnTo>
                    <a:pt x="2241804" y="0"/>
                  </a:lnTo>
                  <a:close/>
                </a:path>
                <a:path w="2242185" h="335279">
                  <a:moveTo>
                    <a:pt x="10668" y="323087"/>
                  </a:moveTo>
                  <a:lnTo>
                    <a:pt x="4572" y="323087"/>
                  </a:lnTo>
                  <a:lnTo>
                    <a:pt x="10668" y="329183"/>
                  </a:lnTo>
                  <a:lnTo>
                    <a:pt x="10668" y="323087"/>
                  </a:lnTo>
                  <a:close/>
                </a:path>
                <a:path w="2242185" h="335279">
                  <a:moveTo>
                    <a:pt x="2229612" y="323087"/>
                  </a:moveTo>
                  <a:lnTo>
                    <a:pt x="10668" y="323087"/>
                  </a:lnTo>
                  <a:lnTo>
                    <a:pt x="10668" y="329183"/>
                  </a:lnTo>
                  <a:lnTo>
                    <a:pt x="2229612" y="329183"/>
                  </a:lnTo>
                  <a:lnTo>
                    <a:pt x="2229612" y="323087"/>
                  </a:lnTo>
                  <a:close/>
                </a:path>
                <a:path w="2242185" h="335279">
                  <a:moveTo>
                    <a:pt x="2229612" y="6095"/>
                  </a:moveTo>
                  <a:lnTo>
                    <a:pt x="2229612" y="329183"/>
                  </a:lnTo>
                  <a:lnTo>
                    <a:pt x="2235708" y="323087"/>
                  </a:lnTo>
                  <a:lnTo>
                    <a:pt x="2241804" y="323087"/>
                  </a:lnTo>
                  <a:lnTo>
                    <a:pt x="2241804" y="10667"/>
                  </a:lnTo>
                  <a:lnTo>
                    <a:pt x="2235708" y="10667"/>
                  </a:lnTo>
                  <a:lnTo>
                    <a:pt x="2229612" y="6095"/>
                  </a:lnTo>
                  <a:close/>
                </a:path>
                <a:path w="2242185" h="335279">
                  <a:moveTo>
                    <a:pt x="2241804" y="323087"/>
                  </a:moveTo>
                  <a:lnTo>
                    <a:pt x="2235708" y="323087"/>
                  </a:lnTo>
                  <a:lnTo>
                    <a:pt x="2229612" y="329183"/>
                  </a:lnTo>
                  <a:lnTo>
                    <a:pt x="2241804" y="329183"/>
                  </a:lnTo>
                  <a:lnTo>
                    <a:pt x="2241804" y="323087"/>
                  </a:lnTo>
                  <a:close/>
                </a:path>
                <a:path w="2242185" h="335279">
                  <a:moveTo>
                    <a:pt x="10668" y="6095"/>
                  </a:moveTo>
                  <a:lnTo>
                    <a:pt x="4571" y="10667"/>
                  </a:lnTo>
                  <a:lnTo>
                    <a:pt x="10668" y="10667"/>
                  </a:lnTo>
                  <a:lnTo>
                    <a:pt x="10668" y="6095"/>
                  </a:lnTo>
                  <a:close/>
                </a:path>
                <a:path w="2242185" h="335279">
                  <a:moveTo>
                    <a:pt x="2229612" y="6095"/>
                  </a:moveTo>
                  <a:lnTo>
                    <a:pt x="10668" y="6095"/>
                  </a:lnTo>
                  <a:lnTo>
                    <a:pt x="10668" y="10667"/>
                  </a:lnTo>
                  <a:lnTo>
                    <a:pt x="2229612" y="10667"/>
                  </a:lnTo>
                  <a:lnTo>
                    <a:pt x="2229612" y="6095"/>
                  </a:lnTo>
                  <a:close/>
                </a:path>
                <a:path w="2242185" h="335279">
                  <a:moveTo>
                    <a:pt x="2241804" y="6095"/>
                  </a:moveTo>
                  <a:lnTo>
                    <a:pt x="2229612" y="6095"/>
                  </a:lnTo>
                  <a:lnTo>
                    <a:pt x="2235708" y="10667"/>
                  </a:lnTo>
                  <a:lnTo>
                    <a:pt x="2241804" y="10667"/>
                  </a:lnTo>
                  <a:lnTo>
                    <a:pt x="2241804" y="609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3837406" y="6068110"/>
            <a:ext cx="196278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3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9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47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 spc="-20">
                <a:latin typeface="Calibri"/>
                <a:cs typeface="Calibri"/>
              </a:rPr>
              <a:t>18.13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9375" rIns="0" bIns="0" rtlCol="0" vert="horz">
            <a:spAutoFit/>
          </a:bodyPr>
          <a:lstStyle/>
          <a:p>
            <a:pPr marL="12700" marR="5080">
              <a:lnSpc>
                <a:spcPts val="4170"/>
              </a:lnSpc>
              <a:spcBef>
                <a:spcPts val="625"/>
              </a:spcBef>
            </a:pPr>
            <a:r>
              <a:rPr dirty="0"/>
              <a:t>How</a:t>
            </a:r>
            <a:r>
              <a:rPr dirty="0" spc="-10"/>
              <a:t> </a:t>
            </a:r>
            <a:r>
              <a:rPr dirty="0"/>
              <a:t>do</a:t>
            </a:r>
            <a:r>
              <a:rPr dirty="0" spc="-5"/>
              <a:t> </a:t>
            </a:r>
            <a:r>
              <a:rPr dirty="0"/>
              <a:t>you</a:t>
            </a:r>
            <a:r>
              <a:rPr dirty="0" spc="-5"/>
              <a:t> </a:t>
            </a:r>
            <a:r>
              <a:rPr dirty="0"/>
              <a:t>think</a:t>
            </a:r>
            <a:r>
              <a:rPr dirty="0" spc="-5"/>
              <a:t> </a:t>
            </a:r>
            <a:r>
              <a:rPr dirty="0"/>
              <a:t>these</a:t>
            </a:r>
            <a:r>
              <a:rPr dirty="0" spc="-15"/>
              <a:t> </a:t>
            </a:r>
            <a:r>
              <a:rPr dirty="0"/>
              <a:t>structures</a:t>
            </a:r>
            <a:r>
              <a:rPr dirty="0" spc="-40"/>
              <a:t> </a:t>
            </a:r>
            <a:r>
              <a:rPr dirty="0"/>
              <a:t>will</a:t>
            </a:r>
            <a:r>
              <a:rPr dirty="0" spc="5"/>
              <a:t> </a:t>
            </a:r>
            <a:r>
              <a:rPr dirty="0" spc="-10"/>
              <a:t>appear </a:t>
            </a:r>
            <a:r>
              <a:rPr dirty="0"/>
              <a:t>when</a:t>
            </a:r>
            <a:r>
              <a:rPr dirty="0" spc="-20"/>
              <a:t> </a:t>
            </a:r>
            <a:r>
              <a:rPr dirty="0"/>
              <a:t>sliced</a:t>
            </a:r>
            <a:r>
              <a:rPr dirty="0" spc="-10"/>
              <a:t> </a:t>
            </a:r>
            <a:r>
              <a:rPr dirty="0"/>
              <a:t>by</a:t>
            </a:r>
            <a:r>
              <a:rPr dirty="0" spc="-15"/>
              <a:t> </a:t>
            </a:r>
            <a:r>
              <a:rPr dirty="0"/>
              <a:t>a</a:t>
            </a:r>
            <a:r>
              <a:rPr dirty="0" spc="10"/>
              <a:t> </a:t>
            </a:r>
            <a:r>
              <a:rPr dirty="0"/>
              <a:t>CT</a:t>
            </a:r>
            <a:r>
              <a:rPr dirty="0" spc="-15"/>
              <a:t> </a:t>
            </a:r>
            <a:r>
              <a:rPr dirty="0" spc="-10"/>
              <a:t>scanner?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3927" y="1946148"/>
            <a:ext cx="3854196" cy="3607308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4180332" y="5792723"/>
            <a:ext cx="2252980" cy="335280"/>
          </a:xfrm>
          <a:custGeom>
            <a:avLst/>
            <a:gdLst/>
            <a:ahLst/>
            <a:cxnLst/>
            <a:rect l="l" t="t" r="r" b="b"/>
            <a:pathLst>
              <a:path w="2252979" h="335279">
                <a:moveTo>
                  <a:pt x="2252472" y="0"/>
                </a:moveTo>
                <a:lnTo>
                  <a:pt x="0" y="0"/>
                </a:lnTo>
                <a:lnTo>
                  <a:pt x="0" y="335153"/>
                </a:lnTo>
                <a:lnTo>
                  <a:pt x="2252472" y="335153"/>
                </a:lnTo>
                <a:lnTo>
                  <a:pt x="2252472" y="330708"/>
                </a:lnTo>
                <a:lnTo>
                  <a:pt x="10668" y="330708"/>
                </a:lnTo>
                <a:lnTo>
                  <a:pt x="4572" y="324612"/>
                </a:lnTo>
                <a:lnTo>
                  <a:pt x="10668" y="324612"/>
                </a:lnTo>
                <a:lnTo>
                  <a:pt x="10668" y="12192"/>
                </a:lnTo>
                <a:lnTo>
                  <a:pt x="4572" y="12192"/>
                </a:lnTo>
                <a:lnTo>
                  <a:pt x="10668" y="6096"/>
                </a:lnTo>
                <a:lnTo>
                  <a:pt x="2252472" y="6096"/>
                </a:lnTo>
                <a:lnTo>
                  <a:pt x="2252472" y="0"/>
                </a:lnTo>
                <a:close/>
              </a:path>
              <a:path w="2252979" h="335279">
                <a:moveTo>
                  <a:pt x="10668" y="324612"/>
                </a:moveTo>
                <a:lnTo>
                  <a:pt x="4572" y="324612"/>
                </a:lnTo>
                <a:lnTo>
                  <a:pt x="10668" y="330708"/>
                </a:lnTo>
                <a:lnTo>
                  <a:pt x="10668" y="324612"/>
                </a:lnTo>
                <a:close/>
              </a:path>
              <a:path w="2252979" h="335279">
                <a:moveTo>
                  <a:pt x="2241804" y="324612"/>
                </a:moveTo>
                <a:lnTo>
                  <a:pt x="10668" y="324612"/>
                </a:lnTo>
                <a:lnTo>
                  <a:pt x="10668" y="330708"/>
                </a:lnTo>
                <a:lnTo>
                  <a:pt x="2241804" y="330708"/>
                </a:lnTo>
                <a:lnTo>
                  <a:pt x="2241804" y="324612"/>
                </a:lnTo>
                <a:close/>
              </a:path>
              <a:path w="2252979" h="335279">
                <a:moveTo>
                  <a:pt x="2241804" y="6096"/>
                </a:moveTo>
                <a:lnTo>
                  <a:pt x="2241804" y="330708"/>
                </a:lnTo>
                <a:lnTo>
                  <a:pt x="2247900" y="324612"/>
                </a:lnTo>
                <a:lnTo>
                  <a:pt x="2252472" y="324612"/>
                </a:lnTo>
                <a:lnTo>
                  <a:pt x="2252472" y="12192"/>
                </a:lnTo>
                <a:lnTo>
                  <a:pt x="2247900" y="12192"/>
                </a:lnTo>
                <a:lnTo>
                  <a:pt x="2241804" y="6096"/>
                </a:lnTo>
                <a:close/>
              </a:path>
              <a:path w="2252979" h="335279">
                <a:moveTo>
                  <a:pt x="2252472" y="324612"/>
                </a:moveTo>
                <a:lnTo>
                  <a:pt x="2247900" y="324612"/>
                </a:lnTo>
                <a:lnTo>
                  <a:pt x="2241804" y="330708"/>
                </a:lnTo>
                <a:lnTo>
                  <a:pt x="2252472" y="330708"/>
                </a:lnTo>
                <a:lnTo>
                  <a:pt x="2252472" y="324612"/>
                </a:lnTo>
                <a:close/>
              </a:path>
              <a:path w="2252979" h="335279">
                <a:moveTo>
                  <a:pt x="10668" y="6096"/>
                </a:moveTo>
                <a:lnTo>
                  <a:pt x="4572" y="12192"/>
                </a:lnTo>
                <a:lnTo>
                  <a:pt x="10668" y="12192"/>
                </a:lnTo>
                <a:lnTo>
                  <a:pt x="10668" y="6096"/>
                </a:lnTo>
                <a:close/>
              </a:path>
              <a:path w="2252979" h="335279">
                <a:moveTo>
                  <a:pt x="2241804" y="6096"/>
                </a:moveTo>
                <a:lnTo>
                  <a:pt x="10668" y="6096"/>
                </a:lnTo>
                <a:lnTo>
                  <a:pt x="10668" y="12192"/>
                </a:lnTo>
                <a:lnTo>
                  <a:pt x="2241804" y="12192"/>
                </a:lnTo>
                <a:lnTo>
                  <a:pt x="2241804" y="6096"/>
                </a:lnTo>
                <a:close/>
              </a:path>
              <a:path w="2252979" h="335279">
                <a:moveTo>
                  <a:pt x="2252472" y="6096"/>
                </a:moveTo>
                <a:lnTo>
                  <a:pt x="2241804" y="6096"/>
                </a:lnTo>
                <a:lnTo>
                  <a:pt x="2247900" y="12192"/>
                </a:lnTo>
                <a:lnTo>
                  <a:pt x="2252472" y="12192"/>
                </a:lnTo>
                <a:lnTo>
                  <a:pt x="225247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227664" y="5812028"/>
            <a:ext cx="197294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7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21-</a:t>
            </a:r>
            <a:r>
              <a:rPr dirty="0" sz="1550" spc="-25">
                <a:latin typeface="Calibri"/>
                <a:cs typeface="Calibri"/>
              </a:rPr>
              <a:t>47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0660" y="2029967"/>
            <a:ext cx="3852672" cy="3608832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01867" y="2188464"/>
            <a:ext cx="3002280" cy="3389376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6176771" y="5692140"/>
            <a:ext cx="2252980" cy="334010"/>
          </a:xfrm>
          <a:custGeom>
            <a:avLst/>
            <a:gdLst/>
            <a:ahLst/>
            <a:cxnLst/>
            <a:rect l="l" t="t" r="r" b="b"/>
            <a:pathLst>
              <a:path w="2252979" h="334010">
                <a:moveTo>
                  <a:pt x="2252472" y="0"/>
                </a:moveTo>
                <a:lnTo>
                  <a:pt x="0" y="0"/>
                </a:lnTo>
                <a:lnTo>
                  <a:pt x="0" y="333756"/>
                </a:lnTo>
                <a:lnTo>
                  <a:pt x="2252472" y="333756"/>
                </a:lnTo>
                <a:lnTo>
                  <a:pt x="2252472" y="329184"/>
                </a:lnTo>
                <a:lnTo>
                  <a:pt x="10668" y="329184"/>
                </a:lnTo>
                <a:lnTo>
                  <a:pt x="4572" y="323088"/>
                </a:lnTo>
                <a:lnTo>
                  <a:pt x="10668" y="323088"/>
                </a:lnTo>
                <a:lnTo>
                  <a:pt x="10668" y="10668"/>
                </a:lnTo>
                <a:lnTo>
                  <a:pt x="4571" y="10668"/>
                </a:lnTo>
                <a:lnTo>
                  <a:pt x="10668" y="4572"/>
                </a:lnTo>
                <a:lnTo>
                  <a:pt x="2252472" y="4572"/>
                </a:lnTo>
                <a:lnTo>
                  <a:pt x="2252472" y="0"/>
                </a:lnTo>
                <a:close/>
              </a:path>
              <a:path w="2252979" h="334010">
                <a:moveTo>
                  <a:pt x="10668" y="323088"/>
                </a:moveTo>
                <a:lnTo>
                  <a:pt x="4572" y="323088"/>
                </a:lnTo>
                <a:lnTo>
                  <a:pt x="10668" y="329184"/>
                </a:lnTo>
                <a:lnTo>
                  <a:pt x="10668" y="323088"/>
                </a:lnTo>
                <a:close/>
              </a:path>
              <a:path w="2252979" h="334010">
                <a:moveTo>
                  <a:pt x="2241804" y="323088"/>
                </a:moveTo>
                <a:lnTo>
                  <a:pt x="10668" y="323088"/>
                </a:lnTo>
                <a:lnTo>
                  <a:pt x="10668" y="329184"/>
                </a:lnTo>
                <a:lnTo>
                  <a:pt x="2241804" y="329184"/>
                </a:lnTo>
                <a:lnTo>
                  <a:pt x="2241804" y="323088"/>
                </a:lnTo>
                <a:close/>
              </a:path>
              <a:path w="2252979" h="334010">
                <a:moveTo>
                  <a:pt x="2241804" y="4572"/>
                </a:moveTo>
                <a:lnTo>
                  <a:pt x="2241804" y="329184"/>
                </a:lnTo>
                <a:lnTo>
                  <a:pt x="2246376" y="323088"/>
                </a:lnTo>
                <a:lnTo>
                  <a:pt x="2252472" y="323088"/>
                </a:lnTo>
                <a:lnTo>
                  <a:pt x="2252472" y="10668"/>
                </a:lnTo>
                <a:lnTo>
                  <a:pt x="2246376" y="10668"/>
                </a:lnTo>
                <a:lnTo>
                  <a:pt x="2241804" y="4572"/>
                </a:lnTo>
                <a:close/>
              </a:path>
              <a:path w="2252979" h="334010">
                <a:moveTo>
                  <a:pt x="2252472" y="323088"/>
                </a:moveTo>
                <a:lnTo>
                  <a:pt x="2246376" y="323088"/>
                </a:lnTo>
                <a:lnTo>
                  <a:pt x="2241804" y="329184"/>
                </a:lnTo>
                <a:lnTo>
                  <a:pt x="2252472" y="329184"/>
                </a:lnTo>
                <a:lnTo>
                  <a:pt x="2252472" y="323088"/>
                </a:lnTo>
                <a:close/>
              </a:path>
              <a:path w="2252979" h="334010">
                <a:moveTo>
                  <a:pt x="10668" y="4572"/>
                </a:moveTo>
                <a:lnTo>
                  <a:pt x="4571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2252979" h="334010">
                <a:moveTo>
                  <a:pt x="2241804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2241804" y="10668"/>
                </a:lnTo>
                <a:lnTo>
                  <a:pt x="2241804" y="4572"/>
                </a:lnTo>
                <a:close/>
              </a:path>
              <a:path w="2252979" h="334010">
                <a:moveTo>
                  <a:pt x="2252472" y="4572"/>
                </a:moveTo>
                <a:lnTo>
                  <a:pt x="2241804" y="4572"/>
                </a:lnTo>
                <a:lnTo>
                  <a:pt x="2246376" y="10668"/>
                </a:lnTo>
                <a:lnTo>
                  <a:pt x="2252472" y="10668"/>
                </a:lnTo>
                <a:lnTo>
                  <a:pt x="2252472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6224054" y="5711444"/>
            <a:ext cx="197294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7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21-</a:t>
            </a:r>
            <a:r>
              <a:rPr dirty="0" sz="1550" spc="-25">
                <a:latin typeface="Calibri"/>
                <a:cs typeface="Calibri"/>
              </a:rPr>
              <a:t>46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2365248" y="5708903"/>
            <a:ext cx="2254250" cy="335280"/>
          </a:xfrm>
          <a:custGeom>
            <a:avLst/>
            <a:gdLst/>
            <a:ahLst/>
            <a:cxnLst/>
            <a:rect l="l" t="t" r="r" b="b"/>
            <a:pathLst>
              <a:path w="2254250" h="335279">
                <a:moveTo>
                  <a:pt x="2253996" y="0"/>
                </a:moveTo>
                <a:lnTo>
                  <a:pt x="0" y="0"/>
                </a:lnTo>
                <a:lnTo>
                  <a:pt x="0" y="335152"/>
                </a:lnTo>
                <a:lnTo>
                  <a:pt x="2253996" y="335152"/>
                </a:lnTo>
                <a:lnTo>
                  <a:pt x="2253996" y="329183"/>
                </a:lnTo>
                <a:lnTo>
                  <a:pt x="10668" y="329183"/>
                </a:lnTo>
                <a:lnTo>
                  <a:pt x="6096" y="323087"/>
                </a:lnTo>
                <a:lnTo>
                  <a:pt x="10668" y="323087"/>
                </a:lnTo>
                <a:lnTo>
                  <a:pt x="10668" y="10667"/>
                </a:lnTo>
                <a:lnTo>
                  <a:pt x="6095" y="10667"/>
                </a:lnTo>
                <a:lnTo>
                  <a:pt x="10668" y="6095"/>
                </a:lnTo>
                <a:lnTo>
                  <a:pt x="2253996" y="6095"/>
                </a:lnTo>
                <a:lnTo>
                  <a:pt x="2253996" y="0"/>
                </a:lnTo>
                <a:close/>
              </a:path>
              <a:path w="2254250" h="335279">
                <a:moveTo>
                  <a:pt x="10668" y="323087"/>
                </a:moveTo>
                <a:lnTo>
                  <a:pt x="6096" y="323087"/>
                </a:lnTo>
                <a:lnTo>
                  <a:pt x="10668" y="329183"/>
                </a:lnTo>
                <a:lnTo>
                  <a:pt x="10668" y="323087"/>
                </a:lnTo>
                <a:close/>
              </a:path>
              <a:path w="2254250" h="335279">
                <a:moveTo>
                  <a:pt x="2241804" y="323087"/>
                </a:moveTo>
                <a:lnTo>
                  <a:pt x="10668" y="323087"/>
                </a:lnTo>
                <a:lnTo>
                  <a:pt x="10668" y="329183"/>
                </a:lnTo>
                <a:lnTo>
                  <a:pt x="2241804" y="329183"/>
                </a:lnTo>
                <a:lnTo>
                  <a:pt x="2241804" y="323087"/>
                </a:lnTo>
                <a:close/>
              </a:path>
              <a:path w="2254250" h="335279">
                <a:moveTo>
                  <a:pt x="2241804" y="6095"/>
                </a:moveTo>
                <a:lnTo>
                  <a:pt x="2241804" y="329183"/>
                </a:lnTo>
                <a:lnTo>
                  <a:pt x="2247900" y="323087"/>
                </a:lnTo>
                <a:lnTo>
                  <a:pt x="2253996" y="323087"/>
                </a:lnTo>
                <a:lnTo>
                  <a:pt x="2253996" y="10667"/>
                </a:lnTo>
                <a:lnTo>
                  <a:pt x="2247900" y="10667"/>
                </a:lnTo>
                <a:lnTo>
                  <a:pt x="2241804" y="6095"/>
                </a:lnTo>
                <a:close/>
              </a:path>
              <a:path w="2254250" h="335279">
                <a:moveTo>
                  <a:pt x="2253996" y="323087"/>
                </a:moveTo>
                <a:lnTo>
                  <a:pt x="2247900" y="323087"/>
                </a:lnTo>
                <a:lnTo>
                  <a:pt x="2241804" y="329183"/>
                </a:lnTo>
                <a:lnTo>
                  <a:pt x="2253996" y="329183"/>
                </a:lnTo>
                <a:lnTo>
                  <a:pt x="2253996" y="323087"/>
                </a:lnTo>
                <a:close/>
              </a:path>
              <a:path w="2254250" h="335279">
                <a:moveTo>
                  <a:pt x="10668" y="6095"/>
                </a:moveTo>
                <a:lnTo>
                  <a:pt x="6095" y="10667"/>
                </a:lnTo>
                <a:lnTo>
                  <a:pt x="10668" y="10667"/>
                </a:lnTo>
                <a:lnTo>
                  <a:pt x="10668" y="6095"/>
                </a:lnTo>
                <a:close/>
              </a:path>
              <a:path w="2254250" h="335279">
                <a:moveTo>
                  <a:pt x="2241804" y="6095"/>
                </a:moveTo>
                <a:lnTo>
                  <a:pt x="10668" y="6095"/>
                </a:lnTo>
                <a:lnTo>
                  <a:pt x="10668" y="10667"/>
                </a:lnTo>
                <a:lnTo>
                  <a:pt x="2241804" y="10667"/>
                </a:lnTo>
                <a:lnTo>
                  <a:pt x="2241804" y="6095"/>
                </a:lnTo>
                <a:close/>
              </a:path>
              <a:path w="2254250" h="335279">
                <a:moveTo>
                  <a:pt x="2253996" y="6095"/>
                </a:moveTo>
                <a:lnTo>
                  <a:pt x="2241804" y="6095"/>
                </a:lnTo>
                <a:lnTo>
                  <a:pt x="2247900" y="10667"/>
                </a:lnTo>
                <a:lnTo>
                  <a:pt x="2253996" y="10667"/>
                </a:lnTo>
                <a:lnTo>
                  <a:pt x="2253996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2413939" y="5728144"/>
            <a:ext cx="197294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7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21-</a:t>
            </a:r>
            <a:r>
              <a:rPr dirty="0" sz="1550" spc="-25">
                <a:latin typeface="Calibri"/>
                <a:cs typeface="Calibri"/>
              </a:rPr>
              <a:t>47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286000" y="1615440"/>
            <a:ext cx="5678805" cy="4509770"/>
            <a:chOff x="2286000" y="1615440"/>
            <a:chExt cx="5678805" cy="450977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6000" y="1615440"/>
              <a:ext cx="5314188" cy="450951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5710428" y="5504687"/>
              <a:ext cx="2254250" cy="335280"/>
            </a:xfrm>
            <a:custGeom>
              <a:avLst/>
              <a:gdLst/>
              <a:ahLst/>
              <a:cxnLst/>
              <a:rect l="l" t="t" r="r" b="b"/>
              <a:pathLst>
                <a:path w="2254250" h="335279">
                  <a:moveTo>
                    <a:pt x="2253996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2253996" y="335153"/>
                  </a:lnTo>
                  <a:lnTo>
                    <a:pt x="2253996" y="330707"/>
                  </a:lnTo>
                  <a:lnTo>
                    <a:pt x="12192" y="330708"/>
                  </a:lnTo>
                  <a:lnTo>
                    <a:pt x="6096" y="324612"/>
                  </a:lnTo>
                  <a:lnTo>
                    <a:pt x="12192" y="324612"/>
                  </a:lnTo>
                  <a:lnTo>
                    <a:pt x="12192" y="12192"/>
                  </a:lnTo>
                  <a:lnTo>
                    <a:pt x="6096" y="12192"/>
                  </a:lnTo>
                  <a:lnTo>
                    <a:pt x="12192" y="6096"/>
                  </a:lnTo>
                  <a:lnTo>
                    <a:pt x="2253996" y="6096"/>
                  </a:lnTo>
                  <a:lnTo>
                    <a:pt x="2253996" y="0"/>
                  </a:lnTo>
                  <a:close/>
                </a:path>
                <a:path w="2254250" h="335279">
                  <a:moveTo>
                    <a:pt x="12192" y="324612"/>
                  </a:moveTo>
                  <a:lnTo>
                    <a:pt x="6096" y="324612"/>
                  </a:lnTo>
                  <a:lnTo>
                    <a:pt x="12192" y="330708"/>
                  </a:lnTo>
                  <a:lnTo>
                    <a:pt x="12192" y="324612"/>
                  </a:lnTo>
                  <a:close/>
                </a:path>
                <a:path w="2254250" h="335279">
                  <a:moveTo>
                    <a:pt x="2241804" y="324612"/>
                  </a:moveTo>
                  <a:lnTo>
                    <a:pt x="12192" y="324612"/>
                  </a:lnTo>
                  <a:lnTo>
                    <a:pt x="12192" y="330708"/>
                  </a:lnTo>
                  <a:lnTo>
                    <a:pt x="2241804" y="330708"/>
                  </a:lnTo>
                  <a:lnTo>
                    <a:pt x="2241804" y="324612"/>
                  </a:lnTo>
                  <a:close/>
                </a:path>
                <a:path w="2254250" h="335279">
                  <a:moveTo>
                    <a:pt x="2241804" y="6096"/>
                  </a:moveTo>
                  <a:lnTo>
                    <a:pt x="2241804" y="330708"/>
                  </a:lnTo>
                  <a:lnTo>
                    <a:pt x="2247773" y="324612"/>
                  </a:lnTo>
                  <a:lnTo>
                    <a:pt x="2253996" y="324612"/>
                  </a:lnTo>
                  <a:lnTo>
                    <a:pt x="2253996" y="12192"/>
                  </a:lnTo>
                  <a:lnTo>
                    <a:pt x="2247773" y="12192"/>
                  </a:lnTo>
                  <a:lnTo>
                    <a:pt x="2241804" y="6096"/>
                  </a:lnTo>
                  <a:close/>
                </a:path>
                <a:path w="2254250" h="335279">
                  <a:moveTo>
                    <a:pt x="2253996" y="324612"/>
                  </a:moveTo>
                  <a:lnTo>
                    <a:pt x="2247773" y="324612"/>
                  </a:lnTo>
                  <a:lnTo>
                    <a:pt x="2241804" y="330708"/>
                  </a:lnTo>
                  <a:lnTo>
                    <a:pt x="2253996" y="330707"/>
                  </a:lnTo>
                  <a:lnTo>
                    <a:pt x="2253996" y="324612"/>
                  </a:lnTo>
                  <a:close/>
                </a:path>
                <a:path w="2254250" h="335279">
                  <a:moveTo>
                    <a:pt x="12192" y="6096"/>
                  </a:moveTo>
                  <a:lnTo>
                    <a:pt x="6096" y="12192"/>
                  </a:lnTo>
                  <a:lnTo>
                    <a:pt x="12192" y="12192"/>
                  </a:lnTo>
                  <a:lnTo>
                    <a:pt x="12192" y="6096"/>
                  </a:lnTo>
                  <a:close/>
                </a:path>
                <a:path w="2254250" h="335279">
                  <a:moveTo>
                    <a:pt x="2241804" y="6096"/>
                  </a:moveTo>
                  <a:lnTo>
                    <a:pt x="12192" y="6096"/>
                  </a:lnTo>
                  <a:lnTo>
                    <a:pt x="12192" y="12192"/>
                  </a:lnTo>
                  <a:lnTo>
                    <a:pt x="2241804" y="12192"/>
                  </a:lnTo>
                  <a:lnTo>
                    <a:pt x="2241804" y="6096"/>
                  </a:lnTo>
                  <a:close/>
                </a:path>
                <a:path w="2254250" h="335279">
                  <a:moveTo>
                    <a:pt x="2253996" y="6096"/>
                  </a:moveTo>
                  <a:lnTo>
                    <a:pt x="2241804" y="6096"/>
                  </a:lnTo>
                  <a:lnTo>
                    <a:pt x="2247773" y="12192"/>
                  </a:lnTo>
                  <a:lnTo>
                    <a:pt x="2253996" y="12192"/>
                  </a:lnTo>
                  <a:lnTo>
                    <a:pt x="2253996" y="60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5757748" y="5523953"/>
            <a:ext cx="197294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7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21-</a:t>
            </a:r>
            <a:r>
              <a:rPr dirty="0" sz="1550" spc="-25">
                <a:latin typeface="Calibri"/>
                <a:cs typeface="Calibri"/>
              </a:rPr>
              <a:t>49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361944" y="1592580"/>
            <a:ext cx="3883660" cy="4838700"/>
            <a:chOff x="3361944" y="1592580"/>
            <a:chExt cx="3883660" cy="48387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61944" y="1921764"/>
              <a:ext cx="3883152" cy="450951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175760" y="1592580"/>
              <a:ext cx="2254250" cy="335280"/>
            </a:xfrm>
            <a:custGeom>
              <a:avLst/>
              <a:gdLst/>
              <a:ahLst/>
              <a:cxnLst/>
              <a:rect l="l" t="t" r="r" b="b"/>
              <a:pathLst>
                <a:path w="2254250" h="335280">
                  <a:moveTo>
                    <a:pt x="2253996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2253996" y="335153"/>
                  </a:lnTo>
                  <a:lnTo>
                    <a:pt x="2253996" y="329184"/>
                  </a:lnTo>
                  <a:lnTo>
                    <a:pt x="12192" y="329184"/>
                  </a:lnTo>
                  <a:lnTo>
                    <a:pt x="6096" y="323088"/>
                  </a:lnTo>
                  <a:lnTo>
                    <a:pt x="12192" y="323088"/>
                  </a:lnTo>
                  <a:lnTo>
                    <a:pt x="12192" y="10668"/>
                  </a:lnTo>
                  <a:lnTo>
                    <a:pt x="6095" y="10668"/>
                  </a:lnTo>
                  <a:lnTo>
                    <a:pt x="12192" y="6096"/>
                  </a:lnTo>
                  <a:lnTo>
                    <a:pt x="2253996" y="6096"/>
                  </a:lnTo>
                  <a:lnTo>
                    <a:pt x="2253996" y="0"/>
                  </a:lnTo>
                  <a:close/>
                </a:path>
                <a:path w="2254250" h="335280">
                  <a:moveTo>
                    <a:pt x="12192" y="323088"/>
                  </a:moveTo>
                  <a:lnTo>
                    <a:pt x="6096" y="323088"/>
                  </a:lnTo>
                  <a:lnTo>
                    <a:pt x="12192" y="329184"/>
                  </a:lnTo>
                  <a:lnTo>
                    <a:pt x="12192" y="323088"/>
                  </a:lnTo>
                  <a:close/>
                </a:path>
                <a:path w="2254250" h="335280">
                  <a:moveTo>
                    <a:pt x="2243328" y="323088"/>
                  </a:moveTo>
                  <a:lnTo>
                    <a:pt x="12192" y="323088"/>
                  </a:lnTo>
                  <a:lnTo>
                    <a:pt x="12192" y="329184"/>
                  </a:lnTo>
                  <a:lnTo>
                    <a:pt x="2243328" y="329184"/>
                  </a:lnTo>
                  <a:lnTo>
                    <a:pt x="2243328" y="323088"/>
                  </a:lnTo>
                  <a:close/>
                </a:path>
                <a:path w="2254250" h="335280">
                  <a:moveTo>
                    <a:pt x="2243328" y="6096"/>
                  </a:moveTo>
                  <a:lnTo>
                    <a:pt x="2243328" y="329184"/>
                  </a:lnTo>
                  <a:lnTo>
                    <a:pt x="2247900" y="323088"/>
                  </a:lnTo>
                  <a:lnTo>
                    <a:pt x="2253996" y="323088"/>
                  </a:lnTo>
                  <a:lnTo>
                    <a:pt x="2253996" y="10668"/>
                  </a:lnTo>
                  <a:lnTo>
                    <a:pt x="2247900" y="10668"/>
                  </a:lnTo>
                  <a:lnTo>
                    <a:pt x="2243328" y="6096"/>
                  </a:lnTo>
                  <a:close/>
                </a:path>
                <a:path w="2254250" h="335280">
                  <a:moveTo>
                    <a:pt x="2253996" y="323088"/>
                  </a:moveTo>
                  <a:lnTo>
                    <a:pt x="2247900" y="323088"/>
                  </a:lnTo>
                  <a:lnTo>
                    <a:pt x="2243328" y="329184"/>
                  </a:lnTo>
                  <a:lnTo>
                    <a:pt x="2253996" y="329184"/>
                  </a:lnTo>
                  <a:lnTo>
                    <a:pt x="2253996" y="323088"/>
                  </a:lnTo>
                  <a:close/>
                </a:path>
                <a:path w="2254250" h="335280">
                  <a:moveTo>
                    <a:pt x="12192" y="6096"/>
                  </a:moveTo>
                  <a:lnTo>
                    <a:pt x="6095" y="10668"/>
                  </a:lnTo>
                  <a:lnTo>
                    <a:pt x="12192" y="10668"/>
                  </a:lnTo>
                  <a:lnTo>
                    <a:pt x="12192" y="6096"/>
                  </a:lnTo>
                  <a:close/>
                </a:path>
                <a:path w="2254250" h="335280">
                  <a:moveTo>
                    <a:pt x="2243328" y="6096"/>
                  </a:moveTo>
                  <a:lnTo>
                    <a:pt x="12192" y="6096"/>
                  </a:lnTo>
                  <a:lnTo>
                    <a:pt x="12192" y="10668"/>
                  </a:lnTo>
                  <a:lnTo>
                    <a:pt x="2243328" y="10668"/>
                  </a:lnTo>
                  <a:lnTo>
                    <a:pt x="2243328" y="6096"/>
                  </a:lnTo>
                  <a:close/>
                </a:path>
                <a:path w="2254250" h="335280">
                  <a:moveTo>
                    <a:pt x="2253996" y="6096"/>
                  </a:moveTo>
                  <a:lnTo>
                    <a:pt x="2243328" y="6096"/>
                  </a:lnTo>
                  <a:lnTo>
                    <a:pt x="2247900" y="10668"/>
                  </a:lnTo>
                  <a:lnTo>
                    <a:pt x="2253996" y="10668"/>
                  </a:lnTo>
                  <a:lnTo>
                    <a:pt x="2253996" y="60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4223042" y="1610436"/>
            <a:ext cx="1972945" cy="26733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7</a:t>
            </a:r>
            <a:r>
              <a:rPr dirty="0" baseline="23809" sz="1575">
                <a:latin typeface="Calibri"/>
                <a:cs typeface="Calibri"/>
              </a:rPr>
              <a:t>th</a:t>
            </a:r>
            <a:r>
              <a:rPr dirty="0" baseline="23809" sz="1575" spc="2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ed.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21-</a:t>
            </a:r>
            <a:r>
              <a:rPr dirty="0" sz="1550" spc="-25">
                <a:latin typeface="Calibri"/>
                <a:cs typeface="Calibri"/>
              </a:rPr>
              <a:t>48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450469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Pathologies</a:t>
            </a:r>
            <a:r>
              <a:rPr dirty="0" spc="-25"/>
              <a:t> </a:t>
            </a:r>
            <a:r>
              <a:rPr dirty="0"/>
              <a:t>of the </a:t>
            </a:r>
            <a:r>
              <a:rPr dirty="0" spc="-25"/>
              <a:t>CNS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67" y="1307211"/>
            <a:ext cx="2969895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pc="-10"/>
              <a:t>Hydrocephalus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1790700" y="2113788"/>
            <a:ext cx="4500880" cy="4081145"/>
            <a:chOff x="1790700" y="2113788"/>
            <a:chExt cx="4500880" cy="408114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0700" y="2113788"/>
              <a:ext cx="3160776" cy="390448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235195" y="5865876"/>
              <a:ext cx="2049780" cy="325120"/>
            </a:xfrm>
            <a:custGeom>
              <a:avLst/>
              <a:gdLst/>
              <a:ahLst/>
              <a:cxnLst/>
              <a:rect l="l" t="t" r="r" b="b"/>
              <a:pathLst>
                <a:path w="2049779" h="325120">
                  <a:moveTo>
                    <a:pt x="2049652" y="0"/>
                  </a:moveTo>
                  <a:lnTo>
                    <a:pt x="0" y="0"/>
                  </a:lnTo>
                  <a:lnTo>
                    <a:pt x="0" y="324611"/>
                  </a:lnTo>
                  <a:lnTo>
                    <a:pt x="2049652" y="324611"/>
                  </a:lnTo>
                  <a:lnTo>
                    <a:pt x="20496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229100" y="5859779"/>
              <a:ext cx="2062480" cy="335280"/>
            </a:xfrm>
            <a:custGeom>
              <a:avLst/>
              <a:gdLst/>
              <a:ahLst/>
              <a:cxnLst/>
              <a:rect l="l" t="t" r="r" b="b"/>
              <a:pathLst>
                <a:path w="2062479" h="335279">
                  <a:moveTo>
                    <a:pt x="2061972" y="0"/>
                  </a:moveTo>
                  <a:lnTo>
                    <a:pt x="0" y="0"/>
                  </a:lnTo>
                  <a:lnTo>
                    <a:pt x="0" y="335152"/>
                  </a:lnTo>
                  <a:lnTo>
                    <a:pt x="2061972" y="335152"/>
                  </a:lnTo>
                  <a:lnTo>
                    <a:pt x="2061972" y="330707"/>
                  </a:lnTo>
                  <a:lnTo>
                    <a:pt x="10668" y="330707"/>
                  </a:lnTo>
                  <a:lnTo>
                    <a:pt x="6096" y="324611"/>
                  </a:lnTo>
                  <a:lnTo>
                    <a:pt x="10668" y="324611"/>
                  </a:lnTo>
                  <a:lnTo>
                    <a:pt x="10668" y="12191"/>
                  </a:lnTo>
                  <a:lnTo>
                    <a:pt x="6095" y="12191"/>
                  </a:lnTo>
                  <a:lnTo>
                    <a:pt x="10668" y="6095"/>
                  </a:lnTo>
                  <a:lnTo>
                    <a:pt x="2061972" y="6095"/>
                  </a:lnTo>
                  <a:lnTo>
                    <a:pt x="2061972" y="0"/>
                  </a:lnTo>
                  <a:close/>
                </a:path>
                <a:path w="2062479" h="335279">
                  <a:moveTo>
                    <a:pt x="10668" y="324611"/>
                  </a:moveTo>
                  <a:lnTo>
                    <a:pt x="6096" y="324611"/>
                  </a:lnTo>
                  <a:lnTo>
                    <a:pt x="10668" y="330707"/>
                  </a:lnTo>
                  <a:lnTo>
                    <a:pt x="10668" y="324611"/>
                  </a:lnTo>
                  <a:close/>
                </a:path>
                <a:path w="2062479" h="335279">
                  <a:moveTo>
                    <a:pt x="2051304" y="324611"/>
                  </a:moveTo>
                  <a:lnTo>
                    <a:pt x="10668" y="324611"/>
                  </a:lnTo>
                  <a:lnTo>
                    <a:pt x="10668" y="330707"/>
                  </a:lnTo>
                  <a:lnTo>
                    <a:pt x="2051304" y="330707"/>
                  </a:lnTo>
                  <a:lnTo>
                    <a:pt x="2051304" y="324611"/>
                  </a:lnTo>
                  <a:close/>
                </a:path>
                <a:path w="2062479" h="335279">
                  <a:moveTo>
                    <a:pt x="2051304" y="6095"/>
                  </a:moveTo>
                  <a:lnTo>
                    <a:pt x="2051304" y="330707"/>
                  </a:lnTo>
                  <a:lnTo>
                    <a:pt x="2055876" y="324611"/>
                  </a:lnTo>
                  <a:lnTo>
                    <a:pt x="2061972" y="324611"/>
                  </a:lnTo>
                  <a:lnTo>
                    <a:pt x="2061972" y="12191"/>
                  </a:lnTo>
                  <a:lnTo>
                    <a:pt x="2055876" y="12191"/>
                  </a:lnTo>
                  <a:lnTo>
                    <a:pt x="2051304" y="6095"/>
                  </a:lnTo>
                  <a:close/>
                </a:path>
                <a:path w="2062479" h="335279">
                  <a:moveTo>
                    <a:pt x="2061972" y="324611"/>
                  </a:moveTo>
                  <a:lnTo>
                    <a:pt x="2055876" y="324611"/>
                  </a:lnTo>
                  <a:lnTo>
                    <a:pt x="2051304" y="330707"/>
                  </a:lnTo>
                  <a:lnTo>
                    <a:pt x="2061972" y="330707"/>
                  </a:lnTo>
                  <a:lnTo>
                    <a:pt x="2061972" y="324611"/>
                  </a:lnTo>
                  <a:close/>
                </a:path>
                <a:path w="2062479" h="335279">
                  <a:moveTo>
                    <a:pt x="10668" y="6095"/>
                  </a:moveTo>
                  <a:lnTo>
                    <a:pt x="6095" y="12191"/>
                  </a:lnTo>
                  <a:lnTo>
                    <a:pt x="10668" y="12191"/>
                  </a:lnTo>
                  <a:lnTo>
                    <a:pt x="10668" y="6095"/>
                  </a:lnTo>
                  <a:close/>
                </a:path>
                <a:path w="2062479" h="335279">
                  <a:moveTo>
                    <a:pt x="2051304" y="6095"/>
                  </a:moveTo>
                  <a:lnTo>
                    <a:pt x="10668" y="6095"/>
                  </a:lnTo>
                  <a:lnTo>
                    <a:pt x="10668" y="12191"/>
                  </a:lnTo>
                  <a:lnTo>
                    <a:pt x="2051304" y="12191"/>
                  </a:lnTo>
                  <a:lnTo>
                    <a:pt x="2051304" y="6095"/>
                  </a:lnTo>
                  <a:close/>
                </a:path>
                <a:path w="2062479" h="335279">
                  <a:moveTo>
                    <a:pt x="2061972" y="6095"/>
                  </a:moveTo>
                  <a:lnTo>
                    <a:pt x="2051304" y="6095"/>
                  </a:lnTo>
                  <a:lnTo>
                    <a:pt x="2055876" y="12191"/>
                  </a:lnTo>
                  <a:lnTo>
                    <a:pt x="2061972" y="12191"/>
                  </a:lnTo>
                  <a:lnTo>
                    <a:pt x="2061972" y="609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4303356" y="5880633"/>
            <a:ext cx="169926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8-73,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74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71971" y="2036064"/>
            <a:ext cx="3019044" cy="3982212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79976" y="1670304"/>
            <a:ext cx="4657344" cy="4614672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54978" y="5202389"/>
            <a:ext cx="1521460" cy="72263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12700" marR="5080">
              <a:lnSpc>
                <a:spcPts val="940"/>
              </a:lnSpc>
              <a:spcBef>
                <a:spcPts val="140"/>
              </a:spcBef>
            </a:pPr>
            <a:r>
              <a:rPr dirty="0" sz="800" spc="-10">
                <a:latin typeface="Calibri"/>
                <a:cs typeface="Calibri"/>
              </a:rPr>
              <a:t>DescriptionBaby</a:t>
            </a:r>
            <a:r>
              <a:rPr dirty="0" sz="800" spc="-20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with</a:t>
            </a:r>
            <a:r>
              <a:rPr dirty="0" sz="800" spc="1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hydrocephalus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(9587849190).jpg</a:t>
            </a:r>
            <a:endParaRPr sz="800">
              <a:latin typeface="Calibri"/>
              <a:cs typeface="Calibri"/>
            </a:endParaRPr>
          </a:p>
          <a:p>
            <a:pPr marL="12700" marR="1214120">
              <a:lnSpc>
                <a:spcPts val="1200"/>
              </a:lnSpc>
              <a:spcBef>
                <a:spcPts val="45"/>
              </a:spcBef>
            </a:pPr>
            <a:r>
              <a:rPr dirty="0" sz="800" spc="-20">
                <a:latin typeface="Calibri"/>
                <a:cs typeface="Calibri"/>
              </a:rPr>
              <a:t>Date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Source</a:t>
            </a:r>
            <a:r>
              <a:rPr dirty="0" sz="800" spc="500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Author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790172" y="5202389"/>
            <a:ext cx="69786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 spc="-10">
                <a:latin typeface="Calibri"/>
                <a:cs typeface="Calibri"/>
              </a:rPr>
              <a:t>December,</a:t>
            </a:r>
            <a:r>
              <a:rPr dirty="0" sz="800" spc="30">
                <a:latin typeface="Calibri"/>
                <a:cs typeface="Calibri"/>
              </a:rPr>
              <a:t> </a:t>
            </a:r>
            <a:r>
              <a:rPr dirty="0" sz="800" spc="-20">
                <a:latin typeface="Calibri"/>
                <a:cs typeface="Calibri"/>
              </a:rPr>
              <a:t>1967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790104" y="5441880"/>
            <a:ext cx="1055370" cy="483234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800">
                <a:latin typeface="Calibri"/>
                <a:cs typeface="Calibri"/>
              </a:rPr>
              <a:t>24</a:t>
            </a:r>
            <a:r>
              <a:rPr dirty="0" sz="800" spc="-35">
                <a:latin typeface="Calibri"/>
                <a:cs typeface="Calibri"/>
              </a:rPr>
              <a:t> </a:t>
            </a:r>
            <a:r>
              <a:rPr dirty="0" sz="800">
                <a:latin typeface="Calibri"/>
                <a:cs typeface="Calibri"/>
              </a:rPr>
              <a:t>August</a:t>
            </a:r>
            <a:r>
              <a:rPr dirty="0" sz="800" spc="-2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2013,</a:t>
            </a:r>
            <a:r>
              <a:rPr dirty="0" sz="800" spc="-15">
                <a:latin typeface="Calibri"/>
                <a:cs typeface="Calibri"/>
              </a:rPr>
              <a:t> </a:t>
            </a:r>
            <a:r>
              <a:rPr dirty="0" sz="800" spc="-10">
                <a:latin typeface="Calibri"/>
                <a:cs typeface="Calibri"/>
              </a:rPr>
              <a:t>04:15</a:t>
            </a:r>
            <a:endParaRPr sz="800">
              <a:latin typeface="Calibri"/>
              <a:cs typeface="Calibri"/>
            </a:endParaRPr>
          </a:p>
          <a:p>
            <a:pPr marL="12700" marR="5080">
              <a:lnSpc>
                <a:spcPct val="125000"/>
              </a:lnSpc>
            </a:pPr>
            <a:r>
              <a:rPr dirty="0" u="sng" sz="80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Baby</a:t>
            </a:r>
            <a:r>
              <a:rPr dirty="0" u="sng" sz="800" spc="-3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with</a:t>
            </a:r>
            <a:r>
              <a:rPr dirty="0" u="sng" sz="800" spc="-3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00" spc="-1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hydrocephalus</a:t>
            </a:r>
            <a:r>
              <a:rPr dirty="0" sz="800" spc="500">
                <a:solidFill>
                  <a:srgbClr val="0563C1"/>
                </a:solidFill>
                <a:latin typeface="Calibri"/>
                <a:cs typeface="Calibri"/>
              </a:rPr>
              <a:t> </a:t>
            </a:r>
            <a:r>
              <a:rPr dirty="0" u="sng" sz="800" spc="-1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simpleinsomnia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822183" y="5993333"/>
            <a:ext cx="1813560" cy="56007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52069" indent="-40005">
              <a:lnSpc>
                <a:spcPct val="100000"/>
              </a:lnSpc>
              <a:spcBef>
                <a:spcPts val="125"/>
              </a:spcBef>
              <a:buClr>
                <a:srgbClr val="000000"/>
              </a:buClr>
              <a:buSzPct val="88235"/>
              <a:buFont typeface="Arial"/>
              <a:buChar char="•"/>
              <a:tabLst>
                <a:tab pos="52705" algn="l"/>
              </a:tabLst>
            </a:pP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Categories</a:t>
            </a:r>
            <a:r>
              <a:rPr dirty="0" sz="850">
                <a:latin typeface="Calibri"/>
                <a:cs typeface="Calibri"/>
              </a:rPr>
              <a:t>:</a:t>
            </a:r>
            <a:r>
              <a:rPr dirty="0" sz="850" spc="85">
                <a:latin typeface="Calibri"/>
                <a:cs typeface="Calibri"/>
              </a:rPr>
              <a:t> </a:t>
            </a: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1967</a:t>
            </a:r>
            <a:r>
              <a:rPr dirty="0" u="sng" sz="850" spc="9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50" spc="-1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photographs</a:t>
            </a:r>
            <a:endParaRPr sz="850">
              <a:latin typeface="Calibri"/>
              <a:cs typeface="Calibri"/>
            </a:endParaRPr>
          </a:p>
          <a:p>
            <a:pPr marL="52069" indent="-40005">
              <a:lnSpc>
                <a:spcPct val="100000"/>
              </a:lnSpc>
              <a:spcBef>
                <a:spcPts val="35"/>
              </a:spcBef>
              <a:buClr>
                <a:srgbClr val="000000"/>
              </a:buClr>
              <a:buSzPct val="88235"/>
              <a:buFont typeface="Arial"/>
              <a:buChar char="•"/>
              <a:tabLst>
                <a:tab pos="52705" algn="l"/>
              </a:tabLst>
            </a:pPr>
            <a:r>
              <a:rPr dirty="0" u="sng" sz="850" spc="-1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Hydrocephalus</a:t>
            </a:r>
            <a:endParaRPr sz="850">
              <a:latin typeface="Calibri"/>
              <a:cs typeface="Calibri"/>
            </a:endParaRPr>
          </a:p>
          <a:p>
            <a:pPr marL="52069" indent="-40005">
              <a:lnSpc>
                <a:spcPct val="100000"/>
              </a:lnSpc>
              <a:spcBef>
                <a:spcPts val="35"/>
              </a:spcBef>
              <a:buSzPct val="88235"/>
              <a:buFont typeface="Arial"/>
              <a:buChar char="•"/>
              <a:tabLst>
                <a:tab pos="52705" algn="l"/>
              </a:tabLst>
            </a:pPr>
            <a:r>
              <a:rPr dirty="0" sz="850">
                <a:latin typeface="Calibri"/>
                <a:cs typeface="Calibri"/>
              </a:rPr>
              <a:t>Hidden</a:t>
            </a:r>
            <a:r>
              <a:rPr dirty="0" sz="850" spc="120">
                <a:latin typeface="Calibri"/>
                <a:cs typeface="Calibri"/>
              </a:rPr>
              <a:t> </a:t>
            </a:r>
            <a:r>
              <a:rPr dirty="0" sz="850">
                <a:latin typeface="Calibri"/>
                <a:cs typeface="Calibri"/>
              </a:rPr>
              <a:t>categories:</a:t>
            </a:r>
            <a:r>
              <a:rPr dirty="0" sz="850" spc="120">
                <a:latin typeface="Calibri"/>
                <a:cs typeface="Calibri"/>
              </a:rPr>
              <a:t> </a:t>
            </a: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CC-BY-</a:t>
            </a:r>
            <a:r>
              <a:rPr dirty="0" u="sng" sz="850" spc="-2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2.0</a:t>
            </a:r>
            <a:endParaRPr sz="850">
              <a:latin typeface="Calibri"/>
              <a:cs typeface="Calibri"/>
            </a:endParaRPr>
          </a:p>
          <a:p>
            <a:pPr marL="52069" indent="-40005">
              <a:lnSpc>
                <a:spcPct val="100000"/>
              </a:lnSpc>
              <a:spcBef>
                <a:spcPts val="25"/>
              </a:spcBef>
              <a:buClr>
                <a:srgbClr val="000000"/>
              </a:buClr>
              <a:buSzPct val="88235"/>
              <a:buFont typeface="Arial"/>
              <a:buChar char="•"/>
              <a:tabLst>
                <a:tab pos="52705" algn="l"/>
              </a:tabLst>
            </a:pP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Flickr</a:t>
            </a:r>
            <a:r>
              <a:rPr dirty="0" u="sng" sz="850" spc="3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images</a:t>
            </a:r>
            <a:r>
              <a:rPr dirty="0" u="sng" sz="850" spc="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reviewed</a:t>
            </a:r>
            <a:r>
              <a:rPr dirty="0" u="sng" sz="850" spc="6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by</a:t>
            </a:r>
            <a:r>
              <a:rPr dirty="0" u="sng" sz="850" spc="5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850" spc="-1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FlickreviewR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9626" y="4967706"/>
            <a:ext cx="1520190" cy="1593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850">
                <a:latin typeface="Calibri"/>
                <a:cs typeface="Calibri"/>
              </a:rPr>
              <a:t>Courtesy</a:t>
            </a:r>
            <a:r>
              <a:rPr dirty="0" sz="850" spc="75">
                <a:latin typeface="Calibri"/>
                <a:cs typeface="Calibri"/>
              </a:rPr>
              <a:t> </a:t>
            </a:r>
            <a:r>
              <a:rPr dirty="0" sz="850">
                <a:latin typeface="Calibri"/>
                <a:cs typeface="Calibri"/>
              </a:rPr>
              <a:t>of</a:t>
            </a:r>
            <a:r>
              <a:rPr dirty="0" sz="850" spc="55">
                <a:latin typeface="Calibri"/>
                <a:cs typeface="Calibri"/>
              </a:rPr>
              <a:t> </a:t>
            </a:r>
            <a:r>
              <a:rPr dirty="0" sz="850">
                <a:latin typeface="Calibri"/>
                <a:cs typeface="Calibri"/>
              </a:rPr>
              <a:t>Wikimedia</a:t>
            </a:r>
            <a:r>
              <a:rPr dirty="0" sz="850" spc="65">
                <a:latin typeface="Calibri"/>
                <a:cs typeface="Calibri"/>
              </a:rPr>
              <a:t> </a:t>
            </a:r>
            <a:r>
              <a:rPr dirty="0" sz="850" spc="-10">
                <a:latin typeface="Calibri"/>
                <a:cs typeface="Calibri"/>
              </a:rPr>
              <a:t>commons</a:t>
            </a:r>
            <a:endParaRPr sz="8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364807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Choroid</a:t>
            </a:r>
            <a:r>
              <a:rPr dirty="0" sz="2800" spc="-5"/>
              <a:t> </a:t>
            </a:r>
            <a:r>
              <a:rPr dirty="0" sz="2800"/>
              <a:t>plexus</a:t>
            </a:r>
            <a:r>
              <a:rPr dirty="0" sz="2800" spc="-15"/>
              <a:t> </a:t>
            </a:r>
            <a:r>
              <a:rPr dirty="0" sz="2800" spc="-10"/>
              <a:t>papilloma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18988" y="1877567"/>
            <a:ext cx="3392423" cy="342595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75232" y="2077211"/>
            <a:ext cx="4020312" cy="3026664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6347459" y="5571744"/>
            <a:ext cx="1602105" cy="335280"/>
          </a:xfrm>
          <a:custGeom>
            <a:avLst/>
            <a:gdLst/>
            <a:ahLst/>
            <a:cxnLst/>
            <a:rect l="l" t="t" r="r" b="b"/>
            <a:pathLst>
              <a:path w="1602104" h="335279">
                <a:moveTo>
                  <a:pt x="1601724" y="0"/>
                </a:moveTo>
                <a:lnTo>
                  <a:pt x="0" y="0"/>
                </a:lnTo>
                <a:lnTo>
                  <a:pt x="0" y="335153"/>
                </a:lnTo>
                <a:lnTo>
                  <a:pt x="1601724" y="335153"/>
                </a:lnTo>
                <a:lnTo>
                  <a:pt x="1601724" y="329184"/>
                </a:lnTo>
                <a:lnTo>
                  <a:pt x="12192" y="329184"/>
                </a:lnTo>
                <a:lnTo>
                  <a:pt x="6096" y="323088"/>
                </a:lnTo>
                <a:lnTo>
                  <a:pt x="12192" y="323088"/>
                </a:lnTo>
                <a:lnTo>
                  <a:pt x="12192" y="10668"/>
                </a:lnTo>
                <a:lnTo>
                  <a:pt x="6095" y="10668"/>
                </a:lnTo>
                <a:lnTo>
                  <a:pt x="12192" y="6096"/>
                </a:lnTo>
                <a:lnTo>
                  <a:pt x="1601724" y="6096"/>
                </a:lnTo>
                <a:lnTo>
                  <a:pt x="1601724" y="0"/>
                </a:lnTo>
                <a:close/>
              </a:path>
              <a:path w="1602104" h="335279">
                <a:moveTo>
                  <a:pt x="12192" y="323088"/>
                </a:moveTo>
                <a:lnTo>
                  <a:pt x="6096" y="323088"/>
                </a:lnTo>
                <a:lnTo>
                  <a:pt x="12192" y="329184"/>
                </a:lnTo>
                <a:lnTo>
                  <a:pt x="12192" y="323088"/>
                </a:lnTo>
                <a:close/>
              </a:path>
              <a:path w="1602104" h="335279">
                <a:moveTo>
                  <a:pt x="1591056" y="323088"/>
                </a:moveTo>
                <a:lnTo>
                  <a:pt x="12192" y="323088"/>
                </a:lnTo>
                <a:lnTo>
                  <a:pt x="12192" y="329184"/>
                </a:lnTo>
                <a:lnTo>
                  <a:pt x="1591056" y="329184"/>
                </a:lnTo>
                <a:lnTo>
                  <a:pt x="1591056" y="323088"/>
                </a:lnTo>
                <a:close/>
              </a:path>
              <a:path w="1602104" h="335279">
                <a:moveTo>
                  <a:pt x="1591056" y="6096"/>
                </a:moveTo>
                <a:lnTo>
                  <a:pt x="1591056" y="329184"/>
                </a:lnTo>
                <a:lnTo>
                  <a:pt x="1595628" y="323088"/>
                </a:lnTo>
                <a:lnTo>
                  <a:pt x="1601724" y="323088"/>
                </a:lnTo>
                <a:lnTo>
                  <a:pt x="1601724" y="10668"/>
                </a:lnTo>
                <a:lnTo>
                  <a:pt x="1595628" y="10668"/>
                </a:lnTo>
                <a:lnTo>
                  <a:pt x="1591056" y="6096"/>
                </a:lnTo>
                <a:close/>
              </a:path>
              <a:path w="1602104" h="335279">
                <a:moveTo>
                  <a:pt x="1601724" y="323088"/>
                </a:moveTo>
                <a:lnTo>
                  <a:pt x="1595628" y="323088"/>
                </a:lnTo>
                <a:lnTo>
                  <a:pt x="1591056" y="329184"/>
                </a:lnTo>
                <a:lnTo>
                  <a:pt x="1601724" y="329184"/>
                </a:lnTo>
                <a:lnTo>
                  <a:pt x="1601724" y="323088"/>
                </a:lnTo>
                <a:close/>
              </a:path>
              <a:path w="1602104" h="335279">
                <a:moveTo>
                  <a:pt x="12192" y="6096"/>
                </a:moveTo>
                <a:lnTo>
                  <a:pt x="6095" y="10668"/>
                </a:lnTo>
                <a:lnTo>
                  <a:pt x="12192" y="10668"/>
                </a:lnTo>
                <a:lnTo>
                  <a:pt x="12192" y="6096"/>
                </a:lnTo>
                <a:close/>
              </a:path>
              <a:path w="1602104" h="335279">
                <a:moveTo>
                  <a:pt x="1591056" y="6096"/>
                </a:moveTo>
                <a:lnTo>
                  <a:pt x="12192" y="6096"/>
                </a:lnTo>
                <a:lnTo>
                  <a:pt x="12192" y="10668"/>
                </a:lnTo>
                <a:lnTo>
                  <a:pt x="1591056" y="10668"/>
                </a:lnTo>
                <a:lnTo>
                  <a:pt x="1591056" y="6096"/>
                </a:lnTo>
                <a:close/>
              </a:path>
              <a:path w="1602104" h="335279">
                <a:moveTo>
                  <a:pt x="1601724" y="6096"/>
                </a:moveTo>
                <a:lnTo>
                  <a:pt x="1591056" y="6096"/>
                </a:lnTo>
                <a:lnTo>
                  <a:pt x="1595628" y="10668"/>
                </a:lnTo>
                <a:lnTo>
                  <a:pt x="1601724" y="10668"/>
                </a:lnTo>
                <a:lnTo>
                  <a:pt x="1601724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6421653" y="5591149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77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900427" y="5515355"/>
            <a:ext cx="2734310" cy="335280"/>
          </a:xfrm>
          <a:custGeom>
            <a:avLst/>
            <a:gdLst/>
            <a:ahLst/>
            <a:cxnLst/>
            <a:rect l="l" t="t" r="r" b="b"/>
            <a:pathLst>
              <a:path w="2734310" h="335279">
                <a:moveTo>
                  <a:pt x="2734056" y="0"/>
                </a:moveTo>
                <a:lnTo>
                  <a:pt x="0" y="0"/>
                </a:lnTo>
                <a:lnTo>
                  <a:pt x="0" y="335152"/>
                </a:lnTo>
                <a:lnTo>
                  <a:pt x="2734056" y="335152"/>
                </a:lnTo>
                <a:lnTo>
                  <a:pt x="2734056" y="329183"/>
                </a:lnTo>
                <a:lnTo>
                  <a:pt x="12192" y="329183"/>
                </a:lnTo>
                <a:lnTo>
                  <a:pt x="6096" y="324611"/>
                </a:lnTo>
                <a:lnTo>
                  <a:pt x="12192" y="324611"/>
                </a:lnTo>
                <a:lnTo>
                  <a:pt x="12192" y="10667"/>
                </a:lnTo>
                <a:lnTo>
                  <a:pt x="6095" y="10667"/>
                </a:lnTo>
                <a:lnTo>
                  <a:pt x="12192" y="6095"/>
                </a:lnTo>
                <a:lnTo>
                  <a:pt x="2734056" y="6095"/>
                </a:lnTo>
                <a:lnTo>
                  <a:pt x="2734056" y="0"/>
                </a:lnTo>
                <a:close/>
              </a:path>
              <a:path w="2734310" h="335279">
                <a:moveTo>
                  <a:pt x="12192" y="324611"/>
                </a:moveTo>
                <a:lnTo>
                  <a:pt x="6096" y="324611"/>
                </a:lnTo>
                <a:lnTo>
                  <a:pt x="12192" y="329183"/>
                </a:lnTo>
                <a:lnTo>
                  <a:pt x="12192" y="324611"/>
                </a:lnTo>
                <a:close/>
              </a:path>
              <a:path w="2734310" h="335279">
                <a:moveTo>
                  <a:pt x="2721864" y="324611"/>
                </a:moveTo>
                <a:lnTo>
                  <a:pt x="12192" y="324611"/>
                </a:lnTo>
                <a:lnTo>
                  <a:pt x="12192" y="329183"/>
                </a:lnTo>
                <a:lnTo>
                  <a:pt x="2721864" y="329183"/>
                </a:lnTo>
                <a:lnTo>
                  <a:pt x="2721864" y="324611"/>
                </a:lnTo>
                <a:close/>
              </a:path>
              <a:path w="2734310" h="335279">
                <a:moveTo>
                  <a:pt x="2721864" y="6095"/>
                </a:moveTo>
                <a:lnTo>
                  <a:pt x="2721864" y="329183"/>
                </a:lnTo>
                <a:lnTo>
                  <a:pt x="2727833" y="324611"/>
                </a:lnTo>
                <a:lnTo>
                  <a:pt x="2734056" y="324611"/>
                </a:lnTo>
                <a:lnTo>
                  <a:pt x="2734056" y="10667"/>
                </a:lnTo>
                <a:lnTo>
                  <a:pt x="2727833" y="10667"/>
                </a:lnTo>
                <a:lnTo>
                  <a:pt x="2721864" y="6095"/>
                </a:lnTo>
                <a:close/>
              </a:path>
              <a:path w="2734310" h="335279">
                <a:moveTo>
                  <a:pt x="2734056" y="324611"/>
                </a:moveTo>
                <a:lnTo>
                  <a:pt x="2727833" y="324611"/>
                </a:lnTo>
                <a:lnTo>
                  <a:pt x="2721864" y="329183"/>
                </a:lnTo>
                <a:lnTo>
                  <a:pt x="2734056" y="329183"/>
                </a:lnTo>
                <a:lnTo>
                  <a:pt x="2734056" y="324611"/>
                </a:lnTo>
                <a:close/>
              </a:path>
              <a:path w="2734310" h="335279">
                <a:moveTo>
                  <a:pt x="12192" y="6095"/>
                </a:moveTo>
                <a:lnTo>
                  <a:pt x="6095" y="10667"/>
                </a:lnTo>
                <a:lnTo>
                  <a:pt x="12192" y="10667"/>
                </a:lnTo>
                <a:lnTo>
                  <a:pt x="12192" y="6095"/>
                </a:lnTo>
                <a:close/>
              </a:path>
              <a:path w="2734310" h="335279">
                <a:moveTo>
                  <a:pt x="2721864" y="6095"/>
                </a:moveTo>
                <a:lnTo>
                  <a:pt x="12192" y="6095"/>
                </a:lnTo>
                <a:lnTo>
                  <a:pt x="12192" y="10667"/>
                </a:lnTo>
                <a:lnTo>
                  <a:pt x="2721864" y="10667"/>
                </a:lnTo>
                <a:lnTo>
                  <a:pt x="2721864" y="6095"/>
                </a:lnTo>
                <a:close/>
              </a:path>
              <a:path w="2734310" h="335279">
                <a:moveTo>
                  <a:pt x="2734056" y="6095"/>
                </a:moveTo>
                <a:lnTo>
                  <a:pt x="2721864" y="6095"/>
                </a:lnTo>
                <a:lnTo>
                  <a:pt x="2727833" y="10667"/>
                </a:lnTo>
                <a:lnTo>
                  <a:pt x="2734056" y="10667"/>
                </a:lnTo>
                <a:lnTo>
                  <a:pt x="2734056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2020303" y="5536234"/>
            <a:ext cx="230505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10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12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Thibodeau10-</a:t>
            </a:r>
            <a:r>
              <a:rPr dirty="0" sz="1550" spc="-25">
                <a:latin typeface="Calibri"/>
                <a:cs typeface="Calibri"/>
              </a:rPr>
              <a:t>22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337756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Where</a:t>
            </a:r>
            <a:r>
              <a:rPr dirty="0" sz="2800" spc="-5"/>
              <a:t> </a:t>
            </a:r>
            <a:r>
              <a:rPr dirty="0" sz="2800"/>
              <a:t>is</a:t>
            </a:r>
            <a:r>
              <a:rPr dirty="0" sz="2800" spc="10"/>
              <a:t> </a:t>
            </a:r>
            <a:r>
              <a:rPr dirty="0" sz="2800"/>
              <a:t>the</a:t>
            </a:r>
            <a:r>
              <a:rPr dirty="0" sz="2800" spc="5"/>
              <a:t> </a:t>
            </a:r>
            <a:r>
              <a:rPr dirty="0" sz="2800" spc="-10"/>
              <a:t>blockage?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7" y="2188464"/>
            <a:ext cx="2549652" cy="2487168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5887211" y="5507735"/>
            <a:ext cx="2733040" cy="335280"/>
          </a:xfrm>
          <a:custGeom>
            <a:avLst/>
            <a:gdLst/>
            <a:ahLst/>
            <a:cxnLst/>
            <a:rect l="l" t="t" r="r" b="b"/>
            <a:pathLst>
              <a:path w="2733040" h="335279">
                <a:moveTo>
                  <a:pt x="2732532" y="0"/>
                </a:moveTo>
                <a:lnTo>
                  <a:pt x="0" y="0"/>
                </a:lnTo>
                <a:lnTo>
                  <a:pt x="0" y="335153"/>
                </a:lnTo>
                <a:lnTo>
                  <a:pt x="2732532" y="335153"/>
                </a:lnTo>
                <a:lnTo>
                  <a:pt x="2732532" y="329184"/>
                </a:lnTo>
                <a:lnTo>
                  <a:pt x="10668" y="329184"/>
                </a:lnTo>
                <a:lnTo>
                  <a:pt x="6096" y="323088"/>
                </a:lnTo>
                <a:lnTo>
                  <a:pt x="10668" y="323088"/>
                </a:lnTo>
                <a:lnTo>
                  <a:pt x="10668" y="10668"/>
                </a:lnTo>
                <a:lnTo>
                  <a:pt x="6096" y="10668"/>
                </a:lnTo>
                <a:lnTo>
                  <a:pt x="10668" y="4572"/>
                </a:lnTo>
                <a:lnTo>
                  <a:pt x="2732532" y="4572"/>
                </a:lnTo>
                <a:lnTo>
                  <a:pt x="2732532" y="0"/>
                </a:lnTo>
                <a:close/>
              </a:path>
              <a:path w="2733040" h="335279">
                <a:moveTo>
                  <a:pt x="10668" y="323088"/>
                </a:moveTo>
                <a:lnTo>
                  <a:pt x="6096" y="323088"/>
                </a:lnTo>
                <a:lnTo>
                  <a:pt x="10668" y="329184"/>
                </a:lnTo>
                <a:lnTo>
                  <a:pt x="10668" y="323088"/>
                </a:lnTo>
                <a:close/>
              </a:path>
              <a:path w="2733040" h="335279">
                <a:moveTo>
                  <a:pt x="2721864" y="323088"/>
                </a:moveTo>
                <a:lnTo>
                  <a:pt x="10668" y="323088"/>
                </a:lnTo>
                <a:lnTo>
                  <a:pt x="10668" y="329184"/>
                </a:lnTo>
                <a:lnTo>
                  <a:pt x="2721864" y="329184"/>
                </a:lnTo>
                <a:lnTo>
                  <a:pt x="2721864" y="323088"/>
                </a:lnTo>
                <a:close/>
              </a:path>
              <a:path w="2733040" h="335279">
                <a:moveTo>
                  <a:pt x="2721864" y="4572"/>
                </a:moveTo>
                <a:lnTo>
                  <a:pt x="2721864" y="329184"/>
                </a:lnTo>
                <a:lnTo>
                  <a:pt x="2727833" y="323088"/>
                </a:lnTo>
                <a:lnTo>
                  <a:pt x="2732532" y="323088"/>
                </a:lnTo>
                <a:lnTo>
                  <a:pt x="2732532" y="10668"/>
                </a:lnTo>
                <a:lnTo>
                  <a:pt x="2727833" y="10668"/>
                </a:lnTo>
                <a:lnTo>
                  <a:pt x="2721864" y="4572"/>
                </a:lnTo>
                <a:close/>
              </a:path>
              <a:path w="2733040" h="335279">
                <a:moveTo>
                  <a:pt x="2732532" y="323088"/>
                </a:moveTo>
                <a:lnTo>
                  <a:pt x="2727833" y="323088"/>
                </a:lnTo>
                <a:lnTo>
                  <a:pt x="2721864" y="329184"/>
                </a:lnTo>
                <a:lnTo>
                  <a:pt x="2732532" y="329184"/>
                </a:lnTo>
                <a:lnTo>
                  <a:pt x="2732532" y="323088"/>
                </a:lnTo>
                <a:close/>
              </a:path>
              <a:path w="2733040" h="335279">
                <a:moveTo>
                  <a:pt x="10668" y="4572"/>
                </a:moveTo>
                <a:lnTo>
                  <a:pt x="6096" y="10668"/>
                </a:lnTo>
                <a:lnTo>
                  <a:pt x="10668" y="10668"/>
                </a:lnTo>
                <a:lnTo>
                  <a:pt x="10668" y="4572"/>
                </a:lnTo>
                <a:close/>
              </a:path>
              <a:path w="2733040" h="335279">
                <a:moveTo>
                  <a:pt x="2721864" y="4572"/>
                </a:moveTo>
                <a:lnTo>
                  <a:pt x="10668" y="4572"/>
                </a:lnTo>
                <a:lnTo>
                  <a:pt x="10668" y="10668"/>
                </a:lnTo>
                <a:lnTo>
                  <a:pt x="2721864" y="10668"/>
                </a:lnTo>
                <a:lnTo>
                  <a:pt x="2721864" y="4572"/>
                </a:lnTo>
                <a:close/>
              </a:path>
              <a:path w="2733040" h="335279">
                <a:moveTo>
                  <a:pt x="2732532" y="4572"/>
                </a:moveTo>
                <a:lnTo>
                  <a:pt x="2721864" y="4572"/>
                </a:lnTo>
                <a:lnTo>
                  <a:pt x="2727833" y="10668"/>
                </a:lnTo>
                <a:lnTo>
                  <a:pt x="2732532" y="10668"/>
                </a:lnTo>
                <a:lnTo>
                  <a:pt x="2732532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5961379" y="5526976"/>
            <a:ext cx="235267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10-</a:t>
            </a:r>
            <a:r>
              <a:rPr dirty="0" sz="1550" spc="-25">
                <a:latin typeface="Calibri"/>
                <a:cs typeface="Calibri"/>
              </a:rPr>
              <a:t>21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957072" y="4834128"/>
            <a:ext cx="1600200" cy="335280"/>
          </a:xfrm>
          <a:custGeom>
            <a:avLst/>
            <a:gdLst/>
            <a:ahLst/>
            <a:cxnLst/>
            <a:rect l="l" t="t" r="r" b="b"/>
            <a:pathLst>
              <a:path w="1600200" h="335279">
                <a:moveTo>
                  <a:pt x="1600200" y="0"/>
                </a:moveTo>
                <a:lnTo>
                  <a:pt x="0" y="0"/>
                </a:lnTo>
                <a:lnTo>
                  <a:pt x="0" y="335152"/>
                </a:lnTo>
                <a:lnTo>
                  <a:pt x="1600200" y="335152"/>
                </a:lnTo>
                <a:lnTo>
                  <a:pt x="1600200" y="329183"/>
                </a:lnTo>
                <a:lnTo>
                  <a:pt x="10668" y="329183"/>
                </a:lnTo>
                <a:lnTo>
                  <a:pt x="4572" y="324611"/>
                </a:lnTo>
                <a:lnTo>
                  <a:pt x="10668" y="324611"/>
                </a:lnTo>
                <a:lnTo>
                  <a:pt x="10668" y="12191"/>
                </a:lnTo>
                <a:lnTo>
                  <a:pt x="4571" y="12191"/>
                </a:lnTo>
                <a:lnTo>
                  <a:pt x="10668" y="6095"/>
                </a:lnTo>
                <a:lnTo>
                  <a:pt x="1600200" y="6095"/>
                </a:lnTo>
                <a:lnTo>
                  <a:pt x="1600200" y="0"/>
                </a:lnTo>
                <a:close/>
              </a:path>
              <a:path w="1600200" h="335279">
                <a:moveTo>
                  <a:pt x="10668" y="324611"/>
                </a:moveTo>
                <a:lnTo>
                  <a:pt x="4572" y="324611"/>
                </a:lnTo>
                <a:lnTo>
                  <a:pt x="10668" y="329183"/>
                </a:lnTo>
                <a:lnTo>
                  <a:pt x="10668" y="324611"/>
                </a:lnTo>
                <a:close/>
              </a:path>
              <a:path w="1600200" h="335279">
                <a:moveTo>
                  <a:pt x="1589532" y="324611"/>
                </a:moveTo>
                <a:lnTo>
                  <a:pt x="10668" y="324611"/>
                </a:lnTo>
                <a:lnTo>
                  <a:pt x="10668" y="329183"/>
                </a:lnTo>
                <a:lnTo>
                  <a:pt x="1589532" y="329183"/>
                </a:lnTo>
                <a:lnTo>
                  <a:pt x="1589532" y="324611"/>
                </a:lnTo>
                <a:close/>
              </a:path>
              <a:path w="1600200" h="335279">
                <a:moveTo>
                  <a:pt x="1589532" y="6095"/>
                </a:moveTo>
                <a:lnTo>
                  <a:pt x="1589532" y="329183"/>
                </a:lnTo>
                <a:lnTo>
                  <a:pt x="1595628" y="324611"/>
                </a:lnTo>
                <a:lnTo>
                  <a:pt x="1600200" y="324611"/>
                </a:lnTo>
                <a:lnTo>
                  <a:pt x="1600200" y="12191"/>
                </a:lnTo>
                <a:lnTo>
                  <a:pt x="1595628" y="12191"/>
                </a:lnTo>
                <a:lnTo>
                  <a:pt x="1589532" y="6095"/>
                </a:lnTo>
                <a:close/>
              </a:path>
              <a:path w="1600200" h="335279">
                <a:moveTo>
                  <a:pt x="1600200" y="324611"/>
                </a:moveTo>
                <a:lnTo>
                  <a:pt x="1595628" y="324611"/>
                </a:lnTo>
                <a:lnTo>
                  <a:pt x="1589532" y="329183"/>
                </a:lnTo>
                <a:lnTo>
                  <a:pt x="1600200" y="329183"/>
                </a:lnTo>
                <a:lnTo>
                  <a:pt x="1600200" y="324611"/>
                </a:lnTo>
                <a:close/>
              </a:path>
              <a:path w="1600200" h="335279">
                <a:moveTo>
                  <a:pt x="10668" y="6095"/>
                </a:moveTo>
                <a:lnTo>
                  <a:pt x="4571" y="12191"/>
                </a:lnTo>
                <a:lnTo>
                  <a:pt x="10668" y="12191"/>
                </a:lnTo>
                <a:lnTo>
                  <a:pt x="10668" y="6095"/>
                </a:lnTo>
                <a:close/>
              </a:path>
              <a:path w="1600200" h="335279">
                <a:moveTo>
                  <a:pt x="1589532" y="6095"/>
                </a:moveTo>
                <a:lnTo>
                  <a:pt x="10668" y="6095"/>
                </a:lnTo>
                <a:lnTo>
                  <a:pt x="10668" y="12191"/>
                </a:lnTo>
                <a:lnTo>
                  <a:pt x="1589532" y="12191"/>
                </a:lnTo>
                <a:lnTo>
                  <a:pt x="1589532" y="6095"/>
                </a:lnTo>
                <a:close/>
              </a:path>
              <a:path w="1600200" h="335279">
                <a:moveTo>
                  <a:pt x="1600200" y="6095"/>
                </a:moveTo>
                <a:lnTo>
                  <a:pt x="1589532" y="6095"/>
                </a:lnTo>
                <a:lnTo>
                  <a:pt x="1595628" y="12191"/>
                </a:lnTo>
                <a:lnTo>
                  <a:pt x="1600200" y="12191"/>
                </a:lnTo>
                <a:lnTo>
                  <a:pt x="160020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1029754" y="4854867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75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7200" y="1432560"/>
            <a:ext cx="5102352" cy="5001768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6045835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Traumatic</a:t>
            </a:r>
            <a:r>
              <a:rPr dirty="0" spc="-50"/>
              <a:t> </a:t>
            </a:r>
            <a:r>
              <a:rPr dirty="0"/>
              <a:t>Brain</a:t>
            </a:r>
            <a:r>
              <a:rPr dirty="0" spc="-25"/>
              <a:t> </a:t>
            </a:r>
            <a:r>
              <a:rPr dirty="0"/>
              <a:t>Injuries</a:t>
            </a:r>
            <a:r>
              <a:rPr dirty="0" spc="-10"/>
              <a:t> (TBI’s)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490472" y="865632"/>
            <a:ext cx="5427345" cy="579120"/>
          </a:xfrm>
          <a:custGeom>
            <a:avLst/>
            <a:gdLst/>
            <a:ahLst/>
            <a:cxnLst/>
            <a:rect l="l" t="t" r="r" b="b"/>
            <a:pathLst>
              <a:path w="5427345" h="579119">
                <a:moveTo>
                  <a:pt x="5426964" y="0"/>
                </a:moveTo>
                <a:lnTo>
                  <a:pt x="0" y="0"/>
                </a:lnTo>
                <a:lnTo>
                  <a:pt x="0" y="578993"/>
                </a:lnTo>
                <a:lnTo>
                  <a:pt x="5426964" y="578993"/>
                </a:lnTo>
                <a:lnTo>
                  <a:pt x="5426964" y="573024"/>
                </a:lnTo>
                <a:lnTo>
                  <a:pt x="10668" y="573024"/>
                </a:lnTo>
                <a:lnTo>
                  <a:pt x="6096" y="566928"/>
                </a:lnTo>
                <a:lnTo>
                  <a:pt x="10668" y="566928"/>
                </a:lnTo>
                <a:lnTo>
                  <a:pt x="10668" y="12192"/>
                </a:lnTo>
                <a:lnTo>
                  <a:pt x="6095" y="12192"/>
                </a:lnTo>
                <a:lnTo>
                  <a:pt x="10668" y="6096"/>
                </a:lnTo>
                <a:lnTo>
                  <a:pt x="5426964" y="6096"/>
                </a:lnTo>
                <a:lnTo>
                  <a:pt x="5426964" y="0"/>
                </a:lnTo>
                <a:close/>
              </a:path>
              <a:path w="5427345" h="579119">
                <a:moveTo>
                  <a:pt x="10668" y="566928"/>
                </a:moveTo>
                <a:lnTo>
                  <a:pt x="6096" y="566928"/>
                </a:lnTo>
                <a:lnTo>
                  <a:pt x="10668" y="573024"/>
                </a:lnTo>
                <a:lnTo>
                  <a:pt x="10668" y="566928"/>
                </a:lnTo>
                <a:close/>
              </a:path>
              <a:path w="5427345" h="579119">
                <a:moveTo>
                  <a:pt x="5414772" y="566928"/>
                </a:moveTo>
                <a:lnTo>
                  <a:pt x="10668" y="566928"/>
                </a:lnTo>
                <a:lnTo>
                  <a:pt x="10668" y="573024"/>
                </a:lnTo>
                <a:lnTo>
                  <a:pt x="5414772" y="573024"/>
                </a:lnTo>
                <a:lnTo>
                  <a:pt x="5414772" y="566928"/>
                </a:lnTo>
                <a:close/>
              </a:path>
              <a:path w="5427345" h="579119">
                <a:moveTo>
                  <a:pt x="5414772" y="6096"/>
                </a:moveTo>
                <a:lnTo>
                  <a:pt x="5414772" y="573024"/>
                </a:lnTo>
                <a:lnTo>
                  <a:pt x="5420868" y="566928"/>
                </a:lnTo>
                <a:lnTo>
                  <a:pt x="5426964" y="566928"/>
                </a:lnTo>
                <a:lnTo>
                  <a:pt x="5426964" y="12192"/>
                </a:lnTo>
                <a:lnTo>
                  <a:pt x="5420868" y="12192"/>
                </a:lnTo>
                <a:lnTo>
                  <a:pt x="5414772" y="6096"/>
                </a:lnTo>
                <a:close/>
              </a:path>
              <a:path w="5427345" h="579119">
                <a:moveTo>
                  <a:pt x="5426964" y="566928"/>
                </a:moveTo>
                <a:lnTo>
                  <a:pt x="5420868" y="566928"/>
                </a:lnTo>
                <a:lnTo>
                  <a:pt x="5414772" y="573024"/>
                </a:lnTo>
                <a:lnTo>
                  <a:pt x="5426964" y="573024"/>
                </a:lnTo>
                <a:lnTo>
                  <a:pt x="5426964" y="566928"/>
                </a:lnTo>
                <a:close/>
              </a:path>
              <a:path w="5427345" h="579119">
                <a:moveTo>
                  <a:pt x="10668" y="6096"/>
                </a:moveTo>
                <a:lnTo>
                  <a:pt x="6095" y="12192"/>
                </a:lnTo>
                <a:lnTo>
                  <a:pt x="10668" y="12192"/>
                </a:lnTo>
                <a:lnTo>
                  <a:pt x="10668" y="6096"/>
                </a:lnTo>
                <a:close/>
              </a:path>
              <a:path w="5427345" h="579119">
                <a:moveTo>
                  <a:pt x="5414772" y="6096"/>
                </a:moveTo>
                <a:lnTo>
                  <a:pt x="10668" y="6096"/>
                </a:lnTo>
                <a:lnTo>
                  <a:pt x="10668" y="12192"/>
                </a:lnTo>
                <a:lnTo>
                  <a:pt x="5414772" y="12192"/>
                </a:lnTo>
                <a:lnTo>
                  <a:pt x="5414772" y="6096"/>
                </a:lnTo>
                <a:close/>
              </a:path>
              <a:path w="5427345" h="579119">
                <a:moveTo>
                  <a:pt x="5426964" y="6096"/>
                </a:moveTo>
                <a:lnTo>
                  <a:pt x="5414772" y="6096"/>
                </a:lnTo>
                <a:lnTo>
                  <a:pt x="5420868" y="12192"/>
                </a:lnTo>
                <a:lnTo>
                  <a:pt x="5426964" y="12192"/>
                </a:lnTo>
                <a:lnTo>
                  <a:pt x="5426964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563052" y="885025"/>
            <a:ext cx="7097395" cy="5464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2519680">
              <a:lnSpc>
                <a:spcPct val="101899"/>
              </a:lnSpc>
              <a:spcBef>
                <a:spcPts val="95"/>
              </a:spcBef>
            </a:pPr>
            <a:r>
              <a:rPr dirty="0" sz="1550" spc="-10">
                <a:latin typeface="Calibri"/>
                <a:cs typeface="Calibri"/>
              </a:rPr>
              <a:t>http</a:t>
            </a:r>
            <a:r>
              <a:rPr dirty="0" sz="1550" spc="-10">
                <a:latin typeface="Calibri"/>
                <a:cs typeface="Calibri"/>
                <a:hlinkClick r:id="rId2"/>
              </a:rPr>
              <a:t>s://ww</a:t>
            </a:r>
            <a:r>
              <a:rPr dirty="0" sz="1550" spc="-10">
                <a:latin typeface="Calibri"/>
                <a:cs typeface="Calibri"/>
              </a:rPr>
              <a:t>w.</a:t>
            </a:r>
            <a:r>
              <a:rPr dirty="0" sz="1550" spc="-10">
                <a:latin typeface="Calibri"/>
                <a:cs typeface="Calibri"/>
                <a:hlinkClick r:id="rId2"/>
              </a:rPr>
              <a:t>neurosurgeonso</a:t>
            </a:r>
            <a:r>
              <a:rPr dirty="0" sz="1550" spc="-10">
                <a:latin typeface="Calibri"/>
                <a:cs typeface="Calibri"/>
              </a:rPr>
              <a:t>fn</a:t>
            </a:r>
            <a:r>
              <a:rPr dirty="0" sz="1550" spc="-10">
                <a:latin typeface="Calibri"/>
                <a:cs typeface="Calibri"/>
                <a:hlinkClick r:id="rId2"/>
              </a:rPr>
              <a:t>ewjersey.com/cerebral-</a:t>
            </a:r>
            <a:r>
              <a:rPr dirty="0" sz="1550" spc="-1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contusion-intracerebral-</a:t>
            </a:r>
            <a:r>
              <a:rPr dirty="0" sz="1550" spc="-10">
                <a:latin typeface="Calibri"/>
                <a:cs typeface="Calibri"/>
              </a:rPr>
              <a:t>hematoma/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Calibri"/>
              <a:cs typeface="Calibri"/>
            </a:endParaRPr>
          </a:p>
          <a:p>
            <a:pPr marL="178435">
              <a:lnSpc>
                <a:spcPct val="100000"/>
              </a:lnSpc>
            </a:pPr>
            <a:r>
              <a:rPr dirty="0" sz="1400" spc="-10" b="1">
                <a:latin typeface="Calibri"/>
                <a:cs typeface="Calibri"/>
              </a:rPr>
              <a:t>Symptoms</a:t>
            </a:r>
            <a:endParaRPr sz="1400">
              <a:latin typeface="Calibri"/>
              <a:cs typeface="Calibri"/>
            </a:endParaRPr>
          </a:p>
          <a:p>
            <a:pPr marL="178435" marR="94615">
              <a:lnSpc>
                <a:spcPct val="100299"/>
              </a:lnSpc>
              <a:spcBef>
                <a:spcPts val="10"/>
              </a:spcBef>
            </a:pPr>
            <a:r>
              <a:rPr dirty="0" sz="1400">
                <a:latin typeface="Calibri"/>
                <a:cs typeface="Calibri"/>
              </a:rPr>
              <a:t>Any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type of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TBI,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matter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how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minor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it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appear,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should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 taken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seriously.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you </a:t>
            </a:r>
            <a:r>
              <a:rPr dirty="0" sz="1400">
                <a:latin typeface="Calibri"/>
                <a:cs typeface="Calibri"/>
              </a:rPr>
              <a:t>experience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any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loss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consciousness,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matter how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brief,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doctor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should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seen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as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soon</a:t>
            </a:r>
            <a:r>
              <a:rPr dirty="0" sz="1400" spc="-25">
                <a:latin typeface="Calibri"/>
                <a:cs typeface="Calibri"/>
              </a:rPr>
              <a:t> as </a:t>
            </a:r>
            <a:r>
              <a:rPr dirty="0" sz="1400">
                <a:latin typeface="Calibri"/>
                <a:cs typeface="Calibri"/>
              </a:rPr>
              <a:t>possible.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Even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unconsciousness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does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not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occur,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several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hours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that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follow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are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still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very </a:t>
            </a:r>
            <a:r>
              <a:rPr dirty="0" sz="1400">
                <a:latin typeface="Calibri"/>
                <a:cs typeface="Calibri"/>
              </a:rPr>
              <a:t>important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you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should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watch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for the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following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symptoms: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 spc="-10">
                <a:latin typeface="Calibri"/>
                <a:cs typeface="Calibri"/>
              </a:rPr>
              <a:t>Headache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Nausea,</a:t>
            </a:r>
            <a:r>
              <a:rPr dirty="0" sz="1400" spc="-10">
                <a:latin typeface="Calibri"/>
                <a:cs typeface="Calibri"/>
              </a:rPr>
              <a:t> vomiting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spcBef>
                <a:spcPts val="10"/>
              </a:spcBef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Slurred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speech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 spc="-10">
                <a:latin typeface="Calibri"/>
                <a:cs typeface="Calibri"/>
              </a:rPr>
              <a:t>Restlessness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Increased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drowsiness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Change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pupils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spcBef>
                <a:spcPts val="15"/>
              </a:spcBef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Confusion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about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time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 </a:t>
            </a:r>
            <a:r>
              <a:rPr dirty="0" sz="1400" spc="-20">
                <a:latin typeface="Calibri"/>
                <a:cs typeface="Calibri"/>
              </a:rPr>
              <a:t>date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Memory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loss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Change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personality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 spc="-10">
                <a:latin typeface="Calibri"/>
                <a:cs typeface="Calibri"/>
              </a:rPr>
              <a:t>Depression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spcBef>
                <a:spcPts val="10"/>
              </a:spcBef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 spc="-10">
                <a:latin typeface="Calibri"/>
                <a:cs typeface="Calibri"/>
              </a:rPr>
              <a:t>Irritability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Other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emotional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behavioral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problems</a:t>
            </a:r>
            <a:endParaRPr sz="1400">
              <a:latin typeface="Calibri"/>
              <a:cs typeface="Calibri"/>
            </a:endParaRPr>
          </a:p>
          <a:p>
            <a:pPr marL="241300" indent="-63500">
              <a:lnSpc>
                <a:spcPct val="100000"/>
              </a:lnSpc>
              <a:buSzPct val="92857"/>
              <a:buFont typeface="Arial"/>
              <a:buChar char="•"/>
              <a:tabLst>
                <a:tab pos="241935" algn="l"/>
              </a:tabLst>
            </a:pPr>
            <a:r>
              <a:rPr dirty="0" sz="1400">
                <a:latin typeface="Calibri"/>
                <a:cs typeface="Calibri"/>
              </a:rPr>
              <a:t>Some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people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may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have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seizures</a:t>
            </a:r>
            <a:r>
              <a:rPr dirty="0" sz="1400" spc="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as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result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TBI.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50">
              <a:latin typeface="Calibri"/>
              <a:cs typeface="Calibri"/>
            </a:endParaRPr>
          </a:p>
          <a:p>
            <a:pPr marL="178435" marR="5080">
              <a:lnSpc>
                <a:spcPct val="100000"/>
              </a:lnSpc>
            </a:pPr>
            <a:r>
              <a:rPr dirty="0" sz="1400">
                <a:latin typeface="Calibri"/>
                <a:cs typeface="Calibri"/>
              </a:rPr>
              <a:t>If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of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these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symptoms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occur,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doctor</a:t>
            </a:r>
            <a:r>
              <a:rPr dirty="0" sz="1400" spc="-1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should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be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seen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immediately,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for</a:t>
            </a:r>
            <a:r>
              <a:rPr dirty="0" sz="1400" spc="-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they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could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mean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that </a:t>
            </a:r>
            <a:r>
              <a:rPr dirty="0" sz="1400">
                <a:latin typeface="Calibri"/>
                <a:cs typeface="Calibri"/>
              </a:rPr>
              <a:t>the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brain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is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bleeding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or</a:t>
            </a:r>
            <a:r>
              <a:rPr dirty="0" sz="1400" spc="-10">
                <a:latin typeface="Calibri"/>
                <a:cs typeface="Calibri"/>
              </a:rPr>
              <a:t> swelling.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525" y="1403172"/>
            <a:ext cx="2303780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Skull</a:t>
            </a:r>
            <a:r>
              <a:rPr dirty="0" sz="2800" spc="10"/>
              <a:t> </a:t>
            </a:r>
            <a:r>
              <a:rPr dirty="0" sz="2800" spc="-10"/>
              <a:t>fractures…</a:t>
            </a:r>
            <a:endParaRPr sz="2800"/>
          </a:p>
        </p:txBody>
      </p:sp>
      <p:grpSp>
        <p:nvGrpSpPr>
          <p:cNvPr id="3" name="object 3" descr=""/>
          <p:cNvGrpSpPr/>
          <p:nvPr/>
        </p:nvGrpSpPr>
        <p:grpSpPr>
          <a:xfrm>
            <a:off x="1153716" y="2084832"/>
            <a:ext cx="7840980" cy="3816350"/>
            <a:chOff x="1153716" y="2084832"/>
            <a:chExt cx="7840980" cy="381635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3716" y="2084832"/>
              <a:ext cx="3585923" cy="381609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90032" y="2217420"/>
              <a:ext cx="3404616" cy="355092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335780" y="5384291"/>
              <a:ext cx="1590040" cy="325120"/>
            </a:xfrm>
            <a:custGeom>
              <a:avLst/>
              <a:gdLst/>
              <a:ahLst/>
              <a:cxnLst/>
              <a:rect l="l" t="t" r="r" b="b"/>
              <a:pathLst>
                <a:path w="1590039" h="325120">
                  <a:moveTo>
                    <a:pt x="1589532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1589532" y="324612"/>
                  </a:lnTo>
                  <a:lnTo>
                    <a:pt x="15895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4331208" y="5379720"/>
              <a:ext cx="1600200" cy="334010"/>
            </a:xfrm>
            <a:custGeom>
              <a:avLst/>
              <a:gdLst/>
              <a:ahLst/>
              <a:cxnLst/>
              <a:rect l="l" t="t" r="r" b="b"/>
              <a:pathLst>
                <a:path w="1600200" h="334010">
                  <a:moveTo>
                    <a:pt x="1600200" y="0"/>
                  </a:moveTo>
                  <a:lnTo>
                    <a:pt x="0" y="0"/>
                  </a:lnTo>
                  <a:lnTo>
                    <a:pt x="0" y="333756"/>
                  </a:lnTo>
                  <a:lnTo>
                    <a:pt x="1600200" y="333756"/>
                  </a:lnTo>
                  <a:lnTo>
                    <a:pt x="1600200" y="329184"/>
                  </a:lnTo>
                  <a:lnTo>
                    <a:pt x="10668" y="329184"/>
                  </a:lnTo>
                  <a:lnTo>
                    <a:pt x="4572" y="323088"/>
                  </a:lnTo>
                  <a:lnTo>
                    <a:pt x="10668" y="323088"/>
                  </a:lnTo>
                  <a:lnTo>
                    <a:pt x="10668" y="10668"/>
                  </a:lnTo>
                  <a:lnTo>
                    <a:pt x="4572" y="10668"/>
                  </a:lnTo>
                  <a:lnTo>
                    <a:pt x="10668" y="4572"/>
                  </a:lnTo>
                  <a:lnTo>
                    <a:pt x="1600200" y="4572"/>
                  </a:lnTo>
                  <a:lnTo>
                    <a:pt x="1600200" y="0"/>
                  </a:lnTo>
                  <a:close/>
                </a:path>
                <a:path w="1600200" h="334010">
                  <a:moveTo>
                    <a:pt x="10668" y="323088"/>
                  </a:moveTo>
                  <a:lnTo>
                    <a:pt x="4572" y="323088"/>
                  </a:lnTo>
                  <a:lnTo>
                    <a:pt x="10668" y="329184"/>
                  </a:lnTo>
                  <a:lnTo>
                    <a:pt x="10668" y="323088"/>
                  </a:lnTo>
                  <a:close/>
                </a:path>
                <a:path w="1600200" h="334010">
                  <a:moveTo>
                    <a:pt x="1589532" y="323088"/>
                  </a:moveTo>
                  <a:lnTo>
                    <a:pt x="10668" y="323088"/>
                  </a:lnTo>
                  <a:lnTo>
                    <a:pt x="10668" y="329184"/>
                  </a:lnTo>
                  <a:lnTo>
                    <a:pt x="1589532" y="329184"/>
                  </a:lnTo>
                  <a:lnTo>
                    <a:pt x="1589532" y="323088"/>
                  </a:lnTo>
                  <a:close/>
                </a:path>
                <a:path w="1600200" h="334010">
                  <a:moveTo>
                    <a:pt x="1589532" y="4572"/>
                  </a:moveTo>
                  <a:lnTo>
                    <a:pt x="1589532" y="329184"/>
                  </a:lnTo>
                  <a:lnTo>
                    <a:pt x="1594104" y="323088"/>
                  </a:lnTo>
                  <a:lnTo>
                    <a:pt x="1600200" y="323088"/>
                  </a:lnTo>
                  <a:lnTo>
                    <a:pt x="1600200" y="10668"/>
                  </a:lnTo>
                  <a:lnTo>
                    <a:pt x="1594104" y="10668"/>
                  </a:lnTo>
                  <a:lnTo>
                    <a:pt x="1589532" y="4572"/>
                  </a:lnTo>
                  <a:close/>
                </a:path>
                <a:path w="1600200" h="334010">
                  <a:moveTo>
                    <a:pt x="1600200" y="323088"/>
                  </a:moveTo>
                  <a:lnTo>
                    <a:pt x="1594104" y="323088"/>
                  </a:lnTo>
                  <a:lnTo>
                    <a:pt x="1589532" y="329184"/>
                  </a:lnTo>
                  <a:lnTo>
                    <a:pt x="1600200" y="329184"/>
                  </a:lnTo>
                  <a:lnTo>
                    <a:pt x="1600200" y="323088"/>
                  </a:lnTo>
                  <a:close/>
                </a:path>
                <a:path w="1600200" h="334010">
                  <a:moveTo>
                    <a:pt x="10668" y="4572"/>
                  </a:moveTo>
                  <a:lnTo>
                    <a:pt x="4572" y="10668"/>
                  </a:lnTo>
                  <a:lnTo>
                    <a:pt x="10668" y="10668"/>
                  </a:lnTo>
                  <a:lnTo>
                    <a:pt x="10668" y="4572"/>
                  </a:lnTo>
                  <a:close/>
                </a:path>
                <a:path w="1600200" h="334010">
                  <a:moveTo>
                    <a:pt x="1589532" y="4572"/>
                  </a:moveTo>
                  <a:lnTo>
                    <a:pt x="10668" y="4572"/>
                  </a:lnTo>
                  <a:lnTo>
                    <a:pt x="10668" y="10668"/>
                  </a:lnTo>
                  <a:lnTo>
                    <a:pt x="1589532" y="10668"/>
                  </a:lnTo>
                  <a:lnTo>
                    <a:pt x="1589532" y="4572"/>
                  </a:lnTo>
                  <a:close/>
                </a:path>
                <a:path w="1600200" h="334010">
                  <a:moveTo>
                    <a:pt x="1600200" y="4572"/>
                  </a:moveTo>
                  <a:lnTo>
                    <a:pt x="1589532" y="4572"/>
                  </a:lnTo>
                  <a:lnTo>
                    <a:pt x="1594104" y="10668"/>
                  </a:lnTo>
                  <a:lnTo>
                    <a:pt x="1600200" y="10668"/>
                  </a:lnTo>
                  <a:lnTo>
                    <a:pt x="1600200" y="45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4402340" y="5397423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33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791967" y="2368295"/>
            <a:ext cx="5105400" cy="3825240"/>
            <a:chOff x="2791967" y="2368295"/>
            <a:chExt cx="5105400" cy="38252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91967" y="2368295"/>
              <a:ext cx="5105400" cy="382524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043171" y="5298947"/>
              <a:ext cx="1590040" cy="323215"/>
            </a:xfrm>
            <a:custGeom>
              <a:avLst/>
              <a:gdLst/>
              <a:ahLst/>
              <a:cxnLst/>
              <a:rect l="l" t="t" r="r" b="b"/>
              <a:pathLst>
                <a:path w="1590039" h="323214">
                  <a:moveTo>
                    <a:pt x="1589532" y="0"/>
                  </a:moveTo>
                  <a:lnTo>
                    <a:pt x="0" y="0"/>
                  </a:lnTo>
                  <a:lnTo>
                    <a:pt x="0" y="323088"/>
                  </a:lnTo>
                  <a:lnTo>
                    <a:pt x="1589532" y="323088"/>
                  </a:lnTo>
                  <a:lnTo>
                    <a:pt x="15895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037075" y="5292851"/>
              <a:ext cx="1602105" cy="335280"/>
            </a:xfrm>
            <a:custGeom>
              <a:avLst/>
              <a:gdLst/>
              <a:ahLst/>
              <a:cxnLst/>
              <a:rect l="l" t="t" r="r" b="b"/>
              <a:pathLst>
                <a:path w="1602104" h="335279">
                  <a:moveTo>
                    <a:pt x="1601724" y="0"/>
                  </a:moveTo>
                  <a:lnTo>
                    <a:pt x="0" y="0"/>
                  </a:lnTo>
                  <a:lnTo>
                    <a:pt x="0" y="335152"/>
                  </a:lnTo>
                  <a:lnTo>
                    <a:pt x="1601724" y="335152"/>
                  </a:lnTo>
                  <a:lnTo>
                    <a:pt x="1601724" y="329183"/>
                  </a:lnTo>
                  <a:lnTo>
                    <a:pt x="10668" y="329183"/>
                  </a:lnTo>
                  <a:lnTo>
                    <a:pt x="6096" y="324611"/>
                  </a:lnTo>
                  <a:lnTo>
                    <a:pt x="10668" y="324611"/>
                  </a:lnTo>
                  <a:lnTo>
                    <a:pt x="10668" y="12191"/>
                  </a:lnTo>
                  <a:lnTo>
                    <a:pt x="6095" y="12191"/>
                  </a:lnTo>
                  <a:lnTo>
                    <a:pt x="10668" y="6095"/>
                  </a:lnTo>
                  <a:lnTo>
                    <a:pt x="1601724" y="6095"/>
                  </a:lnTo>
                  <a:lnTo>
                    <a:pt x="1601724" y="0"/>
                  </a:lnTo>
                  <a:close/>
                </a:path>
                <a:path w="1602104" h="335279">
                  <a:moveTo>
                    <a:pt x="10668" y="324611"/>
                  </a:moveTo>
                  <a:lnTo>
                    <a:pt x="6096" y="324611"/>
                  </a:lnTo>
                  <a:lnTo>
                    <a:pt x="10668" y="329183"/>
                  </a:lnTo>
                  <a:lnTo>
                    <a:pt x="10668" y="324611"/>
                  </a:lnTo>
                  <a:close/>
                </a:path>
                <a:path w="1602104" h="335279">
                  <a:moveTo>
                    <a:pt x="1589532" y="324611"/>
                  </a:moveTo>
                  <a:lnTo>
                    <a:pt x="10668" y="324611"/>
                  </a:lnTo>
                  <a:lnTo>
                    <a:pt x="10668" y="329183"/>
                  </a:lnTo>
                  <a:lnTo>
                    <a:pt x="1589532" y="329183"/>
                  </a:lnTo>
                  <a:lnTo>
                    <a:pt x="1589532" y="324611"/>
                  </a:lnTo>
                  <a:close/>
                </a:path>
                <a:path w="1602104" h="335279">
                  <a:moveTo>
                    <a:pt x="1589532" y="6095"/>
                  </a:moveTo>
                  <a:lnTo>
                    <a:pt x="1589532" y="329183"/>
                  </a:lnTo>
                  <a:lnTo>
                    <a:pt x="1595628" y="324611"/>
                  </a:lnTo>
                  <a:lnTo>
                    <a:pt x="1601724" y="324611"/>
                  </a:lnTo>
                  <a:lnTo>
                    <a:pt x="1601724" y="12191"/>
                  </a:lnTo>
                  <a:lnTo>
                    <a:pt x="1595628" y="12191"/>
                  </a:lnTo>
                  <a:lnTo>
                    <a:pt x="1589532" y="6095"/>
                  </a:lnTo>
                  <a:close/>
                </a:path>
                <a:path w="1602104" h="335279">
                  <a:moveTo>
                    <a:pt x="1601724" y="324611"/>
                  </a:moveTo>
                  <a:lnTo>
                    <a:pt x="1595628" y="324611"/>
                  </a:lnTo>
                  <a:lnTo>
                    <a:pt x="1589532" y="329183"/>
                  </a:lnTo>
                  <a:lnTo>
                    <a:pt x="1601724" y="329183"/>
                  </a:lnTo>
                  <a:lnTo>
                    <a:pt x="1601724" y="324611"/>
                  </a:lnTo>
                  <a:close/>
                </a:path>
                <a:path w="1602104" h="335279">
                  <a:moveTo>
                    <a:pt x="10668" y="6095"/>
                  </a:moveTo>
                  <a:lnTo>
                    <a:pt x="6095" y="12191"/>
                  </a:lnTo>
                  <a:lnTo>
                    <a:pt x="10668" y="12191"/>
                  </a:lnTo>
                  <a:lnTo>
                    <a:pt x="10668" y="6095"/>
                  </a:lnTo>
                  <a:close/>
                </a:path>
                <a:path w="1602104" h="335279">
                  <a:moveTo>
                    <a:pt x="1589532" y="6095"/>
                  </a:moveTo>
                  <a:lnTo>
                    <a:pt x="10668" y="6095"/>
                  </a:lnTo>
                  <a:lnTo>
                    <a:pt x="10668" y="12191"/>
                  </a:lnTo>
                  <a:lnTo>
                    <a:pt x="1589532" y="12191"/>
                  </a:lnTo>
                  <a:lnTo>
                    <a:pt x="1589532" y="6095"/>
                  </a:lnTo>
                  <a:close/>
                </a:path>
                <a:path w="1602104" h="335279">
                  <a:moveTo>
                    <a:pt x="1601724" y="6095"/>
                  </a:moveTo>
                  <a:lnTo>
                    <a:pt x="1589532" y="6095"/>
                  </a:lnTo>
                  <a:lnTo>
                    <a:pt x="1595628" y="12191"/>
                  </a:lnTo>
                  <a:lnTo>
                    <a:pt x="1601724" y="12191"/>
                  </a:lnTo>
                  <a:lnTo>
                    <a:pt x="1601724" y="609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4111244" y="5313730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34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298767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Cerebral</a:t>
            </a:r>
            <a:r>
              <a:rPr dirty="0" sz="2800" spc="-10"/>
              <a:t> contusion…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7819" y="2110739"/>
            <a:ext cx="3293363" cy="3825240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2659379" y="6137147"/>
            <a:ext cx="1602105" cy="335280"/>
          </a:xfrm>
          <a:custGeom>
            <a:avLst/>
            <a:gdLst/>
            <a:ahLst/>
            <a:cxnLst/>
            <a:rect l="l" t="t" r="r" b="b"/>
            <a:pathLst>
              <a:path w="1602104" h="335279">
                <a:moveTo>
                  <a:pt x="1601724" y="0"/>
                </a:moveTo>
                <a:lnTo>
                  <a:pt x="0" y="0"/>
                </a:lnTo>
                <a:lnTo>
                  <a:pt x="0" y="335153"/>
                </a:lnTo>
                <a:lnTo>
                  <a:pt x="1601724" y="335153"/>
                </a:lnTo>
                <a:lnTo>
                  <a:pt x="1601724" y="329184"/>
                </a:lnTo>
                <a:lnTo>
                  <a:pt x="12192" y="329184"/>
                </a:lnTo>
                <a:lnTo>
                  <a:pt x="6096" y="323088"/>
                </a:lnTo>
                <a:lnTo>
                  <a:pt x="12192" y="323088"/>
                </a:lnTo>
                <a:lnTo>
                  <a:pt x="12192" y="10668"/>
                </a:lnTo>
                <a:lnTo>
                  <a:pt x="6095" y="10668"/>
                </a:lnTo>
                <a:lnTo>
                  <a:pt x="12192" y="6096"/>
                </a:lnTo>
                <a:lnTo>
                  <a:pt x="1601724" y="6096"/>
                </a:lnTo>
                <a:lnTo>
                  <a:pt x="1601724" y="0"/>
                </a:lnTo>
                <a:close/>
              </a:path>
              <a:path w="1602104" h="335279">
                <a:moveTo>
                  <a:pt x="12192" y="323088"/>
                </a:moveTo>
                <a:lnTo>
                  <a:pt x="6096" y="323088"/>
                </a:lnTo>
                <a:lnTo>
                  <a:pt x="12192" y="329184"/>
                </a:lnTo>
                <a:lnTo>
                  <a:pt x="12192" y="323088"/>
                </a:lnTo>
                <a:close/>
              </a:path>
              <a:path w="1602104" h="335279">
                <a:moveTo>
                  <a:pt x="1591056" y="323088"/>
                </a:moveTo>
                <a:lnTo>
                  <a:pt x="12192" y="323088"/>
                </a:lnTo>
                <a:lnTo>
                  <a:pt x="12192" y="329184"/>
                </a:lnTo>
                <a:lnTo>
                  <a:pt x="1591056" y="329184"/>
                </a:lnTo>
                <a:lnTo>
                  <a:pt x="1591056" y="323088"/>
                </a:lnTo>
                <a:close/>
              </a:path>
              <a:path w="1602104" h="335279">
                <a:moveTo>
                  <a:pt x="1591056" y="6096"/>
                </a:moveTo>
                <a:lnTo>
                  <a:pt x="1591056" y="329184"/>
                </a:lnTo>
                <a:lnTo>
                  <a:pt x="1595628" y="323088"/>
                </a:lnTo>
                <a:lnTo>
                  <a:pt x="1601724" y="323088"/>
                </a:lnTo>
                <a:lnTo>
                  <a:pt x="1601724" y="10668"/>
                </a:lnTo>
                <a:lnTo>
                  <a:pt x="1595628" y="10668"/>
                </a:lnTo>
                <a:lnTo>
                  <a:pt x="1591056" y="6096"/>
                </a:lnTo>
                <a:close/>
              </a:path>
              <a:path w="1602104" h="335279">
                <a:moveTo>
                  <a:pt x="1601724" y="323088"/>
                </a:moveTo>
                <a:lnTo>
                  <a:pt x="1595628" y="323088"/>
                </a:lnTo>
                <a:lnTo>
                  <a:pt x="1591056" y="329184"/>
                </a:lnTo>
                <a:lnTo>
                  <a:pt x="1601724" y="329184"/>
                </a:lnTo>
                <a:lnTo>
                  <a:pt x="1601724" y="323088"/>
                </a:lnTo>
                <a:close/>
              </a:path>
              <a:path w="1602104" h="335279">
                <a:moveTo>
                  <a:pt x="12192" y="6096"/>
                </a:moveTo>
                <a:lnTo>
                  <a:pt x="6095" y="10668"/>
                </a:lnTo>
                <a:lnTo>
                  <a:pt x="12192" y="10668"/>
                </a:lnTo>
                <a:lnTo>
                  <a:pt x="12192" y="6096"/>
                </a:lnTo>
                <a:close/>
              </a:path>
              <a:path w="1602104" h="335279">
                <a:moveTo>
                  <a:pt x="1591056" y="6096"/>
                </a:moveTo>
                <a:lnTo>
                  <a:pt x="12192" y="6096"/>
                </a:lnTo>
                <a:lnTo>
                  <a:pt x="12192" y="10668"/>
                </a:lnTo>
                <a:lnTo>
                  <a:pt x="1591056" y="10668"/>
                </a:lnTo>
                <a:lnTo>
                  <a:pt x="1591056" y="6096"/>
                </a:lnTo>
                <a:close/>
              </a:path>
              <a:path w="1602104" h="335279">
                <a:moveTo>
                  <a:pt x="1601724" y="6096"/>
                </a:moveTo>
                <a:lnTo>
                  <a:pt x="1591056" y="6096"/>
                </a:lnTo>
                <a:lnTo>
                  <a:pt x="1595628" y="10668"/>
                </a:lnTo>
                <a:lnTo>
                  <a:pt x="1601724" y="10668"/>
                </a:lnTo>
                <a:lnTo>
                  <a:pt x="1601724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2733649" y="6156426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39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414212" y="2768556"/>
            <a:ext cx="3343910" cy="24314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262255" indent="-250190">
              <a:lnSpc>
                <a:spcPct val="100000"/>
              </a:lnSpc>
              <a:spcBef>
                <a:spcPts val="130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Bruising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of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brain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tissue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42570" marR="46355" indent="-230504">
              <a:lnSpc>
                <a:spcPct val="101600"/>
              </a:lnSpc>
              <a:spcBef>
                <a:spcPts val="5"/>
              </a:spcBef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Usually</a:t>
            </a:r>
            <a:r>
              <a:rPr dirty="0" sz="1550" spc="3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caused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by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brain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coming</a:t>
            </a:r>
            <a:r>
              <a:rPr dirty="0" sz="1550" spc="50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in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contact</a:t>
            </a:r>
            <a:r>
              <a:rPr dirty="0" sz="1550" spc="3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with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rough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floor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of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 spc="-25">
                <a:latin typeface="Calibri"/>
                <a:cs typeface="Calibri"/>
              </a:rPr>
              <a:t>the </a:t>
            </a:r>
            <a:r>
              <a:rPr dirty="0" sz="1550">
                <a:latin typeface="Calibri"/>
                <a:cs typeface="Calibri"/>
              </a:rPr>
              <a:t>calivarium</a:t>
            </a:r>
            <a:r>
              <a:rPr dirty="0" sz="1550" spc="1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or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fold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in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the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dura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mater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"/>
            </a:pPr>
            <a:endParaRPr sz="1550">
              <a:latin typeface="Calibri"/>
              <a:cs typeface="Calibri"/>
            </a:endParaRPr>
          </a:p>
          <a:p>
            <a:pPr marL="262255" indent="-250190">
              <a:lnSpc>
                <a:spcPct val="100000"/>
              </a:lnSpc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May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cause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edema</a:t>
            </a:r>
            <a:r>
              <a:rPr dirty="0" sz="1550" spc="6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swelling</a:t>
            </a:r>
            <a:endParaRPr sz="15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Wingdings"/>
              <a:buChar char=""/>
            </a:pPr>
            <a:endParaRPr sz="1500">
              <a:latin typeface="Calibri"/>
              <a:cs typeface="Calibri"/>
            </a:endParaRPr>
          </a:p>
          <a:p>
            <a:pPr marL="242570" marR="5080" indent="-230504">
              <a:lnSpc>
                <a:spcPct val="101899"/>
              </a:lnSpc>
              <a:buFont typeface="Wingdings"/>
              <a:buChar char=""/>
              <a:tabLst>
                <a:tab pos="262890" algn="l"/>
              </a:tabLst>
            </a:pPr>
            <a:r>
              <a:rPr dirty="0" sz="1550">
                <a:latin typeface="Calibri"/>
                <a:cs typeface="Calibri"/>
              </a:rPr>
              <a:t>Patient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will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be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monitored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for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changes </a:t>
            </a:r>
            <a:r>
              <a:rPr dirty="0" sz="1550">
                <a:latin typeface="Calibri"/>
                <a:cs typeface="Calibri"/>
              </a:rPr>
              <a:t>in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neurologic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 spc="-10">
                <a:latin typeface="Calibri"/>
                <a:cs typeface="Calibri"/>
              </a:rPr>
              <a:t>function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551" y="1338998"/>
            <a:ext cx="4852035" cy="5594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/>
              <a:t>Intracranial</a:t>
            </a:r>
            <a:r>
              <a:rPr dirty="0" sz="3500" spc="-20"/>
              <a:t> </a:t>
            </a:r>
            <a:r>
              <a:rPr dirty="0" sz="3500" spc="-10"/>
              <a:t>hemorrhages…</a:t>
            </a:r>
            <a:endParaRPr sz="35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212735"/>
            <a:ext cx="2885440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Epidural</a:t>
            </a:r>
            <a:r>
              <a:rPr dirty="0" sz="2800" spc="-20"/>
              <a:t> </a:t>
            </a:r>
            <a:r>
              <a:rPr dirty="0" sz="2800" spc="-10"/>
              <a:t>Hematoma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908" y="1728216"/>
            <a:ext cx="3022091" cy="3691264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2638044" y="6088379"/>
            <a:ext cx="1600200" cy="335280"/>
          </a:xfrm>
          <a:custGeom>
            <a:avLst/>
            <a:gdLst/>
            <a:ahLst/>
            <a:cxnLst/>
            <a:rect l="l" t="t" r="r" b="b"/>
            <a:pathLst>
              <a:path w="1600200" h="335279">
                <a:moveTo>
                  <a:pt x="1600200" y="0"/>
                </a:moveTo>
                <a:lnTo>
                  <a:pt x="0" y="0"/>
                </a:lnTo>
                <a:lnTo>
                  <a:pt x="0" y="335152"/>
                </a:lnTo>
                <a:lnTo>
                  <a:pt x="1600200" y="335152"/>
                </a:lnTo>
                <a:lnTo>
                  <a:pt x="1600200" y="329183"/>
                </a:lnTo>
                <a:lnTo>
                  <a:pt x="10668" y="329183"/>
                </a:lnTo>
                <a:lnTo>
                  <a:pt x="4572" y="324611"/>
                </a:lnTo>
                <a:lnTo>
                  <a:pt x="10668" y="324611"/>
                </a:lnTo>
                <a:lnTo>
                  <a:pt x="10668" y="10667"/>
                </a:lnTo>
                <a:lnTo>
                  <a:pt x="4571" y="10667"/>
                </a:lnTo>
                <a:lnTo>
                  <a:pt x="10668" y="6095"/>
                </a:lnTo>
                <a:lnTo>
                  <a:pt x="1600200" y="6095"/>
                </a:lnTo>
                <a:lnTo>
                  <a:pt x="1600200" y="0"/>
                </a:lnTo>
                <a:close/>
              </a:path>
              <a:path w="1600200" h="335279">
                <a:moveTo>
                  <a:pt x="10668" y="324611"/>
                </a:moveTo>
                <a:lnTo>
                  <a:pt x="4572" y="324611"/>
                </a:lnTo>
                <a:lnTo>
                  <a:pt x="10668" y="329183"/>
                </a:lnTo>
                <a:lnTo>
                  <a:pt x="10668" y="324611"/>
                </a:lnTo>
                <a:close/>
              </a:path>
              <a:path w="1600200" h="335279">
                <a:moveTo>
                  <a:pt x="1589532" y="324611"/>
                </a:moveTo>
                <a:lnTo>
                  <a:pt x="10668" y="324611"/>
                </a:lnTo>
                <a:lnTo>
                  <a:pt x="10668" y="329183"/>
                </a:lnTo>
                <a:lnTo>
                  <a:pt x="1589532" y="329183"/>
                </a:lnTo>
                <a:lnTo>
                  <a:pt x="1589532" y="324611"/>
                </a:lnTo>
                <a:close/>
              </a:path>
              <a:path w="1600200" h="335279">
                <a:moveTo>
                  <a:pt x="1589532" y="6095"/>
                </a:moveTo>
                <a:lnTo>
                  <a:pt x="1589532" y="329183"/>
                </a:lnTo>
                <a:lnTo>
                  <a:pt x="1595628" y="324611"/>
                </a:lnTo>
                <a:lnTo>
                  <a:pt x="1600200" y="324611"/>
                </a:lnTo>
                <a:lnTo>
                  <a:pt x="1600200" y="10667"/>
                </a:lnTo>
                <a:lnTo>
                  <a:pt x="1595628" y="10667"/>
                </a:lnTo>
                <a:lnTo>
                  <a:pt x="1589532" y="6095"/>
                </a:lnTo>
                <a:close/>
              </a:path>
              <a:path w="1600200" h="335279">
                <a:moveTo>
                  <a:pt x="1600200" y="324611"/>
                </a:moveTo>
                <a:lnTo>
                  <a:pt x="1595628" y="324611"/>
                </a:lnTo>
                <a:lnTo>
                  <a:pt x="1589532" y="329183"/>
                </a:lnTo>
                <a:lnTo>
                  <a:pt x="1600200" y="329183"/>
                </a:lnTo>
                <a:lnTo>
                  <a:pt x="1600200" y="324611"/>
                </a:lnTo>
                <a:close/>
              </a:path>
              <a:path w="1600200" h="335279">
                <a:moveTo>
                  <a:pt x="10668" y="6095"/>
                </a:moveTo>
                <a:lnTo>
                  <a:pt x="4571" y="10667"/>
                </a:lnTo>
                <a:lnTo>
                  <a:pt x="10668" y="10667"/>
                </a:lnTo>
                <a:lnTo>
                  <a:pt x="10668" y="6095"/>
                </a:lnTo>
                <a:close/>
              </a:path>
              <a:path w="1600200" h="335279">
                <a:moveTo>
                  <a:pt x="1589532" y="6095"/>
                </a:moveTo>
                <a:lnTo>
                  <a:pt x="10668" y="6095"/>
                </a:lnTo>
                <a:lnTo>
                  <a:pt x="10668" y="10667"/>
                </a:lnTo>
                <a:lnTo>
                  <a:pt x="1589532" y="10667"/>
                </a:lnTo>
                <a:lnTo>
                  <a:pt x="1589532" y="6095"/>
                </a:lnTo>
                <a:close/>
              </a:path>
              <a:path w="1600200" h="335279">
                <a:moveTo>
                  <a:pt x="1600200" y="6095"/>
                </a:moveTo>
                <a:lnTo>
                  <a:pt x="1589532" y="6095"/>
                </a:lnTo>
                <a:lnTo>
                  <a:pt x="1595628" y="10667"/>
                </a:lnTo>
                <a:lnTo>
                  <a:pt x="1600200" y="10667"/>
                </a:lnTo>
                <a:lnTo>
                  <a:pt x="1600200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2712123" y="6107747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35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68696" y="1734311"/>
            <a:ext cx="2859024" cy="351129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795545" y="5588000"/>
            <a:ext cx="962660" cy="1060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500" spc="-10">
                <a:latin typeface="Calibri"/>
                <a:cs typeface="Calibri"/>
              </a:rPr>
              <a:t>DescriptionEpiduralHematoma.jpg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879103" y="5588000"/>
            <a:ext cx="1929130" cy="18669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6000"/>
              </a:lnSpc>
              <a:spcBef>
                <a:spcPts val="90"/>
              </a:spcBef>
            </a:pPr>
            <a:r>
              <a:rPr dirty="0" sz="500" b="1">
                <a:latin typeface="Calibri"/>
                <a:cs typeface="Calibri"/>
              </a:rPr>
              <a:t>English:</a:t>
            </a:r>
            <a:r>
              <a:rPr dirty="0" sz="500" spc="40" b="1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Epidural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hematoma</a:t>
            </a:r>
            <a:r>
              <a:rPr dirty="0" sz="500" spc="1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on</a:t>
            </a:r>
            <a:r>
              <a:rPr dirty="0" sz="500" spc="5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the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persons</a:t>
            </a:r>
            <a:r>
              <a:rPr dirty="0" sz="500" spc="5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left</a:t>
            </a:r>
            <a:r>
              <a:rPr dirty="0" sz="500" spc="7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(images</a:t>
            </a:r>
            <a:r>
              <a:rPr dirty="0" sz="500" spc="5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right)</a:t>
            </a:r>
            <a:r>
              <a:rPr dirty="0" sz="500" spc="6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with</a:t>
            </a:r>
            <a:r>
              <a:rPr dirty="0" sz="500" spc="55">
                <a:latin typeface="Calibri"/>
                <a:cs typeface="Calibri"/>
              </a:rPr>
              <a:t> </a:t>
            </a:r>
            <a:r>
              <a:rPr dirty="0" sz="500" spc="-25">
                <a:latin typeface="Calibri"/>
                <a:cs typeface="Calibri"/>
              </a:rPr>
              <a:t>an</a:t>
            </a:r>
            <a:r>
              <a:rPr dirty="0" sz="500" spc="50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associated</a:t>
            </a:r>
            <a:r>
              <a:rPr dirty="0" sz="500" spc="2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skull</a:t>
            </a:r>
            <a:r>
              <a:rPr dirty="0" sz="500" spc="5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fracture.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Also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has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some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bleeding</a:t>
            </a:r>
            <a:r>
              <a:rPr dirty="0" sz="500" spc="2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on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the</a:t>
            </a:r>
            <a:r>
              <a:rPr dirty="0" sz="500" spc="4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persons</a:t>
            </a:r>
            <a:r>
              <a:rPr dirty="0" sz="500" spc="50">
                <a:latin typeface="Calibri"/>
                <a:cs typeface="Calibri"/>
              </a:rPr>
              <a:t> </a:t>
            </a:r>
            <a:r>
              <a:rPr dirty="0" sz="500" spc="-10">
                <a:latin typeface="Calibri"/>
                <a:cs typeface="Calibri"/>
              </a:rPr>
              <a:t>right.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795545" y="5891294"/>
            <a:ext cx="215265" cy="36703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500" spc="-20">
                <a:latin typeface="Calibri"/>
                <a:cs typeface="Calibri"/>
              </a:rPr>
              <a:t>Date</a:t>
            </a:r>
            <a:endParaRPr sz="500">
              <a:latin typeface="Calibri"/>
              <a:cs typeface="Calibri"/>
            </a:endParaRPr>
          </a:p>
          <a:p>
            <a:pPr marL="12700" marR="5080">
              <a:lnSpc>
                <a:spcPts val="1030"/>
              </a:lnSpc>
              <a:spcBef>
                <a:spcPts val="100"/>
              </a:spcBef>
            </a:pPr>
            <a:r>
              <a:rPr dirty="0" sz="500" spc="-10">
                <a:latin typeface="Calibri"/>
                <a:cs typeface="Calibri"/>
              </a:rPr>
              <a:t>Source</a:t>
            </a:r>
            <a:r>
              <a:rPr dirty="0" sz="500" spc="500">
                <a:latin typeface="Calibri"/>
                <a:cs typeface="Calibri"/>
              </a:rPr>
              <a:t> </a:t>
            </a:r>
            <a:r>
              <a:rPr dirty="0" sz="500" spc="-10">
                <a:latin typeface="Calibri"/>
                <a:cs typeface="Calibri"/>
              </a:rPr>
              <a:t>Author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879013" y="5891294"/>
            <a:ext cx="564515" cy="36703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500">
                <a:latin typeface="Calibri"/>
                <a:cs typeface="Calibri"/>
              </a:rPr>
              <a:t>4</a:t>
            </a:r>
            <a:r>
              <a:rPr dirty="0" sz="500" spc="15">
                <a:latin typeface="Calibri"/>
                <a:cs typeface="Calibri"/>
              </a:rPr>
              <a:t> </a:t>
            </a:r>
            <a:r>
              <a:rPr dirty="0" sz="500">
                <a:latin typeface="Calibri"/>
                <a:cs typeface="Calibri"/>
              </a:rPr>
              <a:t>April</a:t>
            </a:r>
            <a:r>
              <a:rPr dirty="0" sz="500" spc="35">
                <a:latin typeface="Calibri"/>
                <a:cs typeface="Calibri"/>
              </a:rPr>
              <a:t> </a:t>
            </a:r>
            <a:r>
              <a:rPr dirty="0" sz="500" spc="-20">
                <a:latin typeface="Calibri"/>
                <a:cs typeface="Calibri"/>
              </a:rPr>
              <a:t>2018</a:t>
            </a:r>
            <a:endParaRPr sz="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dirty="0" sz="500">
                <a:latin typeface="Calibri"/>
                <a:cs typeface="Calibri"/>
              </a:rPr>
              <a:t>Own</a:t>
            </a:r>
            <a:r>
              <a:rPr dirty="0" sz="500" spc="35">
                <a:latin typeface="Calibri"/>
                <a:cs typeface="Calibri"/>
              </a:rPr>
              <a:t> </a:t>
            </a:r>
            <a:r>
              <a:rPr dirty="0" sz="500" spc="-20">
                <a:latin typeface="Calibri"/>
                <a:cs typeface="Calibri"/>
              </a:rPr>
              <a:t>work</a:t>
            </a:r>
            <a:endParaRPr sz="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u="sng" sz="50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James</a:t>
            </a:r>
            <a:r>
              <a:rPr dirty="0" u="sng" sz="500" spc="7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50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Heilman,</a:t>
            </a:r>
            <a:r>
              <a:rPr dirty="0" u="sng" sz="500" spc="7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500" spc="-25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alibri"/>
                <a:cs typeface="Calibri"/>
              </a:rPr>
              <a:t>MD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854905" y="5342623"/>
            <a:ext cx="1520190" cy="1593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850">
                <a:latin typeface="Calibri"/>
                <a:cs typeface="Calibri"/>
              </a:rPr>
              <a:t>Courtesy</a:t>
            </a:r>
            <a:r>
              <a:rPr dirty="0" sz="850" spc="75">
                <a:latin typeface="Calibri"/>
                <a:cs typeface="Calibri"/>
              </a:rPr>
              <a:t> </a:t>
            </a:r>
            <a:r>
              <a:rPr dirty="0" sz="850">
                <a:latin typeface="Calibri"/>
                <a:cs typeface="Calibri"/>
              </a:rPr>
              <a:t>of</a:t>
            </a:r>
            <a:r>
              <a:rPr dirty="0" sz="850" spc="55">
                <a:latin typeface="Calibri"/>
                <a:cs typeface="Calibri"/>
              </a:rPr>
              <a:t> </a:t>
            </a:r>
            <a:r>
              <a:rPr dirty="0" sz="850">
                <a:latin typeface="Calibri"/>
                <a:cs typeface="Calibri"/>
              </a:rPr>
              <a:t>Wikimedia</a:t>
            </a:r>
            <a:r>
              <a:rPr dirty="0" sz="850" spc="65">
                <a:latin typeface="Calibri"/>
                <a:cs typeface="Calibri"/>
              </a:rPr>
              <a:t> </a:t>
            </a:r>
            <a:r>
              <a:rPr dirty="0" sz="850" spc="-10">
                <a:latin typeface="Calibri"/>
                <a:cs typeface="Calibri"/>
              </a:rPr>
              <a:t>commons</a:t>
            </a:r>
            <a:endParaRPr sz="850">
              <a:latin typeface="Calibri"/>
              <a:cs typeface="Calibri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2945130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Subdural</a:t>
            </a:r>
            <a:r>
              <a:rPr dirty="0" sz="2800" spc="-20"/>
              <a:t> </a:t>
            </a:r>
            <a:r>
              <a:rPr dirty="0" sz="2800" spc="-10"/>
              <a:t>hematoma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62100" y="1815083"/>
            <a:ext cx="3064764" cy="4229100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73623" y="1815083"/>
            <a:ext cx="3471672" cy="4224941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2293620" y="6236208"/>
            <a:ext cx="1602105" cy="334010"/>
          </a:xfrm>
          <a:custGeom>
            <a:avLst/>
            <a:gdLst/>
            <a:ahLst/>
            <a:cxnLst/>
            <a:rect l="l" t="t" r="r" b="b"/>
            <a:pathLst>
              <a:path w="1602104" h="334009">
                <a:moveTo>
                  <a:pt x="1601724" y="0"/>
                </a:moveTo>
                <a:lnTo>
                  <a:pt x="0" y="0"/>
                </a:lnTo>
                <a:lnTo>
                  <a:pt x="0" y="333755"/>
                </a:lnTo>
                <a:lnTo>
                  <a:pt x="1601724" y="333755"/>
                </a:lnTo>
                <a:lnTo>
                  <a:pt x="1601724" y="329183"/>
                </a:lnTo>
                <a:lnTo>
                  <a:pt x="10668" y="329183"/>
                </a:lnTo>
                <a:lnTo>
                  <a:pt x="6096" y="323087"/>
                </a:lnTo>
                <a:lnTo>
                  <a:pt x="10668" y="323087"/>
                </a:lnTo>
                <a:lnTo>
                  <a:pt x="10668" y="10667"/>
                </a:lnTo>
                <a:lnTo>
                  <a:pt x="6096" y="10667"/>
                </a:lnTo>
                <a:lnTo>
                  <a:pt x="10668" y="4571"/>
                </a:lnTo>
                <a:lnTo>
                  <a:pt x="1601724" y="4571"/>
                </a:lnTo>
                <a:lnTo>
                  <a:pt x="1601724" y="0"/>
                </a:lnTo>
                <a:close/>
              </a:path>
              <a:path w="1602104" h="334009">
                <a:moveTo>
                  <a:pt x="10668" y="323087"/>
                </a:moveTo>
                <a:lnTo>
                  <a:pt x="6096" y="323087"/>
                </a:lnTo>
                <a:lnTo>
                  <a:pt x="10668" y="329183"/>
                </a:lnTo>
                <a:lnTo>
                  <a:pt x="10668" y="323087"/>
                </a:lnTo>
                <a:close/>
              </a:path>
              <a:path w="1602104" h="334009">
                <a:moveTo>
                  <a:pt x="1589532" y="323087"/>
                </a:moveTo>
                <a:lnTo>
                  <a:pt x="10668" y="323087"/>
                </a:lnTo>
                <a:lnTo>
                  <a:pt x="10668" y="329183"/>
                </a:lnTo>
                <a:lnTo>
                  <a:pt x="1589532" y="329183"/>
                </a:lnTo>
                <a:lnTo>
                  <a:pt x="1589532" y="323087"/>
                </a:lnTo>
                <a:close/>
              </a:path>
              <a:path w="1602104" h="334009">
                <a:moveTo>
                  <a:pt x="1589532" y="4571"/>
                </a:moveTo>
                <a:lnTo>
                  <a:pt x="1589532" y="329183"/>
                </a:lnTo>
                <a:lnTo>
                  <a:pt x="1595628" y="323087"/>
                </a:lnTo>
                <a:lnTo>
                  <a:pt x="1601724" y="323087"/>
                </a:lnTo>
                <a:lnTo>
                  <a:pt x="1601724" y="10667"/>
                </a:lnTo>
                <a:lnTo>
                  <a:pt x="1595628" y="10667"/>
                </a:lnTo>
                <a:lnTo>
                  <a:pt x="1589532" y="4571"/>
                </a:lnTo>
                <a:close/>
              </a:path>
              <a:path w="1602104" h="334009">
                <a:moveTo>
                  <a:pt x="1601724" y="323087"/>
                </a:moveTo>
                <a:lnTo>
                  <a:pt x="1595628" y="323087"/>
                </a:lnTo>
                <a:lnTo>
                  <a:pt x="1589532" y="329183"/>
                </a:lnTo>
                <a:lnTo>
                  <a:pt x="1601724" y="329183"/>
                </a:lnTo>
                <a:lnTo>
                  <a:pt x="1601724" y="323087"/>
                </a:lnTo>
                <a:close/>
              </a:path>
              <a:path w="1602104" h="334009">
                <a:moveTo>
                  <a:pt x="10668" y="4571"/>
                </a:moveTo>
                <a:lnTo>
                  <a:pt x="6096" y="10667"/>
                </a:lnTo>
                <a:lnTo>
                  <a:pt x="10668" y="10667"/>
                </a:lnTo>
                <a:lnTo>
                  <a:pt x="10668" y="4571"/>
                </a:lnTo>
                <a:close/>
              </a:path>
              <a:path w="1602104" h="334009">
                <a:moveTo>
                  <a:pt x="1589532" y="4571"/>
                </a:moveTo>
                <a:lnTo>
                  <a:pt x="10668" y="4571"/>
                </a:lnTo>
                <a:lnTo>
                  <a:pt x="10668" y="10667"/>
                </a:lnTo>
                <a:lnTo>
                  <a:pt x="1589532" y="10667"/>
                </a:lnTo>
                <a:lnTo>
                  <a:pt x="1589532" y="4571"/>
                </a:lnTo>
                <a:close/>
              </a:path>
              <a:path w="1602104" h="334009">
                <a:moveTo>
                  <a:pt x="1601724" y="4571"/>
                </a:moveTo>
                <a:lnTo>
                  <a:pt x="1589532" y="4571"/>
                </a:lnTo>
                <a:lnTo>
                  <a:pt x="1595628" y="10667"/>
                </a:lnTo>
                <a:lnTo>
                  <a:pt x="1601724" y="10667"/>
                </a:lnTo>
                <a:lnTo>
                  <a:pt x="1601724" y="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2367724" y="6255600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36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6309359" y="6236208"/>
            <a:ext cx="1600200" cy="334010"/>
          </a:xfrm>
          <a:custGeom>
            <a:avLst/>
            <a:gdLst/>
            <a:ahLst/>
            <a:cxnLst/>
            <a:rect l="l" t="t" r="r" b="b"/>
            <a:pathLst>
              <a:path w="1600200" h="334009">
                <a:moveTo>
                  <a:pt x="1600200" y="0"/>
                </a:moveTo>
                <a:lnTo>
                  <a:pt x="0" y="0"/>
                </a:lnTo>
                <a:lnTo>
                  <a:pt x="0" y="333755"/>
                </a:lnTo>
                <a:lnTo>
                  <a:pt x="1600200" y="333755"/>
                </a:lnTo>
                <a:lnTo>
                  <a:pt x="1600200" y="329183"/>
                </a:lnTo>
                <a:lnTo>
                  <a:pt x="10668" y="329183"/>
                </a:lnTo>
                <a:lnTo>
                  <a:pt x="4572" y="323087"/>
                </a:lnTo>
                <a:lnTo>
                  <a:pt x="10668" y="323087"/>
                </a:lnTo>
                <a:lnTo>
                  <a:pt x="10668" y="10667"/>
                </a:lnTo>
                <a:lnTo>
                  <a:pt x="4572" y="10667"/>
                </a:lnTo>
                <a:lnTo>
                  <a:pt x="10668" y="4571"/>
                </a:lnTo>
                <a:lnTo>
                  <a:pt x="1600200" y="4571"/>
                </a:lnTo>
                <a:lnTo>
                  <a:pt x="1600200" y="0"/>
                </a:lnTo>
                <a:close/>
              </a:path>
              <a:path w="1600200" h="334009">
                <a:moveTo>
                  <a:pt x="10668" y="323087"/>
                </a:moveTo>
                <a:lnTo>
                  <a:pt x="4572" y="323087"/>
                </a:lnTo>
                <a:lnTo>
                  <a:pt x="10668" y="329183"/>
                </a:lnTo>
                <a:lnTo>
                  <a:pt x="10668" y="323087"/>
                </a:lnTo>
                <a:close/>
              </a:path>
              <a:path w="1600200" h="334009">
                <a:moveTo>
                  <a:pt x="1589532" y="323087"/>
                </a:moveTo>
                <a:lnTo>
                  <a:pt x="10668" y="323087"/>
                </a:lnTo>
                <a:lnTo>
                  <a:pt x="10668" y="329183"/>
                </a:lnTo>
                <a:lnTo>
                  <a:pt x="1589532" y="329183"/>
                </a:lnTo>
                <a:lnTo>
                  <a:pt x="1589532" y="323087"/>
                </a:lnTo>
                <a:close/>
              </a:path>
              <a:path w="1600200" h="334009">
                <a:moveTo>
                  <a:pt x="1589532" y="4571"/>
                </a:moveTo>
                <a:lnTo>
                  <a:pt x="1589532" y="329183"/>
                </a:lnTo>
                <a:lnTo>
                  <a:pt x="1595628" y="323087"/>
                </a:lnTo>
                <a:lnTo>
                  <a:pt x="1600200" y="323087"/>
                </a:lnTo>
                <a:lnTo>
                  <a:pt x="1600200" y="10667"/>
                </a:lnTo>
                <a:lnTo>
                  <a:pt x="1595628" y="10667"/>
                </a:lnTo>
                <a:lnTo>
                  <a:pt x="1589532" y="4571"/>
                </a:lnTo>
                <a:close/>
              </a:path>
              <a:path w="1600200" h="334009">
                <a:moveTo>
                  <a:pt x="1600200" y="323087"/>
                </a:moveTo>
                <a:lnTo>
                  <a:pt x="1595628" y="323087"/>
                </a:lnTo>
                <a:lnTo>
                  <a:pt x="1589532" y="329183"/>
                </a:lnTo>
                <a:lnTo>
                  <a:pt x="1600200" y="329183"/>
                </a:lnTo>
                <a:lnTo>
                  <a:pt x="1600200" y="323087"/>
                </a:lnTo>
                <a:close/>
              </a:path>
              <a:path w="1600200" h="334009">
                <a:moveTo>
                  <a:pt x="10668" y="4571"/>
                </a:moveTo>
                <a:lnTo>
                  <a:pt x="4572" y="10667"/>
                </a:lnTo>
                <a:lnTo>
                  <a:pt x="10668" y="10667"/>
                </a:lnTo>
                <a:lnTo>
                  <a:pt x="10668" y="4571"/>
                </a:lnTo>
                <a:close/>
              </a:path>
              <a:path w="1600200" h="334009">
                <a:moveTo>
                  <a:pt x="1589532" y="4571"/>
                </a:moveTo>
                <a:lnTo>
                  <a:pt x="10668" y="4571"/>
                </a:lnTo>
                <a:lnTo>
                  <a:pt x="10668" y="10667"/>
                </a:lnTo>
                <a:lnTo>
                  <a:pt x="1589532" y="10667"/>
                </a:lnTo>
                <a:lnTo>
                  <a:pt x="1589532" y="4571"/>
                </a:lnTo>
                <a:close/>
              </a:path>
              <a:path w="1600200" h="334009">
                <a:moveTo>
                  <a:pt x="1600200" y="4571"/>
                </a:moveTo>
                <a:lnTo>
                  <a:pt x="1589532" y="4571"/>
                </a:lnTo>
                <a:lnTo>
                  <a:pt x="1595628" y="10667"/>
                </a:lnTo>
                <a:lnTo>
                  <a:pt x="1600200" y="10667"/>
                </a:lnTo>
                <a:lnTo>
                  <a:pt x="1600200" y="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6383439" y="6255600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38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802716" y="2343327"/>
            <a:ext cx="8726805" cy="3430270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213360" marR="5080" indent="-201295">
              <a:lnSpc>
                <a:spcPts val="2650"/>
              </a:lnSpc>
              <a:spcBef>
                <a:spcPts val="440"/>
              </a:spcBef>
              <a:buFont typeface="Arial"/>
              <a:buChar char="•"/>
              <a:tabLst>
                <a:tab pos="213995" algn="l"/>
              </a:tabLst>
            </a:pPr>
            <a:r>
              <a:rPr dirty="0" sz="2450">
                <a:latin typeface="Calibri"/>
                <a:cs typeface="Calibri"/>
              </a:rPr>
              <a:t>Bleeding</a:t>
            </a:r>
            <a:r>
              <a:rPr dirty="0" sz="2450" spc="-6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into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the</a:t>
            </a:r>
            <a:r>
              <a:rPr dirty="0" sz="2450" spc="-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ventricular</a:t>
            </a:r>
            <a:r>
              <a:rPr dirty="0" sz="2450" spc="-4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system</a:t>
            </a:r>
            <a:r>
              <a:rPr dirty="0" sz="2450" spc="-1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of</a:t>
            </a:r>
            <a:r>
              <a:rPr dirty="0" sz="2450" spc="-2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the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brain</a:t>
            </a:r>
            <a:r>
              <a:rPr dirty="0" sz="2450" spc="-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is</a:t>
            </a:r>
            <a:r>
              <a:rPr dirty="0" sz="2450" spc="-1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known</a:t>
            </a:r>
            <a:r>
              <a:rPr dirty="0" sz="2450" spc="-1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as</a:t>
            </a:r>
            <a:r>
              <a:rPr dirty="0" sz="2450" spc="-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a </a:t>
            </a:r>
            <a:r>
              <a:rPr dirty="0" u="heavy" sz="245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sub-</a:t>
            </a:r>
            <a:r>
              <a:rPr dirty="0" sz="2450" spc="-20" b="1">
                <a:latin typeface="Calibri"/>
                <a:cs typeface="Calibri"/>
              </a:rPr>
              <a:t> </a:t>
            </a:r>
            <a:r>
              <a:rPr dirty="0" u="heavy" sz="24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arachnoid</a:t>
            </a:r>
            <a:r>
              <a:rPr dirty="0" u="heavy" sz="245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5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hemorrhage.</a:t>
            </a:r>
            <a:endParaRPr sz="24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900">
              <a:latin typeface="Calibri"/>
              <a:cs typeface="Calibri"/>
            </a:endParaRPr>
          </a:p>
          <a:p>
            <a:pPr marL="213360">
              <a:lnSpc>
                <a:spcPts val="2795"/>
              </a:lnSpc>
            </a:pPr>
            <a:r>
              <a:rPr dirty="0" u="heavy" sz="24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Radiographic</a:t>
            </a:r>
            <a:r>
              <a:rPr dirty="0" u="heavy" sz="2450" spc="-2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signs:</a:t>
            </a:r>
            <a:r>
              <a:rPr dirty="0" sz="2450" spc="-50" b="1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include</a:t>
            </a:r>
            <a:r>
              <a:rPr dirty="0" sz="2450" spc="-5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visualization</a:t>
            </a:r>
            <a:r>
              <a:rPr dirty="0" sz="2450" spc="-60">
                <a:latin typeface="Calibri"/>
                <a:cs typeface="Calibri"/>
              </a:rPr>
              <a:t> </a:t>
            </a:r>
            <a:r>
              <a:rPr dirty="0" sz="2450" spc="-25">
                <a:latin typeface="Calibri"/>
                <a:cs typeface="Calibri"/>
              </a:rPr>
              <a:t>of</a:t>
            </a:r>
            <a:endParaRPr sz="2450">
              <a:latin typeface="Calibri"/>
              <a:cs typeface="Calibri"/>
            </a:endParaRPr>
          </a:p>
          <a:p>
            <a:pPr marL="213360" marR="120014">
              <a:lnSpc>
                <a:spcPts val="2650"/>
              </a:lnSpc>
              <a:spcBef>
                <a:spcPts val="185"/>
              </a:spcBef>
              <a:tabLst>
                <a:tab pos="2813050" algn="l"/>
              </a:tabLst>
            </a:pPr>
            <a:r>
              <a:rPr dirty="0" sz="2450">
                <a:latin typeface="Calibri"/>
                <a:cs typeface="Calibri"/>
              </a:rPr>
              <a:t>falx</a:t>
            </a:r>
            <a:r>
              <a:rPr dirty="0" sz="2450" spc="-4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cerebri,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straight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sinus,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or</a:t>
            </a:r>
            <a:r>
              <a:rPr dirty="0" sz="2450" spc="-1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sagittal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sinus,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or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increased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density</a:t>
            </a:r>
            <a:r>
              <a:rPr dirty="0" sz="2450" spc="-40">
                <a:latin typeface="Calibri"/>
                <a:cs typeface="Calibri"/>
              </a:rPr>
              <a:t> </a:t>
            </a:r>
            <a:r>
              <a:rPr dirty="0" sz="2450" spc="-25">
                <a:latin typeface="Calibri"/>
                <a:cs typeface="Calibri"/>
              </a:rPr>
              <a:t>in </a:t>
            </a:r>
            <a:r>
              <a:rPr dirty="0" sz="2450">
                <a:latin typeface="Calibri"/>
                <a:cs typeface="Calibri"/>
              </a:rPr>
              <a:t>the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basilar</a:t>
            </a:r>
            <a:r>
              <a:rPr dirty="0" sz="2450" spc="-20">
                <a:latin typeface="Calibri"/>
                <a:cs typeface="Calibri"/>
              </a:rPr>
              <a:t> </a:t>
            </a:r>
            <a:r>
              <a:rPr dirty="0" sz="2450" spc="-10">
                <a:latin typeface="Calibri"/>
                <a:cs typeface="Calibri"/>
              </a:rPr>
              <a:t>cisterns,</a:t>
            </a:r>
            <a:r>
              <a:rPr dirty="0" sz="2450">
                <a:latin typeface="Calibri"/>
                <a:cs typeface="Calibri"/>
              </a:rPr>
              <a:t>	cerebral</a:t>
            </a:r>
            <a:r>
              <a:rPr dirty="0" sz="2450" spc="-5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fissure,</a:t>
            </a:r>
            <a:r>
              <a:rPr dirty="0" sz="2450" spc="-2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and/or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sulci</a:t>
            </a:r>
            <a:r>
              <a:rPr dirty="0" sz="2450" spc="-1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on</a:t>
            </a:r>
            <a:r>
              <a:rPr dirty="0" sz="2450" spc="-10">
                <a:latin typeface="Calibri"/>
                <a:cs typeface="Calibri"/>
              </a:rPr>
              <a:t> </a:t>
            </a:r>
            <a:r>
              <a:rPr dirty="0" sz="2450" spc="-25">
                <a:latin typeface="Calibri"/>
                <a:cs typeface="Calibri"/>
              </a:rPr>
              <a:t>CT</a:t>
            </a:r>
            <a:endParaRPr sz="24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850">
              <a:latin typeface="Calibri"/>
              <a:cs typeface="Calibri"/>
            </a:endParaRPr>
          </a:p>
          <a:p>
            <a:pPr marL="213360">
              <a:lnSpc>
                <a:spcPts val="2795"/>
              </a:lnSpc>
              <a:spcBef>
                <a:spcPts val="5"/>
              </a:spcBef>
            </a:pPr>
            <a:r>
              <a:rPr dirty="0" sz="2450">
                <a:latin typeface="Calibri"/>
                <a:cs typeface="Calibri"/>
              </a:rPr>
              <a:t>Treatment</a:t>
            </a:r>
            <a:r>
              <a:rPr dirty="0" sz="2450" spc="-5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includes:</a:t>
            </a:r>
            <a:r>
              <a:rPr dirty="0" sz="2450" spc="-6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surgical</a:t>
            </a:r>
            <a:r>
              <a:rPr dirty="0" sz="2450" spc="-40">
                <a:latin typeface="Calibri"/>
                <a:cs typeface="Calibri"/>
              </a:rPr>
              <a:t> </a:t>
            </a:r>
            <a:r>
              <a:rPr dirty="0" sz="2450" spc="-10">
                <a:latin typeface="Calibri"/>
                <a:cs typeface="Calibri"/>
              </a:rPr>
              <a:t>“evacuation”,vessel</a:t>
            </a:r>
            <a:endParaRPr sz="2450">
              <a:latin typeface="Calibri"/>
              <a:cs typeface="Calibri"/>
            </a:endParaRPr>
          </a:p>
          <a:p>
            <a:pPr marL="213360" marR="876935">
              <a:lnSpc>
                <a:spcPts val="2650"/>
              </a:lnSpc>
              <a:spcBef>
                <a:spcPts val="185"/>
              </a:spcBef>
            </a:pPr>
            <a:r>
              <a:rPr dirty="0" sz="2450">
                <a:latin typeface="Calibri"/>
                <a:cs typeface="Calibri"/>
              </a:rPr>
              <a:t>repair,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and/or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medication</a:t>
            </a:r>
            <a:r>
              <a:rPr dirty="0" sz="2450" spc="-4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or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stent</a:t>
            </a:r>
            <a:r>
              <a:rPr dirty="0" sz="2450" spc="-30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placement</a:t>
            </a:r>
            <a:r>
              <a:rPr dirty="0" sz="2450" spc="-25">
                <a:latin typeface="Calibri"/>
                <a:cs typeface="Calibri"/>
              </a:rPr>
              <a:t> </a:t>
            </a:r>
            <a:r>
              <a:rPr dirty="0" sz="2450">
                <a:latin typeface="Calibri"/>
                <a:cs typeface="Calibri"/>
              </a:rPr>
              <a:t>for</a:t>
            </a:r>
            <a:r>
              <a:rPr dirty="0" sz="2450" spc="-45">
                <a:latin typeface="Calibri"/>
                <a:cs typeface="Calibri"/>
              </a:rPr>
              <a:t> </a:t>
            </a:r>
            <a:r>
              <a:rPr dirty="0" sz="2450" spc="-10">
                <a:latin typeface="Calibri"/>
                <a:cs typeface="Calibri"/>
              </a:rPr>
              <a:t>decreasing </a:t>
            </a:r>
            <a:r>
              <a:rPr dirty="0" sz="2450">
                <a:latin typeface="Calibri"/>
                <a:cs typeface="Calibri"/>
              </a:rPr>
              <a:t>intracranial</a:t>
            </a:r>
            <a:r>
              <a:rPr dirty="0" sz="2450" spc="-65">
                <a:latin typeface="Calibri"/>
                <a:cs typeface="Calibri"/>
              </a:rPr>
              <a:t> </a:t>
            </a:r>
            <a:r>
              <a:rPr dirty="0" sz="2450" spc="-10">
                <a:latin typeface="Calibri"/>
                <a:cs typeface="Calibri"/>
              </a:rPr>
              <a:t>pressure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151" y="1110665"/>
            <a:ext cx="4254500" cy="5067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150"/>
              <a:t>Cerebrovascular</a:t>
            </a:r>
            <a:r>
              <a:rPr dirty="0" sz="3150" spc="-45"/>
              <a:t> </a:t>
            </a:r>
            <a:r>
              <a:rPr dirty="0" sz="3150" spc="-10"/>
              <a:t>accidents</a:t>
            </a:r>
            <a:endParaRPr sz="3150"/>
          </a:p>
        </p:txBody>
      </p:sp>
      <p:sp>
        <p:nvSpPr>
          <p:cNvPr id="3" name="object 3" descr=""/>
          <p:cNvSpPr/>
          <p:nvPr/>
        </p:nvSpPr>
        <p:spPr>
          <a:xfrm>
            <a:off x="3718559" y="5797296"/>
            <a:ext cx="2118360" cy="335280"/>
          </a:xfrm>
          <a:custGeom>
            <a:avLst/>
            <a:gdLst/>
            <a:ahLst/>
            <a:cxnLst/>
            <a:rect l="l" t="t" r="r" b="b"/>
            <a:pathLst>
              <a:path w="2118360" h="335279">
                <a:moveTo>
                  <a:pt x="2118233" y="0"/>
                </a:moveTo>
                <a:lnTo>
                  <a:pt x="0" y="0"/>
                </a:lnTo>
                <a:lnTo>
                  <a:pt x="0" y="335153"/>
                </a:lnTo>
                <a:lnTo>
                  <a:pt x="2118233" y="335153"/>
                </a:lnTo>
                <a:lnTo>
                  <a:pt x="2118233" y="329184"/>
                </a:lnTo>
                <a:lnTo>
                  <a:pt x="12192" y="329184"/>
                </a:lnTo>
                <a:lnTo>
                  <a:pt x="6096" y="323088"/>
                </a:lnTo>
                <a:lnTo>
                  <a:pt x="12192" y="323088"/>
                </a:lnTo>
                <a:lnTo>
                  <a:pt x="12192" y="10668"/>
                </a:lnTo>
                <a:lnTo>
                  <a:pt x="6095" y="10668"/>
                </a:lnTo>
                <a:lnTo>
                  <a:pt x="12192" y="6096"/>
                </a:lnTo>
                <a:lnTo>
                  <a:pt x="2118233" y="6096"/>
                </a:lnTo>
                <a:lnTo>
                  <a:pt x="2118233" y="0"/>
                </a:lnTo>
                <a:close/>
              </a:path>
              <a:path w="2118360" h="335279">
                <a:moveTo>
                  <a:pt x="12192" y="323088"/>
                </a:moveTo>
                <a:lnTo>
                  <a:pt x="6096" y="323088"/>
                </a:lnTo>
                <a:lnTo>
                  <a:pt x="12192" y="329184"/>
                </a:lnTo>
                <a:lnTo>
                  <a:pt x="12192" y="323088"/>
                </a:lnTo>
                <a:close/>
              </a:path>
              <a:path w="2118360" h="335279">
                <a:moveTo>
                  <a:pt x="2107692" y="323088"/>
                </a:moveTo>
                <a:lnTo>
                  <a:pt x="12192" y="323088"/>
                </a:lnTo>
                <a:lnTo>
                  <a:pt x="12192" y="329184"/>
                </a:lnTo>
                <a:lnTo>
                  <a:pt x="2107692" y="329184"/>
                </a:lnTo>
                <a:lnTo>
                  <a:pt x="2107692" y="323088"/>
                </a:lnTo>
                <a:close/>
              </a:path>
              <a:path w="2118360" h="335279">
                <a:moveTo>
                  <a:pt x="2107692" y="6096"/>
                </a:moveTo>
                <a:lnTo>
                  <a:pt x="2107692" y="329184"/>
                </a:lnTo>
                <a:lnTo>
                  <a:pt x="2113788" y="323088"/>
                </a:lnTo>
                <a:lnTo>
                  <a:pt x="2118233" y="323088"/>
                </a:lnTo>
                <a:lnTo>
                  <a:pt x="2118233" y="10668"/>
                </a:lnTo>
                <a:lnTo>
                  <a:pt x="2113788" y="10668"/>
                </a:lnTo>
                <a:lnTo>
                  <a:pt x="2107692" y="6096"/>
                </a:lnTo>
                <a:close/>
              </a:path>
              <a:path w="2118360" h="335279">
                <a:moveTo>
                  <a:pt x="2118233" y="323088"/>
                </a:moveTo>
                <a:lnTo>
                  <a:pt x="2113788" y="323088"/>
                </a:lnTo>
                <a:lnTo>
                  <a:pt x="2107692" y="329184"/>
                </a:lnTo>
                <a:lnTo>
                  <a:pt x="2118233" y="329184"/>
                </a:lnTo>
                <a:lnTo>
                  <a:pt x="2118233" y="323088"/>
                </a:lnTo>
                <a:close/>
              </a:path>
              <a:path w="2118360" h="335279">
                <a:moveTo>
                  <a:pt x="12192" y="6096"/>
                </a:moveTo>
                <a:lnTo>
                  <a:pt x="6095" y="10668"/>
                </a:lnTo>
                <a:lnTo>
                  <a:pt x="12192" y="10668"/>
                </a:lnTo>
                <a:lnTo>
                  <a:pt x="12192" y="6096"/>
                </a:lnTo>
                <a:close/>
              </a:path>
              <a:path w="2118360" h="335279">
                <a:moveTo>
                  <a:pt x="2107692" y="6096"/>
                </a:moveTo>
                <a:lnTo>
                  <a:pt x="12192" y="6096"/>
                </a:lnTo>
                <a:lnTo>
                  <a:pt x="12192" y="10668"/>
                </a:lnTo>
                <a:lnTo>
                  <a:pt x="2107692" y="10668"/>
                </a:lnTo>
                <a:lnTo>
                  <a:pt x="2107692" y="6096"/>
                </a:lnTo>
                <a:close/>
              </a:path>
              <a:path w="2118360" h="335279">
                <a:moveTo>
                  <a:pt x="2118233" y="6096"/>
                </a:moveTo>
                <a:lnTo>
                  <a:pt x="2107692" y="6096"/>
                </a:lnTo>
                <a:lnTo>
                  <a:pt x="2113788" y="10668"/>
                </a:lnTo>
                <a:lnTo>
                  <a:pt x="2118233" y="10668"/>
                </a:lnTo>
                <a:lnTo>
                  <a:pt x="2118233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792791" y="5816650"/>
            <a:ext cx="169926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8-50,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58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9948" y="1694688"/>
            <a:ext cx="3185160" cy="388772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29300" y="1851660"/>
            <a:ext cx="2743200" cy="3576828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264160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TIA</a:t>
            </a:r>
            <a:r>
              <a:rPr dirty="0" spc="-10"/>
              <a:t> </a:t>
            </a:r>
            <a:r>
              <a:rPr dirty="0"/>
              <a:t>vs.</a:t>
            </a:r>
            <a:r>
              <a:rPr dirty="0" spc="-15"/>
              <a:t> </a:t>
            </a:r>
            <a:r>
              <a:rPr dirty="0" spc="-10"/>
              <a:t>stroke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278" y="1436687"/>
            <a:ext cx="4455160" cy="4006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450" spc="-10"/>
              <a:t>AVM-</a:t>
            </a:r>
            <a:r>
              <a:rPr dirty="0" sz="2450"/>
              <a:t>(arteriovenous</a:t>
            </a:r>
            <a:r>
              <a:rPr dirty="0" sz="2450" spc="-40"/>
              <a:t> </a:t>
            </a:r>
            <a:r>
              <a:rPr dirty="0" sz="2450" spc="-10"/>
              <a:t>malformation)</a:t>
            </a:r>
            <a:endParaRPr sz="2450"/>
          </a:p>
        </p:txBody>
      </p:sp>
      <p:grpSp>
        <p:nvGrpSpPr>
          <p:cNvPr id="3" name="object 3" descr=""/>
          <p:cNvGrpSpPr/>
          <p:nvPr/>
        </p:nvGrpSpPr>
        <p:grpSpPr>
          <a:xfrm>
            <a:off x="996696" y="2036064"/>
            <a:ext cx="3438525" cy="4436745"/>
            <a:chOff x="996696" y="2036064"/>
            <a:chExt cx="3438525" cy="443674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6696" y="2036064"/>
              <a:ext cx="3438144" cy="3824131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882140" y="5894832"/>
              <a:ext cx="2062480" cy="577850"/>
            </a:xfrm>
            <a:custGeom>
              <a:avLst/>
              <a:gdLst/>
              <a:ahLst/>
              <a:cxnLst/>
              <a:rect l="l" t="t" r="r" b="b"/>
              <a:pathLst>
                <a:path w="2062479" h="577850">
                  <a:moveTo>
                    <a:pt x="2061972" y="0"/>
                  </a:moveTo>
                  <a:lnTo>
                    <a:pt x="0" y="0"/>
                  </a:lnTo>
                  <a:lnTo>
                    <a:pt x="0" y="577595"/>
                  </a:lnTo>
                  <a:lnTo>
                    <a:pt x="2061972" y="577595"/>
                  </a:lnTo>
                  <a:lnTo>
                    <a:pt x="2061972" y="571499"/>
                  </a:lnTo>
                  <a:lnTo>
                    <a:pt x="10668" y="571499"/>
                  </a:lnTo>
                  <a:lnTo>
                    <a:pt x="6096" y="565403"/>
                  </a:lnTo>
                  <a:lnTo>
                    <a:pt x="10668" y="565403"/>
                  </a:lnTo>
                  <a:lnTo>
                    <a:pt x="10668" y="10667"/>
                  </a:lnTo>
                  <a:lnTo>
                    <a:pt x="6095" y="10667"/>
                  </a:lnTo>
                  <a:lnTo>
                    <a:pt x="10668" y="4571"/>
                  </a:lnTo>
                  <a:lnTo>
                    <a:pt x="2061972" y="4571"/>
                  </a:lnTo>
                  <a:lnTo>
                    <a:pt x="2061972" y="0"/>
                  </a:lnTo>
                  <a:close/>
                </a:path>
                <a:path w="2062479" h="577850">
                  <a:moveTo>
                    <a:pt x="10668" y="565403"/>
                  </a:moveTo>
                  <a:lnTo>
                    <a:pt x="6096" y="565403"/>
                  </a:lnTo>
                  <a:lnTo>
                    <a:pt x="10668" y="571499"/>
                  </a:lnTo>
                  <a:lnTo>
                    <a:pt x="10668" y="565403"/>
                  </a:lnTo>
                  <a:close/>
                </a:path>
                <a:path w="2062479" h="577850">
                  <a:moveTo>
                    <a:pt x="2051304" y="565403"/>
                  </a:moveTo>
                  <a:lnTo>
                    <a:pt x="10668" y="565403"/>
                  </a:lnTo>
                  <a:lnTo>
                    <a:pt x="10668" y="571499"/>
                  </a:lnTo>
                  <a:lnTo>
                    <a:pt x="2051304" y="571499"/>
                  </a:lnTo>
                  <a:lnTo>
                    <a:pt x="2051304" y="565403"/>
                  </a:lnTo>
                  <a:close/>
                </a:path>
                <a:path w="2062479" h="577850">
                  <a:moveTo>
                    <a:pt x="2051304" y="4571"/>
                  </a:moveTo>
                  <a:lnTo>
                    <a:pt x="2051304" y="571499"/>
                  </a:lnTo>
                  <a:lnTo>
                    <a:pt x="2057400" y="565403"/>
                  </a:lnTo>
                  <a:lnTo>
                    <a:pt x="2061972" y="565403"/>
                  </a:lnTo>
                  <a:lnTo>
                    <a:pt x="2061972" y="10667"/>
                  </a:lnTo>
                  <a:lnTo>
                    <a:pt x="2057400" y="10667"/>
                  </a:lnTo>
                  <a:lnTo>
                    <a:pt x="2051304" y="4571"/>
                  </a:lnTo>
                  <a:close/>
                </a:path>
                <a:path w="2062479" h="577850">
                  <a:moveTo>
                    <a:pt x="2061972" y="565403"/>
                  </a:moveTo>
                  <a:lnTo>
                    <a:pt x="2057400" y="565403"/>
                  </a:lnTo>
                  <a:lnTo>
                    <a:pt x="2051304" y="571499"/>
                  </a:lnTo>
                  <a:lnTo>
                    <a:pt x="2061972" y="571499"/>
                  </a:lnTo>
                  <a:lnTo>
                    <a:pt x="2061972" y="565403"/>
                  </a:lnTo>
                  <a:close/>
                </a:path>
                <a:path w="2062479" h="577850">
                  <a:moveTo>
                    <a:pt x="10668" y="4571"/>
                  </a:moveTo>
                  <a:lnTo>
                    <a:pt x="6095" y="10667"/>
                  </a:lnTo>
                  <a:lnTo>
                    <a:pt x="10668" y="10667"/>
                  </a:lnTo>
                  <a:lnTo>
                    <a:pt x="10668" y="4571"/>
                  </a:lnTo>
                  <a:close/>
                </a:path>
                <a:path w="2062479" h="577850">
                  <a:moveTo>
                    <a:pt x="2051304" y="4571"/>
                  </a:moveTo>
                  <a:lnTo>
                    <a:pt x="10668" y="4571"/>
                  </a:lnTo>
                  <a:lnTo>
                    <a:pt x="10668" y="10667"/>
                  </a:lnTo>
                  <a:lnTo>
                    <a:pt x="2051304" y="10667"/>
                  </a:lnTo>
                  <a:lnTo>
                    <a:pt x="2051304" y="4571"/>
                  </a:lnTo>
                  <a:close/>
                </a:path>
                <a:path w="2062479" h="577850">
                  <a:moveTo>
                    <a:pt x="2061972" y="4571"/>
                  </a:moveTo>
                  <a:lnTo>
                    <a:pt x="2051304" y="4571"/>
                  </a:lnTo>
                  <a:lnTo>
                    <a:pt x="2057400" y="10667"/>
                  </a:lnTo>
                  <a:lnTo>
                    <a:pt x="2061972" y="10667"/>
                  </a:lnTo>
                  <a:lnTo>
                    <a:pt x="2061972" y="457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1956333" y="5914225"/>
            <a:ext cx="1731010" cy="50800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8-60,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61</a:t>
            </a:r>
            <a:endParaRPr sz="15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114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17-</a:t>
            </a:r>
            <a:r>
              <a:rPr dirty="0" sz="1550" spc="-25">
                <a:latin typeface="Calibri"/>
                <a:cs typeface="Calibri"/>
              </a:rPr>
              <a:t>19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0388" y="1208532"/>
            <a:ext cx="3604260" cy="2395031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18047" y="3726179"/>
            <a:ext cx="3272028" cy="2721864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212735"/>
            <a:ext cx="6341745" cy="83756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190"/>
              </a:lnSpc>
              <a:spcBef>
                <a:spcPts val="105"/>
              </a:spcBef>
            </a:pPr>
            <a:r>
              <a:rPr dirty="0" sz="2800"/>
              <a:t>Cystic</a:t>
            </a:r>
            <a:r>
              <a:rPr dirty="0" sz="2800" spc="-10"/>
              <a:t> </a:t>
            </a:r>
            <a:r>
              <a:rPr dirty="0" sz="2800"/>
              <a:t>astrocytoma</a:t>
            </a:r>
            <a:r>
              <a:rPr dirty="0" sz="2800" spc="-10"/>
              <a:t> (glioma)</a:t>
            </a:r>
            <a:endParaRPr sz="2800"/>
          </a:p>
          <a:p>
            <a:pPr marL="12700">
              <a:lnSpc>
                <a:spcPts val="3190"/>
              </a:lnSpc>
            </a:pPr>
            <a:r>
              <a:rPr dirty="0" sz="2800"/>
              <a:t>What</a:t>
            </a:r>
            <a:r>
              <a:rPr dirty="0" sz="2800" spc="-5"/>
              <a:t> </a:t>
            </a:r>
            <a:r>
              <a:rPr dirty="0" sz="2800"/>
              <a:t>protective</a:t>
            </a:r>
            <a:r>
              <a:rPr dirty="0" sz="2800" spc="-10"/>
              <a:t> </a:t>
            </a:r>
            <a:r>
              <a:rPr dirty="0" sz="2800"/>
              <a:t>structure</a:t>
            </a:r>
            <a:r>
              <a:rPr dirty="0" sz="2800" spc="-25"/>
              <a:t> </a:t>
            </a:r>
            <a:r>
              <a:rPr dirty="0" sz="2800"/>
              <a:t>might</a:t>
            </a:r>
            <a:r>
              <a:rPr dirty="0" sz="2800" spc="-5"/>
              <a:t> </a:t>
            </a:r>
            <a:r>
              <a:rPr dirty="0" sz="2800"/>
              <a:t>this</a:t>
            </a:r>
            <a:r>
              <a:rPr dirty="0" sz="2800" spc="10"/>
              <a:t> </a:t>
            </a:r>
            <a:r>
              <a:rPr dirty="0" sz="2800" spc="-10"/>
              <a:t>affect?</a:t>
            </a:r>
            <a:endParaRPr sz="2800"/>
          </a:p>
        </p:txBody>
      </p:sp>
      <p:grpSp>
        <p:nvGrpSpPr>
          <p:cNvPr id="3" name="object 3" descr=""/>
          <p:cNvGrpSpPr/>
          <p:nvPr/>
        </p:nvGrpSpPr>
        <p:grpSpPr>
          <a:xfrm>
            <a:off x="3275076" y="2173223"/>
            <a:ext cx="4998720" cy="4102735"/>
            <a:chOff x="3275076" y="2173223"/>
            <a:chExt cx="4998720" cy="410273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75076" y="2173223"/>
              <a:ext cx="3458371" cy="410260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728460" y="5791200"/>
              <a:ext cx="1545590" cy="335280"/>
            </a:xfrm>
            <a:custGeom>
              <a:avLst/>
              <a:gdLst/>
              <a:ahLst/>
              <a:cxnLst/>
              <a:rect l="l" t="t" r="r" b="b"/>
              <a:pathLst>
                <a:path w="1545590" h="335279">
                  <a:moveTo>
                    <a:pt x="1545336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1545336" y="335153"/>
                  </a:lnTo>
                  <a:lnTo>
                    <a:pt x="1545336" y="329184"/>
                  </a:lnTo>
                  <a:lnTo>
                    <a:pt x="12192" y="329184"/>
                  </a:lnTo>
                  <a:lnTo>
                    <a:pt x="6096" y="323088"/>
                  </a:lnTo>
                  <a:lnTo>
                    <a:pt x="12192" y="323088"/>
                  </a:lnTo>
                  <a:lnTo>
                    <a:pt x="12192" y="10668"/>
                  </a:lnTo>
                  <a:lnTo>
                    <a:pt x="6096" y="10668"/>
                  </a:lnTo>
                  <a:lnTo>
                    <a:pt x="12192" y="4572"/>
                  </a:lnTo>
                  <a:lnTo>
                    <a:pt x="1545336" y="4572"/>
                  </a:lnTo>
                  <a:lnTo>
                    <a:pt x="1545336" y="0"/>
                  </a:lnTo>
                  <a:close/>
                </a:path>
                <a:path w="1545590" h="335279">
                  <a:moveTo>
                    <a:pt x="12192" y="323088"/>
                  </a:moveTo>
                  <a:lnTo>
                    <a:pt x="6096" y="323088"/>
                  </a:lnTo>
                  <a:lnTo>
                    <a:pt x="12192" y="329184"/>
                  </a:lnTo>
                  <a:lnTo>
                    <a:pt x="12192" y="323088"/>
                  </a:lnTo>
                  <a:close/>
                </a:path>
                <a:path w="1545590" h="335279">
                  <a:moveTo>
                    <a:pt x="1534668" y="323088"/>
                  </a:moveTo>
                  <a:lnTo>
                    <a:pt x="12192" y="323088"/>
                  </a:lnTo>
                  <a:lnTo>
                    <a:pt x="12192" y="329184"/>
                  </a:lnTo>
                  <a:lnTo>
                    <a:pt x="1534668" y="329184"/>
                  </a:lnTo>
                  <a:lnTo>
                    <a:pt x="1534668" y="323088"/>
                  </a:lnTo>
                  <a:close/>
                </a:path>
                <a:path w="1545590" h="335279">
                  <a:moveTo>
                    <a:pt x="1534668" y="4572"/>
                  </a:moveTo>
                  <a:lnTo>
                    <a:pt x="1534668" y="329184"/>
                  </a:lnTo>
                  <a:lnTo>
                    <a:pt x="1539113" y="323088"/>
                  </a:lnTo>
                  <a:lnTo>
                    <a:pt x="1545336" y="323088"/>
                  </a:lnTo>
                  <a:lnTo>
                    <a:pt x="1545336" y="10668"/>
                  </a:lnTo>
                  <a:lnTo>
                    <a:pt x="1539113" y="10668"/>
                  </a:lnTo>
                  <a:lnTo>
                    <a:pt x="1534668" y="4572"/>
                  </a:lnTo>
                  <a:close/>
                </a:path>
                <a:path w="1545590" h="335279">
                  <a:moveTo>
                    <a:pt x="1545336" y="323088"/>
                  </a:moveTo>
                  <a:lnTo>
                    <a:pt x="1539113" y="323088"/>
                  </a:lnTo>
                  <a:lnTo>
                    <a:pt x="1534668" y="329184"/>
                  </a:lnTo>
                  <a:lnTo>
                    <a:pt x="1545336" y="329184"/>
                  </a:lnTo>
                  <a:lnTo>
                    <a:pt x="1545336" y="323088"/>
                  </a:lnTo>
                  <a:close/>
                </a:path>
                <a:path w="1545590" h="335279">
                  <a:moveTo>
                    <a:pt x="12192" y="4572"/>
                  </a:moveTo>
                  <a:lnTo>
                    <a:pt x="6096" y="10668"/>
                  </a:lnTo>
                  <a:lnTo>
                    <a:pt x="12192" y="10668"/>
                  </a:lnTo>
                  <a:lnTo>
                    <a:pt x="12192" y="4572"/>
                  </a:lnTo>
                  <a:close/>
                </a:path>
                <a:path w="1545590" h="335279">
                  <a:moveTo>
                    <a:pt x="1534668" y="4572"/>
                  </a:moveTo>
                  <a:lnTo>
                    <a:pt x="12192" y="4572"/>
                  </a:lnTo>
                  <a:lnTo>
                    <a:pt x="12192" y="10668"/>
                  </a:lnTo>
                  <a:lnTo>
                    <a:pt x="1534668" y="10668"/>
                  </a:lnTo>
                  <a:lnTo>
                    <a:pt x="1534668" y="4572"/>
                  </a:lnTo>
                  <a:close/>
                </a:path>
                <a:path w="1545590" h="335279">
                  <a:moveTo>
                    <a:pt x="1545336" y="4572"/>
                  </a:moveTo>
                  <a:lnTo>
                    <a:pt x="1534668" y="4572"/>
                  </a:lnTo>
                  <a:lnTo>
                    <a:pt x="1539113" y="10668"/>
                  </a:lnTo>
                  <a:lnTo>
                    <a:pt x="1545336" y="10668"/>
                  </a:lnTo>
                  <a:lnTo>
                    <a:pt x="1545336" y="45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6802666" y="5810415"/>
            <a:ext cx="123571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14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525" y="1035850"/>
            <a:ext cx="216090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 spc="-10"/>
              <a:t>Glioblastoma…</a:t>
            </a:r>
            <a:endParaRPr sz="2800"/>
          </a:p>
        </p:txBody>
      </p:sp>
      <p:grpSp>
        <p:nvGrpSpPr>
          <p:cNvPr id="3" name="object 3" descr=""/>
          <p:cNvGrpSpPr/>
          <p:nvPr/>
        </p:nvGrpSpPr>
        <p:grpSpPr>
          <a:xfrm>
            <a:off x="1475282" y="1531619"/>
            <a:ext cx="6734809" cy="5255260"/>
            <a:chOff x="1475282" y="1531619"/>
            <a:chExt cx="6734809" cy="525526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75282" y="1531619"/>
              <a:ext cx="2880309" cy="274929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6964" y="1531619"/>
              <a:ext cx="2782817" cy="267157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63624" y="4445508"/>
              <a:ext cx="2654807" cy="234086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77840" y="4259580"/>
              <a:ext cx="2631951" cy="2526791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098036" y="4194047"/>
              <a:ext cx="1544320" cy="335280"/>
            </a:xfrm>
            <a:custGeom>
              <a:avLst/>
              <a:gdLst/>
              <a:ahLst/>
              <a:cxnLst/>
              <a:rect l="l" t="t" r="r" b="b"/>
              <a:pathLst>
                <a:path w="1544320" h="335279">
                  <a:moveTo>
                    <a:pt x="1543812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1543812" y="335153"/>
                  </a:lnTo>
                  <a:lnTo>
                    <a:pt x="1543812" y="329184"/>
                  </a:lnTo>
                  <a:lnTo>
                    <a:pt x="10668" y="329184"/>
                  </a:lnTo>
                  <a:lnTo>
                    <a:pt x="4572" y="324612"/>
                  </a:lnTo>
                  <a:lnTo>
                    <a:pt x="10668" y="324612"/>
                  </a:lnTo>
                  <a:lnTo>
                    <a:pt x="10668" y="12192"/>
                  </a:lnTo>
                  <a:lnTo>
                    <a:pt x="4571" y="12192"/>
                  </a:lnTo>
                  <a:lnTo>
                    <a:pt x="10668" y="6096"/>
                  </a:lnTo>
                  <a:lnTo>
                    <a:pt x="1543812" y="6096"/>
                  </a:lnTo>
                  <a:lnTo>
                    <a:pt x="1543812" y="0"/>
                  </a:lnTo>
                  <a:close/>
                </a:path>
                <a:path w="1544320" h="335279">
                  <a:moveTo>
                    <a:pt x="10668" y="324612"/>
                  </a:moveTo>
                  <a:lnTo>
                    <a:pt x="4572" y="324612"/>
                  </a:lnTo>
                  <a:lnTo>
                    <a:pt x="10668" y="329184"/>
                  </a:lnTo>
                  <a:lnTo>
                    <a:pt x="10668" y="324612"/>
                  </a:lnTo>
                  <a:close/>
                </a:path>
                <a:path w="1544320" h="335279">
                  <a:moveTo>
                    <a:pt x="1533144" y="324612"/>
                  </a:moveTo>
                  <a:lnTo>
                    <a:pt x="10668" y="324612"/>
                  </a:lnTo>
                  <a:lnTo>
                    <a:pt x="10668" y="329184"/>
                  </a:lnTo>
                  <a:lnTo>
                    <a:pt x="1533144" y="329184"/>
                  </a:lnTo>
                  <a:lnTo>
                    <a:pt x="1533144" y="324612"/>
                  </a:lnTo>
                  <a:close/>
                </a:path>
                <a:path w="1544320" h="335279">
                  <a:moveTo>
                    <a:pt x="1533144" y="6096"/>
                  </a:moveTo>
                  <a:lnTo>
                    <a:pt x="1533144" y="329184"/>
                  </a:lnTo>
                  <a:lnTo>
                    <a:pt x="1539113" y="324612"/>
                  </a:lnTo>
                  <a:lnTo>
                    <a:pt x="1543812" y="324612"/>
                  </a:lnTo>
                  <a:lnTo>
                    <a:pt x="1543812" y="12192"/>
                  </a:lnTo>
                  <a:lnTo>
                    <a:pt x="1539113" y="12192"/>
                  </a:lnTo>
                  <a:lnTo>
                    <a:pt x="1533144" y="6096"/>
                  </a:lnTo>
                  <a:close/>
                </a:path>
                <a:path w="1544320" h="335279">
                  <a:moveTo>
                    <a:pt x="1543812" y="324612"/>
                  </a:moveTo>
                  <a:lnTo>
                    <a:pt x="1539113" y="324612"/>
                  </a:lnTo>
                  <a:lnTo>
                    <a:pt x="1533144" y="329184"/>
                  </a:lnTo>
                  <a:lnTo>
                    <a:pt x="1543812" y="329184"/>
                  </a:lnTo>
                  <a:lnTo>
                    <a:pt x="1543812" y="324612"/>
                  </a:lnTo>
                  <a:close/>
                </a:path>
                <a:path w="1544320" h="335279">
                  <a:moveTo>
                    <a:pt x="10668" y="6096"/>
                  </a:moveTo>
                  <a:lnTo>
                    <a:pt x="4571" y="12192"/>
                  </a:lnTo>
                  <a:lnTo>
                    <a:pt x="10668" y="12192"/>
                  </a:lnTo>
                  <a:lnTo>
                    <a:pt x="10668" y="6096"/>
                  </a:lnTo>
                  <a:close/>
                </a:path>
                <a:path w="1544320" h="335279">
                  <a:moveTo>
                    <a:pt x="1533144" y="6096"/>
                  </a:moveTo>
                  <a:lnTo>
                    <a:pt x="10668" y="6096"/>
                  </a:lnTo>
                  <a:lnTo>
                    <a:pt x="10668" y="12192"/>
                  </a:lnTo>
                  <a:lnTo>
                    <a:pt x="1533144" y="12192"/>
                  </a:lnTo>
                  <a:lnTo>
                    <a:pt x="1533144" y="6096"/>
                  </a:lnTo>
                  <a:close/>
                </a:path>
                <a:path w="1544320" h="335279">
                  <a:moveTo>
                    <a:pt x="1543812" y="6096"/>
                  </a:moveTo>
                  <a:lnTo>
                    <a:pt x="1533144" y="6096"/>
                  </a:lnTo>
                  <a:lnTo>
                    <a:pt x="1539113" y="12192"/>
                  </a:lnTo>
                  <a:lnTo>
                    <a:pt x="1543812" y="12192"/>
                  </a:lnTo>
                  <a:lnTo>
                    <a:pt x="1543812" y="60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11895" y="4262628"/>
            <a:ext cx="2378963" cy="2292095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4169181" y="4213352"/>
            <a:ext cx="1235710" cy="26733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10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430276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Metastatic</a:t>
            </a:r>
            <a:r>
              <a:rPr dirty="0" spc="-25"/>
              <a:t> </a:t>
            </a:r>
            <a:r>
              <a:rPr dirty="0" spc="-10"/>
              <a:t>carcinoma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3631743" y="2374392"/>
            <a:ext cx="3467100" cy="3815079"/>
            <a:chOff x="3631743" y="2374392"/>
            <a:chExt cx="3467100" cy="3815079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31743" y="2374392"/>
              <a:ext cx="3467048" cy="381457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245863" y="5846063"/>
              <a:ext cx="1534795" cy="325120"/>
            </a:xfrm>
            <a:custGeom>
              <a:avLst/>
              <a:gdLst/>
              <a:ahLst/>
              <a:cxnLst/>
              <a:rect l="l" t="t" r="r" b="b"/>
              <a:pathLst>
                <a:path w="1534795" h="325120">
                  <a:moveTo>
                    <a:pt x="1534668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1534668" y="324612"/>
                  </a:lnTo>
                  <a:lnTo>
                    <a:pt x="15346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241291" y="5841492"/>
              <a:ext cx="1544320" cy="334010"/>
            </a:xfrm>
            <a:custGeom>
              <a:avLst/>
              <a:gdLst/>
              <a:ahLst/>
              <a:cxnLst/>
              <a:rect l="l" t="t" r="r" b="b"/>
              <a:pathLst>
                <a:path w="1544320" h="334010">
                  <a:moveTo>
                    <a:pt x="1543812" y="0"/>
                  </a:moveTo>
                  <a:lnTo>
                    <a:pt x="0" y="0"/>
                  </a:lnTo>
                  <a:lnTo>
                    <a:pt x="0" y="333756"/>
                  </a:lnTo>
                  <a:lnTo>
                    <a:pt x="1543812" y="333756"/>
                  </a:lnTo>
                  <a:lnTo>
                    <a:pt x="1543812" y="329184"/>
                  </a:lnTo>
                  <a:lnTo>
                    <a:pt x="10668" y="329184"/>
                  </a:lnTo>
                  <a:lnTo>
                    <a:pt x="4572" y="323088"/>
                  </a:lnTo>
                  <a:lnTo>
                    <a:pt x="10668" y="323088"/>
                  </a:lnTo>
                  <a:lnTo>
                    <a:pt x="10668" y="10668"/>
                  </a:lnTo>
                  <a:lnTo>
                    <a:pt x="4571" y="10668"/>
                  </a:lnTo>
                  <a:lnTo>
                    <a:pt x="10668" y="4572"/>
                  </a:lnTo>
                  <a:lnTo>
                    <a:pt x="1543812" y="4572"/>
                  </a:lnTo>
                  <a:lnTo>
                    <a:pt x="1543812" y="0"/>
                  </a:lnTo>
                  <a:close/>
                </a:path>
                <a:path w="1544320" h="334010">
                  <a:moveTo>
                    <a:pt x="10668" y="323088"/>
                  </a:moveTo>
                  <a:lnTo>
                    <a:pt x="4572" y="323088"/>
                  </a:lnTo>
                  <a:lnTo>
                    <a:pt x="10668" y="329184"/>
                  </a:lnTo>
                  <a:lnTo>
                    <a:pt x="10668" y="323088"/>
                  </a:lnTo>
                  <a:close/>
                </a:path>
                <a:path w="1544320" h="334010">
                  <a:moveTo>
                    <a:pt x="1533144" y="323088"/>
                  </a:moveTo>
                  <a:lnTo>
                    <a:pt x="10668" y="323088"/>
                  </a:lnTo>
                  <a:lnTo>
                    <a:pt x="10668" y="329184"/>
                  </a:lnTo>
                  <a:lnTo>
                    <a:pt x="1533144" y="329184"/>
                  </a:lnTo>
                  <a:lnTo>
                    <a:pt x="1533144" y="323088"/>
                  </a:lnTo>
                  <a:close/>
                </a:path>
                <a:path w="1544320" h="334010">
                  <a:moveTo>
                    <a:pt x="1533144" y="4572"/>
                  </a:moveTo>
                  <a:lnTo>
                    <a:pt x="1533144" y="329184"/>
                  </a:lnTo>
                  <a:lnTo>
                    <a:pt x="1539113" y="323088"/>
                  </a:lnTo>
                  <a:lnTo>
                    <a:pt x="1543812" y="323088"/>
                  </a:lnTo>
                  <a:lnTo>
                    <a:pt x="1543812" y="10668"/>
                  </a:lnTo>
                  <a:lnTo>
                    <a:pt x="1539113" y="10668"/>
                  </a:lnTo>
                  <a:lnTo>
                    <a:pt x="1533144" y="4572"/>
                  </a:lnTo>
                  <a:close/>
                </a:path>
                <a:path w="1544320" h="334010">
                  <a:moveTo>
                    <a:pt x="1543812" y="323088"/>
                  </a:moveTo>
                  <a:lnTo>
                    <a:pt x="1539113" y="323088"/>
                  </a:lnTo>
                  <a:lnTo>
                    <a:pt x="1533144" y="329184"/>
                  </a:lnTo>
                  <a:lnTo>
                    <a:pt x="1543812" y="329184"/>
                  </a:lnTo>
                  <a:lnTo>
                    <a:pt x="1543812" y="323088"/>
                  </a:lnTo>
                  <a:close/>
                </a:path>
                <a:path w="1544320" h="334010">
                  <a:moveTo>
                    <a:pt x="10668" y="4572"/>
                  </a:moveTo>
                  <a:lnTo>
                    <a:pt x="4571" y="10668"/>
                  </a:lnTo>
                  <a:lnTo>
                    <a:pt x="10668" y="10668"/>
                  </a:lnTo>
                  <a:lnTo>
                    <a:pt x="10668" y="4572"/>
                  </a:lnTo>
                  <a:close/>
                </a:path>
                <a:path w="1544320" h="334010">
                  <a:moveTo>
                    <a:pt x="1533144" y="4572"/>
                  </a:moveTo>
                  <a:lnTo>
                    <a:pt x="10668" y="4572"/>
                  </a:lnTo>
                  <a:lnTo>
                    <a:pt x="10668" y="10668"/>
                  </a:lnTo>
                  <a:lnTo>
                    <a:pt x="1533144" y="10668"/>
                  </a:lnTo>
                  <a:lnTo>
                    <a:pt x="1533144" y="4572"/>
                  </a:lnTo>
                  <a:close/>
                </a:path>
                <a:path w="1544320" h="334010">
                  <a:moveTo>
                    <a:pt x="1543812" y="4572"/>
                  </a:moveTo>
                  <a:lnTo>
                    <a:pt x="1533144" y="4572"/>
                  </a:lnTo>
                  <a:lnTo>
                    <a:pt x="1539113" y="10668"/>
                  </a:lnTo>
                  <a:lnTo>
                    <a:pt x="1543812" y="10668"/>
                  </a:lnTo>
                  <a:lnTo>
                    <a:pt x="1543812" y="45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4245864" y="5846064"/>
            <a:ext cx="1534795" cy="325120"/>
          </a:xfrm>
          <a:prstGeom prst="rect">
            <a:avLst/>
          </a:prstGeom>
        </p:spPr>
        <p:txBody>
          <a:bodyPr wrap="square" lIns="0" tIns="29845" rIns="0" bIns="0" rtlCol="0" vert="horz">
            <a:spAutoFit/>
          </a:bodyPr>
          <a:lstStyle/>
          <a:p>
            <a:pPr marL="78740">
              <a:lnSpc>
                <a:spcPct val="100000"/>
              </a:lnSpc>
              <a:spcBef>
                <a:spcPts val="2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10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3900804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Anatomy of</a:t>
            </a:r>
            <a:r>
              <a:rPr dirty="0" sz="2800" spc="10"/>
              <a:t> </a:t>
            </a:r>
            <a:r>
              <a:rPr dirty="0" sz="2800"/>
              <a:t>the</a:t>
            </a:r>
            <a:r>
              <a:rPr dirty="0" sz="2800" spc="-5"/>
              <a:t> </a:t>
            </a:r>
            <a:r>
              <a:rPr dirty="0" sz="2800"/>
              <a:t>spinal</a:t>
            </a:r>
            <a:r>
              <a:rPr dirty="0" sz="2800" spc="-10"/>
              <a:t> </a:t>
            </a:r>
            <a:r>
              <a:rPr dirty="0" sz="2800" spc="-20"/>
              <a:t>cord</a:t>
            </a:r>
            <a:endParaRPr sz="2800"/>
          </a:p>
        </p:txBody>
      </p:sp>
      <p:grpSp>
        <p:nvGrpSpPr>
          <p:cNvPr id="3" name="object 3" descr=""/>
          <p:cNvGrpSpPr/>
          <p:nvPr/>
        </p:nvGrpSpPr>
        <p:grpSpPr>
          <a:xfrm>
            <a:off x="1309116" y="2093976"/>
            <a:ext cx="6515100" cy="3825240"/>
            <a:chOff x="1309116" y="2093976"/>
            <a:chExt cx="6515100" cy="38252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09116" y="2093976"/>
              <a:ext cx="3491898" cy="3825239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308348" y="5408676"/>
              <a:ext cx="3510279" cy="323215"/>
            </a:xfrm>
            <a:custGeom>
              <a:avLst/>
              <a:gdLst/>
              <a:ahLst/>
              <a:cxnLst/>
              <a:rect l="l" t="t" r="r" b="b"/>
              <a:pathLst>
                <a:path w="3510279" h="323214">
                  <a:moveTo>
                    <a:pt x="3509772" y="0"/>
                  </a:moveTo>
                  <a:lnTo>
                    <a:pt x="0" y="0"/>
                  </a:lnTo>
                  <a:lnTo>
                    <a:pt x="0" y="323087"/>
                  </a:lnTo>
                  <a:lnTo>
                    <a:pt x="3509772" y="323087"/>
                  </a:lnTo>
                  <a:lnTo>
                    <a:pt x="35097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303776" y="5402579"/>
              <a:ext cx="3520440" cy="335280"/>
            </a:xfrm>
            <a:custGeom>
              <a:avLst/>
              <a:gdLst/>
              <a:ahLst/>
              <a:cxnLst/>
              <a:rect l="l" t="t" r="r" b="b"/>
              <a:pathLst>
                <a:path w="3520440" h="335279">
                  <a:moveTo>
                    <a:pt x="3520313" y="0"/>
                  </a:moveTo>
                  <a:lnTo>
                    <a:pt x="0" y="0"/>
                  </a:lnTo>
                  <a:lnTo>
                    <a:pt x="0" y="335152"/>
                  </a:lnTo>
                  <a:lnTo>
                    <a:pt x="3520313" y="335152"/>
                  </a:lnTo>
                  <a:lnTo>
                    <a:pt x="3520313" y="329183"/>
                  </a:lnTo>
                  <a:lnTo>
                    <a:pt x="10668" y="329183"/>
                  </a:lnTo>
                  <a:lnTo>
                    <a:pt x="4572" y="324611"/>
                  </a:lnTo>
                  <a:lnTo>
                    <a:pt x="10668" y="324611"/>
                  </a:lnTo>
                  <a:lnTo>
                    <a:pt x="10668" y="10667"/>
                  </a:lnTo>
                  <a:lnTo>
                    <a:pt x="4572" y="10667"/>
                  </a:lnTo>
                  <a:lnTo>
                    <a:pt x="10668" y="6095"/>
                  </a:lnTo>
                  <a:lnTo>
                    <a:pt x="3520313" y="6095"/>
                  </a:lnTo>
                  <a:lnTo>
                    <a:pt x="3520313" y="0"/>
                  </a:lnTo>
                  <a:close/>
                </a:path>
                <a:path w="3520440" h="335279">
                  <a:moveTo>
                    <a:pt x="10668" y="324611"/>
                  </a:moveTo>
                  <a:lnTo>
                    <a:pt x="4572" y="324611"/>
                  </a:lnTo>
                  <a:lnTo>
                    <a:pt x="10668" y="329183"/>
                  </a:lnTo>
                  <a:lnTo>
                    <a:pt x="10668" y="324611"/>
                  </a:lnTo>
                  <a:close/>
                </a:path>
                <a:path w="3520440" h="335279">
                  <a:moveTo>
                    <a:pt x="3508248" y="324611"/>
                  </a:moveTo>
                  <a:lnTo>
                    <a:pt x="10668" y="324611"/>
                  </a:lnTo>
                  <a:lnTo>
                    <a:pt x="10668" y="329183"/>
                  </a:lnTo>
                  <a:lnTo>
                    <a:pt x="3508248" y="329183"/>
                  </a:lnTo>
                  <a:lnTo>
                    <a:pt x="3508248" y="324611"/>
                  </a:lnTo>
                  <a:close/>
                </a:path>
                <a:path w="3520440" h="335279">
                  <a:moveTo>
                    <a:pt x="3508248" y="6095"/>
                  </a:moveTo>
                  <a:lnTo>
                    <a:pt x="3508248" y="329183"/>
                  </a:lnTo>
                  <a:lnTo>
                    <a:pt x="3514344" y="324611"/>
                  </a:lnTo>
                  <a:lnTo>
                    <a:pt x="3520313" y="324611"/>
                  </a:lnTo>
                  <a:lnTo>
                    <a:pt x="3520313" y="10667"/>
                  </a:lnTo>
                  <a:lnTo>
                    <a:pt x="3514344" y="10667"/>
                  </a:lnTo>
                  <a:lnTo>
                    <a:pt x="3508248" y="6095"/>
                  </a:lnTo>
                  <a:close/>
                </a:path>
                <a:path w="3520440" h="335279">
                  <a:moveTo>
                    <a:pt x="3520313" y="324611"/>
                  </a:moveTo>
                  <a:lnTo>
                    <a:pt x="3514344" y="324611"/>
                  </a:lnTo>
                  <a:lnTo>
                    <a:pt x="3508248" y="329183"/>
                  </a:lnTo>
                  <a:lnTo>
                    <a:pt x="3520313" y="329183"/>
                  </a:lnTo>
                  <a:lnTo>
                    <a:pt x="3520313" y="324611"/>
                  </a:lnTo>
                  <a:close/>
                </a:path>
                <a:path w="3520440" h="335279">
                  <a:moveTo>
                    <a:pt x="10668" y="6095"/>
                  </a:moveTo>
                  <a:lnTo>
                    <a:pt x="4572" y="10667"/>
                  </a:lnTo>
                  <a:lnTo>
                    <a:pt x="10668" y="10667"/>
                  </a:lnTo>
                  <a:lnTo>
                    <a:pt x="10668" y="6095"/>
                  </a:lnTo>
                  <a:close/>
                </a:path>
                <a:path w="3520440" h="335279">
                  <a:moveTo>
                    <a:pt x="3508248" y="6095"/>
                  </a:moveTo>
                  <a:lnTo>
                    <a:pt x="10668" y="6095"/>
                  </a:lnTo>
                  <a:lnTo>
                    <a:pt x="10668" y="10667"/>
                  </a:lnTo>
                  <a:lnTo>
                    <a:pt x="3508248" y="10667"/>
                  </a:lnTo>
                  <a:lnTo>
                    <a:pt x="3508248" y="6095"/>
                  </a:lnTo>
                  <a:close/>
                </a:path>
                <a:path w="3520440" h="335279">
                  <a:moveTo>
                    <a:pt x="3520313" y="6095"/>
                  </a:moveTo>
                  <a:lnTo>
                    <a:pt x="3508248" y="6095"/>
                  </a:lnTo>
                  <a:lnTo>
                    <a:pt x="3514344" y="10667"/>
                  </a:lnTo>
                  <a:lnTo>
                    <a:pt x="3520313" y="10667"/>
                  </a:lnTo>
                  <a:lnTo>
                    <a:pt x="3520313" y="609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4376381" y="5423369"/>
            <a:ext cx="306832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</a:t>
            </a:r>
            <a:r>
              <a:rPr dirty="0" sz="1550" spc="9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fig.</a:t>
            </a:r>
            <a:r>
              <a:rPr dirty="0" sz="1550" spc="9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8-14,10-</a:t>
            </a:r>
            <a:r>
              <a:rPr dirty="0" sz="1550" spc="-25">
                <a:latin typeface="Calibri"/>
                <a:cs typeface="Calibri"/>
              </a:rPr>
              <a:t>17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52515" y="2136117"/>
            <a:ext cx="3451860" cy="2731538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7363" y="2258567"/>
            <a:ext cx="8528304" cy="323088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2622804" y="5748528"/>
            <a:ext cx="5387340" cy="335280"/>
          </a:xfrm>
          <a:custGeom>
            <a:avLst/>
            <a:gdLst/>
            <a:ahLst/>
            <a:cxnLst/>
            <a:rect l="l" t="t" r="r" b="b"/>
            <a:pathLst>
              <a:path w="5387340" h="335279">
                <a:moveTo>
                  <a:pt x="5387213" y="0"/>
                </a:moveTo>
                <a:lnTo>
                  <a:pt x="0" y="0"/>
                </a:lnTo>
                <a:lnTo>
                  <a:pt x="0" y="335152"/>
                </a:lnTo>
                <a:lnTo>
                  <a:pt x="5387213" y="335152"/>
                </a:lnTo>
                <a:lnTo>
                  <a:pt x="5387213" y="329183"/>
                </a:lnTo>
                <a:lnTo>
                  <a:pt x="10668" y="329183"/>
                </a:lnTo>
                <a:lnTo>
                  <a:pt x="6096" y="324611"/>
                </a:lnTo>
                <a:lnTo>
                  <a:pt x="10668" y="324611"/>
                </a:lnTo>
                <a:lnTo>
                  <a:pt x="10668" y="12191"/>
                </a:lnTo>
                <a:lnTo>
                  <a:pt x="6095" y="12191"/>
                </a:lnTo>
                <a:lnTo>
                  <a:pt x="10668" y="6095"/>
                </a:lnTo>
                <a:lnTo>
                  <a:pt x="5387213" y="6095"/>
                </a:lnTo>
                <a:lnTo>
                  <a:pt x="5387213" y="0"/>
                </a:lnTo>
                <a:close/>
              </a:path>
              <a:path w="5387340" h="335279">
                <a:moveTo>
                  <a:pt x="10668" y="324611"/>
                </a:moveTo>
                <a:lnTo>
                  <a:pt x="6096" y="324611"/>
                </a:lnTo>
                <a:lnTo>
                  <a:pt x="10668" y="329183"/>
                </a:lnTo>
                <a:lnTo>
                  <a:pt x="10668" y="324611"/>
                </a:lnTo>
                <a:close/>
              </a:path>
              <a:path w="5387340" h="335279">
                <a:moveTo>
                  <a:pt x="5375148" y="324611"/>
                </a:moveTo>
                <a:lnTo>
                  <a:pt x="10668" y="324611"/>
                </a:lnTo>
                <a:lnTo>
                  <a:pt x="10668" y="329183"/>
                </a:lnTo>
                <a:lnTo>
                  <a:pt x="5375148" y="329183"/>
                </a:lnTo>
                <a:lnTo>
                  <a:pt x="5375148" y="324611"/>
                </a:lnTo>
                <a:close/>
              </a:path>
              <a:path w="5387340" h="335279">
                <a:moveTo>
                  <a:pt x="5375148" y="6095"/>
                </a:moveTo>
                <a:lnTo>
                  <a:pt x="5375148" y="329183"/>
                </a:lnTo>
                <a:lnTo>
                  <a:pt x="5381244" y="324611"/>
                </a:lnTo>
                <a:lnTo>
                  <a:pt x="5387213" y="324611"/>
                </a:lnTo>
                <a:lnTo>
                  <a:pt x="5387213" y="12191"/>
                </a:lnTo>
                <a:lnTo>
                  <a:pt x="5381244" y="12191"/>
                </a:lnTo>
                <a:lnTo>
                  <a:pt x="5375148" y="6095"/>
                </a:lnTo>
                <a:close/>
              </a:path>
              <a:path w="5387340" h="335279">
                <a:moveTo>
                  <a:pt x="5387213" y="324611"/>
                </a:moveTo>
                <a:lnTo>
                  <a:pt x="5381244" y="324611"/>
                </a:lnTo>
                <a:lnTo>
                  <a:pt x="5375148" y="329183"/>
                </a:lnTo>
                <a:lnTo>
                  <a:pt x="5387213" y="329183"/>
                </a:lnTo>
                <a:lnTo>
                  <a:pt x="5387213" y="324611"/>
                </a:lnTo>
                <a:close/>
              </a:path>
              <a:path w="5387340" h="335279">
                <a:moveTo>
                  <a:pt x="10668" y="6095"/>
                </a:moveTo>
                <a:lnTo>
                  <a:pt x="6095" y="12191"/>
                </a:lnTo>
                <a:lnTo>
                  <a:pt x="10668" y="12191"/>
                </a:lnTo>
                <a:lnTo>
                  <a:pt x="10668" y="6095"/>
                </a:lnTo>
                <a:close/>
              </a:path>
              <a:path w="5387340" h="335279">
                <a:moveTo>
                  <a:pt x="5375148" y="6095"/>
                </a:moveTo>
                <a:lnTo>
                  <a:pt x="10668" y="6095"/>
                </a:lnTo>
                <a:lnTo>
                  <a:pt x="10668" y="12191"/>
                </a:lnTo>
                <a:lnTo>
                  <a:pt x="5375148" y="12191"/>
                </a:lnTo>
                <a:lnTo>
                  <a:pt x="5375148" y="6095"/>
                </a:lnTo>
                <a:close/>
              </a:path>
              <a:path w="5387340" h="335279">
                <a:moveTo>
                  <a:pt x="5387213" y="6095"/>
                </a:moveTo>
                <a:lnTo>
                  <a:pt x="5375148" y="6095"/>
                </a:lnTo>
                <a:lnTo>
                  <a:pt x="5381244" y="12191"/>
                </a:lnTo>
                <a:lnTo>
                  <a:pt x="5387213" y="12191"/>
                </a:lnTo>
                <a:lnTo>
                  <a:pt x="5387213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2695422" y="5767768"/>
            <a:ext cx="464756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pg.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264,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265,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</a:t>
            </a:r>
            <a:r>
              <a:rPr dirty="0" sz="1550" spc="-25">
                <a:latin typeface="Calibri"/>
                <a:cs typeface="Calibri"/>
              </a:rPr>
              <a:t>125</a:t>
            </a:r>
            <a:endParaRPr sz="1550">
              <a:latin typeface="Calibri"/>
              <a:cs typeface="Calibri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743712" y="1274063"/>
            <a:ext cx="3769360" cy="416559"/>
          </a:xfrm>
          <a:custGeom>
            <a:avLst/>
            <a:gdLst/>
            <a:ahLst/>
            <a:cxnLst/>
            <a:rect l="l" t="t" r="r" b="b"/>
            <a:pathLst>
              <a:path w="3769360" h="416560">
                <a:moveTo>
                  <a:pt x="3768852" y="0"/>
                </a:moveTo>
                <a:lnTo>
                  <a:pt x="0" y="0"/>
                </a:lnTo>
                <a:lnTo>
                  <a:pt x="0" y="416052"/>
                </a:lnTo>
                <a:lnTo>
                  <a:pt x="3768852" y="416052"/>
                </a:lnTo>
                <a:lnTo>
                  <a:pt x="3768852" y="409955"/>
                </a:lnTo>
                <a:lnTo>
                  <a:pt x="12192" y="409956"/>
                </a:lnTo>
                <a:lnTo>
                  <a:pt x="6096" y="403733"/>
                </a:lnTo>
                <a:lnTo>
                  <a:pt x="12192" y="403733"/>
                </a:lnTo>
                <a:lnTo>
                  <a:pt x="12192" y="10668"/>
                </a:lnTo>
                <a:lnTo>
                  <a:pt x="6096" y="10668"/>
                </a:lnTo>
                <a:lnTo>
                  <a:pt x="12192" y="4572"/>
                </a:lnTo>
                <a:lnTo>
                  <a:pt x="3768852" y="4571"/>
                </a:lnTo>
                <a:lnTo>
                  <a:pt x="3768852" y="0"/>
                </a:lnTo>
                <a:close/>
              </a:path>
              <a:path w="3769360" h="416560">
                <a:moveTo>
                  <a:pt x="12192" y="403733"/>
                </a:moveTo>
                <a:lnTo>
                  <a:pt x="6096" y="403733"/>
                </a:lnTo>
                <a:lnTo>
                  <a:pt x="12192" y="409956"/>
                </a:lnTo>
                <a:lnTo>
                  <a:pt x="12192" y="403733"/>
                </a:lnTo>
                <a:close/>
              </a:path>
              <a:path w="3769360" h="416560">
                <a:moveTo>
                  <a:pt x="3758184" y="403733"/>
                </a:moveTo>
                <a:lnTo>
                  <a:pt x="12192" y="403733"/>
                </a:lnTo>
                <a:lnTo>
                  <a:pt x="12192" y="409956"/>
                </a:lnTo>
                <a:lnTo>
                  <a:pt x="3758184" y="409956"/>
                </a:lnTo>
                <a:lnTo>
                  <a:pt x="3758184" y="403733"/>
                </a:lnTo>
                <a:close/>
              </a:path>
              <a:path w="3769360" h="416560">
                <a:moveTo>
                  <a:pt x="3758184" y="4572"/>
                </a:moveTo>
                <a:lnTo>
                  <a:pt x="3758184" y="409956"/>
                </a:lnTo>
                <a:lnTo>
                  <a:pt x="3762755" y="403733"/>
                </a:lnTo>
                <a:lnTo>
                  <a:pt x="3768852" y="403732"/>
                </a:lnTo>
                <a:lnTo>
                  <a:pt x="3768852" y="10667"/>
                </a:lnTo>
                <a:lnTo>
                  <a:pt x="3762755" y="10668"/>
                </a:lnTo>
                <a:lnTo>
                  <a:pt x="3758184" y="4572"/>
                </a:lnTo>
                <a:close/>
              </a:path>
              <a:path w="3769360" h="416560">
                <a:moveTo>
                  <a:pt x="3768852" y="403732"/>
                </a:moveTo>
                <a:lnTo>
                  <a:pt x="3762755" y="403733"/>
                </a:lnTo>
                <a:lnTo>
                  <a:pt x="3758184" y="409956"/>
                </a:lnTo>
                <a:lnTo>
                  <a:pt x="3768852" y="409955"/>
                </a:lnTo>
                <a:lnTo>
                  <a:pt x="3768852" y="403732"/>
                </a:lnTo>
                <a:close/>
              </a:path>
              <a:path w="3769360" h="416560">
                <a:moveTo>
                  <a:pt x="12192" y="4572"/>
                </a:moveTo>
                <a:lnTo>
                  <a:pt x="6096" y="10668"/>
                </a:lnTo>
                <a:lnTo>
                  <a:pt x="12192" y="10668"/>
                </a:lnTo>
                <a:lnTo>
                  <a:pt x="12192" y="4572"/>
                </a:lnTo>
                <a:close/>
              </a:path>
              <a:path w="3769360" h="416560">
                <a:moveTo>
                  <a:pt x="3758184" y="4572"/>
                </a:moveTo>
                <a:lnTo>
                  <a:pt x="12192" y="4572"/>
                </a:lnTo>
                <a:lnTo>
                  <a:pt x="12192" y="10668"/>
                </a:lnTo>
                <a:lnTo>
                  <a:pt x="3758184" y="10668"/>
                </a:lnTo>
                <a:lnTo>
                  <a:pt x="3758184" y="4572"/>
                </a:lnTo>
                <a:close/>
              </a:path>
              <a:path w="3769360" h="416560">
                <a:moveTo>
                  <a:pt x="3768852" y="4571"/>
                </a:moveTo>
                <a:lnTo>
                  <a:pt x="3758184" y="4572"/>
                </a:lnTo>
                <a:lnTo>
                  <a:pt x="3762755" y="10668"/>
                </a:lnTo>
                <a:lnTo>
                  <a:pt x="3768852" y="10667"/>
                </a:lnTo>
                <a:lnTo>
                  <a:pt x="3768852" y="457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6470" y="1288922"/>
            <a:ext cx="3060065" cy="3454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0">
                <a:latin typeface="Calibri"/>
                <a:cs typeface="Calibri"/>
              </a:rPr>
              <a:t>Lumbar</a:t>
            </a:r>
            <a:r>
              <a:rPr dirty="0" sz="2100" spc="-20" b="0">
                <a:latin typeface="Calibri"/>
                <a:cs typeface="Calibri"/>
              </a:rPr>
              <a:t> </a:t>
            </a:r>
            <a:r>
              <a:rPr dirty="0" sz="2100" b="0">
                <a:latin typeface="Calibri"/>
                <a:cs typeface="Calibri"/>
              </a:rPr>
              <a:t>puncture/spinal</a:t>
            </a:r>
            <a:r>
              <a:rPr dirty="0" sz="2100" spc="-15" b="0">
                <a:latin typeface="Calibri"/>
                <a:cs typeface="Calibri"/>
              </a:rPr>
              <a:t> </a:t>
            </a:r>
            <a:r>
              <a:rPr dirty="0" sz="2100" spc="-25" b="0">
                <a:latin typeface="Calibri"/>
                <a:cs typeface="Calibri"/>
              </a:rPr>
              <a:t>tap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6987540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Radiographic</a:t>
            </a:r>
            <a:r>
              <a:rPr dirty="0" sz="2800" spc="-20"/>
              <a:t> </a:t>
            </a:r>
            <a:r>
              <a:rPr dirty="0" sz="2800"/>
              <a:t>contrast</a:t>
            </a:r>
            <a:r>
              <a:rPr dirty="0" sz="2800" spc="-15"/>
              <a:t> </a:t>
            </a:r>
            <a:r>
              <a:rPr dirty="0" sz="2800"/>
              <a:t>in</a:t>
            </a:r>
            <a:r>
              <a:rPr dirty="0" sz="2800" spc="15"/>
              <a:t> </a:t>
            </a:r>
            <a:r>
              <a:rPr dirty="0" sz="2800"/>
              <a:t>the</a:t>
            </a:r>
            <a:r>
              <a:rPr dirty="0" sz="2800" spc="5"/>
              <a:t> </a:t>
            </a:r>
            <a:r>
              <a:rPr dirty="0" sz="2800"/>
              <a:t>subarachnoid</a:t>
            </a:r>
            <a:r>
              <a:rPr dirty="0" sz="2800" spc="-15"/>
              <a:t> </a:t>
            </a:r>
            <a:r>
              <a:rPr dirty="0" sz="2800" spc="-10"/>
              <a:t>space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1259" y="2692908"/>
            <a:ext cx="2552964" cy="371703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80616" y="2246376"/>
            <a:ext cx="6705600" cy="383743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2716" y="1288910"/>
            <a:ext cx="4787265" cy="4006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450" b="0">
                <a:latin typeface="Calibri"/>
                <a:cs typeface="Calibri"/>
              </a:rPr>
              <a:t>Fluoroscopy</a:t>
            </a:r>
            <a:r>
              <a:rPr dirty="0" sz="2450" spc="-35" b="0">
                <a:latin typeface="Calibri"/>
                <a:cs typeface="Calibri"/>
              </a:rPr>
              <a:t> </a:t>
            </a:r>
            <a:r>
              <a:rPr dirty="0" sz="2450" b="0">
                <a:latin typeface="Calibri"/>
                <a:cs typeface="Calibri"/>
              </a:rPr>
              <a:t>guided</a:t>
            </a:r>
            <a:r>
              <a:rPr dirty="0" sz="2450" spc="-45" b="0">
                <a:latin typeface="Calibri"/>
                <a:cs typeface="Calibri"/>
              </a:rPr>
              <a:t> </a:t>
            </a:r>
            <a:r>
              <a:rPr dirty="0" sz="2450" b="0">
                <a:latin typeface="Calibri"/>
                <a:cs typeface="Calibri"/>
              </a:rPr>
              <a:t>lumbar</a:t>
            </a:r>
            <a:r>
              <a:rPr dirty="0" sz="2450" spc="-35" b="0">
                <a:latin typeface="Calibri"/>
                <a:cs typeface="Calibri"/>
              </a:rPr>
              <a:t> </a:t>
            </a:r>
            <a:r>
              <a:rPr dirty="0" sz="2450" spc="-10" b="0">
                <a:latin typeface="Calibri"/>
                <a:cs typeface="Calibri"/>
              </a:rPr>
              <a:t>puncture.</a:t>
            </a:r>
            <a:endParaRPr sz="245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1703" y="1769364"/>
            <a:ext cx="8060435" cy="4029455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4116323" y="5999988"/>
            <a:ext cx="2321560" cy="335280"/>
          </a:xfrm>
          <a:custGeom>
            <a:avLst/>
            <a:gdLst/>
            <a:ahLst/>
            <a:cxnLst/>
            <a:rect l="l" t="t" r="r" b="b"/>
            <a:pathLst>
              <a:path w="2321560" h="335279">
                <a:moveTo>
                  <a:pt x="2321052" y="0"/>
                </a:moveTo>
                <a:lnTo>
                  <a:pt x="0" y="0"/>
                </a:lnTo>
                <a:lnTo>
                  <a:pt x="0" y="335153"/>
                </a:lnTo>
                <a:lnTo>
                  <a:pt x="2321052" y="335153"/>
                </a:lnTo>
                <a:lnTo>
                  <a:pt x="2321052" y="329184"/>
                </a:lnTo>
                <a:lnTo>
                  <a:pt x="10668" y="329184"/>
                </a:lnTo>
                <a:lnTo>
                  <a:pt x="6096" y="324612"/>
                </a:lnTo>
                <a:lnTo>
                  <a:pt x="10668" y="324612"/>
                </a:lnTo>
                <a:lnTo>
                  <a:pt x="10668" y="12192"/>
                </a:lnTo>
                <a:lnTo>
                  <a:pt x="6095" y="12192"/>
                </a:lnTo>
                <a:lnTo>
                  <a:pt x="10668" y="6096"/>
                </a:lnTo>
                <a:lnTo>
                  <a:pt x="2321052" y="6096"/>
                </a:lnTo>
                <a:lnTo>
                  <a:pt x="2321052" y="0"/>
                </a:lnTo>
                <a:close/>
              </a:path>
              <a:path w="2321560" h="335279">
                <a:moveTo>
                  <a:pt x="10668" y="324612"/>
                </a:moveTo>
                <a:lnTo>
                  <a:pt x="6096" y="324612"/>
                </a:lnTo>
                <a:lnTo>
                  <a:pt x="10668" y="329184"/>
                </a:lnTo>
                <a:lnTo>
                  <a:pt x="10668" y="324612"/>
                </a:lnTo>
                <a:close/>
              </a:path>
              <a:path w="2321560" h="335279">
                <a:moveTo>
                  <a:pt x="2310384" y="324612"/>
                </a:moveTo>
                <a:lnTo>
                  <a:pt x="10668" y="324612"/>
                </a:lnTo>
                <a:lnTo>
                  <a:pt x="10668" y="329184"/>
                </a:lnTo>
                <a:lnTo>
                  <a:pt x="2310384" y="329184"/>
                </a:lnTo>
                <a:lnTo>
                  <a:pt x="2310384" y="324612"/>
                </a:lnTo>
                <a:close/>
              </a:path>
              <a:path w="2321560" h="335279">
                <a:moveTo>
                  <a:pt x="2310384" y="6096"/>
                </a:moveTo>
                <a:lnTo>
                  <a:pt x="2310384" y="329184"/>
                </a:lnTo>
                <a:lnTo>
                  <a:pt x="2314956" y="324612"/>
                </a:lnTo>
                <a:lnTo>
                  <a:pt x="2321052" y="324612"/>
                </a:lnTo>
                <a:lnTo>
                  <a:pt x="2321052" y="12192"/>
                </a:lnTo>
                <a:lnTo>
                  <a:pt x="2314956" y="12192"/>
                </a:lnTo>
                <a:lnTo>
                  <a:pt x="2310384" y="6096"/>
                </a:lnTo>
                <a:close/>
              </a:path>
              <a:path w="2321560" h="335279">
                <a:moveTo>
                  <a:pt x="2321052" y="324612"/>
                </a:moveTo>
                <a:lnTo>
                  <a:pt x="2314956" y="324612"/>
                </a:lnTo>
                <a:lnTo>
                  <a:pt x="2310384" y="329184"/>
                </a:lnTo>
                <a:lnTo>
                  <a:pt x="2321052" y="329184"/>
                </a:lnTo>
                <a:lnTo>
                  <a:pt x="2321052" y="324612"/>
                </a:lnTo>
                <a:close/>
              </a:path>
              <a:path w="2321560" h="335279">
                <a:moveTo>
                  <a:pt x="10668" y="6096"/>
                </a:moveTo>
                <a:lnTo>
                  <a:pt x="6095" y="12192"/>
                </a:lnTo>
                <a:lnTo>
                  <a:pt x="10668" y="12192"/>
                </a:lnTo>
                <a:lnTo>
                  <a:pt x="10668" y="6096"/>
                </a:lnTo>
                <a:close/>
              </a:path>
              <a:path w="2321560" h="335279">
                <a:moveTo>
                  <a:pt x="2310384" y="6096"/>
                </a:moveTo>
                <a:lnTo>
                  <a:pt x="10668" y="6096"/>
                </a:lnTo>
                <a:lnTo>
                  <a:pt x="10668" y="12192"/>
                </a:lnTo>
                <a:lnTo>
                  <a:pt x="2310384" y="12192"/>
                </a:lnTo>
                <a:lnTo>
                  <a:pt x="2310384" y="6096"/>
                </a:lnTo>
                <a:close/>
              </a:path>
              <a:path w="2321560" h="335279">
                <a:moveTo>
                  <a:pt x="2321052" y="6096"/>
                </a:moveTo>
                <a:lnTo>
                  <a:pt x="2310384" y="6096"/>
                </a:lnTo>
                <a:lnTo>
                  <a:pt x="2314956" y="12192"/>
                </a:lnTo>
                <a:lnTo>
                  <a:pt x="2321052" y="12192"/>
                </a:lnTo>
                <a:lnTo>
                  <a:pt x="232105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190504" y="6020841"/>
            <a:ext cx="1920239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Bontrager</a:t>
            </a:r>
            <a:r>
              <a:rPr dirty="0" sz="1550" spc="4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8-9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10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9283" y="1261872"/>
            <a:ext cx="8011668" cy="3892296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407664" y="5295900"/>
            <a:ext cx="2947670" cy="334010"/>
          </a:xfrm>
          <a:custGeom>
            <a:avLst/>
            <a:gdLst/>
            <a:ahLst/>
            <a:cxnLst/>
            <a:rect l="l" t="t" r="r" b="b"/>
            <a:pathLst>
              <a:path w="2947670" h="334010">
                <a:moveTo>
                  <a:pt x="2947416" y="0"/>
                </a:moveTo>
                <a:lnTo>
                  <a:pt x="0" y="0"/>
                </a:lnTo>
                <a:lnTo>
                  <a:pt x="0" y="333756"/>
                </a:lnTo>
                <a:lnTo>
                  <a:pt x="2947416" y="333756"/>
                </a:lnTo>
                <a:lnTo>
                  <a:pt x="2947416" y="329184"/>
                </a:lnTo>
                <a:lnTo>
                  <a:pt x="12192" y="329184"/>
                </a:lnTo>
                <a:lnTo>
                  <a:pt x="6096" y="323088"/>
                </a:lnTo>
                <a:lnTo>
                  <a:pt x="12192" y="323088"/>
                </a:lnTo>
                <a:lnTo>
                  <a:pt x="12192" y="10668"/>
                </a:lnTo>
                <a:lnTo>
                  <a:pt x="6096" y="10668"/>
                </a:lnTo>
                <a:lnTo>
                  <a:pt x="12192" y="4572"/>
                </a:lnTo>
                <a:lnTo>
                  <a:pt x="2947416" y="4572"/>
                </a:lnTo>
                <a:lnTo>
                  <a:pt x="2947416" y="0"/>
                </a:lnTo>
                <a:close/>
              </a:path>
              <a:path w="2947670" h="334010">
                <a:moveTo>
                  <a:pt x="12192" y="323088"/>
                </a:moveTo>
                <a:lnTo>
                  <a:pt x="6096" y="323088"/>
                </a:lnTo>
                <a:lnTo>
                  <a:pt x="12192" y="329184"/>
                </a:lnTo>
                <a:lnTo>
                  <a:pt x="12192" y="323088"/>
                </a:lnTo>
                <a:close/>
              </a:path>
              <a:path w="2947670" h="334010">
                <a:moveTo>
                  <a:pt x="2936748" y="323088"/>
                </a:moveTo>
                <a:lnTo>
                  <a:pt x="12192" y="323088"/>
                </a:lnTo>
                <a:lnTo>
                  <a:pt x="12192" y="329184"/>
                </a:lnTo>
                <a:lnTo>
                  <a:pt x="2936748" y="329184"/>
                </a:lnTo>
                <a:lnTo>
                  <a:pt x="2936748" y="323088"/>
                </a:lnTo>
                <a:close/>
              </a:path>
              <a:path w="2947670" h="334010">
                <a:moveTo>
                  <a:pt x="2936748" y="4572"/>
                </a:moveTo>
                <a:lnTo>
                  <a:pt x="2936748" y="329184"/>
                </a:lnTo>
                <a:lnTo>
                  <a:pt x="2941193" y="323088"/>
                </a:lnTo>
                <a:lnTo>
                  <a:pt x="2947416" y="323088"/>
                </a:lnTo>
                <a:lnTo>
                  <a:pt x="2947416" y="10668"/>
                </a:lnTo>
                <a:lnTo>
                  <a:pt x="2941193" y="10668"/>
                </a:lnTo>
                <a:lnTo>
                  <a:pt x="2936748" y="4572"/>
                </a:lnTo>
                <a:close/>
              </a:path>
              <a:path w="2947670" h="334010">
                <a:moveTo>
                  <a:pt x="2947416" y="323088"/>
                </a:moveTo>
                <a:lnTo>
                  <a:pt x="2941193" y="323088"/>
                </a:lnTo>
                <a:lnTo>
                  <a:pt x="2936748" y="329184"/>
                </a:lnTo>
                <a:lnTo>
                  <a:pt x="2947416" y="329184"/>
                </a:lnTo>
                <a:lnTo>
                  <a:pt x="2947416" y="323088"/>
                </a:lnTo>
                <a:close/>
              </a:path>
              <a:path w="2947670" h="334010">
                <a:moveTo>
                  <a:pt x="12192" y="4572"/>
                </a:moveTo>
                <a:lnTo>
                  <a:pt x="6096" y="10668"/>
                </a:lnTo>
                <a:lnTo>
                  <a:pt x="12192" y="10668"/>
                </a:lnTo>
                <a:lnTo>
                  <a:pt x="12192" y="4572"/>
                </a:lnTo>
                <a:close/>
              </a:path>
              <a:path w="2947670" h="334010">
                <a:moveTo>
                  <a:pt x="2936748" y="4572"/>
                </a:moveTo>
                <a:lnTo>
                  <a:pt x="12192" y="4572"/>
                </a:lnTo>
                <a:lnTo>
                  <a:pt x="12192" y="10668"/>
                </a:lnTo>
                <a:lnTo>
                  <a:pt x="2936748" y="10668"/>
                </a:lnTo>
                <a:lnTo>
                  <a:pt x="2936748" y="4572"/>
                </a:lnTo>
                <a:close/>
              </a:path>
              <a:path w="2947670" h="334010">
                <a:moveTo>
                  <a:pt x="2947416" y="4572"/>
                </a:moveTo>
                <a:lnTo>
                  <a:pt x="2936748" y="4572"/>
                </a:lnTo>
                <a:lnTo>
                  <a:pt x="2941193" y="10668"/>
                </a:lnTo>
                <a:lnTo>
                  <a:pt x="2947416" y="10668"/>
                </a:lnTo>
                <a:lnTo>
                  <a:pt x="2947416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3481794" y="5315140"/>
            <a:ext cx="254889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5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fig.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8-</a:t>
            </a:r>
            <a:r>
              <a:rPr dirty="0" sz="1550" spc="-25">
                <a:latin typeface="Calibri"/>
                <a:cs typeface="Calibri"/>
              </a:rPr>
              <a:t>26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77795" y="2081783"/>
            <a:ext cx="2261616" cy="382524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24044" y="2305811"/>
            <a:ext cx="3456432" cy="3493138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3538728" y="5987796"/>
            <a:ext cx="3801110" cy="335280"/>
          </a:xfrm>
          <a:custGeom>
            <a:avLst/>
            <a:gdLst/>
            <a:ahLst/>
            <a:cxnLst/>
            <a:rect l="l" t="t" r="r" b="b"/>
            <a:pathLst>
              <a:path w="3801109" h="335279">
                <a:moveTo>
                  <a:pt x="3800855" y="0"/>
                </a:moveTo>
                <a:lnTo>
                  <a:pt x="0" y="0"/>
                </a:lnTo>
                <a:lnTo>
                  <a:pt x="0" y="335152"/>
                </a:lnTo>
                <a:lnTo>
                  <a:pt x="3800855" y="335152"/>
                </a:lnTo>
                <a:lnTo>
                  <a:pt x="3800855" y="329183"/>
                </a:lnTo>
                <a:lnTo>
                  <a:pt x="10668" y="329183"/>
                </a:lnTo>
                <a:lnTo>
                  <a:pt x="6096" y="324611"/>
                </a:lnTo>
                <a:lnTo>
                  <a:pt x="10668" y="324611"/>
                </a:lnTo>
                <a:lnTo>
                  <a:pt x="10668" y="12191"/>
                </a:lnTo>
                <a:lnTo>
                  <a:pt x="6095" y="12191"/>
                </a:lnTo>
                <a:lnTo>
                  <a:pt x="10668" y="6095"/>
                </a:lnTo>
                <a:lnTo>
                  <a:pt x="3800855" y="6095"/>
                </a:lnTo>
                <a:lnTo>
                  <a:pt x="3800855" y="0"/>
                </a:lnTo>
                <a:close/>
              </a:path>
              <a:path w="3801109" h="335279">
                <a:moveTo>
                  <a:pt x="10668" y="324611"/>
                </a:moveTo>
                <a:lnTo>
                  <a:pt x="6096" y="324611"/>
                </a:lnTo>
                <a:lnTo>
                  <a:pt x="10668" y="329183"/>
                </a:lnTo>
                <a:lnTo>
                  <a:pt x="10668" y="324611"/>
                </a:lnTo>
                <a:close/>
              </a:path>
              <a:path w="3801109" h="335279">
                <a:moveTo>
                  <a:pt x="3790188" y="324611"/>
                </a:moveTo>
                <a:lnTo>
                  <a:pt x="10668" y="324611"/>
                </a:lnTo>
                <a:lnTo>
                  <a:pt x="10668" y="329183"/>
                </a:lnTo>
                <a:lnTo>
                  <a:pt x="3790188" y="329183"/>
                </a:lnTo>
                <a:lnTo>
                  <a:pt x="3790188" y="324611"/>
                </a:lnTo>
                <a:close/>
              </a:path>
              <a:path w="3801109" h="335279">
                <a:moveTo>
                  <a:pt x="3790188" y="6095"/>
                </a:moveTo>
                <a:lnTo>
                  <a:pt x="3790188" y="329183"/>
                </a:lnTo>
                <a:lnTo>
                  <a:pt x="3796284" y="324611"/>
                </a:lnTo>
                <a:lnTo>
                  <a:pt x="3800855" y="324611"/>
                </a:lnTo>
                <a:lnTo>
                  <a:pt x="3800855" y="12191"/>
                </a:lnTo>
                <a:lnTo>
                  <a:pt x="3796284" y="12191"/>
                </a:lnTo>
                <a:lnTo>
                  <a:pt x="3790188" y="6095"/>
                </a:lnTo>
                <a:close/>
              </a:path>
              <a:path w="3801109" h="335279">
                <a:moveTo>
                  <a:pt x="3800855" y="324611"/>
                </a:moveTo>
                <a:lnTo>
                  <a:pt x="3796284" y="324611"/>
                </a:lnTo>
                <a:lnTo>
                  <a:pt x="3790188" y="329183"/>
                </a:lnTo>
                <a:lnTo>
                  <a:pt x="3800855" y="329183"/>
                </a:lnTo>
                <a:lnTo>
                  <a:pt x="3800855" y="324611"/>
                </a:lnTo>
                <a:close/>
              </a:path>
              <a:path w="3801109" h="335279">
                <a:moveTo>
                  <a:pt x="10668" y="6095"/>
                </a:moveTo>
                <a:lnTo>
                  <a:pt x="6095" y="12191"/>
                </a:lnTo>
                <a:lnTo>
                  <a:pt x="10668" y="12191"/>
                </a:lnTo>
                <a:lnTo>
                  <a:pt x="10668" y="6095"/>
                </a:lnTo>
                <a:close/>
              </a:path>
              <a:path w="3801109" h="335279">
                <a:moveTo>
                  <a:pt x="3790188" y="6095"/>
                </a:moveTo>
                <a:lnTo>
                  <a:pt x="10668" y="6095"/>
                </a:lnTo>
                <a:lnTo>
                  <a:pt x="10668" y="12191"/>
                </a:lnTo>
                <a:lnTo>
                  <a:pt x="3790188" y="12191"/>
                </a:lnTo>
                <a:lnTo>
                  <a:pt x="3790188" y="6095"/>
                </a:lnTo>
                <a:close/>
              </a:path>
              <a:path w="3801109" h="335279">
                <a:moveTo>
                  <a:pt x="3800855" y="6095"/>
                </a:moveTo>
                <a:lnTo>
                  <a:pt x="3790188" y="6095"/>
                </a:lnTo>
                <a:lnTo>
                  <a:pt x="3796284" y="12191"/>
                </a:lnTo>
                <a:lnTo>
                  <a:pt x="3800855" y="12191"/>
                </a:lnTo>
                <a:lnTo>
                  <a:pt x="3800855" y="6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3612946" y="6008573"/>
            <a:ext cx="321310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Patton</a:t>
            </a:r>
            <a:r>
              <a:rPr dirty="0" sz="1550" spc="5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and</a:t>
            </a:r>
            <a:r>
              <a:rPr dirty="0" sz="1550" spc="7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Thibodeau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fig.</a:t>
            </a:r>
            <a:r>
              <a:rPr dirty="0" sz="1550" spc="8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4-120,</a:t>
            </a:r>
            <a:r>
              <a:rPr dirty="0" sz="1550" spc="4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</a:t>
            </a:r>
            <a:r>
              <a:rPr dirty="0" sz="1550" spc="-25">
                <a:latin typeface="Calibri"/>
                <a:cs typeface="Calibri"/>
              </a:rPr>
              <a:t>122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48255" y="1889760"/>
            <a:ext cx="1994916" cy="381609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41122" y="1882139"/>
            <a:ext cx="2548397" cy="3717036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3168395" y="5687567"/>
            <a:ext cx="2612390" cy="335280"/>
            <a:chOff x="3168395" y="5687567"/>
            <a:chExt cx="2612390" cy="335280"/>
          </a:xfrm>
        </p:grpSpPr>
        <p:sp>
          <p:nvSpPr>
            <p:cNvPr id="5" name="object 5" descr=""/>
            <p:cNvSpPr/>
            <p:nvPr/>
          </p:nvSpPr>
          <p:spPr>
            <a:xfrm>
              <a:off x="3172967" y="5693663"/>
              <a:ext cx="2603500" cy="323215"/>
            </a:xfrm>
            <a:custGeom>
              <a:avLst/>
              <a:gdLst/>
              <a:ahLst/>
              <a:cxnLst/>
              <a:rect l="l" t="t" r="r" b="b"/>
              <a:pathLst>
                <a:path w="2603500" h="323214">
                  <a:moveTo>
                    <a:pt x="2602992" y="0"/>
                  </a:moveTo>
                  <a:lnTo>
                    <a:pt x="0" y="0"/>
                  </a:lnTo>
                  <a:lnTo>
                    <a:pt x="0" y="323088"/>
                  </a:lnTo>
                  <a:lnTo>
                    <a:pt x="2602992" y="323088"/>
                  </a:lnTo>
                  <a:lnTo>
                    <a:pt x="26029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3168395" y="5687567"/>
              <a:ext cx="2612390" cy="335280"/>
            </a:xfrm>
            <a:custGeom>
              <a:avLst/>
              <a:gdLst/>
              <a:ahLst/>
              <a:cxnLst/>
              <a:rect l="l" t="t" r="r" b="b"/>
              <a:pathLst>
                <a:path w="2612390" h="335279">
                  <a:moveTo>
                    <a:pt x="2612136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2612136" y="335153"/>
                  </a:lnTo>
                  <a:lnTo>
                    <a:pt x="2612136" y="329184"/>
                  </a:lnTo>
                  <a:lnTo>
                    <a:pt x="10668" y="329184"/>
                  </a:lnTo>
                  <a:lnTo>
                    <a:pt x="4572" y="323088"/>
                  </a:lnTo>
                  <a:lnTo>
                    <a:pt x="10668" y="323088"/>
                  </a:lnTo>
                  <a:lnTo>
                    <a:pt x="10668" y="10668"/>
                  </a:lnTo>
                  <a:lnTo>
                    <a:pt x="4571" y="10668"/>
                  </a:lnTo>
                  <a:lnTo>
                    <a:pt x="10668" y="6096"/>
                  </a:lnTo>
                  <a:lnTo>
                    <a:pt x="2612136" y="6096"/>
                  </a:lnTo>
                  <a:lnTo>
                    <a:pt x="2612136" y="0"/>
                  </a:lnTo>
                  <a:close/>
                </a:path>
                <a:path w="2612390" h="335279">
                  <a:moveTo>
                    <a:pt x="10668" y="323088"/>
                  </a:moveTo>
                  <a:lnTo>
                    <a:pt x="4572" y="323088"/>
                  </a:lnTo>
                  <a:lnTo>
                    <a:pt x="10668" y="329184"/>
                  </a:lnTo>
                  <a:lnTo>
                    <a:pt x="10668" y="323088"/>
                  </a:lnTo>
                  <a:close/>
                </a:path>
                <a:path w="2612390" h="335279">
                  <a:moveTo>
                    <a:pt x="2601468" y="323088"/>
                  </a:moveTo>
                  <a:lnTo>
                    <a:pt x="10668" y="323088"/>
                  </a:lnTo>
                  <a:lnTo>
                    <a:pt x="10668" y="329184"/>
                  </a:lnTo>
                  <a:lnTo>
                    <a:pt x="2601468" y="329184"/>
                  </a:lnTo>
                  <a:lnTo>
                    <a:pt x="2601468" y="323088"/>
                  </a:lnTo>
                  <a:close/>
                </a:path>
                <a:path w="2612390" h="335279">
                  <a:moveTo>
                    <a:pt x="2601468" y="6096"/>
                  </a:moveTo>
                  <a:lnTo>
                    <a:pt x="2601468" y="329184"/>
                  </a:lnTo>
                  <a:lnTo>
                    <a:pt x="2607564" y="323088"/>
                  </a:lnTo>
                  <a:lnTo>
                    <a:pt x="2612136" y="323088"/>
                  </a:lnTo>
                  <a:lnTo>
                    <a:pt x="2612136" y="10668"/>
                  </a:lnTo>
                  <a:lnTo>
                    <a:pt x="2607564" y="10668"/>
                  </a:lnTo>
                  <a:lnTo>
                    <a:pt x="2601468" y="6096"/>
                  </a:lnTo>
                  <a:close/>
                </a:path>
                <a:path w="2612390" h="335279">
                  <a:moveTo>
                    <a:pt x="2612136" y="323088"/>
                  </a:moveTo>
                  <a:lnTo>
                    <a:pt x="2607564" y="323088"/>
                  </a:lnTo>
                  <a:lnTo>
                    <a:pt x="2601468" y="329184"/>
                  </a:lnTo>
                  <a:lnTo>
                    <a:pt x="2612136" y="329184"/>
                  </a:lnTo>
                  <a:lnTo>
                    <a:pt x="2612136" y="323088"/>
                  </a:lnTo>
                  <a:close/>
                </a:path>
                <a:path w="2612390" h="335279">
                  <a:moveTo>
                    <a:pt x="10668" y="6096"/>
                  </a:moveTo>
                  <a:lnTo>
                    <a:pt x="4571" y="10668"/>
                  </a:lnTo>
                  <a:lnTo>
                    <a:pt x="10668" y="10668"/>
                  </a:lnTo>
                  <a:lnTo>
                    <a:pt x="10668" y="6096"/>
                  </a:lnTo>
                  <a:close/>
                </a:path>
                <a:path w="2612390" h="335279">
                  <a:moveTo>
                    <a:pt x="2601468" y="6096"/>
                  </a:moveTo>
                  <a:lnTo>
                    <a:pt x="10668" y="6096"/>
                  </a:lnTo>
                  <a:lnTo>
                    <a:pt x="10668" y="10668"/>
                  </a:lnTo>
                  <a:lnTo>
                    <a:pt x="2601468" y="10668"/>
                  </a:lnTo>
                  <a:lnTo>
                    <a:pt x="2601468" y="6096"/>
                  </a:lnTo>
                  <a:close/>
                </a:path>
                <a:path w="2612390" h="335279">
                  <a:moveTo>
                    <a:pt x="2612136" y="6096"/>
                  </a:moveTo>
                  <a:lnTo>
                    <a:pt x="2601468" y="6096"/>
                  </a:lnTo>
                  <a:lnTo>
                    <a:pt x="2607564" y="10668"/>
                  </a:lnTo>
                  <a:lnTo>
                    <a:pt x="2612136" y="10668"/>
                  </a:lnTo>
                  <a:lnTo>
                    <a:pt x="2612136" y="60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240989" y="5706821"/>
            <a:ext cx="220027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6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fig.</a:t>
            </a:r>
            <a:r>
              <a:rPr dirty="0" sz="1550" spc="8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4-124,</a:t>
            </a:r>
            <a:r>
              <a:rPr dirty="0" sz="1550" spc="70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</a:t>
            </a:r>
            <a:r>
              <a:rPr dirty="0" sz="1550" spc="-25">
                <a:latin typeface="Calibri"/>
                <a:cs typeface="Calibri"/>
              </a:rPr>
              <a:t>125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67" y="1307211"/>
            <a:ext cx="276098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Spinal</a:t>
            </a:r>
            <a:r>
              <a:rPr dirty="0" spc="-10"/>
              <a:t> Bifida…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3361944" y="2368295"/>
            <a:ext cx="3967479" cy="3825240"/>
            <a:chOff x="3361944" y="2368295"/>
            <a:chExt cx="3967479" cy="38252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61944" y="2368295"/>
              <a:ext cx="3966972" cy="382524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245863" y="5797295"/>
              <a:ext cx="1422400" cy="323215"/>
            </a:xfrm>
            <a:custGeom>
              <a:avLst/>
              <a:gdLst/>
              <a:ahLst/>
              <a:cxnLst/>
              <a:rect l="l" t="t" r="r" b="b"/>
              <a:pathLst>
                <a:path w="1422400" h="323214">
                  <a:moveTo>
                    <a:pt x="1421892" y="0"/>
                  </a:moveTo>
                  <a:lnTo>
                    <a:pt x="0" y="0"/>
                  </a:lnTo>
                  <a:lnTo>
                    <a:pt x="0" y="323088"/>
                  </a:lnTo>
                  <a:lnTo>
                    <a:pt x="1421892" y="323088"/>
                  </a:lnTo>
                  <a:lnTo>
                    <a:pt x="14218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241291" y="5791199"/>
              <a:ext cx="1432560" cy="335280"/>
            </a:xfrm>
            <a:custGeom>
              <a:avLst/>
              <a:gdLst/>
              <a:ahLst/>
              <a:cxnLst/>
              <a:rect l="l" t="t" r="r" b="b"/>
              <a:pathLst>
                <a:path w="1432560" h="335279">
                  <a:moveTo>
                    <a:pt x="1432433" y="0"/>
                  </a:moveTo>
                  <a:lnTo>
                    <a:pt x="0" y="0"/>
                  </a:lnTo>
                  <a:lnTo>
                    <a:pt x="0" y="335153"/>
                  </a:lnTo>
                  <a:lnTo>
                    <a:pt x="1432433" y="335153"/>
                  </a:lnTo>
                  <a:lnTo>
                    <a:pt x="1432433" y="329184"/>
                  </a:lnTo>
                  <a:lnTo>
                    <a:pt x="10668" y="329184"/>
                  </a:lnTo>
                  <a:lnTo>
                    <a:pt x="4572" y="324612"/>
                  </a:lnTo>
                  <a:lnTo>
                    <a:pt x="10668" y="324612"/>
                  </a:lnTo>
                  <a:lnTo>
                    <a:pt x="10668" y="10668"/>
                  </a:lnTo>
                  <a:lnTo>
                    <a:pt x="4571" y="10668"/>
                  </a:lnTo>
                  <a:lnTo>
                    <a:pt x="10668" y="6096"/>
                  </a:lnTo>
                  <a:lnTo>
                    <a:pt x="1432433" y="6096"/>
                  </a:lnTo>
                  <a:lnTo>
                    <a:pt x="1432433" y="0"/>
                  </a:lnTo>
                  <a:close/>
                </a:path>
                <a:path w="1432560" h="335279">
                  <a:moveTo>
                    <a:pt x="10668" y="324612"/>
                  </a:moveTo>
                  <a:lnTo>
                    <a:pt x="4572" y="324612"/>
                  </a:lnTo>
                  <a:lnTo>
                    <a:pt x="10668" y="329184"/>
                  </a:lnTo>
                  <a:lnTo>
                    <a:pt x="10668" y="324612"/>
                  </a:lnTo>
                  <a:close/>
                </a:path>
                <a:path w="1432560" h="335279">
                  <a:moveTo>
                    <a:pt x="1420368" y="324612"/>
                  </a:moveTo>
                  <a:lnTo>
                    <a:pt x="10668" y="324612"/>
                  </a:lnTo>
                  <a:lnTo>
                    <a:pt x="10668" y="329184"/>
                  </a:lnTo>
                  <a:lnTo>
                    <a:pt x="1420368" y="329184"/>
                  </a:lnTo>
                  <a:lnTo>
                    <a:pt x="1420368" y="324612"/>
                  </a:lnTo>
                  <a:close/>
                </a:path>
                <a:path w="1432560" h="335279">
                  <a:moveTo>
                    <a:pt x="1420368" y="6096"/>
                  </a:moveTo>
                  <a:lnTo>
                    <a:pt x="1420368" y="329184"/>
                  </a:lnTo>
                  <a:lnTo>
                    <a:pt x="1426464" y="324612"/>
                  </a:lnTo>
                  <a:lnTo>
                    <a:pt x="1432433" y="324612"/>
                  </a:lnTo>
                  <a:lnTo>
                    <a:pt x="1432433" y="10668"/>
                  </a:lnTo>
                  <a:lnTo>
                    <a:pt x="1426464" y="10668"/>
                  </a:lnTo>
                  <a:lnTo>
                    <a:pt x="1420368" y="6096"/>
                  </a:lnTo>
                  <a:close/>
                </a:path>
                <a:path w="1432560" h="335279">
                  <a:moveTo>
                    <a:pt x="1432433" y="324612"/>
                  </a:moveTo>
                  <a:lnTo>
                    <a:pt x="1426464" y="324612"/>
                  </a:lnTo>
                  <a:lnTo>
                    <a:pt x="1420368" y="329184"/>
                  </a:lnTo>
                  <a:lnTo>
                    <a:pt x="1432433" y="329184"/>
                  </a:lnTo>
                  <a:lnTo>
                    <a:pt x="1432433" y="324612"/>
                  </a:lnTo>
                  <a:close/>
                </a:path>
                <a:path w="1432560" h="335279">
                  <a:moveTo>
                    <a:pt x="10668" y="6096"/>
                  </a:moveTo>
                  <a:lnTo>
                    <a:pt x="4571" y="10668"/>
                  </a:lnTo>
                  <a:lnTo>
                    <a:pt x="10668" y="10668"/>
                  </a:lnTo>
                  <a:lnTo>
                    <a:pt x="10668" y="6096"/>
                  </a:lnTo>
                  <a:close/>
                </a:path>
                <a:path w="1432560" h="335279">
                  <a:moveTo>
                    <a:pt x="1420368" y="6096"/>
                  </a:moveTo>
                  <a:lnTo>
                    <a:pt x="10668" y="6096"/>
                  </a:lnTo>
                  <a:lnTo>
                    <a:pt x="10668" y="10668"/>
                  </a:lnTo>
                  <a:lnTo>
                    <a:pt x="1420368" y="10668"/>
                  </a:lnTo>
                  <a:lnTo>
                    <a:pt x="1420368" y="6096"/>
                  </a:lnTo>
                  <a:close/>
                </a:path>
                <a:path w="1432560" h="335279">
                  <a:moveTo>
                    <a:pt x="1432433" y="6096"/>
                  </a:moveTo>
                  <a:lnTo>
                    <a:pt x="1420368" y="6096"/>
                  </a:lnTo>
                  <a:lnTo>
                    <a:pt x="1426464" y="10668"/>
                  </a:lnTo>
                  <a:lnTo>
                    <a:pt x="1432433" y="10668"/>
                  </a:lnTo>
                  <a:lnTo>
                    <a:pt x="1432433" y="60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4245864" y="5797296"/>
            <a:ext cx="1422400" cy="32321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250"/>
              </a:spcBef>
            </a:pPr>
            <a:r>
              <a:rPr dirty="0" sz="1550">
                <a:latin typeface="Calibri"/>
                <a:cs typeface="Calibri"/>
              </a:rPr>
              <a:t>Eisenberg</a:t>
            </a:r>
            <a:r>
              <a:rPr dirty="0" sz="1550" spc="105">
                <a:latin typeface="Calibri"/>
                <a:cs typeface="Calibri"/>
              </a:rPr>
              <a:t> </a:t>
            </a:r>
            <a:r>
              <a:rPr dirty="0" sz="1550">
                <a:latin typeface="Calibri"/>
                <a:cs typeface="Calibri"/>
              </a:rPr>
              <a:t>4-</a:t>
            </a:r>
            <a:r>
              <a:rPr dirty="0" sz="1550" spc="-50">
                <a:latin typeface="Calibri"/>
                <a:cs typeface="Calibri"/>
              </a:rPr>
              <a:t>4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4303" y="1404594"/>
            <a:ext cx="6621145" cy="4533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800"/>
              <a:t>Lack of</a:t>
            </a:r>
            <a:r>
              <a:rPr dirty="0" sz="2800" spc="20"/>
              <a:t> </a:t>
            </a:r>
            <a:r>
              <a:rPr dirty="0" sz="2800"/>
              <a:t>dopamine leads</a:t>
            </a:r>
            <a:r>
              <a:rPr dirty="0" sz="2800" spc="10"/>
              <a:t> </a:t>
            </a:r>
            <a:r>
              <a:rPr dirty="0" sz="2800"/>
              <a:t>to Parkinson’s</a:t>
            </a:r>
            <a:r>
              <a:rPr dirty="0" sz="2800" spc="-10"/>
              <a:t> disease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8824" y="1915667"/>
            <a:ext cx="3189731" cy="455676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569699" y="2603931"/>
            <a:ext cx="4310380" cy="2199640"/>
          </a:xfrm>
          <a:prstGeom prst="rect">
            <a:avLst/>
          </a:prstGeom>
        </p:spPr>
        <p:txBody>
          <a:bodyPr wrap="square" lIns="0" tIns="41910" rIns="0" bIns="0" rtlCol="0" vert="horz">
            <a:spAutoFit/>
          </a:bodyPr>
          <a:lstStyle/>
          <a:p>
            <a:pPr algn="just" marL="413384" marR="198120" indent="-401320">
              <a:lnSpc>
                <a:spcPts val="1900"/>
              </a:lnSpc>
              <a:spcBef>
                <a:spcPts val="330"/>
              </a:spcBef>
              <a:buFont typeface="Wingdings"/>
              <a:buChar char=""/>
              <a:tabLst>
                <a:tab pos="414020" algn="l"/>
              </a:tabLst>
            </a:pPr>
            <a:r>
              <a:rPr dirty="0" sz="1750">
                <a:latin typeface="Calibri"/>
                <a:cs typeface="Calibri"/>
              </a:rPr>
              <a:t>Injections</a:t>
            </a:r>
            <a:r>
              <a:rPr dirty="0" sz="1750" spc="-1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or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ingestion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of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dopamine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 spc="-20">
                <a:latin typeface="Calibri"/>
                <a:cs typeface="Calibri"/>
              </a:rPr>
              <a:t>does </a:t>
            </a:r>
            <a:r>
              <a:rPr dirty="0" sz="1750">
                <a:latin typeface="Calibri"/>
                <a:cs typeface="Calibri"/>
              </a:rPr>
              <a:t>not</a:t>
            </a:r>
            <a:r>
              <a:rPr dirty="0" sz="1750" spc="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work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as</a:t>
            </a:r>
            <a:r>
              <a:rPr dirty="0" sz="1750" spc="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the</a:t>
            </a:r>
            <a:r>
              <a:rPr dirty="0" sz="1750" spc="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medications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fail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to</a:t>
            </a:r>
            <a:r>
              <a:rPr dirty="0" sz="1750" spc="5">
                <a:latin typeface="Calibri"/>
                <a:cs typeface="Calibri"/>
              </a:rPr>
              <a:t> </a:t>
            </a:r>
            <a:r>
              <a:rPr dirty="0" sz="1750" spc="-10">
                <a:latin typeface="Calibri"/>
                <a:cs typeface="Calibri"/>
              </a:rPr>
              <a:t>cross </a:t>
            </a:r>
            <a:r>
              <a:rPr dirty="0" sz="1750">
                <a:latin typeface="Calibri"/>
                <a:cs typeface="Calibri"/>
              </a:rPr>
              <a:t>the</a:t>
            </a:r>
            <a:r>
              <a:rPr dirty="0" sz="1750" spc="5">
                <a:latin typeface="Calibri"/>
                <a:cs typeface="Calibri"/>
              </a:rPr>
              <a:t> </a:t>
            </a:r>
            <a:r>
              <a:rPr dirty="0" sz="1750" spc="-20">
                <a:latin typeface="Calibri"/>
                <a:cs typeface="Calibri"/>
              </a:rPr>
              <a:t>BBB.</a:t>
            </a:r>
            <a:endParaRPr sz="1750">
              <a:latin typeface="Calibri"/>
              <a:cs typeface="Calibri"/>
            </a:endParaRPr>
          </a:p>
          <a:p>
            <a:pPr marL="413384" marR="262255" indent="-401320">
              <a:lnSpc>
                <a:spcPts val="1880"/>
              </a:lnSpc>
              <a:spcBef>
                <a:spcPts val="880"/>
              </a:spcBef>
              <a:buFont typeface="Wingdings"/>
              <a:buChar char=""/>
              <a:tabLst>
                <a:tab pos="412750" algn="l"/>
                <a:tab pos="414020" algn="l"/>
              </a:tabLst>
            </a:pPr>
            <a:r>
              <a:rPr dirty="0" sz="1750">
                <a:latin typeface="Calibri"/>
                <a:cs typeface="Calibri"/>
              </a:rPr>
              <a:t>A new drug,</a:t>
            </a:r>
            <a:r>
              <a:rPr dirty="0" sz="1750" spc="-20">
                <a:latin typeface="Calibri"/>
                <a:cs typeface="Calibri"/>
              </a:rPr>
              <a:t> </a:t>
            </a:r>
            <a:r>
              <a:rPr dirty="0" sz="1750" spc="-10">
                <a:latin typeface="Calibri"/>
                <a:cs typeface="Calibri"/>
              </a:rPr>
              <a:t>L-</a:t>
            </a:r>
            <a:r>
              <a:rPr dirty="0" sz="1750">
                <a:latin typeface="Calibri"/>
                <a:cs typeface="Calibri"/>
              </a:rPr>
              <a:t>dopa,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gives</a:t>
            </a:r>
            <a:r>
              <a:rPr dirty="0" sz="1750" spc="-1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new hope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 spc="-25">
                <a:latin typeface="Calibri"/>
                <a:cs typeface="Calibri"/>
              </a:rPr>
              <a:t>but </a:t>
            </a:r>
            <a:r>
              <a:rPr dirty="0" sz="1750">
                <a:latin typeface="Calibri"/>
                <a:cs typeface="Calibri"/>
              </a:rPr>
              <a:t>doesn’t’</a:t>
            </a:r>
            <a:r>
              <a:rPr dirty="0" sz="1750" spc="-2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always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 spc="-20">
                <a:latin typeface="Calibri"/>
                <a:cs typeface="Calibri"/>
              </a:rPr>
              <a:t>work.</a:t>
            </a:r>
            <a:endParaRPr sz="1750">
              <a:latin typeface="Calibri"/>
              <a:cs typeface="Calibri"/>
            </a:endParaRPr>
          </a:p>
          <a:p>
            <a:pPr marL="413384" marR="5080" indent="-401320">
              <a:lnSpc>
                <a:spcPts val="1900"/>
              </a:lnSpc>
              <a:spcBef>
                <a:spcPts val="880"/>
              </a:spcBef>
              <a:buFont typeface="Wingdings"/>
              <a:buChar char=""/>
              <a:tabLst>
                <a:tab pos="412750" algn="l"/>
                <a:tab pos="414020" algn="l"/>
              </a:tabLst>
            </a:pPr>
            <a:r>
              <a:rPr dirty="0" sz="1750">
                <a:latin typeface="Calibri"/>
                <a:cs typeface="Calibri"/>
              </a:rPr>
              <a:t>Electrical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stimulation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of</a:t>
            </a:r>
            <a:r>
              <a:rPr dirty="0" sz="1750" spc="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brain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or</a:t>
            </a:r>
            <a:r>
              <a:rPr dirty="0" sz="1750" spc="-5">
                <a:latin typeface="Calibri"/>
                <a:cs typeface="Calibri"/>
              </a:rPr>
              <a:t> </a:t>
            </a:r>
            <a:r>
              <a:rPr dirty="0" sz="1750" spc="-10">
                <a:latin typeface="Calibri"/>
                <a:cs typeface="Calibri"/>
              </a:rPr>
              <a:t>transplant </a:t>
            </a:r>
            <a:r>
              <a:rPr dirty="0" sz="1750">
                <a:latin typeface="Calibri"/>
                <a:cs typeface="Calibri"/>
              </a:rPr>
              <a:t>of</a:t>
            </a:r>
            <a:r>
              <a:rPr dirty="0" sz="1750" spc="-2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dopamine</a:t>
            </a:r>
            <a:r>
              <a:rPr dirty="0" sz="1750" spc="-1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producing</a:t>
            </a:r>
            <a:r>
              <a:rPr dirty="0" sz="1750" spc="-25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neurons</a:t>
            </a:r>
            <a:r>
              <a:rPr dirty="0" sz="1750" spc="-20">
                <a:latin typeface="Calibri"/>
                <a:cs typeface="Calibri"/>
              </a:rPr>
              <a:t> </a:t>
            </a:r>
            <a:r>
              <a:rPr dirty="0" sz="1750">
                <a:latin typeface="Calibri"/>
                <a:cs typeface="Calibri"/>
              </a:rPr>
              <a:t>are</a:t>
            </a:r>
            <a:r>
              <a:rPr dirty="0" sz="1750" spc="10">
                <a:latin typeface="Calibri"/>
                <a:cs typeface="Calibri"/>
              </a:rPr>
              <a:t> </a:t>
            </a:r>
            <a:r>
              <a:rPr dirty="0" sz="1750" spc="-10">
                <a:latin typeface="Calibri"/>
                <a:cs typeface="Calibri"/>
              </a:rPr>
              <a:t>being tested</a:t>
            </a:r>
            <a:endParaRPr sz="175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398" y="1305737"/>
            <a:ext cx="2640330" cy="61468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Alzheimers</a:t>
            </a:r>
            <a:r>
              <a:rPr dirty="0" spc="-55"/>
              <a:t> </a:t>
            </a:r>
            <a:r>
              <a:rPr dirty="0" spc="-50"/>
              <a:t>…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85" y="25441"/>
            <a:ext cx="647874" cy="70100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2025-07-10T18:01:00Z</dcterms:created>
  <dcterms:modified xsi:type="dcterms:W3CDTF">2025-07-10T18:01:00Z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