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46"/>
  </p:notesMasterIdLst>
  <p:sldIdLst>
    <p:sldId id="256" r:id="rId5"/>
    <p:sldId id="266" r:id="rId6"/>
    <p:sldId id="440" r:id="rId7"/>
    <p:sldId id="437" r:id="rId8"/>
    <p:sldId id="297" r:id="rId9"/>
    <p:sldId id="290" r:id="rId10"/>
    <p:sldId id="429" r:id="rId11"/>
    <p:sldId id="439" r:id="rId12"/>
    <p:sldId id="441" r:id="rId13"/>
    <p:sldId id="442" r:id="rId14"/>
    <p:sldId id="443" r:id="rId15"/>
    <p:sldId id="444" r:id="rId16"/>
    <p:sldId id="445" r:id="rId17"/>
    <p:sldId id="446" r:id="rId18"/>
    <p:sldId id="447" r:id="rId19"/>
    <p:sldId id="448" r:id="rId20"/>
    <p:sldId id="449" r:id="rId21"/>
    <p:sldId id="450" r:id="rId22"/>
    <p:sldId id="451" r:id="rId23"/>
    <p:sldId id="452" r:id="rId24"/>
    <p:sldId id="453" r:id="rId25"/>
    <p:sldId id="454" r:id="rId26"/>
    <p:sldId id="455" r:id="rId27"/>
    <p:sldId id="456" r:id="rId28"/>
    <p:sldId id="457" r:id="rId29"/>
    <p:sldId id="458" r:id="rId30"/>
    <p:sldId id="459" r:id="rId31"/>
    <p:sldId id="460" r:id="rId32"/>
    <p:sldId id="461" r:id="rId33"/>
    <p:sldId id="462" r:id="rId34"/>
    <p:sldId id="463" r:id="rId35"/>
    <p:sldId id="464" r:id="rId36"/>
    <p:sldId id="465" r:id="rId37"/>
    <p:sldId id="466" r:id="rId38"/>
    <p:sldId id="467" r:id="rId39"/>
    <p:sldId id="468" r:id="rId40"/>
    <p:sldId id="469" r:id="rId41"/>
    <p:sldId id="470" r:id="rId42"/>
    <p:sldId id="471" r:id="rId43"/>
    <p:sldId id="472" r:id="rId44"/>
    <p:sldId id="436"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iora Pelunsky" initials="LP" lastIdx="14" clrIdx="0">
    <p:extLst>
      <p:ext uri="{19B8F6BF-5375-455C-9EA6-DF929625EA0E}">
        <p15:presenceInfo xmlns:p15="http://schemas.microsoft.com/office/powerpoint/2012/main" userId="S::liora.pelunsky@andersoncollege.com::5fadfa1f-1cd0-4e4c-b0b8-4068a1d0eaf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21D22"/>
    <a:srgbClr val="06446C"/>
    <a:srgbClr val="BBBBBB"/>
    <a:srgbClr val="7F7E7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8" d="100"/>
          <a:sy n="78" d="100"/>
        </p:scale>
        <p:origin x="878" y="43"/>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commentAuthors" Target="commentAuthors.xml"/><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91363D2-56DF-4ED8-85EA-172B203A49F1}" type="datetimeFigureOut">
              <a:rPr lang="en-CA" smtClean="0"/>
              <a:t>2023-04-11</a:t>
            </a:fld>
            <a:endParaRPr lang="en-C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19E041-8A78-4B95-B0DE-C6721BE5017A}" type="slidenum">
              <a:rPr lang="en-CA" smtClean="0"/>
              <a:t>‹#›</a:t>
            </a:fld>
            <a:endParaRPr lang="en-CA"/>
          </a:p>
        </p:txBody>
      </p:sp>
    </p:spTree>
    <p:extLst>
      <p:ext uri="{BB962C8B-B14F-4D97-AF65-F5344CB8AC3E}">
        <p14:creationId xmlns:p14="http://schemas.microsoft.com/office/powerpoint/2010/main" val="26051444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BA58-8615-4778-8C15-2CC39331EBB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a:extLst>
              <a:ext uri="{FF2B5EF4-FFF2-40B4-BE49-F238E27FC236}">
                <a16:creationId xmlns:a16="http://schemas.microsoft.com/office/drawing/2014/main" id="{16EA20DE-CC3D-4BFE-B8ED-18457052EC7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a:extLst>
              <a:ext uri="{FF2B5EF4-FFF2-40B4-BE49-F238E27FC236}">
                <a16:creationId xmlns:a16="http://schemas.microsoft.com/office/drawing/2014/main" id="{40FCD4A0-76AA-4DEE-929F-F7354EB17F97}"/>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73CC0BB9-507D-4163-8377-BE12CACE0788}"/>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B5755A2E-B7E0-4824-B170-10DFDB96B004}"/>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475590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88C32-4994-4ECE-86AA-863284065853}"/>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FCD12ED3-139F-4720-B5EE-959E895ACA2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05090DC4-1B14-4D2D-95EB-766AD2BD1689}"/>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9FCB891A-3C5C-4ABD-AE35-689873E90C34}"/>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858C85D3-CD45-4F50-A5F3-747BA7BF3061}"/>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8" name="Picture 7">
            <a:extLst>
              <a:ext uri="{FF2B5EF4-FFF2-40B4-BE49-F238E27FC236}">
                <a16:creationId xmlns:a16="http://schemas.microsoft.com/office/drawing/2014/main" id="{A71419C9-03D9-4E74-ABFE-E6964B5B215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9" name="Picture 8">
            <a:extLst>
              <a:ext uri="{FF2B5EF4-FFF2-40B4-BE49-F238E27FC236}">
                <a16:creationId xmlns:a16="http://schemas.microsoft.com/office/drawing/2014/main" id="{85F2D566-7FD7-4207-82BF-A2AB058AB89F}"/>
              </a:ext>
            </a:extLst>
          </p:cNvPr>
          <p:cNvPicPr>
            <a:picLocks noChangeAspect="1"/>
          </p:cNvPicPr>
          <p:nvPr userDrawn="1"/>
        </p:nvPicPr>
        <p:blipFill>
          <a:blip r:embed="rId3"/>
          <a:stretch>
            <a:fillRect/>
          </a:stretch>
        </p:blipFill>
        <p:spPr>
          <a:xfrm rot="10800000">
            <a:off x="1" y="6581556"/>
            <a:ext cx="12192000" cy="345368"/>
          </a:xfrm>
          <a:prstGeom prst="rect">
            <a:avLst/>
          </a:prstGeom>
        </p:spPr>
      </p:pic>
      <p:pic>
        <p:nvPicPr>
          <p:cNvPr id="11" name="Picture 10" descr="Logo&#10;&#10;Description automatically generated">
            <a:extLst>
              <a:ext uri="{FF2B5EF4-FFF2-40B4-BE49-F238E27FC236}">
                <a16:creationId xmlns:a16="http://schemas.microsoft.com/office/drawing/2014/main" id="{126F394A-9424-B292-CB6D-537C1E7D4DF6}"/>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706522" y="315828"/>
            <a:ext cx="1165246" cy="1165246"/>
          </a:xfrm>
          <a:prstGeom prst="rect">
            <a:avLst/>
          </a:prstGeom>
        </p:spPr>
      </p:pic>
    </p:spTree>
    <p:extLst>
      <p:ext uri="{BB962C8B-B14F-4D97-AF65-F5344CB8AC3E}">
        <p14:creationId xmlns:p14="http://schemas.microsoft.com/office/powerpoint/2010/main" val="37828865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36DBC-228A-40DA-A5FB-CA3DC2F8FD0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a:extLst>
              <a:ext uri="{FF2B5EF4-FFF2-40B4-BE49-F238E27FC236}">
                <a16:creationId xmlns:a16="http://schemas.microsoft.com/office/drawing/2014/main" id="{33ACE32F-20E9-4142-BD19-D9988FD9080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FA2CBA-D807-41FF-94DC-BCC70C37629D}"/>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B3B70821-46DF-4156-A606-E4EE00C64B2C}"/>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1BB10EC5-BCBC-494E-A2E6-F90290A5E113}"/>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1611841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37332-D7EB-4ACC-AA1D-643B5AB39F7D}"/>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75606909-9C70-4F59-8FFE-435187918D0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a:extLst>
              <a:ext uri="{FF2B5EF4-FFF2-40B4-BE49-F238E27FC236}">
                <a16:creationId xmlns:a16="http://schemas.microsoft.com/office/drawing/2014/main" id="{EE19D8BF-05FE-4A4F-9735-981658D8EF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a:extLst>
              <a:ext uri="{FF2B5EF4-FFF2-40B4-BE49-F238E27FC236}">
                <a16:creationId xmlns:a16="http://schemas.microsoft.com/office/drawing/2014/main" id="{06DC226E-E6FF-4775-8622-E41CF11BAAB1}"/>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21D602D3-5BAC-41A3-BF33-76ED74B96DA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BC851466-5DBB-4977-B349-C5143063CFA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5202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65EBC-547A-4AD0-A4CB-828B49EA69BA}"/>
              </a:ext>
            </a:extLst>
          </p:cNvPr>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a:extLst>
              <a:ext uri="{FF2B5EF4-FFF2-40B4-BE49-F238E27FC236}">
                <a16:creationId xmlns:a16="http://schemas.microsoft.com/office/drawing/2014/main" id="{A8159405-B565-4FD1-A3E9-BCD98AD17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1D75EF-E0A1-4ED5-9F22-90F733E0835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a:extLst>
              <a:ext uri="{FF2B5EF4-FFF2-40B4-BE49-F238E27FC236}">
                <a16:creationId xmlns:a16="http://schemas.microsoft.com/office/drawing/2014/main" id="{0AC0323B-CADD-4A9B-9862-185B2622FEE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3F2B98-E7D3-485B-A1ED-A0C3626B088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a:extLst>
              <a:ext uri="{FF2B5EF4-FFF2-40B4-BE49-F238E27FC236}">
                <a16:creationId xmlns:a16="http://schemas.microsoft.com/office/drawing/2014/main" id="{207EAA90-5E4C-4636-A2D7-156B8221FDA1}"/>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8" name="Footer Placeholder 7">
            <a:extLst>
              <a:ext uri="{FF2B5EF4-FFF2-40B4-BE49-F238E27FC236}">
                <a16:creationId xmlns:a16="http://schemas.microsoft.com/office/drawing/2014/main" id="{A720643D-B284-45E0-A4F4-F1B7664AD7E1}"/>
              </a:ext>
            </a:extLst>
          </p:cNvPr>
          <p:cNvSpPr>
            <a:spLocks noGrp="1"/>
          </p:cNvSpPr>
          <p:nvPr>
            <p:ph type="ftr" sz="quarter" idx="11"/>
          </p:nvPr>
        </p:nvSpPr>
        <p:spPr/>
        <p:txBody>
          <a:bodyPr/>
          <a:lstStyle/>
          <a:p>
            <a:endParaRPr lang="en-CA"/>
          </a:p>
        </p:txBody>
      </p:sp>
      <p:sp>
        <p:nvSpPr>
          <p:cNvPr id="9" name="Slide Number Placeholder 8">
            <a:extLst>
              <a:ext uri="{FF2B5EF4-FFF2-40B4-BE49-F238E27FC236}">
                <a16:creationId xmlns:a16="http://schemas.microsoft.com/office/drawing/2014/main" id="{1A23C90D-FA13-455F-AF4B-A7428F8C4338}"/>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8452460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0CF5C-3AC2-4263-A917-6D5DDBD137D7}"/>
              </a:ext>
            </a:extLst>
          </p:cNvPr>
          <p:cNvSpPr>
            <a:spLocks noGrp="1"/>
          </p:cNvSpPr>
          <p:nvPr>
            <p:ph type="title"/>
          </p:nvPr>
        </p:nvSpPr>
        <p:spPr/>
        <p:txBody>
          <a:bodyPr/>
          <a:lstStyle/>
          <a:p>
            <a:r>
              <a:rPr lang="en-US"/>
              <a:t>Click to edit Master title style</a:t>
            </a:r>
            <a:endParaRPr lang="en-CA"/>
          </a:p>
        </p:txBody>
      </p:sp>
      <p:sp>
        <p:nvSpPr>
          <p:cNvPr id="3" name="Date Placeholder 2">
            <a:extLst>
              <a:ext uri="{FF2B5EF4-FFF2-40B4-BE49-F238E27FC236}">
                <a16:creationId xmlns:a16="http://schemas.microsoft.com/office/drawing/2014/main" id="{C76B0640-2FDD-4A19-A70D-F6BB7FB13778}"/>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4" name="Footer Placeholder 3">
            <a:extLst>
              <a:ext uri="{FF2B5EF4-FFF2-40B4-BE49-F238E27FC236}">
                <a16:creationId xmlns:a16="http://schemas.microsoft.com/office/drawing/2014/main" id="{5522263A-8027-4053-85E8-2E45847A7091}"/>
              </a:ext>
            </a:extLst>
          </p:cNvPr>
          <p:cNvSpPr>
            <a:spLocks noGrp="1"/>
          </p:cNvSpPr>
          <p:nvPr>
            <p:ph type="ftr" sz="quarter" idx="11"/>
          </p:nvPr>
        </p:nvSpPr>
        <p:spPr/>
        <p:txBody>
          <a:bodyPr/>
          <a:lstStyle/>
          <a:p>
            <a:endParaRPr lang="en-CA"/>
          </a:p>
        </p:txBody>
      </p:sp>
      <p:sp>
        <p:nvSpPr>
          <p:cNvPr id="5" name="Slide Number Placeholder 4">
            <a:extLst>
              <a:ext uri="{FF2B5EF4-FFF2-40B4-BE49-F238E27FC236}">
                <a16:creationId xmlns:a16="http://schemas.microsoft.com/office/drawing/2014/main" id="{5054EE78-7E06-46FB-9754-FE4CA9BCC9E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597058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CC948C-7F5C-42B1-82A6-3BE1C5B3075F}"/>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3" name="Footer Placeholder 2">
            <a:extLst>
              <a:ext uri="{FF2B5EF4-FFF2-40B4-BE49-F238E27FC236}">
                <a16:creationId xmlns:a16="http://schemas.microsoft.com/office/drawing/2014/main" id="{AC831AFE-BCA5-4E84-93E4-995505497F03}"/>
              </a:ext>
            </a:extLst>
          </p:cNvPr>
          <p:cNvSpPr>
            <a:spLocks noGrp="1"/>
          </p:cNvSpPr>
          <p:nvPr>
            <p:ph type="ftr" sz="quarter" idx="11"/>
          </p:nvPr>
        </p:nvSpPr>
        <p:spPr/>
        <p:txBody>
          <a:bodyPr/>
          <a:lstStyle/>
          <a:p>
            <a:endParaRPr lang="en-CA"/>
          </a:p>
        </p:txBody>
      </p:sp>
      <p:sp>
        <p:nvSpPr>
          <p:cNvPr id="4" name="Slide Number Placeholder 3">
            <a:extLst>
              <a:ext uri="{FF2B5EF4-FFF2-40B4-BE49-F238E27FC236}">
                <a16:creationId xmlns:a16="http://schemas.microsoft.com/office/drawing/2014/main" id="{6776A2F5-CA59-4B0A-80AB-187C0C797729}"/>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5" name="Picture 4">
            <a:extLst>
              <a:ext uri="{FF2B5EF4-FFF2-40B4-BE49-F238E27FC236}">
                <a16:creationId xmlns:a16="http://schemas.microsoft.com/office/drawing/2014/main" id="{DFCE10EE-1490-4931-BE86-4E9F453DA50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6" name="Picture 5">
            <a:extLst>
              <a:ext uri="{FF2B5EF4-FFF2-40B4-BE49-F238E27FC236}">
                <a16:creationId xmlns:a16="http://schemas.microsoft.com/office/drawing/2014/main" id="{0973DE13-EB7F-41CC-A20A-DFFE3AF3ED2E}"/>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638971" y="293350"/>
            <a:ext cx="1216684" cy="1165246"/>
          </a:xfrm>
          <a:prstGeom prst="rect">
            <a:avLst/>
          </a:prstGeom>
        </p:spPr>
      </p:pic>
    </p:spTree>
    <p:extLst>
      <p:ext uri="{BB962C8B-B14F-4D97-AF65-F5344CB8AC3E}">
        <p14:creationId xmlns:p14="http://schemas.microsoft.com/office/powerpoint/2010/main" val="7218358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248F0-AE79-4B7B-95B8-455B0112D2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a:extLst>
              <a:ext uri="{FF2B5EF4-FFF2-40B4-BE49-F238E27FC236}">
                <a16:creationId xmlns:a16="http://schemas.microsoft.com/office/drawing/2014/main" id="{D4D8D3B7-836C-44AE-891A-9E383B031A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a:extLst>
              <a:ext uri="{FF2B5EF4-FFF2-40B4-BE49-F238E27FC236}">
                <a16:creationId xmlns:a16="http://schemas.microsoft.com/office/drawing/2014/main" id="{1B4CE51F-E1BE-4EC9-A91F-9C539251E0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D2D3F0-B554-4857-B9B5-91B63B5E29B8}"/>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F776567F-023C-42D5-8BC9-C66B42EEC86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DD425A6D-EB01-473F-A905-59BE90C40C9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275638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083CE-CA83-4383-83B2-8D1955149B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a:extLst>
              <a:ext uri="{FF2B5EF4-FFF2-40B4-BE49-F238E27FC236}">
                <a16:creationId xmlns:a16="http://schemas.microsoft.com/office/drawing/2014/main" id="{1A89CA62-3604-4E14-A905-C2FDFF485F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a:extLst>
              <a:ext uri="{FF2B5EF4-FFF2-40B4-BE49-F238E27FC236}">
                <a16:creationId xmlns:a16="http://schemas.microsoft.com/office/drawing/2014/main" id="{55862C09-497F-4176-A84F-03B98449AE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A3E289-3639-4022-A554-A2A2E011F154}"/>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E37BA5F0-68C2-4550-901C-3E9CD6A376E9}"/>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2A66BCC1-42AE-461A-96CC-B8FF6AA34A1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4350126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EA450-B355-423B-AE33-2B3832E75B05}"/>
              </a:ext>
            </a:extLst>
          </p:cNvPr>
          <p:cNvSpPr>
            <a:spLocks noGrp="1"/>
          </p:cNvSpPr>
          <p:nvPr>
            <p:ph type="title"/>
          </p:nvPr>
        </p:nvSpPr>
        <p:spPr/>
        <p:txBody>
          <a:bodyPr/>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DDE895DF-3807-49C8-A6B0-53A07D8A2C3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87EB090D-1B32-4244-B681-36ECB9454737}"/>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5198268F-7E7E-47C5-9792-5BEED409E0A7}"/>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5AA6C0E0-4ABA-4573-BCBD-24C3D7165249}"/>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5170188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D6335A-068F-4558-9075-37F53A91C15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832D4361-1D84-433C-864D-0403D1991EC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5298EBE8-BE56-4203-83EC-6794D0FF69C2}"/>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64F83DD6-7A3B-4D98-B95D-7C750828A143}"/>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34D29B6D-F753-452D-9D7F-15867DF0A20A}"/>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8241407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2D3760-0F99-410C-94D4-C360606EE4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a:extLst>
              <a:ext uri="{FF2B5EF4-FFF2-40B4-BE49-F238E27FC236}">
                <a16:creationId xmlns:a16="http://schemas.microsoft.com/office/drawing/2014/main" id="{25333BC6-9217-4320-BC1D-342900FE6A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4F8C6664-B7CF-4B7A-8930-1099745E88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941AA91B-8DFC-4F01-8DE2-B11B3EE4E6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a:extLst>
              <a:ext uri="{FF2B5EF4-FFF2-40B4-BE49-F238E27FC236}">
                <a16:creationId xmlns:a16="http://schemas.microsoft.com/office/drawing/2014/main" id="{E7CE81F7-069D-46F6-946C-E922C9737A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9AB439-DE0E-4579-95AC-E350C482DFC4}" type="slidenum">
              <a:rPr lang="en-CA" smtClean="0"/>
              <a:pPr/>
              <a:t>‹#›</a:t>
            </a:fld>
            <a:endParaRPr lang="en-CA"/>
          </a:p>
        </p:txBody>
      </p:sp>
    </p:spTree>
    <p:extLst>
      <p:ext uri="{BB962C8B-B14F-4D97-AF65-F5344CB8AC3E}">
        <p14:creationId xmlns:p14="http://schemas.microsoft.com/office/powerpoint/2010/main" val="88858545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slideLayout" Target="../slideLayouts/slideLayout2.xml"/><Relationship Id="rId1" Type="http://schemas.openxmlformats.org/officeDocument/2006/relationships/video" Target="https://www.youtube.com/embed/7A_oNTeIne4?feature=oembed" TargetMode="Externa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slideLayout" Target="../slideLayouts/slideLayout2.xml"/><Relationship Id="rId1" Type="http://schemas.openxmlformats.org/officeDocument/2006/relationships/video" Target="https://www.youtube.com/embed/S20-1_XqVPM?start=6&amp;feature=oembed" TargetMode="External"/></Relationships>
</file>

<file path=ppt/slides/_rels/slide41.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F0ED0CAB-5273-423F-A29D-7827CF7943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extBox 5">
            <a:extLst>
              <a:ext uri="{FF2B5EF4-FFF2-40B4-BE49-F238E27FC236}">
                <a16:creationId xmlns:a16="http://schemas.microsoft.com/office/drawing/2014/main" id="{B6B0FF35-15E1-491E-9CC6-4079E0FE3884}"/>
              </a:ext>
            </a:extLst>
          </p:cNvPr>
          <p:cNvSpPr txBox="1"/>
          <p:nvPr/>
        </p:nvSpPr>
        <p:spPr>
          <a:xfrm>
            <a:off x="4029072" y="4110609"/>
            <a:ext cx="7956659" cy="707886"/>
          </a:xfrm>
          <a:prstGeom prst="rect">
            <a:avLst/>
          </a:prstGeom>
          <a:noFill/>
        </p:spPr>
        <p:txBody>
          <a:bodyPr wrap="square" rtlCol="0">
            <a:spAutoFit/>
          </a:bodyPr>
          <a:lstStyle>
            <a:defPPr>
              <a:defRPr lang="en-US"/>
            </a:defPPr>
            <a:lvl1pPr>
              <a:defRPr sz="4000" b="1">
                <a:solidFill>
                  <a:srgbClr val="A21D22"/>
                </a:solidFill>
                <a:latin typeface="Futura PT" panose="020B0602020204020303" pitchFamily="34" charset="0"/>
              </a:defRPr>
            </a:lvl1pPr>
          </a:lstStyle>
          <a:p>
            <a:r>
              <a:rPr lang="en-CA" b="0" dirty="0">
                <a:solidFill>
                  <a:schemeClr val="bg1"/>
                </a:solidFill>
                <a:latin typeface="Futura PT Demi" panose="020B0702020204020303" pitchFamily="34" charset="0"/>
              </a:rPr>
              <a:t>Laser Hair Removal Part 1</a:t>
            </a:r>
          </a:p>
        </p:txBody>
      </p:sp>
      <p:pic>
        <p:nvPicPr>
          <p:cNvPr id="3" name="Picture 2" descr="Logo&#10;&#10;Description automatically generated">
            <a:extLst>
              <a:ext uri="{FF2B5EF4-FFF2-40B4-BE49-F238E27FC236}">
                <a16:creationId xmlns:a16="http://schemas.microsoft.com/office/drawing/2014/main" id="{92FC7D46-8A1C-E901-0770-7EFD32AE0FD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45011" y="187202"/>
            <a:ext cx="1791136" cy="1791136"/>
          </a:xfrm>
          <a:prstGeom prst="rect">
            <a:avLst/>
          </a:prstGeom>
        </p:spPr>
      </p:pic>
    </p:spTree>
    <p:extLst>
      <p:ext uri="{BB962C8B-B14F-4D97-AF65-F5344CB8AC3E}">
        <p14:creationId xmlns:p14="http://schemas.microsoft.com/office/powerpoint/2010/main" val="25221355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B0578B4-1A2E-D0DD-D612-219BBD031BFB}"/>
              </a:ext>
            </a:extLst>
          </p:cNvPr>
          <p:cNvSpPr txBox="1"/>
          <p:nvPr/>
        </p:nvSpPr>
        <p:spPr>
          <a:xfrm>
            <a:off x="969819" y="692727"/>
            <a:ext cx="6650181" cy="523220"/>
          </a:xfrm>
          <a:prstGeom prst="rect">
            <a:avLst/>
          </a:prstGeom>
          <a:noFill/>
        </p:spPr>
        <p:txBody>
          <a:bodyPr wrap="square" rtlCol="0">
            <a:spAutoFit/>
          </a:bodyPr>
          <a:lstStyle/>
          <a:p>
            <a:r>
              <a:rPr lang="en-US" sz="2800" b="1" dirty="0">
                <a:latin typeface="+mj-lt"/>
              </a:rPr>
              <a:t>Did you know?</a:t>
            </a:r>
          </a:p>
        </p:txBody>
      </p:sp>
      <p:sp>
        <p:nvSpPr>
          <p:cNvPr id="4" name="TextBox 3">
            <a:extLst>
              <a:ext uri="{FF2B5EF4-FFF2-40B4-BE49-F238E27FC236}">
                <a16:creationId xmlns:a16="http://schemas.microsoft.com/office/drawing/2014/main" id="{6168D2E0-D1B6-9B5F-AA1F-31771711EFCC}"/>
              </a:ext>
            </a:extLst>
          </p:cNvPr>
          <p:cNvSpPr txBox="1"/>
          <p:nvPr/>
        </p:nvSpPr>
        <p:spPr>
          <a:xfrm>
            <a:off x="1625600" y="1589038"/>
            <a:ext cx="8525164" cy="3970318"/>
          </a:xfrm>
          <a:prstGeom prst="rect">
            <a:avLst/>
          </a:prstGeom>
          <a:noFill/>
        </p:spPr>
        <p:txBody>
          <a:bodyPr wrap="square">
            <a:spAutoFit/>
          </a:bodyPr>
          <a:lstStyle/>
          <a:p>
            <a:r>
              <a:rPr lang="en-US" sz="2800" dirty="0"/>
              <a:t>The nonspecific damage of human hair follicles with a laser was noted more than 50 years ago. The theory of selective </a:t>
            </a:r>
            <a:r>
              <a:rPr lang="en-US" sz="2800" dirty="0" err="1"/>
              <a:t>photothermolysis</a:t>
            </a:r>
            <a:r>
              <a:rPr lang="en-US" sz="2800" dirty="0"/>
              <a:t>, first described by </a:t>
            </a:r>
            <a:r>
              <a:rPr lang="en-US" sz="2800" dirty="0" err="1"/>
              <a:t>Rox</a:t>
            </a:r>
            <a:r>
              <a:rPr lang="en-US" sz="2800" dirty="0"/>
              <a:t> Anderson and John Parrish, provided the framework of selectively targeting a particular chromophore based on its absorption spectrum. In 1996, this group also reported the first successful use of a normal-mode </a:t>
            </a:r>
            <a:r>
              <a:rPr lang="en-US" sz="2800" dirty="0">
                <a:solidFill>
                  <a:srgbClr val="C00000"/>
                </a:solidFill>
              </a:rPr>
              <a:t>ruby laser ( 500 to 550 nm ) </a:t>
            </a:r>
            <a:r>
              <a:rPr lang="en-US" sz="2800" dirty="0"/>
              <a:t>for long-term and permanent hair removal. But this wavelength was only applicable to Skin Types 1 </a:t>
            </a:r>
          </a:p>
        </p:txBody>
      </p:sp>
    </p:spTree>
    <p:extLst>
      <p:ext uri="{BB962C8B-B14F-4D97-AF65-F5344CB8AC3E}">
        <p14:creationId xmlns:p14="http://schemas.microsoft.com/office/powerpoint/2010/main" val="34587992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EB29A30-67C7-A64D-2001-AF0D449A18BB}"/>
              </a:ext>
            </a:extLst>
          </p:cNvPr>
          <p:cNvSpPr>
            <a:spLocks noGrp="1"/>
          </p:cNvSpPr>
          <p:nvPr>
            <p:ph idx="1"/>
          </p:nvPr>
        </p:nvSpPr>
        <p:spPr>
          <a:xfrm>
            <a:off x="838200" y="1659370"/>
            <a:ext cx="10515600" cy="4351338"/>
          </a:xfrm>
        </p:spPr>
        <p:txBody>
          <a:bodyPr>
            <a:normAutofit fontScale="85000" lnSpcReduction="10000"/>
          </a:bodyPr>
          <a:lstStyle/>
          <a:p>
            <a:r>
              <a:rPr lang="en-US" dirty="0"/>
              <a:t>Prior to the advent of laser hair removal (LHR), only temporary methods for removing unwanted hair were available, such as bleaching, plucking, shaving, waxing, and chemical depilatories. </a:t>
            </a:r>
          </a:p>
          <a:p>
            <a:r>
              <a:rPr lang="en-US" dirty="0"/>
              <a:t>In addition to not providing permanent hair removal, these methods are also inconvenient and tedious. </a:t>
            </a:r>
          </a:p>
          <a:p>
            <a:r>
              <a:rPr lang="en-US" dirty="0"/>
              <a:t>Electrolysis is a technique in which a fine needle is inserted deep into the hair follicle and uses electrical current, thereby destroying the hair follicle and allowing for </a:t>
            </a:r>
            <a:r>
              <a:rPr lang="en-US" b="1" dirty="0">
                <a:solidFill>
                  <a:srgbClr val="C00000"/>
                </a:solidFill>
              </a:rPr>
              <a:t>permanent</a:t>
            </a:r>
            <a:r>
              <a:rPr lang="en-US" dirty="0"/>
              <a:t> hair removal of all types of hair. This is the only FDA recognize method of </a:t>
            </a:r>
            <a:r>
              <a:rPr lang="en-US" b="1" dirty="0">
                <a:solidFill>
                  <a:srgbClr val="C00000"/>
                </a:solidFill>
              </a:rPr>
              <a:t>permanent</a:t>
            </a:r>
            <a:r>
              <a:rPr lang="en-US" dirty="0"/>
              <a:t> hair removal </a:t>
            </a:r>
          </a:p>
          <a:p>
            <a:r>
              <a:rPr lang="en-US" dirty="0"/>
              <a:t>However, Electrolysis is impractical for treating large areas, extremely tedious, operator-dependent, and with variable efficacy in achieving permanent hair removal. </a:t>
            </a:r>
          </a:p>
          <a:p>
            <a:r>
              <a:rPr lang="en-US" dirty="0"/>
              <a:t>Unlike Electrolysis, LASERS (not IPL) provide a method of permanent </a:t>
            </a:r>
            <a:r>
              <a:rPr lang="en-US" b="1" dirty="0">
                <a:solidFill>
                  <a:srgbClr val="C00000"/>
                </a:solidFill>
              </a:rPr>
              <a:t>hair reduction </a:t>
            </a:r>
          </a:p>
          <a:p>
            <a:endParaRPr lang="en-US" dirty="0"/>
          </a:p>
        </p:txBody>
      </p:sp>
    </p:spTree>
    <p:extLst>
      <p:ext uri="{BB962C8B-B14F-4D97-AF65-F5344CB8AC3E}">
        <p14:creationId xmlns:p14="http://schemas.microsoft.com/office/powerpoint/2010/main" val="1961756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51FEB01-1013-89EB-747F-DFEA1A291E1B}"/>
              </a:ext>
            </a:extLst>
          </p:cNvPr>
          <p:cNvSpPr txBox="1"/>
          <p:nvPr/>
        </p:nvSpPr>
        <p:spPr>
          <a:xfrm>
            <a:off x="882379" y="1470289"/>
            <a:ext cx="9171614" cy="3416320"/>
          </a:xfrm>
          <a:prstGeom prst="rect">
            <a:avLst/>
          </a:prstGeom>
          <a:noFill/>
        </p:spPr>
        <p:txBody>
          <a:bodyPr wrap="square">
            <a:spAutoFit/>
          </a:bodyPr>
          <a:lstStyle/>
          <a:p>
            <a:r>
              <a:rPr lang="en-US" sz="2400" dirty="0"/>
              <a:t>Approximately 4% to 7% of light is reflected off skin.2 The amount of light reflected increases with increasing angle of incidence with the least reflection occurring when the laser beam directed perpendicular to the tissue. If enough reflection occurs to create a high-intensity beam, damage to unintended targets could occur. For example, an errant 10,600-nm beam can cause damage to the cornea because of its water content whereas a reflected 595-nm pulsed dye laser beam can damage the retina because of its pigment content. Protective eye wear guards against reflected and direct exposure to laser light.</a:t>
            </a:r>
          </a:p>
        </p:txBody>
      </p:sp>
      <p:sp>
        <p:nvSpPr>
          <p:cNvPr id="4" name="TextBox 3">
            <a:extLst>
              <a:ext uri="{FF2B5EF4-FFF2-40B4-BE49-F238E27FC236}">
                <a16:creationId xmlns:a16="http://schemas.microsoft.com/office/drawing/2014/main" id="{2254276A-D33E-DCCC-956D-37185CBA2957}"/>
              </a:ext>
            </a:extLst>
          </p:cNvPr>
          <p:cNvSpPr txBox="1"/>
          <p:nvPr/>
        </p:nvSpPr>
        <p:spPr>
          <a:xfrm>
            <a:off x="882379" y="666751"/>
            <a:ext cx="4076700" cy="584775"/>
          </a:xfrm>
          <a:prstGeom prst="rect">
            <a:avLst/>
          </a:prstGeom>
          <a:noFill/>
        </p:spPr>
        <p:txBody>
          <a:bodyPr wrap="square" rtlCol="0">
            <a:spAutoFit/>
          </a:bodyPr>
          <a:lstStyle/>
          <a:p>
            <a:r>
              <a:rPr lang="en-US" sz="3200" b="1" dirty="0">
                <a:latin typeface="+mj-lt"/>
              </a:rPr>
              <a:t>Reflection </a:t>
            </a:r>
          </a:p>
        </p:txBody>
      </p:sp>
    </p:spTree>
    <p:extLst>
      <p:ext uri="{BB962C8B-B14F-4D97-AF65-F5344CB8AC3E}">
        <p14:creationId xmlns:p14="http://schemas.microsoft.com/office/powerpoint/2010/main" val="23297435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A5F21B5-2FF1-4B5D-A317-DBD24DD52F1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extBox 1">
            <a:extLst>
              <a:ext uri="{FF2B5EF4-FFF2-40B4-BE49-F238E27FC236}">
                <a16:creationId xmlns:a16="http://schemas.microsoft.com/office/drawing/2014/main" id="{764BD51A-594A-F8B8-81D3-D1A8D14B4D32}"/>
              </a:ext>
            </a:extLst>
          </p:cNvPr>
          <p:cNvSpPr txBox="1"/>
          <p:nvPr/>
        </p:nvSpPr>
        <p:spPr>
          <a:xfrm>
            <a:off x="860898" y="2802449"/>
            <a:ext cx="3638550" cy="769441"/>
          </a:xfrm>
          <a:prstGeom prst="rect">
            <a:avLst/>
          </a:prstGeom>
          <a:noFill/>
        </p:spPr>
        <p:txBody>
          <a:bodyPr wrap="square" rtlCol="0">
            <a:spAutoFit/>
          </a:bodyPr>
          <a:lstStyle/>
          <a:p>
            <a:r>
              <a:rPr lang="en-US" sz="4400" b="1" dirty="0">
                <a:solidFill>
                  <a:schemeClr val="bg1"/>
                </a:solidFill>
              </a:rPr>
              <a:t>Absorption </a:t>
            </a:r>
          </a:p>
        </p:txBody>
      </p:sp>
      <p:sp>
        <p:nvSpPr>
          <p:cNvPr id="5" name="TextBox 4">
            <a:extLst>
              <a:ext uri="{FF2B5EF4-FFF2-40B4-BE49-F238E27FC236}">
                <a16:creationId xmlns:a16="http://schemas.microsoft.com/office/drawing/2014/main" id="{0E6AC6F9-86F5-E3EF-E7E3-56912D19C334}"/>
              </a:ext>
            </a:extLst>
          </p:cNvPr>
          <p:cNvSpPr txBox="1"/>
          <p:nvPr/>
        </p:nvSpPr>
        <p:spPr>
          <a:xfrm>
            <a:off x="5566654" y="1997361"/>
            <a:ext cx="6172200" cy="1200329"/>
          </a:xfrm>
          <a:prstGeom prst="rect">
            <a:avLst/>
          </a:prstGeom>
          <a:noFill/>
        </p:spPr>
        <p:txBody>
          <a:bodyPr wrap="square">
            <a:spAutoFit/>
          </a:bodyPr>
          <a:lstStyle/>
          <a:p>
            <a:r>
              <a:rPr lang="en-US" dirty="0"/>
              <a:t>Laser light absorption by specific tissue targets is the fundamental goal of clinical lasers. Light must be absorbed by tissue to produce an effect .The absorption of the photons of laser light is responsible for its effects on the tissue.</a:t>
            </a:r>
          </a:p>
        </p:txBody>
      </p:sp>
      <p:sp>
        <p:nvSpPr>
          <p:cNvPr id="8" name="TextBox 7">
            <a:extLst>
              <a:ext uri="{FF2B5EF4-FFF2-40B4-BE49-F238E27FC236}">
                <a16:creationId xmlns:a16="http://schemas.microsoft.com/office/drawing/2014/main" id="{ED8999ED-2D74-6C72-2DC3-F960805576A1}"/>
              </a:ext>
            </a:extLst>
          </p:cNvPr>
          <p:cNvSpPr txBox="1"/>
          <p:nvPr/>
        </p:nvSpPr>
        <p:spPr>
          <a:xfrm>
            <a:off x="5566654" y="3717724"/>
            <a:ext cx="6172200" cy="1754326"/>
          </a:xfrm>
          <a:prstGeom prst="rect">
            <a:avLst/>
          </a:prstGeom>
          <a:noFill/>
        </p:spPr>
        <p:txBody>
          <a:bodyPr wrap="square">
            <a:spAutoFit/>
          </a:bodyPr>
          <a:lstStyle/>
          <a:p>
            <a:r>
              <a:rPr lang="en-US" dirty="0"/>
              <a:t>Preferentially depend on wavelength. These light-absorbing tissue components are known as chromophores. Frequently targeted chromophores in the skin include melanin, hemoglobin, and water, as well as exogenous tattoo inks. Absorption of energy by a chromophore results in conversion of that energy into thermal energy</a:t>
            </a:r>
          </a:p>
        </p:txBody>
      </p:sp>
    </p:spTree>
    <p:extLst>
      <p:ext uri="{BB962C8B-B14F-4D97-AF65-F5344CB8AC3E}">
        <p14:creationId xmlns:p14="http://schemas.microsoft.com/office/powerpoint/2010/main" val="32172367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427E714B-93FD-2744-6D8E-A14DC58001E7}"/>
              </a:ext>
            </a:extLst>
          </p:cNvPr>
          <p:cNvSpPr>
            <a:spLocks noGrp="1"/>
          </p:cNvSpPr>
          <p:nvPr>
            <p:ph idx="1"/>
          </p:nvPr>
        </p:nvSpPr>
        <p:spPr>
          <a:xfrm>
            <a:off x="838200" y="1553250"/>
            <a:ext cx="10515600" cy="4351338"/>
          </a:xfrm>
        </p:spPr>
        <p:txBody>
          <a:bodyPr>
            <a:normAutofit fontScale="92500" lnSpcReduction="20000"/>
          </a:bodyPr>
          <a:lstStyle/>
          <a:p>
            <a:r>
              <a:rPr lang="en-US" dirty="0"/>
              <a:t>Scattering of light occurs after light has entered the tissue.</a:t>
            </a:r>
          </a:p>
          <a:p>
            <a:r>
              <a:rPr lang="en-US" dirty="0"/>
              <a:t>Scattering spreads out the beam of light within the tissue, resulting in radiation of larger area than anticipated. </a:t>
            </a:r>
          </a:p>
          <a:p>
            <a:r>
              <a:rPr lang="en-US" dirty="0"/>
              <a:t>Scattering also limits the depth of penetration because it can occur backward as well as forward. In skin, most scattered light is due to interaction with dermal collagen.</a:t>
            </a:r>
          </a:p>
          <a:p>
            <a:r>
              <a:rPr lang="en-US" dirty="0"/>
              <a:t> In general, the amount of scattering of laser light is inversely proportional to the wavelength of the laser. </a:t>
            </a:r>
          </a:p>
          <a:p>
            <a:r>
              <a:rPr lang="en-US" dirty="0"/>
              <a:t>Longer wavelengths penetrate tissue more deeply. An exception to this rule is laser light beyond the mid-infrared region of the electromagnetic spectrum.5 </a:t>
            </a:r>
          </a:p>
          <a:p>
            <a:r>
              <a:rPr lang="en-US" dirty="0"/>
              <a:t>Laser light with wavelengths above 1300 nm only penetrate superficially owing to the high absorption coefficient of tissue water</a:t>
            </a:r>
          </a:p>
        </p:txBody>
      </p:sp>
      <p:sp>
        <p:nvSpPr>
          <p:cNvPr id="7" name="Title 6">
            <a:extLst>
              <a:ext uri="{FF2B5EF4-FFF2-40B4-BE49-F238E27FC236}">
                <a16:creationId xmlns:a16="http://schemas.microsoft.com/office/drawing/2014/main" id="{21C8AB13-643E-1475-6D3D-47A55C965AEB}"/>
              </a:ext>
            </a:extLst>
          </p:cNvPr>
          <p:cNvSpPr>
            <a:spLocks noGrp="1"/>
          </p:cNvSpPr>
          <p:nvPr>
            <p:ph type="title"/>
          </p:nvPr>
        </p:nvSpPr>
        <p:spPr/>
        <p:txBody>
          <a:bodyPr/>
          <a:lstStyle/>
          <a:p>
            <a:r>
              <a:rPr lang="en-US" b="1" dirty="0"/>
              <a:t>Scattering</a:t>
            </a:r>
            <a:r>
              <a:rPr lang="en-US" dirty="0"/>
              <a:t>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467A1C-CD97-CC6A-6C80-E6B8808B7C68}"/>
              </a:ext>
            </a:extLst>
          </p:cNvPr>
          <p:cNvSpPr txBox="1"/>
          <p:nvPr/>
        </p:nvSpPr>
        <p:spPr>
          <a:xfrm>
            <a:off x="683773" y="1168524"/>
            <a:ext cx="8742329" cy="5262979"/>
          </a:xfrm>
          <a:prstGeom prst="rect">
            <a:avLst/>
          </a:prstGeom>
          <a:noFill/>
        </p:spPr>
        <p:txBody>
          <a:bodyPr wrap="square">
            <a:spAutoFit/>
          </a:bodyPr>
          <a:lstStyle/>
          <a:p>
            <a:pPr marL="285750" indent="-285750">
              <a:buFont typeface="Arial" panose="020B0604020202020204" pitchFamily="34" charset="0"/>
              <a:buChar char="•"/>
            </a:pPr>
            <a:r>
              <a:rPr lang="en-US" sz="2800" dirty="0"/>
              <a:t>Transmission is the continuation of laser light that is not absorbed in the tissue. Transmission is dependent on both wavelength and spot size: it occurs more readily at longer wavelengths and larger spot sizes (6). </a:t>
            </a:r>
          </a:p>
          <a:p>
            <a:pPr marL="285750" indent="-285750">
              <a:buFont typeface="Arial" panose="020B0604020202020204" pitchFamily="34" charset="0"/>
              <a:buChar char="•"/>
            </a:pPr>
            <a:r>
              <a:rPr lang="en-US" sz="2800" dirty="0"/>
              <a:t>It is worthwhile to note that the relationship between the penetration depth of laser light and the wavelength of the light are inverted at wavelengths greater than 1100 nm. </a:t>
            </a:r>
          </a:p>
          <a:p>
            <a:pPr marL="285750" indent="-285750">
              <a:buFont typeface="Arial" panose="020B0604020202020204" pitchFamily="34" charset="0"/>
              <a:buChar char="•"/>
            </a:pPr>
            <a:r>
              <a:rPr lang="en-US" sz="2800" dirty="0"/>
              <a:t>Penetration actually decreases at wavelengths greater than 1100 nm because the laser light starts being absorbed by water molecules, which are present in all levels of the skin.</a:t>
            </a:r>
          </a:p>
        </p:txBody>
      </p:sp>
      <p:sp>
        <p:nvSpPr>
          <p:cNvPr id="4" name="TextBox 3">
            <a:extLst>
              <a:ext uri="{FF2B5EF4-FFF2-40B4-BE49-F238E27FC236}">
                <a16:creationId xmlns:a16="http://schemas.microsoft.com/office/drawing/2014/main" id="{ACB0DB6F-218B-77DC-9B74-672AA13BBDBE}"/>
              </a:ext>
            </a:extLst>
          </p:cNvPr>
          <p:cNvSpPr txBox="1"/>
          <p:nvPr/>
        </p:nvSpPr>
        <p:spPr>
          <a:xfrm>
            <a:off x="781050" y="426497"/>
            <a:ext cx="5067300" cy="646331"/>
          </a:xfrm>
          <a:prstGeom prst="rect">
            <a:avLst/>
          </a:prstGeom>
          <a:noFill/>
        </p:spPr>
        <p:txBody>
          <a:bodyPr wrap="square" rtlCol="0">
            <a:spAutoFit/>
          </a:bodyPr>
          <a:lstStyle/>
          <a:p>
            <a:r>
              <a:rPr lang="en-US" sz="3600" b="1" dirty="0">
                <a:solidFill>
                  <a:srgbClr val="C00000"/>
                </a:solidFill>
                <a:latin typeface="+mj-lt"/>
              </a:rPr>
              <a:t>Transmission</a:t>
            </a:r>
            <a:r>
              <a:rPr lang="en-US" dirty="0">
                <a:latin typeface="+mj-lt"/>
              </a:rPr>
              <a:t> </a:t>
            </a:r>
          </a:p>
        </p:txBody>
      </p:sp>
    </p:spTree>
    <p:extLst>
      <p:ext uri="{BB962C8B-B14F-4D97-AF65-F5344CB8AC3E}">
        <p14:creationId xmlns:p14="http://schemas.microsoft.com/office/powerpoint/2010/main" val="27157072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nline Media 4" title="PROS &amp; CONS About Laser &amp; Electrolysis Hair Removal">
            <a:hlinkClick r:id="" action="ppaction://media"/>
            <a:extLst>
              <a:ext uri="{FF2B5EF4-FFF2-40B4-BE49-F238E27FC236}">
                <a16:creationId xmlns:a16="http://schemas.microsoft.com/office/drawing/2014/main" id="{6BD659CC-7291-7D2C-ABCC-65BE0626D718}"/>
              </a:ext>
            </a:extLst>
          </p:cNvPr>
          <p:cNvPicPr>
            <a:picLocks noGrp="1" noRot="1" noChangeAspect="1"/>
          </p:cNvPicPr>
          <p:nvPr>
            <p:ph idx="1"/>
            <a:videoFile r:link="rId1"/>
          </p:nvPr>
        </p:nvPicPr>
        <p:blipFill>
          <a:blip r:embed="rId3"/>
          <a:stretch>
            <a:fillRect/>
          </a:stretch>
        </p:blipFill>
        <p:spPr>
          <a:xfrm>
            <a:off x="2246313" y="1825625"/>
            <a:ext cx="7700962" cy="4351338"/>
          </a:xfrm>
          <a:prstGeom prst="rect">
            <a:avLst/>
          </a:prstGeom>
        </p:spPr>
      </p:pic>
    </p:spTree>
    <p:extLst>
      <p:ext uri="{BB962C8B-B14F-4D97-AF65-F5344CB8AC3E}">
        <p14:creationId xmlns:p14="http://schemas.microsoft.com/office/powerpoint/2010/main" val="8385282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9B6FE2D-FA5B-1064-0834-14C91FE63561}"/>
              </a:ext>
            </a:extLst>
          </p:cNvPr>
          <p:cNvSpPr>
            <a:spLocks noGrp="1"/>
          </p:cNvSpPr>
          <p:nvPr>
            <p:ph type="title"/>
          </p:nvPr>
        </p:nvSpPr>
        <p:spPr/>
        <p:txBody>
          <a:bodyPr/>
          <a:lstStyle/>
          <a:p>
            <a:r>
              <a:rPr lang="en-US" dirty="0"/>
              <a:t>Basic Hair Biology</a:t>
            </a:r>
          </a:p>
        </p:txBody>
      </p:sp>
      <p:sp>
        <p:nvSpPr>
          <p:cNvPr id="5" name="Content Placeholder 4">
            <a:extLst>
              <a:ext uri="{FF2B5EF4-FFF2-40B4-BE49-F238E27FC236}">
                <a16:creationId xmlns:a16="http://schemas.microsoft.com/office/drawing/2014/main" id="{A466C60A-5CB0-F47B-52F3-4E074BA0C8FE}"/>
              </a:ext>
            </a:extLst>
          </p:cNvPr>
          <p:cNvSpPr>
            <a:spLocks noGrp="1"/>
          </p:cNvSpPr>
          <p:nvPr>
            <p:ph idx="1"/>
          </p:nvPr>
        </p:nvSpPr>
        <p:spPr/>
        <p:txBody>
          <a:bodyPr/>
          <a:lstStyle/>
          <a:p>
            <a:r>
              <a:rPr lang="en-US" dirty="0"/>
              <a:t>The hair follicle is a hormonally active structure divided into an infundibulum (hair follicle orifice to insertion of the sebaceous gland), isthmus (insertion of the sebaceous gland to the insertion of the arrector [erector] pili muscle), and bulb (insertion of the arrector pili to the base of the hair follicle) segments. The dermal papilla provides neurovascular support to the base of the follicle and helps to form the hair shaft.</a:t>
            </a:r>
          </a:p>
        </p:txBody>
      </p:sp>
    </p:spTree>
    <p:extLst>
      <p:ext uri="{BB962C8B-B14F-4D97-AF65-F5344CB8AC3E}">
        <p14:creationId xmlns:p14="http://schemas.microsoft.com/office/powerpoint/2010/main" val="10173971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5F1A12BC-66A4-8FB1-7A4F-F92D8272A413}"/>
              </a:ext>
            </a:extLst>
          </p:cNvPr>
          <p:cNvPicPr>
            <a:picLocks noGrp="1" noChangeAspect="1"/>
          </p:cNvPicPr>
          <p:nvPr>
            <p:ph idx="1"/>
          </p:nvPr>
        </p:nvPicPr>
        <p:blipFill>
          <a:blip r:embed="rId2"/>
          <a:stretch>
            <a:fillRect/>
          </a:stretch>
        </p:blipFill>
        <p:spPr>
          <a:xfrm>
            <a:off x="4160054" y="643466"/>
            <a:ext cx="3871891" cy="5571067"/>
          </a:xfrm>
          <a:prstGeom prst="rect">
            <a:avLst/>
          </a:prstGeom>
        </p:spPr>
      </p:pic>
    </p:spTree>
    <p:extLst>
      <p:ext uri="{BB962C8B-B14F-4D97-AF65-F5344CB8AC3E}">
        <p14:creationId xmlns:p14="http://schemas.microsoft.com/office/powerpoint/2010/main" val="34851898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2B23280-0D38-7A30-3F7E-CAC12A871001}"/>
              </a:ext>
            </a:extLst>
          </p:cNvPr>
          <p:cNvSpPr>
            <a:spLocks noGrp="1"/>
          </p:cNvSpPr>
          <p:nvPr>
            <p:ph idx="1"/>
          </p:nvPr>
        </p:nvSpPr>
        <p:spPr/>
        <p:txBody>
          <a:bodyPr>
            <a:normAutofit/>
          </a:bodyPr>
          <a:lstStyle/>
          <a:p>
            <a:r>
              <a:rPr lang="en-US" dirty="0"/>
              <a:t>Every hair follicle is controlled by a programmed cycle that is dependent on the anatomic location. </a:t>
            </a:r>
          </a:p>
          <a:p>
            <a:r>
              <a:rPr lang="en-US" dirty="0"/>
              <a:t>The hair cycle consists of 3 phases </a:t>
            </a:r>
          </a:p>
          <a:p>
            <a:r>
              <a:rPr lang="en-US" dirty="0"/>
              <a:t>Anagen </a:t>
            </a:r>
          </a:p>
          <a:p>
            <a:r>
              <a:rPr lang="en-US" dirty="0"/>
              <a:t>Catagen</a:t>
            </a:r>
          </a:p>
          <a:p>
            <a:r>
              <a:rPr lang="en-US" dirty="0"/>
              <a:t>Telogen</a:t>
            </a:r>
          </a:p>
        </p:txBody>
      </p:sp>
    </p:spTree>
    <p:extLst>
      <p:ext uri="{BB962C8B-B14F-4D97-AF65-F5344CB8AC3E}">
        <p14:creationId xmlns:p14="http://schemas.microsoft.com/office/powerpoint/2010/main" val="19739589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A0698C-5CA9-3E3E-1416-1381695DA73C}"/>
              </a:ext>
            </a:extLst>
          </p:cNvPr>
          <p:cNvSpPr>
            <a:spLocks noGrp="1"/>
          </p:cNvSpPr>
          <p:nvPr>
            <p:ph type="title"/>
          </p:nvPr>
        </p:nvSpPr>
        <p:spPr/>
        <p:txBody>
          <a:bodyPr/>
          <a:lstStyle/>
          <a:p>
            <a:r>
              <a:rPr lang="en-US" dirty="0"/>
              <a:t>Hair Growth Cycle </a:t>
            </a:r>
          </a:p>
        </p:txBody>
      </p:sp>
      <p:sp>
        <p:nvSpPr>
          <p:cNvPr id="3" name="Content Placeholder 2">
            <a:extLst>
              <a:ext uri="{FF2B5EF4-FFF2-40B4-BE49-F238E27FC236}">
                <a16:creationId xmlns:a16="http://schemas.microsoft.com/office/drawing/2014/main" id="{8FAFC375-B459-4D0D-2F3F-32557EB9FDFE}"/>
              </a:ext>
            </a:extLst>
          </p:cNvPr>
          <p:cNvSpPr>
            <a:spLocks noGrp="1"/>
          </p:cNvSpPr>
          <p:nvPr>
            <p:ph idx="1"/>
          </p:nvPr>
        </p:nvSpPr>
        <p:spPr/>
        <p:txBody>
          <a:bodyPr>
            <a:normAutofit fontScale="92500"/>
          </a:bodyPr>
          <a:lstStyle/>
          <a:p>
            <a:r>
              <a:rPr lang="en-US" dirty="0"/>
              <a:t>Anagen is characterized by a period of active growth in which the hair shaft lengthens.</a:t>
            </a:r>
          </a:p>
          <a:p>
            <a:r>
              <a:rPr lang="en-US" dirty="0"/>
              <a:t> A catagen transition period follows in which the lower part of the hair follicle undergoes apoptosis. </a:t>
            </a:r>
          </a:p>
          <a:p>
            <a:r>
              <a:rPr lang="en-US" dirty="0"/>
              <a:t>A resting period, </a:t>
            </a:r>
            <a:r>
              <a:rPr lang="en-US" dirty="0">
                <a:highlight>
                  <a:srgbClr val="FFFF00"/>
                </a:highlight>
              </a:rPr>
              <a:t>telogen</a:t>
            </a:r>
            <a:r>
              <a:rPr lang="en-US" dirty="0"/>
              <a:t>, then ensues and regrowth occurs when anagen resumes. </a:t>
            </a:r>
          </a:p>
          <a:p>
            <a:r>
              <a:rPr lang="en-US" dirty="0"/>
              <a:t>Hair regrowth (entry into another anagen cycle) is dependent on stem cells within or near the hair bulb matrix. </a:t>
            </a:r>
          </a:p>
          <a:p>
            <a:r>
              <a:rPr lang="en-US" dirty="0"/>
              <a:t>Slow-cycling stem cells have also been found in the follicular bulge arising off the outer root sheath at the site of the arrector pili muscle attachment.</a:t>
            </a:r>
          </a:p>
        </p:txBody>
      </p:sp>
    </p:spTree>
    <p:extLst>
      <p:ext uri="{BB962C8B-B14F-4D97-AF65-F5344CB8AC3E}">
        <p14:creationId xmlns:p14="http://schemas.microsoft.com/office/powerpoint/2010/main" val="80920371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909901-9C4F-4365-5FEA-A98F13ACBAC3}"/>
              </a:ext>
            </a:extLst>
          </p:cNvPr>
          <p:cNvSpPr>
            <a:spLocks noGrp="1"/>
          </p:cNvSpPr>
          <p:nvPr>
            <p:ph type="title"/>
          </p:nvPr>
        </p:nvSpPr>
        <p:spPr/>
        <p:txBody>
          <a:bodyPr/>
          <a:lstStyle/>
          <a:p>
            <a:r>
              <a:rPr lang="en-US" dirty="0"/>
              <a:t>Types of Hair </a:t>
            </a:r>
          </a:p>
        </p:txBody>
      </p:sp>
      <p:sp>
        <p:nvSpPr>
          <p:cNvPr id="3" name="Content Placeholder 2">
            <a:extLst>
              <a:ext uri="{FF2B5EF4-FFF2-40B4-BE49-F238E27FC236}">
                <a16:creationId xmlns:a16="http://schemas.microsoft.com/office/drawing/2014/main" id="{F89BC603-ACFA-FC22-A62E-1AFE011B5EF6}"/>
              </a:ext>
            </a:extLst>
          </p:cNvPr>
          <p:cNvSpPr>
            <a:spLocks noGrp="1"/>
          </p:cNvSpPr>
          <p:nvPr>
            <p:ph idx="1"/>
          </p:nvPr>
        </p:nvSpPr>
        <p:spPr/>
        <p:txBody>
          <a:bodyPr>
            <a:normAutofit fontScale="92500"/>
          </a:bodyPr>
          <a:lstStyle/>
          <a:p>
            <a:r>
              <a:rPr lang="en-US" dirty="0"/>
              <a:t>Lanugo</a:t>
            </a:r>
          </a:p>
          <a:p>
            <a:r>
              <a:rPr lang="en-US" dirty="0"/>
              <a:t>Vellus</a:t>
            </a:r>
          </a:p>
          <a:p>
            <a:r>
              <a:rPr lang="en-US" dirty="0"/>
              <a:t>Terminal hairs. </a:t>
            </a:r>
          </a:p>
          <a:p>
            <a:r>
              <a:rPr lang="en-US" dirty="0"/>
              <a:t>Lanugo hairs are fine hairs that cover a fetus and are shed in the neonatal period. </a:t>
            </a:r>
          </a:p>
          <a:p>
            <a:r>
              <a:rPr lang="en-US" dirty="0"/>
              <a:t>Vellus hairs are usually nonpigmented and have a diameter of approximately 30–50 µm. </a:t>
            </a:r>
          </a:p>
          <a:p>
            <a:r>
              <a:rPr lang="en-US" dirty="0"/>
              <a:t>Terminal hair shafts range from 150 to 300 µm in diameter. The type of hair produced by an individual follicle is capable of change (e.g., vellus to terminal hair at puberty or terminal to vellus hair in androgenic alopecia).</a:t>
            </a:r>
          </a:p>
        </p:txBody>
      </p:sp>
    </p:spTree>
    <p:extLst>
      <p:ext uri="{BB962C8B-B14F-4D97-AF65-F5344CB8AC3E}">
        <p14:creationId xmlns:p14="http://schemas.microsoft.com/office/powerpoint/2010/main" val="12061371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C2C8B89-15CF-223A-F329-3E93A43176BA}"/>
              </a:ext>
            </a:extLst>
          </p:cNvPr>
          <p:cNvSpPr>
            <a:spLocks noGrp="1"/>
          </p:cNvSpPr>
          <p:nvPr>
            <p:ph idx="1"/>
          </p:nvPr>
        </p:nvSpPr>
        <p:spPr/>
        <p:txBody>
          <a:bodyPr>
            <a:normAutofit fontScale="77500" lnSpcReduction="20000"/>
          </a:bodyPr>
          <a:lstStyle/>
          <a:p>
            <a:r>
              <a:rPr lang="en-US" dirty="0"/>
              <a:t>The amount and type of pigment in the hair shaft determine hair color. Melanocytes produce two types of melanin: </a:t>
            </a:r>
          </a:p>
          <a:p>
            <a:r>
              <a:rPr lang="en-US" dirty="0"/>
              <a:t>Eumelanin, a brown-black pigment</a:t>
            </a:r>
          </a:p>
          <a:p>
            <a:r>
              <a:rPr lang="en-US" dirty="0"/>
              <a:t>Pheomelanin, a red pigment.</a:t>
            </a:r>
          </a:p>
          <a:p>
            <a:r>
              <a:rPr lang="en-US" dirty="0"/>
              <a:t> Melanocytes are located in the upper portion of the hair bulb and outer root sheath of the infundibulum.</a:t>
            </a:r>
          </a:p>
          <a:p>
            <a:r>
              <a:rPr lang="en-US" dirty="0"/>
              <a:t>Definitions of what constitutes excessive or unwanted body hair depend on cultural norms but can usually be classified as either </a:t>
            </a:r>
          </a:p>
          <a:p>
            <a:r>
              <a:rPr lang="en-US" dirty="0"/>
              <a:t>Hypertrichosis or hirsutism. </a:t>
            </a:r>
          </a:p>
          <a:p>
            <a:r>
              <a:rPr lang="en-US" dirty="0"/>
              <a:t>Hirsutism is the abnormal growth of terminal hair in women in male-pattern (androgen-dependent) sites, such as the face and chest. </a:t>
            </a:r>
          </a:p>
          <a:p>
            <a:r>
              <a:rPr lang="en-US" dirty="0"/>
              <a:t>Hypertrichosis is excess hair growth at any body site that is not androgen-dependent. In addition, the use of grafts and flaps in skin surgery can often introduce hair to an area that causes a displeasing appearance or functional impairment.</a:t>
            </a:r>
          </a:p>
        </p:txBody>
      </p:sp>
    </p:spTree>
    <p:extLst>
      <p:ext uri="{BB962C8B-B14F-4D97-AF65-F5344CB8AC3E}">
        <p14:creationId xmlns:p14="http://schemas.microsoft.com/office/powerpoint/2010/main" val="286382056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2ED64D9-65CD-370B-AC34-CFC42648AE61}"/>
              </a:ext>
            </a:extLst>
          </p:cNvPr>
          <p:cNvSpPr>
            <a:spLocks noGrp="1"/>
          </p:cNvSpPr>
          <p:nvPr>
            <p:ph type="title"/>
          </p:nvPr>
        </p:nvSpPr>
        <p:spPr/>
        <p:txBody>
          <a:bodyPr/>
          <a:lstStyle/>
          <a:p>
            <a:r>
              <a:rPr lang="en-US" dirty="0"/>
              <a:t>Mechanism of laser hair removal</a:t>
            </a:r>
          </a:p>
        </p:txBody>
      </p:sp>
      <p:sp>
        <p:nvSpPr>
          <p:cNvPr id="3" name="Content Placeholder 2">
            <a:extLst>
              <a:ext uri="{FF2B5EF4-FFF2-40B4-BE49-F238E27FC236}">
                <a16:creationId xmlns:a16="http://schemas.microsoft.com/office/drawing/2014/main" id="{CCFCB685-6AF2-465E-7D21-C3026597E743}"/>
              </a:ext>
            </a:extLst>
          </p:cNvPr>
          <p:cNvSpPr>
            <a:spLocks noGrp="1"/>
          </p:cNvSpPr>
          <p:nvPr>
            <p:ph idx="1"/>
          </p:nvPr>
        </p:nvSpPr>
        <p:spPr/>
        <p:txBody>
          <a:bodyPr>
            <a:normAutofit fontScale="85000" lnSpcReduction="10000"/>
          </a:bodyPr>
          <a:lstStyle/>
          <a:p>
            <a:r>
              <a:rPr lang="en-US" dirty="0"/>
              <a:t>Selective </a:t>
            </a:r>
            <a:r>
              <a:rPr lang="en-US" dirty="0" err="1"/>
              <a:t>photothermolysis</a:t>
            </a:r>
            <a:r>
              <a:rPr lang="en-US" dirty="0"/>
              <a:t> enables precise targeting of pigmented hair follicles by using the melanin of the hair shaft as a chromophore</a:t>
            </a:r>
          </a:p>
          <a:p>
            <a:r>
              <a:rPr lang="en-US" dirty="0"/>
              <a:t>Melanin has an absorbance spectrum that matches wavelengths in the red and near-infrared (IR) portion of the electromagnetic spectrum (approximately 700–1000 nm).</a:t>
            </a:r>
          </a:p>
          <a:p>
            <a:r>
              <a:rPr lang="en-US" dirty="0"/>
              <a:t>To achieve permanent hair removal, the biologic “target” is the follicular stem cells located in the bulge region and/or dermal papilla.</a:t>
            </a:r>
          </a:p>
          <a:p>
            <a:r>
              <a:rPr lang="en-US" dirty="0"/>
              <a:t>This requires a laser pulse duration that is longer in duration than if the actual chromophore and desired target are identical.</a:t>
            </a:r>
          </a:p>
          <a:p>
            <a:r>
              <a:rPr lang="en-US" dirty="0"/>
              <a:t>Temporary LHR can result when the follicular stem cells are not completely destroyed, primarily through induction of a catagen-like state in pigmented hair follicles. Temporary LHR is much easier to achieve than permanent removal when using the wrong wavelength for skin and hair type, wrong pulse width and wrong fluence </a:t>
            </a:r>
          </a:p>
        </p:txBody>
      </p:sp>
    </p:spTree>
    <p:extLst>
      <p:ext uri="{BB962C8B-B14F-4D97-AF65-F5344CB8AC3E}">
        <p14:creationId xmlns:p14="http://schemas.microsoft.com/office/powerpoint/2010/main" val="283165245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0428317-679F-6C5D-36C6-89CFCBB518C3}"/>
              </a:ext>
            </a:extLst>
          </p:cNvPr>
          <p:cNvSpPr>
            <a:spLocks noGrp="1"/>
          </p:cNvSpPr>
          <p:nvPr>
            <p:ph idx="1"/>
          </p:nvPr>
        </p:nvSpPr>
        <p:spPr/>
        <p:txBody>
          <a:bodyPr/>
          <a:lstStyle/>
          <a:p>
            <a:r>
              <a:rPr lang="en-US" dirty="0"/>
              <a:t>Long-term hair removal depends on hair color, skin color, and tolerated fluence</a:t>
            </a:r>
          </a:p>
          <a:p>
            <a:r>
              <a:rPr lang="en-US" dirty="0"/>
              <a:t>Approximately 15%–30% long-term hair loss may be observed with each treatment when optimal treatment parameters are used </a:t>
            </a:r>
          </a:p>
          <a:p>
            <a:r>
              <a:rPr lang="en-US" dirty="0"/>
              <a:t>A list of commonly used laser and light devices that are currently commercially available for hair removal is provided in Table 4.1.</a:t>
            </a:r>
          </a:p>
        </p:txBody>
      </p:sp>
    </p:spTree>
    <p:extLst>
      <p:ext uri="{BB962C8B-B14F-4D97-AF65-F5344CB8AC3E}">
        <p14:creationId xmlns:p14="http://schemas.microsoft.com/office/powerpoint/2010/main" val="272500077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BC3D906E-9191-329C-A5F4-5C5A5748C7AE}"/>
              </a:ext>
            </a:extLst>
          </p:cNvPr>
          <p:cNvPicPr>
            <a:picLocks noGrp="1" noChangeAspect="1"/>
          </p:cNvPicPr>
          <p:nvPr>
            <p:ph idx="1"/>
          </p:nvPr>
        </p:nvPicPr>
        <p:blipFill>
          <a:blip r:embed="rId2"/>
          <a:stretch>
            <a:fillRect/>
          </a:stretch>
        </p:blipFill>
        <p:spPr>
          <a:xfrm>
            <a:off x="643467" y="1711452"/>
            <a:ext cx="10905066" cy="3435095"/>
          </a:xfrm>
          <a:prstGeom prst="rect">
            <a:avLst/>
          </a:prstGeom>
        </p:spPr>
      </p:pic>
    </p:spTree>
    <p:extLst>
      <p:ext uri="{BB962C8B-B14F-4D97-AF65-F5344CB8AC3E}">
        <p14:creationId xmlns:p14="http://schemas.microsoft.com/office/powerpoint/2010/main" val="265214377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E8001552-64E8-9238-9D36-178ED59371D6}"/>
              </a:ext>
            </a:extLst>
          </p:cNvPr>
          <p:cNvPicPr>
            <a:picLocks noGrp="1" noChangeAspect="1"/>
          </p:cNvPicPr>
          <p:nvPr>
            <p:ph idx="1"/>
          </p:nvPr>
        </p:nvPicPr>
        <p:blipFill>
          <a:blip r:embed="rId2"/>
          <a:stretch>
            <a:fillRect/>
          </a:stretch>
        </p:blipFill>
        <p:spPr>
          <a:xfrm>
            <a:off x="2433637" y="1472406"/>
            <a:ext cx="7324725" cy="3457575"/>
          </a:xfrm>
        </p:spPr>
      </p:pic>
    </p:spTree>
    <p:extLst>
      <p:ext uri="{BB962C8B-B14F-4D97-AF65-F5344CB8AC3E}">
        <p14:creationId xmlns:p14="http://schemas.microsoft.com/office/powerpoint/2010/main" val="221623309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FBB1AB7-E63C-8765-867A-5D605D4CCE1D}"/>
              </a:ext>
            </a:extLst>
          </p:cNvPr>
          <p:cNvSpPr>
            <a:spLocks noGrp="1"/>
          </p:cNvSpPr>
          <p:nvPr>
            <p:ph type="title"/>
          </p:nvPr>
        </p:nvSpPr>
        <p:spPr/>
        <p:txBody>
          <a:bodyPr/>
          <a:lstStyle/>
          <a:p>
            <a:r>
              <a:rPr lang="en-US" dirty="0"/>
              <a:t>Key factors in optimizing treatment</a:t>
            </a:r>
          </a:p>
        </p:txBody>
      </p:sp>
      <p:sp>
        <p:nvSpPr>
          <p:cNvPr id="3" name="Content Placeholder 2">
            <a:extLst>
              <a:ext uri="{FF2B5EF4-FFF2-40B4-BE49-F238E27FC236}">
                <a16:creationId xmlns:a16="http://schemas.microsoft.com/office/drawing/2014/main" id="{3BEE3A1A-E276-90FD-6410-9EEDF8A458F2}"/>
              </a:ext>
            </a:extLst>
          </p:cNvPr>
          <p:cNvSpPr>
            <a:spLocks noGrp="1"/>
          </p:cNvSpPr>
          <p:nvPr>
            <p:ph idx="1"/>
          </p:nvPr>
        </p:nvSpPr>
        <p:spPr/>
        <p:txBody>
          <a:bodyPr/>
          <a:lstStyle/>
          <a:p>
            <a:r>
              <a:rPr lang="en-US" dirty="0"/>
              <a:t>Proper patient selection</a:t>
            </a:r>
          </a:p>
          <a:p>
            <a:r>
              <a:rPr lang="en-US" dirty="0"/>
              <a:t>Preoperative preparation</a:t>
            </a:r>
          </a:p>
          <a:p>
            <a:r>
              <a:rPr lang="en-US" dirty="0"/>
              <a:t>Informed consent</a:t>
            </a:r>
          </a:p>
          <a:p>
            <a:r>
              <a:rPr lang="en-US" dirty="0"/>
              <a:t>Understanding of the principles of laser safety</a:t>
            </a:r>
          </a:p>
          <a:p>
            <a:r>
              <a:rPr lang="en-US" dirty="0"/>
              <a:t>Laser and light source selection </a:t>
            </a:r>
          </a:p>
          <a:p>
            <a:r>
              <a:rPr lang="en-US" dirty="0"/>
              <a:t>Understanding of hair anatomy, growth, and physiology</a:t>
            </a:r>
          </a:p>
          <a:p>
            <a:r>
              <a:rPr lang="en-US" dirty="0"/>
              <a:t>Understanding of laser–tissue interaction</a:t>
            </a:r>
          </a:p>
          <a:p>
            <a:r>
              <a:rPr lang="en-US" dirty="0"/>
              <a:t>Choosing optimal laser parameters for effective LHR</a:t>
            </a:r>
          </a:p>
        </p:txBody>
      </p:sp>
    </p:spTree>
    <p:extLst>
      <p:ext uri="{BB962C8B-B14F-4D97-AF65-F5344CB8AC3E}">
        <p14:creationId xmlns:p14="http://schemas.microsoft.com/office/powerpoint/2010/main" val="355346853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7BF21C6-173F-D235-0E01-0F3085D87BAF}"/>
              </a:ext>
            </a:extLst>
          </p:cNvPr>
          <p:cNvSpPr>
            <a:spLocks noGrp="1"/>
          </p:cNvSpPr>
          <p:nvPr>
            <p:ph type="title"/>
          </p:nvPr>
        </p:nvSpPr>
        <p:spPr/>
        <p:txBody>
          <a:bodyPr/>
          <a:lstStyle/>
          <a:p>
            <a:r>
              <a:rPr lang="en-US" dirty="0" err="1"/>
              <a:t>Paitent</a:t>
            </a:r>
            <a:r>
              <a:rPr lang="en-US" dirty="0"/>
              <a:t> Selection</a:t>
            </a:r>
          </a:p>
        </p:txBody>
      </p:sp>
      <p:sp>
        <p:nvSpPr>
          <p:cNvPr id="3" name="Content Placeholder 2">
            <a:extLst>
              <a:ext uri="{FF2B5EF4-FFF2-40B4-BE49-F238E27FC236}">
                <a16:creationId xmlns:a16="http://schemas.microsoft.com/office/drawing/2014/main" id="{3CD145DB-18B1-8147-54C8-5DAEC3803707}"/>
              </a:ext>
            </a:extLst>
          </p:cNvPr>
          <p:cNvSpPr>
            <a:spLocks noGrp="1"/>
          </p:cNvSpPr>
          <p:nvPr>
            <p:ph idx="1"/>
          </p:nvPr>
        </p:nvSpPr>
        <p:spPr/>
        <p:txBody>
          <a:bodyPr>
            <a:normAutofit fontScale="70000" lnSpcReduction="20000"/>
          </a:bodyPr>
          <a:lstStyle/>
          <a:p>
            <a:r>
              <a:rPr lang="en-US" dirty="0"/>
              <a:t>Patients with evidence of endocrine or menstrual dysfunction should be appropriately assessed </a:t>
            </a:r>
          </a:p>
          <a:p>
            <a:r>
              <a:rPr lang="en-US" dirty="0"/>
              <a:t>Similarly, patients with an explosive onset of hypertrichosis should be evaluated for paraneoplastic etiologies.</a:t>
            </a:r>
          </a:p>
          <a:p>
            <a:r>
              <a:rPr lang="en-US" dirty="0"/>
              <a:t>There is not enough data demonstrating safety of laser hair removal in pregnancy, therefore it is generally not recommended. </a:t>
            </a:r>
          </a:p>
          <a:p>
            <a:r>
              <a:rPr lang="en-US" dirty="0"/>
              <a:t>The past medical history should be reviewed to identify patients with photosensitive conditions, such as autoimmune connective tissue disorders, or disorders prone to the Koebner phenomenon.</a:t>
            </a:r>
          </a:p>
          <a:p>
            <a:r>
              <a:rPr lang="en-US" dirty="0"/>
              <a:t> A history of recurrent cutaneous infections at or in the vicinity of the treatment area might warrant the use of prophylactic medications. </a:t>
            </a:r>
          </a:p>
          <a:p>
            <a:r>
              <a:rPr lang="en-US" dirty="0"/>
              <a:t>Any past history of keloid or hypertrophic scar formation </a:t>
            </a:r>
          </a:p>
          <a:p>
            <a:r>
              <a:rPr lang="en-US" dirty="0"/>
              <a:t> Previous hair removal methods, including past laser treatments,</a:t>
            </a:r>
          </a:p>
          <a:p>
            <a:r>
              <a:rPr lang="en-US" dirty="0"/>
              <a:t> Any methods of hair shaft epilation (e.g., waxing or tweezing) that entirely remove the target chromophore render LHR less effective for at least 2 weeks.</a:t>
            </a:r>
          </a:p>
          <a:p>
            <a:r>
              <a:rPr lang="en-US" dirty="0"/>
              <a:t> Although there is little evidence for the time frame a patient must wait after complete epilation of the hair shaft and laser treatment, we recommend a minimum of 6 weeks. </a:t>
            </a:r>
          </a:p>
        </p:txBody>
      </p:sp>
    </p:spTree>
    <p:extLst>
      <p:ext uri="{BB962C8B-B14F-4D97-AF65-F5344CB8AC3E}">
        <p14:creationId xmlns:p14="http://schemas.microsoft.com/office/powerpoint/2010/main" val="327113004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DD8BE3-F84C-A575-C8A2-0FBE75DE9B31}"/>
              </a:ext>
            </a:extLst>
          </p:cNvPr>
          <p:cNvSpPr>
            <a:spLocks noGrp="1"/>
          </p:cNvSpPr>
          <p:nvPr>
            <p:ph type="title"/>
          </p:nvPr>
        </p:nvSpPr>
        <p:spPr/>
        <p:txBody>
          <a:bodyPr/>
          <a:lstStyle/>
          <a:p>
            <a:r>
              <a:rPr lang="en-US" dirty="0"/>
              <a:t>Let’s do the case studies !</a:t>
            </a:r>
          </a:p>
        </p:txBody>
      </p:sp>
      <p:pic>
        <p:nvPicPr>
          <p:cNvPr id="5" name="Content Placeholder 4">
            <a:extLst>
              <a:ext uri="{FF2B5EF4-FFF2-40B4-BE49-F238E27FC236}">
                <a16:creationId xmlns:a16="http://schemas.microsoft.com/office/drawing/2014/main" id="{34B5EFE1-090A-D12B-4CBF-B6416AE01B2C}"/>
              </a:ext>
            </a:extLst>
          </p:cNvPr>
          <p:cNvPicPr>
            <a:picLocks noGrp="1" noChangeAspect="1"/>
          </p:cNvPicPr>
          <p:nvPr>
            <p:ph idx="1"/>
          </p:nvPr>
        </p:nvPicPr>
        <p:blipFill>
          <a:blip r:embed="rId2"/>
          <a:stretch>
            <a:fillRect/>
          </a:stretch>
        </p:blipFill>
        <p:spPr>
          <a:xfrm>
            <a:off x="1876425" y="2334419"/>
            <a:ext cx="8439150" cy="3333750"/>
          </a:xfrm>
        </p:spPr>
      </p:pic>
    </p:spTree>
    <p:extLst>
      <p:ext uri="{BB962C8B-B14F-4D97-AF65-F5344CB8AC3E}">
        <p14:creationId xmlns:p14="http://schemas.microsoft.com/office/powerpoint/2010/main" val="331738218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26E067F9-E97E-0ED0-D975-95114F621539}"/>
              </a:ext>
            </a:extLst>
          </p:cNvPr>
          <p:cNvPicPr>
            <a:picLocks noGrp="1" noChangeAspect="1"/>
          </p:cNvPicPr>
          <p:nvPr>
            <p:ph idx="1"/>
          </p:nvPr>
        </p:nvPicPr>
        <p:blipFill>
          <a:blip r:embed="rId2"/>
          <a:stretch>
            <a:fillRect/>
          </a:stretch>
        </p:blipFill>
        <p:spPr>
          <a:xfrm>
            <a:off x="1662112" y="1253331"/>
            <a:ext cx="8524875" cy="3724275"/>
          </a:xfrm>
        </p:spPr>
      </p:pic>
    </p:spTree>
    <p:extLst>
      <p:ext uri="{BB962C8B-B14F-4D97-AF65-F5344CB8AC3E}">
        <p14:creationId xmlns:p14="http://schemas.microsoft.com/office/powerpoint/2010/main" val="365918255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BAD1C511-40AE-AB7A-4FCA-080673BD690B}"/>
              </a:ext>
            </a:extLst>
          </p:cNvPr>
          <p:cNvPicPr>
            <a:picLocks noGrp="1" noChangeAspect="1"/>
          </p:cNvPicPr>
          <p:nvPr>
            <p:ph idx="1"/>
          </p:nvPr>
        </p:nvPicPr>
        <p:blipFill>
          <a:blip r:embed="rId2"/>
          <a:stretch>
            <a:fillRect/>
          </a:stretch>
        </p:blipFill>
        <p:spPr>
          <a:xfrm>
            <a:off x="593994" y="2209800"/>
            <a:ext cx="11598006" cy="3653632"/>
          </a:xfrm>
        </p:spPr>
      </p:pic>
    </p:spTree>
    <p:extLst>
      <p:ext uri="{BB962C8B-B14F-4D97-AF65-F5344CB8AC3E}">
        <p14:creationId xmlns:p14="http://schemas.microsoft.com/office/powerpoint/2010/main" val="391460248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06518E8-411F-D1C1-D10D-B536524423D0}"/>
              </a:ext>
            </a:extLst>
          </p:cNvPr>
          <p:cNvSpPr>
            <a:spLocks noGrp="1"/>
          </p:cNvSpPr>
          <p:nvPr>
            <p:ph type="title"/>
          </p:nvPr>
        </p:nvSpPr>
        <p:spPr/>
        <p:txBody>
          <a:bodyPr/>
          <a:lstStyle/>
          <a:p>
            <a:r>
              <a:rPr lang="en-US" dirty="0"/>
              <a:t>Device Variables</a:t>
            </a:r>
            <a:br>
              <a:rPr lang="en-US" dirty="0"/>
            </a:br>
            <a:r>
              <a:rPr lang="en-US" sz="2800" dirty="0"/>
              <a:t>Wavelength</a:t>
            </a:r>
            <a:endParaRPr lang="en-US" dirty="0"/>
          </a:p>
        </p:txBody>
      </p:sp>
      <p:sp>
        <p:nvSpPr>
          <p:cNvPr id="3" name="Content Placeholder 2">
            <a:extLst>
              <a:ext uri="{FF2B5EF4-FFF2-40B4-BE49-F238E27FC236}">
                <a16:creationId xmlns:a16="http://schemas.microsoft.com/office/drawing/2014/main" id="{4D0E9840-9204-35A2-A4BB-F29212F5AA8F}"/>
              </a:ext>
            </a:extLst>
          </p:cNvPr>
          <p:cNvSpPr>
            <a:spLocks noGrp="1"/>
          </p:cNvSpPr>
          <p:nvPr>
            <p:ph idx="1"/>
          </p:nvPr>
        </p:nvSpPr>
        <p:spPr/>
        <p:txBody>
          <a:bodyPr>
            <a:normAutofit lnSpcReduction="10000"/>
          </a:bodyPr>
          <a:lstStyle/>
          <a:p>
            <a:r>
              <a:rPr lang="en-US" dirty="0"/>
              <a:t>The chromophore for LHR is melanin. Within the hair follicle, melanin is principally located within the hair shaft, although the outer root sheath and matrix area also contain melanin. Melanin is capable of functioning as a chromophore for wavelengths in the red and near-IR portion of the electromagnetic spectrum, and can be targeted by </a:t>
            </a:r>
          </a:p>
          <a:p>
            <a:r>
              <a:rPr lang="en-US" dirty="0"/>
              <a:t>Ruby</a:t>
            </a:r>
          </a:p>
          <a:p>
            <a:r>
              <a:rPr lang="en-US" dirty="0"/>
              <a:t>Alexandrite</a:t>
            </a:r>
          </a:p>
          <a:p>
            <a:r>
              <a:rPr lang="en-US" dirty="0"/>
              <a:t>Diode</a:t>
            </a:r>
          </a:p>
          <a:p>
            <a:r>
              <a:rPr lang="en-US" dirty="0"/>
              <a:t>(</a:t>
            </a:r>
            <a:r>
              <a:rPr lang="en-US" dirty="0" err="1"/>
              <a:t>Nd:YAG</a:t>
            </a:r>
            <a:r>
              <a:rPr lang="en-US" dirty="0"/>
              <a:t>) lasers</a:t>
            </a:r>
          </a:p>
          <a:p>
            <a:r>
              <a:rPr lang="en-US" dirty="0"/>
              <a:t>Some specialized IPL devices.</a:t>
            </a:r>
          </a:p>
        </p:txBody>
      </p:sp>
    </p:spTree>
    <p:extLst>
      <p:ext uri="{BB962C8B-B14F-4D97-AF65-F5344CB8AC3E}">
        <p14:creationId xmlns:p14="http://schemas.microsoft.com/office/powerpoint/2010/main" val="207074884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E6832C-A825-CEE6-CB79-05F184EB0571}"/>
              </a:ext>
            </a:extLst>
          </p:cNvPr>
          <p:cNvSpPr>
            <a:spLocks noGrp="1"/>
          </p:cNvSpPr>
          <p:nvPr>
            <p:ph type="title"/>
          </p:nvPr>
        </p:nvSpPr>
        <p:spPr/>
        <p:txBody>
          <a:bodyPr/>
          <a:lstStyle/>
          <a:p>
            <a:r>
              <a:rPr lang="en-US" dirty="0"/>
              <a:t>Different Laser </a:t>
            </a:r>
            <a:r>
              <a:rPr lang="en-US" dirty="0" err="1"/>
              <a:t>Wavelegths</a:t>
            </a:r>
            <a:r>
              <a:rPr lang="en-US" dirty="0"/>
              <a:t> </a:t>
            </a:r>
          </a:p>
        </p:txBody>
      </p:sp>
      <p:sp>
        <p:nvSpPr>
          <p:cNvPr id="3" name="Content Placeholder 2">
            <a:extLst>
              <a:ext uri="{FF2B5EF4-FFF2-40B4-BE49-F238E27FC236}">
                <a16:creationId xmlns:a16="http://schemas.microsoft.com/office/drawing/2014/main" id="{4088BA21-4028-8C88-5647-4D4406B3DAFC}"/>
              </a:ext>
            </a:extLst>
          </p:cNvPr>
          <p:cNvSpPr>
            <a:spLocks noGrp="1"/>
          </p:cNvSpPr>
          <p:nvPr>
            <p:ph idx="1"/>
          </p:nvPr>
        </p:nvSpPr>
        <p:spPr/>
        <p:txBody>
          <a:bodyPr>
            <a:normAutofit fontScale="92500" lnSpcReduction="10000"/>
          </a:bodyPr>
          <a:lstStyle/>
          <a:p>
            <a:r>
              <a:rPr lang="en-US" dirty="0"/>
              <a:t>The long-pulsed ruby laser (694 nm) was the first device used. It was only safe for Skin Types I to III. This laser is not in the market any longer </a:t>
            </a:r>
          </a:p>
          <a:p>
            <a:r>
              <a:rPr lang="en-US" dirty="0"/>
              <a:t>The long-pulsed alexandrite (755 nm) can be safely used in Fitzpatrick skin phototypes I–IV, although some experts limit the use of the long-pulsed alexandrite laser to Fitzpatrick skin phototypes I–III</a:t>
            </a:r>
          </a:p>
          <a:p>
            <a:r>
              <a:rPr lang="en-US" dirty="0"/>
              <a:t>The long-pulsed diode laser (LPDL; 800–810 nm) can be safely used in patients with Fitzpatrick skin phototypes I–V</a:t>
            </a:r>
          </a:p>
          <a:p>
            <a:r>
              <a:rPr lang="en-US" dirty="0"/>
              <a:t>The long-pulsed </a:t>
            </a:r>
            <a:r>
              <a:rPr lang="en-US" dirty="0" err="1"/>
              <a:t>Nd:YAG</a:t>
            </a:r>
            <a:r>
              <a:rPr lang="en-US" dirty="0"/>
              <a:t> laser has been thought to offer the best combination of safety and efficacy for Fitzpatrick skin phototype I to VI Long-term hair reduction with 18-month follow-up showed 73.6% clearance following four treatments at 2-month intervals. And is considered to be the most effective and safe for all skin types.</a:t>
            </a:r>
          </a:p>
        </p:txBody>
      </p:sp>
    </p:spTree>
    <p:extLst>
      <p:ext uri="{BB962C8B-B14F-4D97-AF65-F5344CB8AC3E}">
        <p14:creationId xmlns:p14="http://schemas.microsoft.com/office/powerpoint/2010/main" val="174021505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41D62CC-2F8C-7681-3A65-29FDF04889B1}"/>
              </a:ext>
            </a:extLst>
          </p:cNvPr>
          <p:cNvSpPr>
            <a:spLocks noGrp="1"/>
          </p:cNvSpPr>
          <p:nvPr>
            <p:ph idx="1"/>
          </p:nvPr>
        </p:nvSpPr>
        <p:spPr/>
        <p:txBody>
          <a:bodyPr>
            <a:normAutofit/>
          </a:bodyPr>
          <a:lstStyle/>
          <a:p>
            <a:r>
              <a:rPr lang="en-US" dirty="0"/>
              <a:t>IPL is composed of polychromatic, noncoherent light ranging from 400 to 1200 nm. </a:t>
            </a:r>
          </a:p>
          <a:p>
            <a:r>
              <a:rPr lang="en-US" dirty="0"/>
              <a:t>Various filters can be used to target particular chromophores, including melanin. </a:t>
            </a:r>
          </a:p>
          <a:p>
            <a:r>
              <a:rPr lang="en-US" dirty="0"/>
              <a:t>One study of patients treated with a single IPL session reported 75% hair removal 1 year after treatment. </a:t>
            </a:r>
          </a:p>
          <a:p>
            <a:r>
              <a:rPr lang="en-US" dirty="0"/>
              <a:t>Two studies providing a head-to-head comparison of IPL versus either the long-pulsed alexandrite laser or </a:t>
            </a:r>
            <a:r>
              <a:rPr lang="en-US" dirty="0" err="1"/>
              <a:t>Nd:YAG</a:t>
            </a:r>
            <a:r>
              <a:rPr lang="en-US" dirty="0"/>
              <a:t> laser both found the </a:t>
            </a:r>
            <a:r>
              <a:rPr lang="en-US" dirty="0">
                <a:highlight>
                  <a:srgbClr val="FFFF00"/>
                </a:highlight>
              </a:rPr>
              <a:t>IPL to be inferior to laser devices for hair removal</a:t>
            </a:r>
            <a:r>
              <a:rPr lang="en-US" dirty="0"/>
              <a:t>. </a:t>
            </a:r>
          </a:p>
        </p:txBody>
      </p:sp>
    </p:spTree>
    <p:extLst>
      <p:ext uri="{BB962C8B-B14F-4D97-AF65-F5344CB8AC3E}">
        <p14:creationId xmlns:p14="http://schemas.microsoft.com/office/powerpoint/2010/main" val="296591534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3D529B60-5280-04B1-3D55-0F2BF0F1F8C1}"/>
              </a:ext>
            </a:extLst>
          </p:cNvPr>
          <p:cNvPicPr>
            <a:picLocks noGrp="1" noChangeAspect="1"/>
          </p:cNvPicPr>
          <p:nvPr>
            <p:ph idx="1"/>
          </p:nvPr>
        </p:nvPicPr>
        <p:blipFill>
          <a:blip r:embed="rId2"/>
          <a:stretch>
            <a:fillRect/>
          </a:stretch>
        </p:blipFill>
        <p:spPr>
          <a:xfrm>
            <a:off x="1700212" y="2301081"/>
            <a:ext cx="8582025" cy="1781175"/>
          </a:xfrm>
        </p:spPr>
      </p:pic>
    </p:spTree>
    <p:extLst>
      <p:ext uri="{BB962C8B-B14F-4D97-AF65-F5344CB8AC3E}">
        <p14:creationId xmlns:p14="http://schemas.microsoft.com/office/powerpoint/2010/main" val="120378657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4803412-3EDA-529A-90A6-6BF8CD3063BF}"/>
              </a:ext>
            </a:extLst>
          </p:cNvPr>
          <p:cNvSpPr>
            <a:spLocks noGrp="1"/>
          </p:cNvSpPr>
          <p:nvPr>
            <p:ph idx="1"/>
          </p:nvPr>
        </p:nvSpPr>
        <p:spPr/>
        <p:txBody>
          <a:bodyPr>
            <a:normAutofit fontScale="85000" lnSpcReduction="10000"/>
          </a:bodyPr>
          <a:lstStyle/>
          <a:p>
            <a:r>
              <a:rPr lang="en-US" dirty="0"/>
              <a:t>Fluence is defined as the amount of energy delivered per unit area and is expressed as J/cm2. ( also known as </a:t>
            </a:r>
            <a:r>
              <a:rPr lang="en-US" dirty="0" err="1"/>
              <a:t>Jouels</a:t>
            </a:r>
            <a:r>
              <a:rPr lang="en-US" dirty="0"/>
              <a:t>) </a:t>
            </a:r>
          </a:p>
          <a:p>
            <a:r>
              <a:rPr lang="en-US" dirty="0"/>
              <a:t>Higher fluences have been correlated with greater permanent hair removal but are also more likely to cause burns</a:t>
            </a:r>
          </a:p>
          <a:p>
            <a:r>
              <a:rPr lang="en-US" dirty="0"/>
              <a:t> Recommended treatment fluences are often provided with each individual laser device for non-experienced operators. </a:t>
            </a:r>
          </a:p>
          <a:p>
            <a:r>
              <a:rPr lang="en-US" dirty="0"/>
              <a:t>However, a more appropriate method of determining the optimal treatment fluence for a given patient is to evaluate for the desired clinical end point by doing 3 different patch tests before treatment starts </a:t>
            </a:r>
          </a:p>
          <a:p>
            <a:r>
              <a:rPr lang="en-US" dirty="0"/>
              <a:t> The highest possible tolerated fluence that yields this end point without any adverse effects is the best fluence for treatment.</a:t>
            </a:r>
          </a:p>
          <a:p>
            <a:r>
              <a:rPr lang="en-US" dirty="0"/>
              <a:t> Fluences that result in epidermal disruption are too high and should be reduced.</a:t>
            </a:r>
          </a:p>
        </p:txBody>
      </p:sp>
      <p:pic>
        <p:nvPicPr>
          <p:cNvPr id="5" name="Picture 4">
            <a:extLst>
              <a:ext uri="{FF2B5EF4-FFF2-40B4-BE49-F238E27FC236}">
                <a16:creationId xmlns:a16="http://schemas.microsoft.com/office/drawing/2014/main" id="{20120A99-0BA3-BDF5-FB72-2CE63980B7EE}"/>
              </a:ext>
            </a:extLst>
          </p:cNvPr>
          <p:cNvPicPr>
            <a:picLocks noChangeAspect="1"/>
          </p:cNvPicPr>
          <p:nvPr/>
        </p:nvPicPr>
        <p:blipFill>
          <a:blip r:embed="rId2"/>
          <a:stretch>
            <a:fillRect/>
          </a:stretch>
        </p:blipFill>
        <p:spPr>
          <a:xfrm>
            <a:off x="1023937" y="642937"/>
            <a:ext cx="3405188" cy="740878"/>
          </a:xfrm>
          <a:prstGeom prst="rect">
            <a:avLst/>
          </a:prstGeom>
        </p:spPr>
      </p:pic>
    </p:spTree>
    <p:extLst>
      <p:ext uri="{BB962C8B-B14F-4D97-AF65-F5344CB8AC3E}">
        <p14:creationId xmlns:p14="http://schemas.microsoft.com/office/powerpoint/2010/main" val="82091918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77FC5A3-18D8-7BA5-32C1-E9675A3E238D}"/>
              </a:ext>
            </a:extLst>
          </p:cNvPr>
          <p:cNvPicPr>
            <a:picLocks noChangeAspect="1"/>
          </p:cNvPicPr>
          <p:nvPr/>
        </p:nvPicPr>
        <p:blipFill>
          <a:blip r:embed="rId2"/>
          <a:stretch>
            <a:fillRect/>
          </a:stretch>
        </p:blipFill>
        <p:spPr>
          <a:xfrm>
            <a:off x="1671637" y="738187"/>
            <a:ext cx="8448675" cy="1647825"/>
          </a:xfrm>
          <a:prstGeom prst="rect">
            <a:avLst/>
          </a:prstGeom>
        </p:spPr>
      </p:pic>
      <p:pic>
        <p:nvPicPr>
          <p:cNvPr id="7" name="Picture 6">
            <a:extLst>
              <a:ext uri="{FF2B5EF4-FFF2-40B4-BE49-F238E27FC236}">
                <a16:creationId xmlns:a16="http://schemas.microsoft.com/office/drawing/2014/main" id="{DA69218D-6424-989F-DE20-DB68BC9E4DF1}"/>
              </a:ext>
            </a:extLst>
          </p:cNvPr>
          <p:cNvPicPr>
            <a:picLocks noChangeAspect="1"/>
          </p:cNvPicPr>
          <p:nvPr/>
        </p:nvPicPr>
        <p:blipFill>
          <a:blip r:embed="rId3"/>
          <a:stretch>
            <a:fillRect/>
          </a:stretch>
        </p:blipFill>
        <p:spPr>
          <a:xfrm>
            <a:off x="2743200" y="2386012"/>
            <a:ext cx="6000750" cy="3955040"/>
          </a:xfrm>
          <a:prstGeom prst="rect">
            <a:avLst/>
          </a:prstGeom>
        </p:spPr>
      </p:pic>
    </p:spTree>
    <p:extLst>
      <p:ext uri="{BB962C8B-B14F-4D97-AF65-F5344CB8AC3E}">
        <p14:creationId xmlns:p14="http://schemas.microsoft.com/office/powerpoint/2010/main" val="226158239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0B22AC5-1DEC-B09E-403B-D7D8C6032EF2}"/>
              </a:ext>
            </a:extLst>
          </p:cNvPr>
          <p:cNvSpPr>
            <a:spLocks noGrp="1"/>
          </p:cNvSpPr>
          <p:nvPr>
            <p:ph idx="1"/>
          </p:nvPr>
        </p:nvSpPr>
        <p:spPr/>
        <p:txBody>
          <a:bodyPr/>
          <a:lstStyle/>
          <a:p>
            <a:r>
              <a:rPr lang="en-US" dirty="0"/>
              <a:t>As observed on the previous picture this is the desire end point to LHR treatment </a:t>
            </a:r>
          </a:p>
          <a:p>
            <a:r>
              <a:rPr lang="en-US" dirty="0"/>
              <a:t>On the following picture you will observe an adverse end point where the fluence was too high </a:t>
            </a:r>
          </a:p>
        </p:txBody>
      </p:sp>
    </p:spTree>
    <p:extLst>
      <p:ext uri="{BB962C8B-B14F-4D97-AF65-F5344CB8AC3E}">
        <p14:creationId xmlns:p14="http://schemas.microsoft.com/office/powerpoint/2010/main" val="3826676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00813575-4F81-34E3-4F53-6E5194925DA1}"/>
              </a:ext>
            </a:extLst>
          </p:cNvPr>
          <p:cNvPicPr>
            <a:picLocks noGrp="1" noChangeAspect="1"/>
          </p:cNvPicPr>
          <p:nvPr>
            <p:ph idx="1"/>
          </p:nvPr>
        </p:nvPicPr>
        <p:blipFill>
          <a:blip r:embed="rId2"/>
          <a:stretch>
            <a:fillRect/>
          </a:stretch>
        </p:blipFill>
        <p:spPr>
          <a:xfrm>
            <a:off x="3524250" y="2410619"/>
            <a:ext cx="5143500" cy="3181350"/>
          </a:xfrm>
        </p:spPr>
      </p:pic>
    </p:spTree>
    <p:extLst>
      <p:ext uri="{BB962C8B-B14F-4D97-AF65-F5344CB8AC3E}">
        <p14:creationId xmlns:p14="http://schemas.microsoft.com/office/powerpoint/2010/main" val="418147265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FEDC22-B988-A638-4966-18F8A302EC68}"/>
              </a:ext>
            </a:extLst>
          </p:cNvPr>
          <p:cNvSpPr>
            <a:spLocks noGrp="1"/>
          </p:cNvSpPr>
          <p:nvPr>
            <p:ph type="title"/>
          </p:nvPr>
        </p:nvSpPr>
        <p:spPr>
          <a:xfrm>
            <a:off x="581025" y="679450"/>
            <a:ext cx="10515600" cy="1325563"/>
          </a:xfrm>
        </p:spPr>
        <p:txBody>
          <a:bodyPr>
            <a:normAutofit fontScale="90000"/>
          </a:bodyPr>
          <a:lstStyle/>
          <a:p>
            <a:r>
              <a:rPr lang="en-US" dirty="0"/>
              <a:t>Not Doing your Consultation and Fitzpatrick correctly, wrong machine, wrong settings</a:t>
            </a:r>
          </a:p>
        </p:txBody>
      </p:sp>
      <p:pic>
        <p:nvPicPr>
          <p:cNvPr id="5" name="Content Placeholder 4">
            <a:extLst>
              <a:ext uri="{FF2B5EF4-FFF2-40B4-BE49-F238E27FC236}">
                <a16:creationId xmlns:a16="http://schemas.microsoft.com/office/drawing/2014/main" id="{8AABD007-A0B8-3B83-AD38-0DB2CA7DAB28}"/>
              </a:ext>
            </a:extLst>
          </p:cNvPr>
          <p:cNvPicPr>
            <a:picLocks noGrp="1" noChangeAspect="1"/>
          </p:cNvPicPr>
          <p:nvPr>
            <p:ph idx="1"/>
          </p:nvPr>
        </p:nvPicPr>
        <p:blipFill>
          <a:blip r:embed="rId2"/>
          <a:stretch>
            <a:fillRect/>
          </a:stretch>
        </p:blipFill>
        <p:spPr>
          <a:xfrm>
            <a:off x="3805237" y="2315369"/>
            <a:ext cx="4581525" cy="3371850"/>
          </a:xfrm>
        </p:spPr>
      </p:pic>
    </p:spTree>
    <p:extLst>
      <p:ext uri="{BB962C8B-B14F-4D97-AF65-F5344CB8AC3E}">
        <p14:creationId xmlns:p14="http://schemas.microsoft.com/office/powerpoint/2010/main" val="395703625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2A206D74-9331-6637-74A6-A86972D820EF}"/>
              </a:ext>
            </a:extLst>
          </p:cNvPr>
          <p:cNvPicPr>
            <a:picLocks noGrp="1" noChangeAspect="1"/>
          </p:cNvPicPr>
          <p:nvPr>
            <p:ph idx="1"/>
          </p:nvPr>
        </p:nvPicPr>
        <p:blipFill>
          <a:blip r:embed="rId2"/>
          <a:stretch>
            <a:fillRect/>
          </a:stretch>
        </p:blipFill>
        <p:spPr>
          <a:xfrm>
            <a:off x="3057525" y="1781969"/>
            <a:ext cx="6076950" cy="3524250"/>
          </a:xfrm>
        </p:spPr>
      </p:pic>
    </p:spTree>
    <p:extLst>
      <p:ext uri="{BB962C8B-B14F-4D97-AF65-F5344CB8AC3E}">
        <p14:creationId xmlns:p14="http://schemas.microsoft.com/office/powerpoint/2010/main" val="68928143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A6D91A-9D2F-8308-98A8-3BFB10C70E78}"/>
              </a:ext>
            </a:extLst>
          </p:cNvPr>
          <p:cNvSpPr>
            <a:spLocks noGrp="1"/>
          </p:cNvSpPr>
          <p:nvPr>
            <p:ph type="title"/>
          </p:nvPr>
        </p:nvSpPr>
        <p:spPr/>
        <p:txBody>
          <a:bodyPr/>
          <a:lstStyle/>
          <a:p>
            <a:r>
              <a:rPr lang="en-US" dirty="0"/>
              <a:t>WARNING!</a:t>
            </a:r>
          </a:p>
        </p:txBody>
      </p:sp>
      <p:sp>
        <p:nvSpPr>
          <p:cNvPr id="3" name="Content Placeholder 2">
            <a:extLst>
              <a:ext uri="{FF2B5EF4-FFF2-40B4-BE49-F238E27FC236}">
                <a16:creationId xmlns:a16="http://schemas.microsoft.com/office/drawing/2014/main" id="{AF19FCB9-302E-B540-8799-51511A80F6D7}"/>
              </a:ext>
            </a:extLst>
          </p:cNvPr>
          <p:cNvSpPr>
            <a:spLocks noGrp="1"/>
          </p:cNvSpPr>
          <p:nvPr>
            <p:ph idx="1"/>
          </p:nvPr>
        </p:nvSpPr>
        <p:spPr>
          <a:xfrm>
            <a:off x="609600" y="1253331"/>
            <a:ext cx="10515600" cy="4351338"/>
          </a:xfrm>
        </p:spPr>
        <p:txBody>
          <a:bodyPr/>
          <a:lstStyle/>
          <a:p>
            <a:r>
              <a:rPr lang="en-US" dirty="0"/>
              <a:t>Never trust Laser manufacturing claims that re not physically possible</a:t>
            </a:r>
          </a:p>
          <a:p>
            <a:r>
              <a:rPr lang="en-US" dirty="0"/>
              <a:t>An Alexandrite can only penetrate up to 3.3 mm on the skin</a:t>
            </a:r>
          </a:p>
          <a:p>
            <a:r>
              <a:rPr lang="en-US" dirty="0"/>
              <a:t>A diode 4.5 mm</a:t>
            </a:r>
          </a:p>
          <a:p>
            <a:r>
              <a:rPr lang="en-US" dirty="0"/>
              <a:t>An NDYAG 5 </a:t>
            </a:r>
          </a:p>
          <a:p>
            <a:endParaRPr lang="en-US" dirty="0"/>
          </a:p>
          <a:p>
            <a:r>
              <a:rPr lang="en-US" dirty="0"/>
              <a:t>The deeper the wavelength </a:t>
            </a:r>
          </a:p>
          <a:p>
            <a:r>
              <a:rPr lang="en-US" dirty="0"/>
              <a:t>Provides less trigger to skin melanin and, </a:t>
            </a:r>
          </a:p>
          <a:p>
            <a:r>
              <a:rPr lang="en-US" dirty="0"/>
              <a:t>More impact on hair melanin </a:t>
            </a:r>
          </a:p>
          <a:p>
            <a:pPr marL="0" indent="0">
              <a:buNone/>
            </a:pPr>
            <a:endParaRPr lang="en-US" dirty="0"/>
          </a:p>
        </p:txBody>
      </p:sp>
    </p:spTree>
    <p:extLst>
      <p:ext uri="{BB962C8B-B14F-4D97-AF65-F5344CB8AC3E}">
        <p14:creationId xmlns:p14="http://schemas.microsoft.com/office/powerpoint/2010/main" val="180962827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2BBB10-F073-7B63-F442-70A2634BB557}"/>
              </a:ext>
            </a:extLst>
          </p:cNvPr>
          <p:cNvSpPr>
            <a:spLocks noGrp="1"/>
          </p:cNvSpPr>
          <p:nvPr>
            <p:ph type="title"/>
          </p:nvPr>
        </p:nvSpPr>
        <p:spPr/>
        <p:txBody>
          <a:bodyPr/>
          <a:lstStyle/>
          <a:p>
            <a:r>
              <a:rPr lang="en-US" dirty="0"/>
              <a:t>Using the graphic below answer :</a:t>
            </a:r>
          </a:p>
        </p:txBody>
      </p:sp>
      <p:pic>
        <p:nvPicPr>
          <p:cNvPr id="4" name="Content Placeholder 3">
            <a:extLst>
              <a:ext uri="{FF2B5EF4-FFF2-40B4-BE49-F238E27FC236}">
                <a16:creationId xmlns:a16="http://schemas.microsoft.com/office/drawing/2014/main" id="{D06B44A2-51B7-F59E-9186-E095C37F4978}"/>
              </a:ext>
            </a:extLst>
          </p:cNvPr>
          <p:cNvPicPr>
            <a:picLocks noGrp="1" noChangeAspect="1"/>
          </p:cNvPicPr>
          <p:nvPr>
            <p:ph idx="1"/>
          </p:nvPr>
        </p:nvPicPr>
        <p:blipFill>
          <a:blip r:embed="rId2"/>
          <a:stretch>
            <a:fillRect/>
          </a:stretch>
        </p:blipFill>
        <p:spPr>
          <a:xfrm>
            <a:off x="7520325" y="1504336"/>
            <a:ext cx="3099435" cy="4852219"/>
          </a:xfrm>
          <a:prstGeom prst="rect">
            <a:avLst/>
          </a:prstGeom>
        </p:spPr>
      </p:pic>
      <p:sp>
        <p:nvSpPr>
          <p:cNvPr id="5" name="TextBox 4">
            <a:extLst>
              <a:ext uri="{FF2B5EF4-FFF2-40B4-BE49-F238E27FC236}">
                <a16:creationId xmlns:a16="http://schemas.microsoft.com/office/drawing/2014/main" id="{B28901FF-4968-7574-B378-DDAC6DDC99FD}"/>
              </a:ext>
            </a:extLst>
          </p:cNvPr>
          <p:cNvSpPr txBox="1"/>
          <p:nvPr/>
        </p:nvSpPr>
        <p:spPr>
          <a:xfrm>
            <a:off x="704850" y="2400300"/>
            <a:ext cx="5972175" cy="4093428"/>
          </a:xfrm>
          <a:prstGeom prst="rect">
            <a:avLst/>
          </a:prstGeom>
          <a:noFill/>
        </p:spPr>
        <p:txBody>
          <a:bodyPr wrap="square" rtlCol="0">
            <a:spAutoFit/>
          </a:bodyPr>
          <a:lstStyle/>
          <a:p>
            <a:pPr marL="285750" indent="-285750">
              <a:buFont typeface="Arial" panose="020B0604020202020204" pitchFamily="34" charset="0"/>
              <a:buChar char="•"/>
            </a:pPr>
            <a:r>
              <a:rPr lang="en-US" sz="3200" b="1" dirty="0"/>
              <a:t>Where are the skin melanocytes situated ?</a:t>
            </a:r>
          </a:p>
          <a:p>
            <a:pPr marL="285750" indent="-285750">
              <a:buFont typeface="Arial" panose="020B0604020202020204" pitchFamily="34" charset="0"/>
              <a:buChar char="•"/>
            </a:pPr>
            <a:r>
              <a:rPr lang="en-US" sz="3200" b="1" dirty="0"/>
              <a:t>Where is the hair follicle situated </a:t>
            </a:r>
          </a:p>
          <a:p>
            <a:pPr marL="285750" indent="-285750">
              <a:buFont typeface="Arial" panose="020B0604020202020204" pitchFamily="34" charset="0"/>
              <a:buChar char="•"/>
            </a:pPr>
            <a:r>
              <a:rPr lang="en-US" sz="3200" b="1" dirty="0"/>
              <a:t>Explain on this picture what does 755nm means , what 810 means and what 1064 means</a:t>
            </a:r>
          </a:p>
          <a:p>
            <a:endParaRPr lang="en-US" dirty="0"/>
          </a:p>
          <a:p>
            <a:pPr marL="285750" indent="-285750">
              <a:buFont typeface="Arial" panose="020B0604020202020204" pitchFamily="34" charset="0"/>
              <a:buChar char="•"/>
            </a:pPr>
            <a:endParaRPr lang="en-US" dirty="0"/>
          </a:p>
        </p:txBody>
      </p:sp>
    </p:spTree>
    <p:extLst>
      <p:ext uri="{BB962C8B-B14F-4D97-AF65-F5344CB8AC3E}">
        <p14:creationId xmlns:p14="http://schemas.microsoft.com/office/powerpoint/2010/main" val="402166279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615FFCF-A38B-B640-6943-C95F9E6C6A98}"/>
              </a:ext>
            </a:extLst>
          </p:cNvPr>
          <p:cNvSpPr>
            <a:spLocks noGrp="1"/>
          </p:cNvSpPr>
          <p:nvPr>
            <p:ph type="title"/>
          </p:nvPr>
        </p:nvSpPr>
        <p:spPr/>
        <p:txBody>
          <a:bodyPr/>
          <a:lstStyle/>
          <a:p>
            <a:r>
              <a:rPr lang="en-US" dirty="0"/>
              <a:t>Pulse Duration</a:t>
            </a:r>
          </a:p>
        </p:txBody>
      </p:sp>
      <p:sp>
        <p:nvSpPr>
          <p:cNvPr id="3" name="Content Placeholder 2">
            <a:extLst>
              <a:ext uri="{FF2B5EF4-FFF2-40B4-BE49-F238E27FC236}">
                <a16:creationId xmlns:a16="http://schemas.microsoft.com/office/drawing/2014/main" id="{F8DA151C-6555-90C2-4165-D431A3F60C1C}"/>
              </a:ext>
            </a:extLst>
          </p:cNvPr>
          <p:cNvSpPr>
            <a:spLocks noGrp="1"/>
          </p:cNvSpPr>
          <p:nvPr>
            <p:ph idx="1"/>
          </p:nvPr>
        </p:nvSpPr>
        <p:spPr/>
        <p:txBody>
          <a:bodyPr>
            <a:normAutofit fontScale="85000" lnSpcReduction="10000"/>
          </a:bodyPr>
          <a:lstStyle/>
          <a:p>
            <a:r>
              <a:rPr lang="en-US" dirty="0"/>
              <a:t>Pulse Duration/Delay  </a:t>
            </a:r>
          </a:p>
          <a:p>
            <a:r>
              <a:rPr lang="en-US" dirty="0"/>
              <a:t>Is the duration in milliseconds of laser exposure between one pulse and another </a:t>
            </a:r>
          </a:p>
          <a:p>
            <a:r>
              <a:rPr lang="en-US" dirty="0"/>
              <a:t>The theory of selective </a:t>
            </a:r>
            <a:r>
              <a:rPr lang="en-US" dirty="0" err="1"/>
              <a:t>photothermolysis</a:t>
            </a:r>
            <a:r>
              <a:rPr lang="en-US" dirty="0"/>
              <a:t> enables the laser surgeon to select an optimal pulse duration based on the thermal relaxation time (TRT). </a:t>
            </a:r>
          </a:p>
          <a:p>
            <a:r>
              <a:rPr lang="en-US" dirty="0"/>
              <a:t>Terminal hairs are approximately 300 µm in diameter, and thus the calculated TRT of a terminal hair follicle is approximately 100 </a:t>
            </a:r>
            <a:r>
              <a:rPr lang="en-US" dirty="0" err="1"/>
              <a:t>ms.</a:t>
            </a:r>
            <a:endParaRPr lang="en-US" dirty="0"/>
          </a:p>
          <a:p>
            <a:r>
              <a:rPr lang="en-US" dirty="0"/>
              <a:t>Shorter pulse widths are recommended on skin types I to III when the hair is lighter and</a:t>
            </a:r>
          </a:p>
          <a:p>
            <a:r>
              <a:rPr lang="en-US" dirty="0"/>
              <a:t>Longer pulse widths are better for darker skin tones as they are more selective for melanin within the hair follicle and can minimize epidermal damage as the pulse widths are greater than the TRT of the melanosomes in epidermal keratinocytes and melanocytes.</a:t>
            </a:r>
          </a:p>
        </p:txBody>
      </p:sp>
    </p:spTree>
    <p:extLst>
      <p:ext uri="{BB962C8B-B14F-4D97-AF65-F5344CB8AC3E}">
        <p14:creationId xmlns:p14="http://schemas.microsoft.com/office/powerpoint/2010/main" val="347558262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5005392-D224-9C58-7F85-47D812164E84}"/>
              </a:ext>
            </a:extLst>
          </p:cNvPr>
          <p:cNvSpPr>
            <a:spLocks noGrp="1"/>
          </p:cNvSpPr>
          <p:nvPr>
            <p:ph type="title"/>
          </p:nvPr>
        </p:nvSpPr>
        <p:spPr/>
        <p:txBody>
          <a:bodyPr/>
          <a:lstStyle/>
          <a:p>
            <a:r>
              <a:rPr lang="en-US" dirty="0"/>
              <a:t>Spot Size</a:t>
            </a:r>
          </a:p>
        </p:txBody>
      </p:sp>
      <p:sp>
        <p:nvSpPr>
          <p:cNvPr id="3" name="Content Placeholder 2">
            <a:extLst>
              <a:ext uri="{FF2B5EF4-FFF2-40B4-BE49-F238E27FC236}">
                <a16:creationId xmlns:a16="http://schemas.microsoft.com/office/drawing/2014/main" id="{04F5B3AD-4509-740E-C055-DB4BDEF8AB00}"/>
              </a:ext>
            </a:extLst>
          </p:cNvPr>
          <p:cNvSpPr>
            <a:spLocks noGrp="1"/>
          </p:cNvSpPr>
          <p:nvPr>
            <p:ph idx="1"/>
          </p:nvPr>
        </p:nvSpPr>
        <p:spPr/>
        <p:txBody>
          <a:bodyPr>
            <a:normAutofit fontScale="77500" lnSpcReduction="20000"/>
          </a:bodyPr>
          <a:lstStyle/>
          <a:p>
            <a:r>
              <a:rPr lang="en-US" dirty="0"/>
              <a:t>The spot size is the diameter in millimeters of the laser beam. </a:t>
            </a:r>
          </a:p>
          <a:p>
            <a:r>
              <a:rPr lang="en-US" dirty="0"/>
              <a:t>As photons within a laser beam penetrate the dermis they are scattered by collagen fibers, and those that are scattered outside the area of the laser beam are essentially wasted. </a:t>
            </a:r>
          </a:p>
          <a:p>
            <a:r>
              <a:rPr lang="en-US" dirty="0"/>
              <a:t>Photons are more likely to be scattered outside of the beam area for smaller spot sizes, whereas in a larger spot size the photons are likely to remain within the beam area following scatter. </a:t>
            </a:r>
          </a:p>
          <a:p>
            <a:r>
              <a:rPr lang="en-US" dirty="0"/>
              <a:t>A double-blind, randomized controlled trial of a long-pulsed alexandrite laser for LHR of the axillary region comparing 18- and 12-mm spot sizes at otherwise identical treatment parameters showed a 10% greater reduction in hair counts with the larger spot size. </a:t>
            </a:r>
          </a:p>
          <a:p>
            <a:r>
              <a:rPr lang="en-US" dirty="0"/>
              <a:t>A prospective study using an LPDL with a large 22- × 35-mm handpiece at low fluences, and no skin cooling was shown to have similar long-term hair removal efficacy to published studies of LPDLs with smaller spot sizes, using higher fluences and skin cooling. Thus larger spot sizes are preferable to smaller spot sizes.</a:t>
            </a:r>
          </a:p>
          <a:p>
            <a:endParaRPr lang="en-US" dirty="0"/>
          </a:p>
        </p:txBody>
      </p:sp>
    </p:spTree>
    <p:extLst>
      <p:ext uri="{BB962C8B-B14F-4D97-AF65-F5344CB8AC3E}">
        <p14:creationId xmlns:p14="http://schemas.microsoft.com/office/powerpoint/2010/main" val="151899602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389D570A-14C7-4F12-EEB2-2DC5FE914B58}"/>
              </a:ext>
            </a:extLst>
          </p:cNvPr>
          <p:cNvPicPr>
            <a:picLocks noGrp="1" noChangeAspect="1"/>
          </p:cNvPicPr>
          <p:nvPr>
            <p:ph idx="1"/>
          </p:nvPr>
        </p:nvPicPr>
        <p:blipFill>
          <a:blip r:embed="rId2"/>
          <a:stretch>
            <a:fillRect/>
          </a:stretch>
        </p:blipFill>
        <p:spPr>
          <a:xfrm>
            <a:off x="1866900" y="2563019"/>
            <a:ext cx="8458200" cy="1333500"/>
          </a:xfrm>
        </p:spPr>
      </p:pic>
    </p:spTree>
    <p:extLst>
      <p:ext uri="{BB962C8B-B14F-4D97-AF65-F5344CB8AC3E}">
        <p14:creationId xmlns:p14="http://schemas.microsoft.com/office/powerpoint/2010/main" val="104979436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078BD78-825B-67F4-B127-1CCE34F1DDCD}"/>
              </a:ext>
            </a:extLst>
          </p:cNvPr>
          <p:cNvSpPr>
            <a:spLocks noGrp="1"/>
          </p:cNvSpPr>
          <p:nvPr>
            <p:ph type="title"/>
          </p:nvPr>
        </p:nvSpPr>
        <p:spPr/>
        <p:txBody>
          <a:bodyPr/>
          <a:lstStyle/>
          <a:p>
            <a:r>
              <a:rPr lang="en-US" dirty="0"/>
              <a:t>Skin Cooling</a:t>
            </a:r>
          </a:p>
        </p:txBody>
      </p:sp>
      <p:sp>
        <p:nvSpPr>
          <p:cNvPr id="3" name="Content Placeholder 2">
            <a:extLst>
              <a:ext uri="{FF2B5EF4-FFF2-40B4-BE49-F238E27FC236}">
                <a16:creationId xmlns:a16="http://schemas.microsoft.com/office/drawing/2014/main" id="{00AAFB55-1D33-EF36-22CC-B08FA139559D}"/>
              </a:ext>
            </a:extLst>
          </p:cNvPr>
          <p:cNvSpPr>
            <a:spLocks noGrp="1"/>
          </p:cNvSpPr>
          <p:nvPr>
            <p:ph idx="1"/>
          </p:nvPr>
        </p:nvSpPr>
        <p:spPr/>
        <p:txBody>
          <a:bodyPr/>
          <a:lstStyle/>
          <a:p>
            <a:r>
              <a:rPr lang="en-US" dirty="0"/>
              <a:t>Most LASERS nowadays come with cooling systems on the laser tips</a:t>
            </a:r>
          </a:p>
          <a:p>
            <a:r>
              <a:rPr lang="en-US" dirty="0"/>
              <a:t>Some lasers blow freezing air </a:t>
            </a:r>
          </a:p>
          <a:p>
            <a:r>
              <a:rPr lang="en-US" dirty="0"/>
              <a:t>Some laser require for the skin to be cooled previously and after </a:t>
            </a:r>
          </a:p>
          <a:p>
            <a:r>
              <a:rPr lang="en-US" dirty="0"/>
              <a:t>Sometimes cryogen gel is used but is not that wide used in esthetic lasers </a:t>
            </a:r>
          </a:p>
        </p:txBody>
      </p:sp>
    </p:spTree>
    <p:extLst>
      <p:ext uri="{BB962C8B-B14F-4D97-AF65-F5344CB8AC3E}">
        <p14:creationId xmlns:p14="http://schemas.microsoft.com/office/powerpoint/2010/main" val="420059278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2B2680-2995-E229-E54A-7C2897E6A785}"/>
              </a:ext>
            </a:extLst>
          </p:cNvPr>
          <p:cNvSpPr>
            <a:spLocks noGrp="1"/>
          </p:cNvSpPr>
          <p:nvPr>
            <p:ph type="title"/>
          </p:nvPr>
        </p:nvSpPr>
        <p:spPr/>
        <p:txBody>
          <a:bodyPr/>
          <a:lstStyle/>
          <a:p>
            <a:r>
              <a:rPr lang="en-US" dirty="0"/>
              <a:t>Let’s Watch!</a:t>
            </a:r>
          </a:p>
        </p:txBody>
      </p:sp>
      <p:pic>
        <p:nvPicPr>
          <p:cNvPr id="4" name="Online Media 3" title="Science of Laser Hair Removal in SLOW MOTION">
            <a:hlinkClick r:id="" action="ppaction://media"/>
            <a:extLst>
              <a:ext uri="{FF2B5EF4-FFF2-40B4-BE49-F238E27FC236}">
                <a16:creationId xmlns:a16="http://schemas.microsoft.com/office/drawing/2014/main" id="{1AA54CA6-B61A-74C7-18DB-7E5A25483F1D}"/>
              </a:ext>
            </a:extLst>
          </p:cNvPr>
          <p:cNvPicPr>
            <a:picLocks noGrp="1" noRot="1" noChangeAspect="1"/>
          </p:cNvPicPr>
          <p:nvPr>
            <p:ph idx="1"/>
            <a:videoFile r:link="rId1"/>
          </p:nvPr>
        </p:nvPicPr>
        <p:blipFill>
          <a:blip r:embed="rId3"/>
          <a:stretch>
            <a:fillRect/>
          </a:stretch>
        </p:blipFill>
        <p:spPr>
          <a:xfrm>
            <a:off x="2246313" y="1825625"/>
            <a:ext cx="7700962" cy="4351338"/>
          </a:xfrm>
          <a:prstGeom prst="rect">
            <a:avLst/>
          </a:prstGeom>
        </p:spPr>
      </p:pic>
    </p:spTree>
    <p:extLst>
      <p:ext uri="{BB962C8B-B14F-4D97-AF65-F5344CB8AC3E}">
        <p14:creationId xmlns:p14="http://schemas.microsoft.com/office/powerpoint/2010/main" val="41030683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2" name="Rectangle 7">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4" name="Picture 13">
            <a:extLst>
              <a:ext uri="{FF2B5EF4-FFF2-40B4-BE49-F238E27FC236}">
                <a16:creationId xmlns:a16="http://schemas.microsoft.com/office/drawing/2014/main" id="{F366F036-9E2A-49F6-BC92-A5C0DB32A813}"/>
              </a:ext>
            </a:extLst>
          </p:cNvPr>
          <p:cNvPicPr>
            <a:picLocks noChangeAspect="1"/>
          </p:cNvPicPr>
          <p:nvPr/>
        </p:nvPicPr>
        <p:blipFill>
          <a:blip r:embed="rId2">
            <a:alphaModFix amt="70000"/>
            <a:extLst>
              <a:ext uri="{28A0092B-C50C-407E-A947-70E740481C1C}">
                <a14:useLocalDpi xmlns:a14="http://schemas.microsoft.com/office/drawing/2010/main" val="0"/>
              </a:ext>
            </a:extLst>
          </a:blip>
          <a:stretch>
            <a:fillRect/>
          </a:stretch>
        </p:blipFill>
        <p:spPr>
          <a:xfrm>
            <a:off x="0" y="-24531"/>
            <a:ext cx="12192000" cy="6858000"/>
          </a:xfrm>
          <a:prstGeom prst="rect">
            <a:avLst/>
          </a:prstGeom>
        </p:spPr>
      </p:pic>
      <p:sp>
        <p:nvSpPr>
          <p:cNvPr id="2" name="Title 1"/>
          <p:cNvSpPr>
            <a:spLocks noGrp="1"/>
          </p:cNvSpPr>
          <p:nvPr>
            <p:ph type="title"/>
          </p:nvPr>
        </p:nvSpPr>
        <p:spPr>
          <a:xfrm>
            <a:off x="1524000" y="2857498"/>
            <a:ext cx="9144000" cy="1093942"/>
          </a:xfrm>
        </p:spPr>
        <p:txBody>
          <a:bodyPr vert="horz" lIns="91440" tIns="45720" rIns="91440" bIns="45720" rtlCol="0" anchor="b">
            <a:normAutofit/>
          </a:bodyPr>
          <a:lstStyle/>
          <a:p>
            <a:pPr algn="ctr"/>
            <a:r>
              <a:rPr lang="en-US" sz="6000" dirty="0">
                <a:solidFill>
                  <a:srgbClr val="FFFFFF"/>
                </a:solidFill>
                <a:latin typeface="Futura PT Demi" panose="020B0702020204020303" pitchFamily="34" charset="0"/>
              </a:rPr>
              <a:t>QUESTIONS?</a:t>
            </a:r>
          </a:p>
        </p:txBody>
      </p:sp>
      <p:sp>
        <p:nvSpPr>
          <p:cNvPr id="4" name="Rectangle 3">
            <a:extLst>
              <a:ext uri="{FF2B5EF4-FFF2-40B4-BE49-F238E27FC236}">
                <a16:creationId xmlns:a16="http://schemas.microsoft.com/office/drawing/2014/main" id="{5AFD43E7-FE91-4A92-AA5E-044C638ED29B}"/>
              </a:ext>
            </a:extLst>
          </p:cNvPr>
          <p:cNvSpPr/>
          <p:nvPr/>
        </p:nvSpPr>
        <p:spPr>
          <a:xfrm>
            <a:off x="1969478" y="2719754"/>
            <a:ext cx="8194430" cy="148883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CA"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659B84DDB5A38478B70829D36E55428" ma:contentTypeVersion="13" ma:contentTypeDescription="Create a new document." ma:contentTypeScope="" ma:versionID="1bbffaa8642a7aa62ae8b095a261220e">
  <xsd:schema xmlns:xsd="http://www.w3.org/2001/XMLSchema" xmlns:xs="http://www.w3.org/2001/XMLSchema" xmlns:p="http://schemas.microsoft.com/office/2006/metadata/properties" xmlns:ns3="e39b2e7b-4903-47ff-bd4b-8d2fa0c4d256" xmlns:ns4="b859bac5-f8e7-4332-87d7-6acb10f197c4" targetNamespace="http://schemas.microsoft.com/office/2006/metadata/properties" ma:root="true" ma:fieldsID="5d6079a793c404a879ec1ab0fc7b0df3" ns3:_="" ns4:_="">
    <xsd:import namespace="e39b2e7b-4903-47ff-bd4b-8d2fa0c4d256"/>
    <xsd:import namespace="b859bac5-f8e7-4332-87d7-6acb10f197c4"/>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4:SharedWithUsers" minOccurs="0"/>
                <xsd:element ref="ns4:SharedWithDetails" minOccurs="0"/>
                <xsd:element ref="ns4:SharingHintHash" minOccurs="0"/>
                <xsd:element ref="ns3:MediaServiceAutoKeyPoints" minOccurs="0"/>
                <xsd:element ref="ns3:MediaServiceKeyPoint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39b2e7b-4903-47ff-bd4b-8d2fa0c4d25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859bac5-f8e7-4332-87d7-6acb10f197c4"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SharingHintHash" ma:index="17"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141410CF-7035-460A-ACF8-12A714084EC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39b2e7b-4903-47ff-bd4b-8d2fa0c4d256"/>
    <ds:schemaRef ds:uri="b859bac5-f8e7-4332-87d7-6acb10f197c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8C5489E-87E3-4684-B2F3-6D56E1B60BAA}">
  <ds:schemaRefs>
    <ds:schemaRef ds:uri="http://schemas.microsoft.com/sharepoint/v3/contenttype/forms"/>
  </ds:schemaRefs>
</ds:datastoreItem>
</file>

<file path=customXml/itemProps3.xml><?xml version="1.0" encoding="utf-8"?>
<ds:datastoreItem xmlns:ds="http://schemas.openxmlformats.org/officeDocument/2006/customXml" ds:itemID="{77F8F98D-FBAA-4105-85D8-282E14068585}">
  <ds:schemaRefs>
    <ds:schemaRef ds:uri="http://schemas.openxmlformats.org/package/2006/metadata/core-properties"/>
    <ds:schemaRef ds:uri="http://schemas.microsoft.com/office/2006/metadata/properties"/>
    <ds:schemaRef ds:uri="http://purl.org/dc/terms/"/>
    <ds:schemaRef ds:uri="http://www.w3.org/XML/1998/namespace"/>
    <ds:schemaRef ds:uri="http://schemas.microsoft.com/office/2006/documentManagement/types"/>
    <ds:schemaRef ds:uri="http://purl.org/dc/elements/1.1/"/>
    <ds:schemaRef ds:uri="http://purl.org/dc/dcmitype/"/>
    <ds:schemaRef ds:uri="b859bac5-f8e7-4332-87d7-6acb10f197c4"/>
    <ds:schemaRef ds:uri="http://schemas.microsoft.com/office/infopath/2007/PartnerControls"/>
    <ds:schemaRef ds:uri="e39b2e7b-4903-47ff-bd4b-8d2fa0c4d256"/>
  </ds:schemaRefs>
</ds:datastoreItem>
</file>

<file path=docProps/app.xml><?xml version="1.0" encoding="utf-8"?>
<Properties xmlns="http://schemas.openxmlformats.org/officeDocument/2006/extended-properties" xmlns:vt="http://schemas.openxmlformats.org/officeDocument/2006/docPropsVTypes">
  <TotalTime>6923</TotalTime>
  <Words>2485</Words>
  <Application>Microsoft Office PowerPoint</Application>
  <PresentationFormat>Widescreen</PresentationFormat>
  <Paragraphs>139</Paragraphs>
  <Slides>41</Slides>
  <Notes>0</Notes>
  <HiddenSlides>0</HiddenSlides>
  <MMClips>2</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41</vt:i4>
      </vt:variant>
    </vt:vector>
  </HeadingPairs>
  <TitlesOfParts>
    <vt:vector size="46" baseType="lpstr">
      <vt:lpstr>Arial</vt:lpstr>
      <vt:lpstr>Calibri</vt:lpstr>
      <vt:lpstr>Futura PT Book</vt:lpstr>
      <vt:lpstr>Futura PT Demi</vt:lpstr>
      <vt:lpstr>Office Theme</vt:lpstr>
      <vt:lpstr>PowerPoint Presentation</vt:lpstr>
      <vt:lpstr>PowerPoint Presentation</vt:lpstr>
      <vt:lpstr>PowerPoint Presentation</vt:lpstr>
      <vt:lpstr>PowerPoint Presentation</vt:lpstr>
      <vt:lpstr>PowerPoint Presentation</vt:lpstr>
      <vt:lpstr>Scattering </vt:lpstr>
      <vt:lpstr>PowerPoint Presentation</vt:lpstr>
      <vt:lpstr>PowerPoint Presentation</vt:lpstr>
      <vt:lpstr>Basic Hair Biology</vt:lpstr>
      <vt:lpstr>PowerPoint Presentation</vt:lpstr>
      <vt:lpstr>PowerPoint Presentation</vt:lpstr>
      <vt:lpstr>Hair Growth Cycle </vt:lpstr>
      <vt:lpstr>Types of Hair </vt:lpstr>
      <vt:lpstr>PowerPoint Presentation</vt:lpstr>
      <vt:lpstr>Mechanism of laser hair removal</vt:lpstr>
      <vt:lpstr>PowerPoint Presentation</vt:lpstr>
      <vt:lpstr>PowerPoint Presentation</vt:lpstr>
      <vt:lpstr>PowerPoint Presentation</vt:lpstr>
      <vt:lpstr>Key factors in optimizing treatment</vt:lpstr>
      <vt:lpstr>Paitent Selection</vt:lpstr>
      <vt:lpstr>Let’s do the case studies !</vt:lpstr>
      <vt:lpstr>PowerPoint Presentation</vt:lpstr>
      <vt:lpstr>PowerPoint Presentation</vt:lpstr>
      <vt:lpstr>Device Variables Wavelength</vt:lpstr>
      <vt:lpstr>Different Laser Wavelegths </vt:lpstr>
      <vt:lpstr>PowerPoint Presentation</vt:lpstr>
      <vt:lpstr>PowerPoint Presentation</vt:lpstr>
      <vt:lpstr>PowerPoint Presentation</vt:lpstr>
      <vt:lpstr>PowerPoint Presentation</vt:lpstr>
      <vt:lpstr>PowerPoint Presentation</vt:lpstr>
      <vt:lpstr>PowerPoint Presentation</vt:lpstr>
      <vt:lpstr>Not Doing your Consultation and Fitzpatrick correctly, wrong machine, wrong settings</vt:lpstr>
      <vt:lpstr>PowerPoint Presentation</vt:lpstr>
      <vt:lpstr>WARNING!</vt:lpstr>
      <vt:lpstr>Using the graphic below answer :</vt:lpstr>
      <vt:lpstr>Pulse Duration</vt:lpstr>
      <vt:lpstr>Spot Size</vt:lpstr>
      <vt:lpstr>PowerPoint Presentation</vt:lpstr>
      <vt:lpstr>Skin Cooling</vt:lpstr>
      <vt:lpstr>Let’s Watch!</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Galyna Vavryniuk | Anderson College | Downtown</dc:creator>
  <cp:lastModifiedBy>Gabrielle Heard | Anderson College | Head Office</cp:lastModifiedBy>
  <cp:revision>242</cp:revision>
  <dcterms:created xsi:type="dcterms:W3CDTF">2020-02-19T20:43:13Z</dcterms:created>
  <dcterms:modified xsi:type="dcterms:W3CDTF">2023-04-11T22:45:40Z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0x010100C659B84DDB5A38478B70829D36E55428</vt:lpwstr>
  </property>
</Properties>
</file>