
<file path=[Content_Types].xml><?xml version="1.0" encoding="utf-8"?>
<Types xmlns="http://schemas.openxmlformats.org/package/2006/content-types">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Metadata/LabelInfo.xml" ContentType="application/vnd.ms-office.classificationlabel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microsoft.com/office/2020/02/relationships/classificationlabels" Target="docMetadata/LabelInfo.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883" r:id="rId1"/>
    <p:sldMasterId id="2147483895" r:id="rId2"/>
  </p:sldMasterIdLst>
  <p:notesMasterIdLst>
    <p:notesMasterId r:id="rId33"/>
  </p:notesMasterIdLst>
  <p:sldIdLst>
    <p:sldId id="256" r:id="rId3"/>
    <p:sldId id="372" r:id="rId4"/>
    <p:sldId id="360" r:id="rId5"/>
    <p:sldId id="381" r:id="rId6"/>
    <p:sldId id="746" r:id="rId7"/>
    <p:sldId id="415" r:id="rId8"/>
    <p:sldId id="416" r:id="rId9"/>
    <p:sldId id="465" r:id="rId10"/>
    <p:sldId id="539" r:id="rId11"/>
    <p:sldId id="418" r:id="rId12"/>
    <p:sldId id="423" r:id="rId13"/>
    <p:sldId id="424" r:id="rId14"/>
    <p:sldId id="426" r:id="rId15"/>
    <p:sldId id="430" r:id="rId16"/>
    <p:sldId id="462" r:id="rId17"/>
    <p:sldId id="466" r:id="rId18"/>
    <p:sldId id="764" r:id="rId19"/>
    <p:sldId id="467" r:id="rId20"/>
    <p:sldId id="469" r:id="rId21"/>
    <p:sldId id="748" r:id="rId22"/>
    <p:sldId id="749" r:id="rId23"/>
    <p:sldId id="572" r:id="rId24"/>
    <p:sldId id="765" r:id="rId25"/>
    <p:sldId id="752" r:id="rId26"/>
    <p:sldId id="759" r:id="rId27"/>
    <p:sldId id="573" r:id="rId28"/>
    <p:sldId id="577" r:id="rId29"/>
    <p:sldId id="579" r:id="rId30"/>
    <p:sldId id="581" r:id="rId31"/>
    <p:sldId id="436" r:id="rId32"/>
  </p:sldIdLst>
  <p:sldSz cx="12192000" cy="6858000"/>
  <p:notesSz cx="6858000" cy="9144000"/>
  <p:defaultTextStyle>
    <a:defPPr>
      <a:defRPr lang="en-US"/>
    </a:defPPr>
    <a:lvl1pPr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1pPr>
    <a:lvl2pPr marL="4572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2pPr>
    <a:lvl3pPr marL="9144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3pPr>
    <a:lvl4pPr marL="13716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4pPr>
    <a:lvl5pPr marL="1828800" algn="l" rtl="0" eaLnBrk="0" fontAlgn="base" hangingPunct="0">
      <a:spcBef>
        <a:spcPct val="0"/>
      </a:spcBef>
      <a:spcAft>
        <a:spcPct val="0"/>
      </a:spcAft>
      <a:defRPr sz="2400" kern="1200">
        <a:solidFill>
          <a:schemeClr val="tx1"/>
        </a:solidFill>
        <a:latin typeface="Arial" panose="020B0604020202020204" pitchFamily="34" charset="0"/>
        <a:ea typeface="ＭＳ Ｐゴシック" panose="020B0600070205080204" pitchFamily="34" charset="-128"/>
        <a:cs typeface="+mn-cs"/>
      </a:defRPr>
    </a:lvl5pPr>
    <a:lvl6pPr marL="22860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6pPr>
    <a:lvl7pPr marL="27432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7pPr>
    <a:lvl8pPr marL="32004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8pPr>
    <a:lvl9pPr marL="3657600" algn="l" defTabSz="914400" rtl="0" eaLnBrk="1" latinLnBrk="0" hangingPunct="1">
      <a:defRPr sz="2400" kern="1200">
        <a:solidFill>
          <a:schemeClr val="tx1"/>
        </a:solidFill>
        <a:latin typeface="Arial" panose="020B0604020202020204" pitchFamily="34" charset="0"/>
        <a:ea typeface="ＭＳ Ｐゴシック" panose="020B0600070205080204" pitchFamily="34" charset="-128"/>
        <a:cs typeface="+mn-cs"/>
      </a:defRPr>
    </a:lvl9pPr>
  </p:defaultTextStyle>
  <p:extLst>
    <p:ext uri="{EFAFB233-063F-42B5-8137-9DF3F51BA10A}">
      <p15:sldGuideLst xmlns:p15="http://schemas.microsoft.com/office/powerpoint/2012/main">
        <p15:guide id="1" orient="horz" pos="2160" userDrawn="1">
          <p15:clr>
            <a:srgbClr val="A4A3A4"/>
          </p15:clr>
        </p15:guide>
        <p15:guide id="2" orient="horz" pos="1002" userDrawn="1">
          <p15:clr>
            <a:srgbClr val="A4A3A4"/>
          </p15:clr>
        </p15:guide>
        <p15:guide id="3" pos="3840" userDrawn="1">
          <p15:clr>
            <a:srgbClr val="A4A3A4"/>
          </p15:clr>
        </p15:guide>
        <p15:guide id="4" pos="6995" userDrawn="1">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8913" autoAdjust="0"/>
    <p:restoredTop sz="91125" autoAdjust="0"/>
  </p:normalViewPr>
  <p:slideViewPr>
    <p:cSldViewPr snapToGrid="0">
      <p:cViewPr varScale="1">
        <p:scale>
          <a:sx n="71" d="100"/>
          <a:sy n="71" d="100"/>
        </p:scale>
        <p:origin x="955" y="53"/>
      </p:cViewPr>
      <p:guideLst>
        <p:guide orient="horz" pos="2160"/>
        <p:guide orient="horz" pos="1002"/>
        <p:guide pos="3840"/>
        <p:guide pos="6995"/>
      </p:guideLst>
    </p:cSldViewPr>
  </p:slideViewPr>
  <p:outlineViewPr>
    <p:cViewPr>
      <p:scale>
        <a:sx n="33" d="100"/>
        <a:sy n="33" d="100"/>
      </p:scale>
      <p:origin x="0" y="94560"/>
    </p:cViewPr>
  </p:outlineViewPr>
  <p:notesTextViewPr>
    <p:cViewPr>
      <p:scale>
        <a:sx n="100" d="100"/>
        <a:sy n="100" d="100"/>
      </p:scale>
      <p:origin x="0" y="0"/>
    </p:cViewPr>
  </p:notesTextViewPr>
  <p:sorterViewPr>
    <p:cViewPr>
      <p:scale>
        <a:sx n="150" d="100"/>
        <a:sy n="150" d="100"/>
      </p:scale>
      <p:origin x="0" y="0"/>
    </p:cViewPr>
  </p:sorterViewPr>
  <p:notesViewPr>
    <p:cSldViewPr snapToGrid="0">
      <p:cViewPr>
        <p:scale>
          <a:sx n="98" d="100"/>
          <a:sy n="98" d="100"/>
        </p:scale>
        <p:origin x="-2556" y="82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944578" name="Rectangle 2">
            <a:extLst>
              <a:ext uri="{FF2B5EF4-FFF2-40B4-BE49-F238E27FC236}">
                <a16:creationId xmlns:a16="http://schemas.microsoft.com/office/drawing/2014/main" id="{26B9BF41-5CDB-4AFD-BDE4-097A246D9D33}"/>
              </a:ext>
            </a:extLst>
          </p:cNvPr>
          <p:cNvSpPr>
            <a:spLocks noGrp="1" noChangeArrowheads="1"/>
          </p:cNvSpPr>
          <p:nvPr>
            <p:ph type="hdr" sz="quarter"/>
          </p:nvPr>
        </p:nvSpPr>
        <p:spPr bwMode="auto">
          <a:xfrm>
            <a:off x="0" y="0"/>
            <a:ext cx="2971800" cy="457200"/>
          </a:xfrm>
          <a:prstGeom prst="rect">
            <a:avLst/>
          </a:prstGeom>
          <a:noFill/>
          <a:ln>
            <a:noFill/>
          </a:ln>
          <a:effectLst/>
        </p:spPr>
        <p:txBody>
          <a:bodyPr vert="horz" wrap="none" lIns="91440" tIns="45720" rIns="91440" bIns="45720" numCol="1" anchor="t" anchorCtr="0" compatLnSpc="1">
            <a:prstTxWarp prst="textNoShape">
              <a:avLst/>
            </a:prstTxWarp>
          </a:bodyPr>
          <a:lstStyle>
            <a:lvl1pPr eaLnBrk="1" hangingPunct="1">
              <a:defRPr sz="1200">
                <a:latin typeface="Arial" charset="0"/>
                <a:ea typeface="ＭＳ Ｐゴシック" charset="0"/>
                <a:cs typeface="+mn-cs"/>
              </a:defRPr>
            </a:lvl1pPr>
          </a:lstStyle>
          <a:p>
            <a:pPr>
              <a:defRPr/>
            </a:pPr>
            <a:endParaRPr lang="en-US" dirty="0"/>
          </a:p>
        </p:txBody>
      </p:sp>
      <p:sp>
        <p:nvSpPr>
          <p:cNvPr id="1944579" name="Rectangle 3">
            <a:extLst>
              <a:ext uri="{FF2B5EF4-FFF2-40B4-BE49-F238E27FC236}">
                <a16:creationId xmlns:a16="http://schemas.microsoft.com/office/drawing/2014/main" id="{0463DB54-529D-43AE-869E-BE876F08480B}"/>
              </a:ext>
            </a:extLst>
          </p:cNvPr>
          <p:cNvSpPr>
            <a:spLocks noGrp="1" noChangeArrowheads="1"/>
          </p:cNvSpPr>
          <p:nvPr>
            <p:ph type="dt" idx="1"/>
          </p:nvPr>
        </p:nvSpPr>
        <p:spPr bwMode="auto">
          <a:xfrm>
            <a:off x="3886200" y="0"/>
            <a:ext cx="2971800" cy="457200"/>
          </a:xfrm>
          <a:prstGeom prst="rect">
            <a:avLst/>
          </a:prstGeom>
          <a:noFill/>
          <a:ln>
            <a:noFill/>
          </a:ln>
          <a:effectLst/>
        </p:spPr>
        <p:txBody>
          <a:bodyPr vert="horz" wrap="none" lIns="91440" tIns="45720" rIns="91440" bIns="45720" numCol="1" anchor="t" anchorCtr="0" compatLnSpc="1">
            <a:prstTxWarp prst="textNoShape">
              <a:avLst/>
            </a:prstTxWarp>
          </a:bodyPr>
          <a:lstStyle>
            <a:lvl1pPr algn="r" eaLnBrk="1" hangingPunct="1">
              <a:defRPr sz="1200">
                <a:latin typeface="Arial" charset="0"/>
                <a:ea typeface="ＭＳ Ｐゴシック" charset="0"/>
                <a:cs typeface="+mn-cs"/>
              </a:defRPr>
            </a:lvl1pPr>
          </a:lstStyle>
          <a:p>
            <a:pPr>
              <a:defRPr/>
            </a:pPr>
            <a:endParaRPr lang="en-US" dirty="0"/>
          </a:p>
        </p:txBody>
      </p:sp>
      <p:sp>
        <p:nvSpPr>
          <p:cNvPr id="2052" name="Rectangle 4">
            <a:extLst>
              <a:ext uri="{FF2B5EF4-FFF2-40B4-BE49-F238E27FC236}">
                <a16:creationId xmlns:a16="http://schemas.microsoft.com/office/drawing/2014/main" id="{97371820-EAB4-4B4D-9A70-C197DA33F942}"/>
              </a:ext>
            </a:extLst>
          </p:cNvPr>
          <p:cNvSpPr>
            <a:spLocks noGrp="1" noRot="1" noChangeAspect="1" noChangeArrowheads="1" noTextEdit="1"/>
          </p:cNvSpPr>
          <p:nvPr>
            <p:ph type="sldImg" idx="2"/>
          </p:nvPr>
        </p:nvSpPr>
        <p:spPr bwMode="auto">
          <a:xfrm>
            <a:off x="381000" y="685800"/>
            <a:ext cx="6096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944581" name="Rectangle 5">
            <a:extLst>
              <a:ext uri="{FF2B5EF4-FFF2-40B4-BE49-F238E27FC236}">
                <a16:creationId xmlns:a16="http://schemas.microsoft.com/office/drawing/2014/main" id="{81D3030E-9406-48E3-B6DF-0C1BC2D0D708}"/>
              </a:ext>
            </a:extLst>
          </p:cNvPr>
          <p:cNvSpPr>
            <a:spLocks noGrp="1" noChangeArrowheads="1"/>
          </p:cNvSpPr>
          <p:nvPr>
            <p:ph type="body" sz="quarter" idx="3"/>
          </p:nvPr>
        </p:nvSpPr>
        <p:spPr bwMode="auto">
          <a:xfrm>
            <a:off x="914400" y="4343400"/>
            <a:ext cx="5029200" cy="4114800"/>
          </a:xfrm>
          <a:prstGeom prst="rect">
            <a:avLst/>
          </a:prstGeom>
          <a:noFill/>
          <a:ln>
            <a:noFill/>
          </a:ln>
          <a:effectLst/>
        </p:spPr>
        <p:txBody>
          <a:bodyPr vert="horz" wrap="square" lIns="91440" tIns="45720" rIns="91440" bIns="45720" numCol="1" anchor="t" anchorCtr="0" compatLnSpc="1">
            <a:prstTxWarp prst="textNoShape">
              <a:avLst/>
            </a:prstTxWarp>
          </a:bodyPr>
          <a:lstStyle/>
          <a:p>
            <a:pPr lvl="0"/>
            <a:r>
              <a:rPr lang="en-US" noProof="0" dirty="0"/>
              <a:t>Click to edit Master text styles</a:t>
            </a:r>
          </a:p>
          <a:p>
            <a:pPr lvl="1"/>
            <a:r>
              <a:rPr lang="en-US" noProof="0" dirty="0"/>
              <a:t>Second level</a:t>
            </a:r>
          </a:p>
          <a:p>
            <a:pPr lvl="2"/>
            <a:r>
              <a:rPr lang="en-US" noProof="0" dirty="0"/>
              <a:t>Third level</a:t>
            </a:r>
          </a:p>
          <a:p>
            <a:pPr lvl="3"/>
            <a:r>
              <a:rPr lang="en-US" noProof="0" dirty="0"/>
              <a:t>Fourth level</a:t>
            </a:r>
          </a:p>
          <a:p>
            <a:pPr lvl="4"/>
            <a:r>
              <a:rPr lang="en-US" noProof="0" dirty="0"/>
              <a:t>Fifth level</a:t>
            </a:r>
          </a:p>
        </p:txBody>
      </p:sp>
      <p:sp>
        <p:nvSpPr>
          <p:cNvPr id="1944582" name="Rectangle 6">
            <a:extLst>
              <a:ext uri="{FF2B5EF4-FFF2-40B4-BE49-F238E27FC236}">
                <a16:creationId xmlns:a16="http://schemas.microsoft.com/office/drawing/2014/main" id="{294E0612-EF0A-4E8D-B842-582479C56CB2}"/>
              </a:ext>
            </a:extLst>
          </p:cNvPr>
          <p:cNvSpPr>
            <a:spLocks noGrp="1" noChangeArrowheads="1"/>
          </p:cNvSpPr>
          <p:nvPr>
            <p:ph type="ftr" sz="quarter" idx="4"/>
          </p:nvPr>
        </p:nvSpPr>
        <p:spPr bwMode="auto">
          <a:xfrm>
            <a:off x="0" y="8686800"/>
            <a:ext cx="2971800" cy="457200"/>
          </a:xfrm>
          <a:prstGeom prst="rect">
            <a:avLst/>
          </a:prstGeom>
          <a:noFill/>
          <a:ln>
            <a:noFill/>
          </a:ln>
          <a:effectLst/>
        </p:spPr>
        <p:txBody>
          <a:bodyPr vert="horz" wrap="none" lIns="91440" tIns="45720" rIns="91440" bIns="45720" numCol="1" anchor="b" anchorCtr="0" compatLnSpc="1">
            <a:prstTxWarp prst="textNoShape">
              <a:avLst/>
            </a:prstTxWarp>
          </a:bodyPr>
          <a:lstStyle>
            <a:lvl1pPr eaLnBrk="1" hangingPunct="1">
              <a:defRPr sz="1200">
                <a:latin typeface="Arial" charset="0"/>
                <a:ea typeface="ＭＳ Ｐゴシック" charset="0"/>
                <a:cs typeface="+mn-cs"/>
              </a:defRPr>
            </a:lvl1pPr>
          </a:lstStyle>
          <a:p>
            <a:pPr>
              <a:defRPr/>
            </a:pPr>
            <a:endParaRPr lang="en-US" dirty="0"/>
          </a:p>
        </p:txBody>
      </p:sp>
      <p:sp>
        <p:nvSpPr>
          <p:cNvPr id="1944583" name="Rectangle 7">
            <a:extLst>
              <a:ext uri="{FF2B5EF4-FFF2-40B4-BE49-F238E27FC236}">
                <a16:creationId xmlns:a16="http://schemas.microsoft.com/office/drawing/2014/main" id="{AAE1A28C-0F33-47F7-BBCA-0C7C5DF1D0E5}"/>
              </a:ext>
            </a:extLst>
          </p:cNvPr>
          <p:cNvSpPr>
            <a:spLocks noGrp="1" noChangeArrowheads="1"/>
          </p:cNvSpPr>
          <p:nvPr>
            <p:ph type="sldNum" sz="quarter" idx="5"/>
          </p:nvPr>
        </p:nvSpPr>
        <p:spPr bwMode="auto">
          <a:xfrm>
            <a:off x="3886200" y="8686800"/>
            <a:ext cx="2971800" cy="457200"/>
          </a:xfrm>
          <a:prstGeom prst="rect">
            <a:avLst/>
          </a:prstGeom>
          <a:noFill/>
          <a:ln>
            <a:noFill/>
          </a:ln>
          <a:effectLst/>
        </p:spPr>
        <p:txBody>
          <a:bodyPr vert="horz" wrap="none" lIns="91440" tIns="45720" rIns="91440" bIns="45720" numCol="1" anchor="b" anchorCtr="0" compatLnSpc="1">
            <a:prstTxWarp prst="textNoShape">
              <a:avLst/>
            </a:prstTxWarp>
          </a:bodyPr>
          <a:lstStyle>
            <a:lvl1pPr algn="r" eaLnBrk="1" hangingPunct="1">
              <a:defRPr sz="1200" smtClean="0"/>
            </a:lvl1pPr>
          </a:lstStyle>
          <a:p>
            <a:pPr>
              <a:defRPr/>
            </a:pPr>
            <a:fld id="{937687BF-4116-419F-850A-0BDD646DCFBA}" type="slidenum">
              <a:rPr lang="en-US" altLang="en-US"/>
              <a:pPr>
                <a:defRPr/>
              </a:pPr>
              <a:t>‹#›</a:t>
            </a:fld>
            <a:endParaRPr lang="en-US" altLang="en-US" dirty="0"/>
          </a:p>
        </p:txBody>
      </p:sp>
    </p:spTree>
  </p:cSld>
  <p:clrMap bg1="lt1" tx1="dk1" bg2="lt2" tx2="dk2" accent1="accent1" accent2="accent2" accent3="accent3" accent4="accent4" accent5="accent5" accent6="accent6" hlink="hlink" folHlink="folHlink"/>
  <p:notesStyle>
    <a:lvl1pPr marL="225425" indent="-225425"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charset="0"/>
      </a:defRPr>
    </a:lvl1pPr>
    <a:lvl2pPr marL="225425" indent="-225425"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2pPr>
    <a:lvl3pPr marL="225425" indent="-225425"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3pPr>
    <a:lvl4pPr marL="225425" indent="-225425"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4pPr>
    <a:lvl5pPr marL="225425" indent="-225425" algn="l" rtl="0" eaLnBrk="0" fontAlgn="base" hangingPunct="0">
      <a:spcBef>
        <a:spcPct val="30000"/>
      </a:spcBef>
      <a:spcAft>
        <a:spcPct val="0"/>
      </a:spcAft>
      <a:buFont typeface="Arial" panose="020B0604020202020204" pitchFamily="34" charset="0"/>
      <a:buChar char="•"/>
      <a:defRPr sz="1200" kern="1200">
        <a:solidFill>
          <a:schemeClr val="tx1"/>
        </a:solidFill>
        <a:latin typeface="Arial" charset="0"/>
        <a:ea typeface="ＭＳ Ｐゴシック" charset="0"/>
        <a:cs typeface="ＭＳ Ｐゴシック"/>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7">
            <a:extLst>
              <a:ext uri="{FF2B5EF4-FFF2-40B4-BE49-F238E27FC236}">
                <a16:creationId xmlns:a16="http://schemas.microsoft.com/office/drawing/2014/main" id="{89A7DD42-C4BD-40C3-BA21-E2661581B991}"/>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BD25433D-482B-4F0C-8BC4-5E13E4798105}" type="slidenum">
              <a:rPr lang="en-US" altLang="en-US" sz="1200"/>
              <a:pPr/>
              <a:t>2</a:t>
            </a:fld>
            <a:endParaRPr lang="en-US" altLang="en-US" sz="1200" dirty="0"/>
          </a:p>
        </p:txBody>
      </p:sp>
      <p:sp>
        <p:nvSpPr>
          <p:cNvPr id="6147" name="Rectangle 2">
            <a:extLst>
              <a:ext uri="{FF2B5EF4-FFF2-40B4-BE49-F238E27FC236}">
                <a16:creationId xmlns:a16="http://schemas.microsoft.com/office/drawing/2014/main" id="{6322191A-F317-4E4F-A185-44192D9F4A8B}"/>
              </a:ext>
            </a:extLst>
          </p:cNvPr>
          <p:cNvSpPr>
            <a:spLocks noGrp="1" noRot="1" noChangeAspect="1" noChangeArrowheads="1" noTextEdit="1"/>
          </p:cNvSpPr>
          <p:nvPr>
            <p:ph type="sldImg"/>
          </p:nvPr>
        </p:nvSpPr>
        <p:spPr>
          <a:xfrm>
            <a:off x="381000" y="685800"/>
            <a:ext cx="6096000" cy="3429000"/>
          </a:xfrm>
          <a:solidFill>
            <a:srgbClr val="FFFFFF"/>
          </a:solidFill>
          <a:ln/>
        </p:spPr>
      </p:sp>
      <p:sp>
        <p:nvSpPr>
          <p:cNvPr id="6148" name="Rectangle 3">
            <a:extLst>
              <a:ext uri="{FF2B5EF4-FFF2-40B4-BE49-F238E27FC236}">
                <a16:creationId xmlns:a16="http://schemas.microsoft.com/office/drawing/2014/main" id="{FF2732BB-F31B-4C55-BC1C-6C9B72CAE2CF}"/>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5425" indent="-225425"/>
            <a:endParaRPr lang="en-US" altLang="en-US" dirty="0">
              <a:latin typeface="Arial" panose="020B0604020202020204" pitchFamily="34" charset="0"/>
              <a:ea typeface="ＭＳ Ｐゴシック" panose="020B0600070205080204" pitchFamily="34" charset="-128"/>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7">
            <a:extLst>
              <a:ext uri="{FF2B5EF4-FFF2-40B4-BE49-F238E27FC236}">
                <a16:creationId xmlns:a16="http://schemas.microsoft.com/office/drawing/2014/main" id="{6FFFB61B-1993-4F28-9C1C-180A389705C2}"/>
              </a:ext>
            </a:extLst>
          </p:cNvPr>
          <p:cNvSpPr>
            <a:spLocks noGrp="1" noChangeArrowheads="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9BD47693-4B58-4C0B-8AFD-8F953C95DBF7}" type="slidenum">
              <a:rPr lang="en-US" altLang="en-US" sz="1200"/>
              <a:pPr/>
              <a:t>3</a:t>
            </a:fld>
            <a:endParaRPr lang="en-US" altLang="en-US" sz="1200" dirty="0"/>
          </a:p>
        </p:txBody>
      </p:sp>
      <p:sp>
        <p:nvSpPr>
          <p:cNvPr id="8195" name="Rectangle 2">
            <a:extLst>
              <a:ext uri="{FF2B5EF4-FFF2-40B4-BE49-F238E27FC236}">
                <a16:creationId xmlns:a16="http://schemas.microsoft.com/office/drawing/2014/main" id="{EA11C0CD-792F-4324-A364-C35CA0002692}"/>
              </a:ext>
            </a:extLst>
          </p:cNvPr>
          <p:cNvSpPr>
            <a:spLocks noGrp="1" noRot="1" noChangeAspect="1" noChangeArrowheads="1" noTextEdit="1"/>
          </p:cNvSpPr>
          <p:nvPr>
            <p:ph type="sldImg"/>
          </p:nvPr>
        </p:nvSpPr>
        <p:spPr>
          <a:xfrm>
            <a:off x="381000" y="685800"/>
            <a:ext cx="6096000" cy="3429000"/>
          </a:xfrm>
          <a:solidFill>
            <a:srgbClr val="FFFFFF"/>
          </a:solidFill>
          <a:ln/>
        </p:spPr>
      </p:sp>
      <p:sp>
        <p:nvSpPr>
          <p:cNvPr id="8196" name="Rectangle 3">
            <a:extLst>
              <a:ext uri="{FF2B5EF4-FFF2-40B4-BE49-F238E27FC236}">
                <a16:creationId xmlns:a16="http://schemas.microsoft.com/office/drawing/2014/main" id="{930FCE5C-B3CC-45F5-822E-495645886140}"/>
              </a:ext>
            </a:extLst>
          </p:cNvPr>
          <p:cNvSpPr>
            <a:spLocks noGrp="1" noChangeArrowheads="1"/>
          </p:cNvSpPr>
          <p:nvPr>
            <p:ph type="body" idx="1"/>
          </p:nvPr>
        </p:nvSpPr>
        <p:spPr>
          <a:solidFill>
            <a:srgbClr val="FFFFFF"/>
          </a:solidFill>
          <a:ln>
            <a:solidFill>
              <a:srgbClr val="000000"/>
            </a:solidFill>
            <a:miter lim="800000"/>
            <a:headEnd/>
            <a:tailEnd/>
          </a:ln>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Can the effects of massage be generalized into mechanical, reflexive, and chemical effects? </a:t>
            </a:r>
            <a:r>
              <a:rPr lang="en-US" altLang="en-US" i="1" dirty="0">
                <a:latin typeface="Arial" panose="020B0604020202020204" pitchFamily="34" charset="0"/>
                <a:ea typeface="ＭＳ Ｐゴシック" panose="020B0600070205080204" pitchFamily="34" charset="-128"/>
              </a:rPr>
              <a:t>(No, massage responses cannot be generalized. Responses to massage are often the combination of effects of massage coupled with the client’</a:t>
            </a:r>
            <a:r>
              <a:rPr lang="en-US" altLang="ja-JP" i="1" dirty="0">
                <a:latin typeface="Arial" panose="020B0604020202020204" pitchFamily="34" charset="0"/>
                <a:ea typeface="ＭＳ Ｐゴシック" panose="020B0600070205080204" pitchFamily="34" charset="-128"/>
              </a:rPr>
              <a:t>s physiological state and receptivity to the massage.)</a:t>
            </a:r>
          </a:p>
          <a:p>
            <a:pPr marL="228600" indent="-228600">
              <a:buFontTx/>
              <a:buChar char="•"/>
            </a:pPr>
            <a:r>
              <a:rPr lang="en-US" altLang="en-US" dirty="0">
                <a:latin typeface="Arial" panose="020B0604020202020204" pitchFamily="34" charset="0"/>
                <a:ea typeface="ＭＳ Ｐゴシック" panose="020B0600070205080204" pitchFamily="34" charset="-128"/>
              </a:rPr>
              <a:t>Refer to Box 10.1.</a:t>
            </a:r>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Slide Image Placeholder 1">
            <a:extLst>
              <a:ext uri="{FF2B5EF4-FFF2-40B4-BE49-F238E27FC236}">
                <a16:creationId xmlns:a16="http://schemas.microsoft.com/office/drawing/2014/main" id="{83050E41-D850-4A1A-95E8-FAAC43300FDF}"/>
              </a:ext>
            </a:extLst>
          </p:cNvPr>
          <p:cNvSpPr>
            <a:spLocks noGrp="1" noRot="1" noChangeAspect="1" noChangeArrowheads="1" noTextEdit="1"/>
          </p:cNvSpPr>
          <p:nvPr>
            <p:ph type="sldImg"/>
          </p:nvPr>
        </p:nvSpPr>
        <p:spPr>
          <a:xfrm>
            <a:off x="381000" y="685800"/>
            <a:ext cx="6096000" cy="3429000"/>
          </a:xfrm>
          <a:ln/>
        </p:spPr>
      </p:sp>
      <p:sp>
        <p:nvSpPr>
          <p:cNvPr id="10243" name="Notes Placeholder 2">
            <a:extLst>
              <a:ext uri="{FF2B5EF4-FFF2-40B4-BE49-F238E27FC236}">
                <a16:creationId xmlns:a16="http://schemas.microsoft.com/office/drawing/2014/main" id="{C70D13ED-5D9A-4717-ADD2-D93CA28499D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dirty="0">
                <a:latin typeface="Arial" panose="020B0604020202020204" pitchFamily="34" charset="0"/>
                <a:ea typeface="ＭＳ Ｐゴシック" panose="020B0600070205080204" pitchFamily="34" charset="-128"/>
              </a:rPr>
              <a:t>Depth of pressure is important because most body tissue has several layers, including the skin; the superficial fascia; the superficial, middle, and deep muscle; and the various fascial sheaths and connective tissue structures. Pressure must be applied through each successive layer to reach the deeper layer without causing damage or discomfort to the tissue. </a:t>
            </a:r>
          </a:p>
          <a:p>
            <a:pPr>
              <a:buFontTx/>
              <a:buChar char="•"/>
            </a:pPr>
            <a:r>
              <a:rPr lang="en-US" altLang="en-US" dirty="0">
                <a:latin typeface="Arial" panose="020B0604020202020204" pitchFamily="34" charset="0"/>
                <a:ea typeface="ＭＳ Ｐゴシック" panose="020B0600070205080204" pitchFamily="34" charset="-128"/>
              </a:rPr>
              <a:t>Refer to Fig. 10.1.</a:t>
            </a:r>
          </a:p>
          <a:p>
            <a:pPr>
              <a:buFontTx/>
              <a:buChar char="•"/>
            </a:pPr>
            <a:r>
              <a:rPr lang="en-US" altLang="en-US" dirty="0">
                <a:latin typeface="Arial" panose="020B0604020202020204" pitchFamily="34" charset="0"/>
                <a:ea typeface="ＭＳ Ｐゴシック" panose="020B0600070205080204" pitchFamily="34" charset="-128"/>
              </a:rPr>
              <a:t>The </a:t>
            </a:r>
            <a:r>
              <a:rPr lang="en-US" altLang="en-US" i="1" dirty="0">
                <a:latin typeface="Arial" panose="020B0604020202020204" pitchFamily="34" charset="0"/>
                <a:ea typeface="ＭＳ Ｐゴシック" panose="020B0600070205080204" pitchFamily="34" charset="-128"/>
              </a:rPr>
              <a:t>centrifugal direction</a:t>
            </a:r>
            <a:r>
              <a:rPr lang="en-US" altLang="en-US" dirty="0">
                <a:latin typeface="Arial" panose="020B0604020202020204" pitchFamily="34" charset="0"/>
                <a:ea typeface="ＭＳ Ｐゴシック" panose="020B0600070205080204" pitchFamily="34" charset="-128"/>
              </a:rPr>
              <a:t> is when the massage moves from the center of the body out, and the </a:t>
            </a:r>
            <a:r>
              <a:rPr lang="en-US" altLang="en-US" i="1" dirty="0">
                <a:latin typeface="Arial" panose="020B0604020202020204" pitchFamily="34" charset="0"/>
                <a:ea typeface="ＭＳ Ｐゴシック" panose="020B0600070205080204" pitchFamily="34" charset="-128"/>
              </a:rPr>
              <a:t>centripetal direction</a:t>
            </a:r>
            <a:r>
              <a:rPr lang="en-US" altLang="en-US" dirty="0">
                <a:latin typeface="Arial" panose="020B0604020202020204" pitchFamily="34" charset="0"/>
                <a:ea typeface="ＭＳ Ｐゴシック" panose="020B0600070205080204" pitchFamily="34" charset="-128"/>
              </a:rPr>
              <a:t> is when it moves from the extremities toward the center of the body.</a:t>
            </a:r>
          </a:p>
        </p:txBody>
      </p:sp>
      <p:sp>
        <p:nvSpPr>
          <p:cNvPr id="10244" name="Slide Number Placeholder 3">
            <a:extLst>
              <a:ext uri="{FF2B5EF4-FFF2-40B4-BE49-F238E27FC236}">
                <a16:creationId xmlns:a16="http://schemas.microsoft.com/office/drawing/2014/main" id="{422E4823-EA00-4B12-81B1-C97691CBE4CE}"/>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636787F-F4F5-4DA4-95D3-2FBE57F22B6B}" type="slidenum">
              <a:rPr lang="en-US" altLang="en-US" sz="1200"/>
              <a:pPr/>
              <a:t>4</a:t>
            </a:fld>
            <a:endParaRPr lang="en-US" altLang="en-US" sz="1200"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Image Placeholder 1">
            <a:extLst>
              <a:ext uri="{FF2B5EF4-FFF2-40B4-BE49-F238E27FC236}">
                <a16:creationId xmlns:a16="http://schemas.microsoft.com/office/drawing/2014/main" id="{58E315D6-6C0F-4554-BCBC-605E0F922B55}"/>
              </a:ext>
            </a:extLst>
          </p:cNvPr>
          <p:cNvSpPr>
            <a:spLocks noGrp="1" noRot="1" noChangeAspect="1" noChangeArrowheads="1" noTextEdit="1"/>
          </p:cNvSpPr>
          <p:nvPr>
            <p:ph type="sldImg"/>
          </p:nvPr>
        </p:nvSpPr>
        <p:spPr>
          <a:xfrm>
            <a:off x="381000" y="685800"/>
            <a:ext cx="6096000" cy="3429000"/>
          </a:xfrm>
          <a:ln/>
        </p:spPr>
      </p:sp>
      <p:sp>
        <p:nvSpPr>
          <p:cNvPr id="12291" name="Notes Placeholder 2">
            <a:extLst>
              <a:ext uri="{FF2B5EF4-FFF2-40B4-BE49-F238E27FC236}">
                <a16:creationId xmlns:a16="http://schemas.microsoft.com/office/drawing/2014/main" id="{E5C664A3-B448-4E4E-BDA9-DAB5BF827A3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dirty="0">
                <a:latin typeface="Arial" panose="020B0604020202020204" pitchFamily="34" charset="0"/>
                <a:ea typeface="ＭＳ Ｐゴシック" panose="020B0600070205080204" pitchFamily="34" charset="-128"/>
              </a:rPr>
              <a:t>The intention for outcome is the therapist’s focus on the client and his or her goals with a clear concept of outcome.</a:t>
            </a:r>
          </a:p>
        </p:txBody>
      </p:sp>
      <p:sp>
        <p:nvSpPr>
          <p:cNvPr id="12292" name="Slide Number Placeholder 3">
            <a:extLst>
              <a:ext uri="{FF2B5EF4-FFF2-40B4-BE49-F238E27FC236}">
                <a16:creationId xmlns:a16="http://schemas.microsoft.com/office/drawing/2014/main" id="{29C01E95-2290-48D4-936A-96D692875D74}"/>
              </a:ext>
            </a:extLst>
          </p:cNvPr>
          <p:cNvSpPr>
            <a:spLocks noGrp="1"/>
          </p:cNvSpPr>
          <p:nvPr>
            <p:ph type="sldNum" sz="quarter" idx="5"/>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fld id="{CF449A98-EEC3-4A4C-A8E8-92AC871F7396}" type="slidenum">
              <a:rPr lang="en-US" altLang="en-US" sz="1200"/>
              <a:pPr/>
              <a:t>5</a:t>
            </a:fld>
            <a:endParaRPr lang="en-US" altLang="en-US" sz="1200" dirty="0"/>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Slide Image Placeholder 1">
            <a:extLst>
              <a:ext uri="{FF2B5EF4-FFF2-40B4-BE49-F238E27FC236}">
                <a16:creationId xmlns:a16="http://schemas.microsoft.com/office/drawing/2014/main" id="{A01EB973-356E-4EF4-A493-9FF364AF0FEC}"/>
              </a:ext>
            </a:extLst>
          </p:cNvPr>
          <p:cNvSpPr>
            <a:spLocks noGrp="1" noRot="1" noChangeAspect="1" noChangeArrowheads="1" noTextEdit="1"/>
          </p:cNvSpPr>
          <p:nvPr>
            <p:ph type="sldImg"/>
          </p:nvPr>
        </p:nvSpPr>
        <p:spPr>
          <a:xfrm>
            <a:off x="381000" y="685800"/>
            <a:ext cx="6096000" cy="3429000"/>
          </a:xfrm>
          <a:ln/>
        </p:spPr>
      </p:sp>
      <p:sp>
        <p:nvSpPr>
          <p:cNvPr id="14339" name="Notes Placeholder 2">
            <a:extLst>
              <a:ext uri="{FF2B5EF4-FFF2-40B4-BE49-F238E27FC236}">
                <a16:creationId xmlns:a16="http://schemas.microsoft.com/office/drawing/2014/main" id="{EB68C316-CD3E-453B-8AA7-0BD559A3282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The massage professional must make contact with the client’</a:t>
            </a:r>
            <a:r>
              <a:rPr lang="en-US" altLang="ja-JP" dirty="0">
                <a:latin typeface="Arial" panose="020B0604020202020204" pitchFamily="34" charset="0"/>
                <a:ea typeface="ＭＳ Ｐゴシック" panose="020B0600070205080204" pitchFamily="34" charset="-128"/>
              </a:rPr>
              <a:t>s body in a secure, confident way. </a:t>
            </a:r>
          </a:p>
          <a:p>
            <a:pPr marL="228600" indent="-228600">
              <a:buFontTx/>
              <a:buChar char="•"/>
            </a:pPr>
            <a:r>
              <a:rPr lang="en-US" altLang="en-US" dirty="0">
                <a:latin typeface="Arial" panose="020B0604020202020204" pitchFamily="34" charset="0"/>
                <a:ea typeface="ＭＳ Ｐゴシック" panose="020B0600070205080204" pitchFamily="34" charset="-128"/>
              </a:rPr>
              <a:t>An unsure touch is difficult to interpret and unsettling to the client. </a:t>
            </a:r>
          </a:p>
          <a:p>
            <a:pPr marL="228600" indent="-228600">
              <a:buFontTx/>
              <a:buChar char="•"/>
            </a:pPr>
            <a:r>
              <a:rPr lang="en-US" altLang="en-US" dirty="0">
                <a:latin typeface="Arial" panose="020B0604020202020204" pitchFamily="34" charset="0"/>
                <a:ea typeface="ＭＳ Ｐゴシック" panose="020B0600070205080204" pitchFamily="34" charset="-128"/>
              </a:rPr>
              <a:t>Centering facilitates this process of remaining focused on the client.</a:t>
            </a:r>
          </a:p>
        </p:txBody>
      </p:sp>
      <p:sp>
        <p:nvSpPr>
          <p:cNvPr id="14340" name="Slide Number Placeholder 3">
            <a:extLst>
              <a:ext uri="{FF2B5EF4-FFF2-40B4-BE49-F238E27FC236}">
                <a16:creationId xmlns:a16="http://schemas.microsoft.com/office/drawing/2014/main" id="{A853A5FA-860C-4441-9F9B-B2D8ED953543}"/>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8BAB351-6E69-4F1A-AA8C-9857FDEA8C86}" type="slidenum">
              <a:rPr lang="en-US" altLang="en-US" sz="1200"/>
              <a:pPr algn="r" eaLnBrk="1" hangingPunct="1"/>
              <a:t>6</a:t>
            </a:fld>
            <a:endParaRPr lang="en-US" altLang="en-US" sz="1200" dirty="0"/>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Image Placeholder 1">
            <a:extLst>
              <a:ext uri="{FF2B5EF4-FFF2-40B4-BE49-F238E27FC236}">
                <a16:creationId xmlns:a16="http://schemas.microsoft.com/office/drawing/2014/main" id="{87679E38-9B99-4056-8D40-889B6B18DFCF}"/>
              </a:ext>
            </a:extLst>
          </p:cNvPr>
          <p:cNvSpPr>
            <a:spLocks noGrp="1" noRot="1" noChangeAspect="1" noChangeArrowheads="1" noTextEdit="1"/>
          </p:cNvSpPr>
          <p:nvPr>
            <p:ph type="sldImg"/>
          </p:nvPr>
        </p:nvSpPr>
        <p:spPr>
          <a:xfrm>
            <a:off x="381000" y="685800"/>
            <a:ext cx="6096000" cy="3429000"/>
          </a:xfrm>
          <a:ln/>
        </p:spPr>
      </p:sp>
      <p:sp>
        <p:nvSpPr>
          <p:cNvPr id="16387" name="Notes Placeholder 2">
            <a:extLst>
              <a:ext uri="{FF2B5EF4-FFF2-40B4-BE49-F238E27FC236}">
                <a16:creationId xmlns:a16="http://schemas.microsoft.com/office/drawing/2014/main" id="{1C629B42-593F-4F54-9462-D22F91CC579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171450" indent="-171450">
              <a:buFontTx/>
              <a:buChar char="•"/>
            </a:pPr>
            <a:r>
              <a:rPr lang="en-US" altLang="en-US" dirty="0">
                <a:latin typeface="Arial" panose="020B0604020202020204" pitchFamily="34" charset="0"/>
                <a:ea typeface="ＭＳ Ｐゴシック" panose="020B0600070205080204" pitchFamily="34" charset="-128"/>
              </a:rPr>
              <a:t>Making sure that the client is comfortable is important when positioning, and supports can be used for this purpose.</a:t>
            </a:r>
          </a:p>
        </p:txBody>
      </p:sp>
      <p:sp>
        <p:nvSpPr>
          <p:cNvPr id="16388" name="Slide Number Placeholder 3">
            <a:extLst>
              <a:ext uri="{FF2B5EF4-FFF2-40B4-BE49-F238E27FC236}">
                <a16:creationId xmlns:a16="http://schemas.microsoft.com/office/drawing/2014/main" id="{72D6936D-CBBC-448E-878C-576840F62B87}"/>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66C4C14-B28E-486A-B12B-3480A4221FA8}" type="slidenum">
              <a:rPr lang="en-US" altLang="en-US" sz="1200"/>
              <a:pPr algn="r" eaLnBrk="1" hangingPunct="1"/>
              <a:t>7</a:t>
            </a:fld>
            <a:endParaRPr lang="en-US" altLang="en-US" sz="1200" dirty="0"/>
          </a:p>
        </p:txBody>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Slide Image Placeholder 1">
            <a:extLst>
              <a:ext uri="{FF2B5EF4-FFF2-40B4-BE49-F238E27FC236}">
                <a16:creationId xmlns:a16="http://schemas.microsoft.com/office/drawing/2014/main" id="{0B28E398-ACF7-4F38-8124-A3947288D698}"/>
              </a:ext>
            </a:extLst>
          </p:cNvPr>
          <p:cNvSpPr>
            <a:spLocks noGrp="1" noRot="1" noChangeAspect="1" noChangeArrowheads="1" noTextEdit="1"/>
          </p:cNvSpPr>
          <p:nvPr>
            <p:ph type="sldImg"/>
          </p:nvPr>
        </p:nvSpPr>
        <p:spPr>
          <a:xfrm>
            <a:off x="381000" y="685800"/>
            <a:ext cx="6096000" cy="3429000"/>
          </a:xfrm>
          <a:ln/>
        </p:spPr>
      </p:sp>
      <p:sp>
        <p:nvSpPr>
          <p:cNvPr id="18435" name="Notes Placeholder 2">
            <a:extLst>
              <a:ext uri="{FF2B5EF4-FFF2-40B4-BE49-F238E27FC236}">
                <a16:creationId xmlns:a16="http://schemas.microsoft.com/office/drawing/2014/main" id="{4641DDC3-C2B0-4A72-B92E-14D3873DF9B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Actions that involve pushing, pulling, friction, or sudden loading (e.g., a direct blow) are examples of mechanical force.</a:t>
            </a:r>
          </a:p>
          <a:p>
            <a:pPr marL="228600" indent="-228600">
              <a:buFontTx/>
              <a:buChar char="•"/>
            </a:pPr>
            <a:r>
              <a:rPr lang="en-US" altLang="en-US" dirty="0">
                <a:latin typeface="Arial" panose="020B0604020202020204" pitchFamily="34" charset="0"/>
                <a:ea typeface="ＭＳ Ｐゴシック" panose="020B0600070205080204" pitchFamily="34" charset="-128"/>
              </a:rPr>
              <a:t>Not all tissue is affected the same way by each type of force. </a:t>
            </a:r>
          </a:p>
        </p:txBody>
      </p:sp>
      <p:sp>
        <p:nvSpPr>
          <p:cNvPr id="18436" name="Slide Number Placeholder 3">
            <a:extLst>
              <a:ext uri="{FF2B5EF4-FFF2-40B4-BE49-F238E27FC236}">
                <a16:creationId xmlns:a16="http://schemas.microsoft.com/office/drawing/2014/main" id="{7277E826-D8B0-4E04-8ABB-75253F9BCA3F}"/>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02F9B33C-D00B-4525-A1F4-E5F70520BA24}" type="slidenum">
              <a:rPr lang="en-US" altLang="en-US" sz="1200"/>
              <a:pPr algn="r" eaLnBrk="1" hangingPunct="1"/>
              <a:t>8</a:t>
            </a:fld>
            <a:endParaRPr lang="en-US" altLang="en-US" sz="1200" dirty="0"/>
          </a:p>
        </p:txBody>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Slide Image Placeholder 1">
            <a:extLst>
              <a:ext uri="{FF2B5EF4-FFF2-40B4-BE49-F238E27FC236}">
                <a16:creationId xmlns:a16="http://schemas.microsoft.com/office/drawing/2014/main" id="{0388AF79-8407-446F-9E40-28DCCEE86304}"/>
              </a:ext>
            </a:extLst>
          </p:cNvPr>
          <p:cNvSpPr>
            <a:spLocks noGrp="1" noRot="1" noChangeAspect="1" noChangeArrowheads="1" noTextEdit="1"/>
          </p:cNvSpPr>
          <p:nvPr>
            <p:ph type="sldImg"/>
          </p:nvPr>
        </p:nvSpPr>
        <p:spPr>
          <a:xfrm>
            <a:off x="381000" y="685800"/>
            <a:ext cx="6096000" cy="3429000"/>
          </a:xfrm>
          <a:ln/>
        </p:spPr>
      </p:sp>
      <p:sp>
        <p:nvSpPr>
          <p:cNvPr id="20483" name="Notes Placeholder 2">
            <a:extLst>
              <a:ext uri="{FF2B5EF4-FFF2-40B4-BE49-F238E27FC236}">
                <a16:creationId xmlns:a16="http://schemas.microsoft.com/office/drawing/2014/main" id="{24CD093A-5D21-4226-BD97-A00E5C024AC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Refer to Fig. 10.2. </a:t>
            </a:r>
          </a:p>
          <a:p>
            <a:r>
              <a:rPr lang="en-US" altLang="en-US" dirty="0">
                <a:latin typeface="Arial" panose="020B0604020202020204" pitchFamily="34" charset="0"/>
                <a:ea typeface="ＭＳ Ｐゴシック" panose="020B0600070205080204" pitchFamily="34" charset="-128"/>
              </a:rPr>
              <a:t>The magnitude and duration of the force are important in determining the outcome of the application of compression. Some tissues are more susceptible to compressive forces.</a:t>
            </a:r>
          </a:p>
          <a:p>
            <a:r>
              <a:rPr lang="en-US" altLang="en-US" dirty="0">
                <a:latin typeface="Arial" panose="020B0604020202020204" pitchFamily="34" charset="0"/>
                <a:ea typeface="ＭＳ Ｐゴシック" panose="020B0600070205080204" pitchFamily="34" charset="-128"/>
              </a:rPr>
              <a:t>Nerve tissue is capable of withstanding moderately strong compressive forces if they do not last long, but a small force applied for a long time can cause nerve damage.</a:t>
            </a:r>
          </a:p>
          <a:p>
            <a:r>
              <a:rPr lang="en-US" altLang="en-US" dirty="0">
                <a:latin typeface="Arial" panose="020B0604020202020204" pitchFamily="34" charset="0"/>
                <a:ea typeface="ＭＳ Ｐゴシック" panose="020B0600070205080204" pitchFamily="34" charset="-128"/>
              </a:rPr>
              <a:t>Muscle tissue is not resistant to compressive force, and excess force will rupture or tear muscle tissue by causing bruising and connective tissue damage. </a:t>
            </a:r>
          </a:p>
        </p:txBody>
      </p:sp>
      <p:sp>
        <p:nvSpPr>
          <p:cNvPr id="20484" name="Slide Number Placeholder 3">
            <a:extLst>
              <a:ext uri="{FF2B5EF4-FFF2-40B4-BE49-F238E27FC236}">
                <a16:creationId xmlns:a16="http://schemas.microsoft.com/office/drawing/2014/main" id="{E3555944-B0B6-45CA-B861-FA02F8E6022D}"/>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7A90044-F03B-4938-8974-D61236EB12FF}" type="slidenum">
              <a:rPr lang="en-US" altLang="en-US" sz="1200"/>
              <a:pPr algn="r" eaLnBrk="1" hangingPunct="1"/>
              <a:t>9</a:t>
            </a:fld>
            <a:endParaRPr lang="en-US" altLang="en-US" sz="1200" dirty="0"/>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Slide Image Placeholder 1">
            <a:extLst>
              <a:ext uri="{FF2B5EF4-FFF2-40B4-BE49-F238E27FC236}">
                <a16:creationId xmlns:a16="http://schemas.microsoft.com/office/drawing/2014/main" id="{FCE9D192-D26C-4204-BEA8-224F307E86B5}"/>
              </a:ext>
            </a:extLst>
          </p:cNvPr>
          <p:cNvSpPr>
            <a:spLocks noGrp="1" noRot="1" noChangeAspect="1" noChangeArrowheads="1" noTextEdit="1"/>
          </p:cNvSpPr>
          <p:nvPr>
            <p:ph type="sldImg"/>
          </p:nvPr>
        </p:nvSpPr>
        <p:spPr>
          <a:xfrm>
            <a:off x="381000" y="685800"/>
            <a:ext cx="6096000" cy="3429000"/>
          </a:xfrm>
          <a:ln/>
        </p:spPr>
      </p:sp>
      <p:sp>
        <p:nvSpPr>
          <p:cNvPr id="22531" name="Notes Placeholder 2">
            <a:extLst>
              <a:ext uri="{FF2B5EF4-FFF2-40B4-BE49-F238E27FC236}">
                <a16:creationId xmlns:a16="http://schemas.microsoft.com/office/drawing/2014/main" id="{8883B956-56D1-4359-9217-824C5B2F739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Fig. 10.3. </a:t>
            </a:r>
          </a:p>
          <a:p>
            <a:pPr marL="228600" indent="-228600">
              <a:buFontTx/>
              <a:buChar char="•"/>
            </a:pPr>
            <a:r>
              <a:rPr lang="en-US" altLang="en-US" dirty="0">
                <a:latin typeface="Arial" panose="020B0604020202020204" pitchFamily="34" charset="0"/>
                <a:ea typeface="ＭＳ Ｐゴシック" panose="020B0600070205080204" pitchFamily="34" charset="-128"/>
              </a:rPr>
              <a:t>What is the difference between tension forces and muscle tension? </a:t>
            </a:r>
            <a:r>
              <a:rPr lang="en-US" altLang="en-US" i="1" dirty="0">
                <a:latin typeface="Arial" panose="020B0604020202020204" pitchFamily="34" charset="0"/>
                <a:ea typeface="ＭＳ Ｐゴシック" panose="020B0600070205080204" pitchFamily="34" charset="-128"/>
              </a:rPr>
              <a:t>(Muscle tension is created by excess amounts of muscular contraction. Tension forces are caused by strong levels of pulling force applied to tissue.)</a:t>
            </a:r>
          </a:p>
          <a:p>
            <a:pPr marL="228600" indent="-228600">
              <a:buFontTx/>
              <a:buChar char="•"/>
            </a:pPr>
            <a:r>
              <a:rPr lang="en-US" altLang="en-US" dirty="0">
                <a:latin typeface="Arial" panose="020B0604020202020204" pitchFamily="34" charset="0"/>
                <a:ea typeface="ＭＳ Ｐゴシック" panose="020B0600070205080204" pitchFamily="34" charset="-128"/>
              </a:rPr>
              <a:t>Examples of soft tissue injuries due to tensile stress include muscle strains, ligament sprains, tendinitis, fascial pulling, and nerve traction injuries.</a:t>
            </a:r>
          </a:p>
        </p:txBody>
      </p:sp>
      <p:sp>
        <p:nvSpPr>
          <p:cNvPr id="22532" name="Slide Number Placeholder 3">
            <a:extLst>
              <a:ext uri="{FF2B5EF4-FFF2-40B4-BE49-F238E27FC236}">
                <a16:creationId xmlns:a16="http://schemas.microsoft.com/office/drawing/2014/main" id="{4DE8ECA1-A8FC-41BD-8E6E-D246F9B35B4A}"/>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E54A7EA8-88A7-43DB-A73C-13AAFC9BD8FF}" type="slidenum">
              <a:rPr lang="en-US" altLang="en-US" sz="1200"/>
              <a:pPr algn="r" eaLnBrk="1" hangingPunct="1"/>
              <a:t>10</a:t>
            </a:fld>
            <a:endParaRPr lang="en-US" altLang="en-US" sz="1200" dirty="0"/>
          </a:p>
        </p:txBody>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Slide Image Placeholder 1">
            <a:extLst>
              <a:ext uri="{FF2B5EF4-FFF2-40B4-BE49-F238E27FC236}">
                <a16:creationId xmlns:a16="http://schemas.microsoft.com/office/drawing/2014/main" id="{0E8007F5-94AB-47CB-AD76-49A6A66B9345}"/>
              </a:ext>
            </a:extLst>
          </p:cNvPr>
          <p:cNvSpPr>
            <a:spLocks noGrp="1" noRot="1" noChangeAspect="1" noChangeArrowheads="1" noTextEdit="1"/>
          </p:cNvSpPr>
          <p:nvPr>
            <p:ph type="sldImg"/>
          </p:nvPr>
        </p:nvSpPr>
        <p:spPr>
          <a:xfrm>
            <a:off x="381000" y="685800"/>
            <a:ext cx="6096000" cy="3429000"/>
          </a:xfrm>
          <a:ln/>
        </p:spPr>
      </p:sp>
      <p:sp>
        <p:nvSpPr>
          <p:cNvPr id="24579" name="Notes Placeholder 2">
            <a:extLst>
              <a:ext uri="{FF2B5EF4-FFF2-40B4-BE49-F238E27FC236}">
                <a16:creationId xmlns:a16="http://schemas.microsoft.com/office/drawing/2014/main" id="{71A2B104-7358-440B-BE22-FC15F869847E}"/>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Fig. 10.5. </a:t>
            </a:r>
          </a:p>
          <a:p>
            <a:pPr marL="228600" indent="-228600">
              <a:buFontTx/>
              <a:buChar char="•"/>
            </a:pPr>
            <a:r>
              <a:rPr lang="en-US" altLang="en-US" dirty="0">
                <a:latin typeface="Arial" panose="020B0604020202020204" pitchFamily="34" charset="0"/>
                <a:ea typeface="ＭＳ Ｐゴシック" panose="020B0600070205080204" pitchFamily="34" charset="-128"/>
              </a:rPr>
              <a:t>What are the therapeutic effects of a bending force? </a:t>
            </a:r>
            <a:r>
              <a:rPr lang="en-US" altLang="en-US" i="1" dirty="0">
                <a:latin typeface="Arial" panose="020B0604020202020204" pitchFamily="34" charset="0"/>
                <a:ea typeface="ＭＳ Ｐゴシック" panose="020B0600070205080204" pitchFamily="34" charset="-128"/>
              </a:rPr>
              <a:t>(The bending force is very effective in increasing connective tissue pliability and affecting proprioceptors in the tendons and belly of the muscles.)</a:t>
            </a:r>
            <a:endParaRPr lang="en-US" altLang="en-US" dirty="0">
              <a:latin typeface="Arial" panose="020B0604020202020204" pitchFamily="34" charset="0"/>
              <a:ea typeface="ＭＳ Ｐゴシック" panose="020B0600070205080204" pitchFamily="34" charset="-128"/>
            </a:endParaRPr>
          </a:p>
        </p:txBody>
      </p:sp>
      <p:sp>
        <p:nvSpPr>
          <p:cNvPr id="24580" name="Slide Number Placeholder 3">
            <a:extLst>
              <a:ext uri="{FF2B5EF4-FFF2-40B4-BE49-F238E27FC236}">
                <a16:creationId xmlns:a16="http://schemas.microsoft.com/office/drawing/2014/main" id="{B84F7EF8-3E0C-4E49-B830-1FC4F637171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84EA181-28B1-4DF0-BCB5-E381FC160D08}" type="slidenum">
              <a:rPr lang="en-US" altLang="en-US" sz="1200"/>
              <a:pPr algn="r" eaLnBrk="1" hangingPunct="1"/>
              <a:t>11</a:t>
            </a:fld>
            <a:endParaRPr lang="en-US" altLang="en-US" sz="1200" dirty="0"/>
          </a:p>
        </p:txBody>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Slide Image Placeholder 1">
            <a:extLst>
              <a:ext uri="{FF2B5EF4-FFF2-40B4-BE49-F238E27FC236}">
                <a16:creationId xmlns:a16="http://schemas.microsoft.com/office/drawing/2014/main" id="{3B422A74-3182-4DCE-A60B-FD38AAE27B73}"/>
              </a:ext>
            </a:extLst>
          </p:cNvPr>
          <p:cNvSpPr>
            <a:spLocks noGrp="1" noRot="1" noChangeAspect="1" noChangeArrowheads="1" noTextEdit="1"/>
          </p:cNvSpPr>
          <p:nvPr>
            <p:ph type="sldImg"/>
          </p:nvPr>
        </p:nvSpPr>
        <p:spPr>
          <a:xfrm>
            <a:off x="381000" y="685800"/>
            <a:ext cx="6096000" cy="3429000"/>
          </a:xfrm>
          <a:ln/>
        </p:spPr>
      </p:sp>
      <p:sp>
        <p:nvSpPr>
          <p:cNvPr id="26627" name="Notes Placeholder 2">
            <a:extLst>
              <a:ext uri="{FF2B5EF4-FFF2-40B4-BE49-F238E27FC236}">
                <a16:creationId xmlns:a16="http://schemas.microsoft.com/office/drawing/2014/main" id="{85D045F2-ABD0-4416-80B2-DF3D7E02D29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dirty="0">
                <a:latin typeface="Arial" panose="020B0604020202020204" pitchFamily="34" charset="0"/>
                <a:ea typeface="ＭＳ Ｐゴシック" panose="020B0600070205080204" pitchFamily="34" charset="-128"/>
              </a:rPr>
              <a:t>Refer to Fig. 10.6. </a:t>
            </a:r>
          </a:p>
          <a:p>
            <a:pPr>
              <a:buFontTx/>
              <a:buChar char="•"/>
            </a:pPr>
            <a:r>
              <a:rPr lang="en-US" altLang="en-US" dirty="0">
                <a:latin typeface="Arial" panose="020B0604020202020204" pitchFamily="34" charset="0"/>
                <a:ea typeface="ＭＳ Ｐゴシック" panose="020B0600070205080204" pitchFamily="34" charset="-128"/>
              </a:rPr>
              <a:t>Excess friction (shearing force) results in inflammatory irritation and soft tissue problems. </a:t>
            </a:r>
          </a:p>
        </p:txBody>
      </p:sp>
      <p:sp>
        <p:nvSpPr>
          <p:cNvPr id="26628" name="Slide Number Placeholder 3">
            <a:extLst>
              <a:ext uri="{FF2B5EF4-FFF2-40B4-BE49-F238E27FC236}">
                <a16:creationId xmlns:a16="http://schemas.microsoft.com/office/drawing/2014/main" id="{F56AEDC9-A464-4C9F-BBA7-ACC2C38E00DF}"/>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EAC7595D-C7E3-40D6-8A8C-873D2A7C6C2E}" type="slidenum">
              <a:rPr lang="en-US" altLang="en-US" sz="1200"/>
              <a:pPr algn="r" eaLnBrk="1" hangingPunct="1"/>
              <a:t>12</a:t>
            </a:fld>
            <a:endParaRPr lang="en-US" altLang="en-US" sz="1200" dirty="0"/>
          </a:p>
        </p:txBody>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Slide Image Placeholder 1">
            <a:extLst>
              <a:ext uri="{FF2B5EF4-FFF2-40B4-BE49-F238E27FC236}">
                <a16:creationId xmlns:a16="http://schemas.microsoft.com/office/drawing/2014/main" id="{80C5A9A0-6C6B-4FA5-8846-DDC06B5C5DAE}"/>
              </a:ext>
            </a:extLst>
          </p:cNvPr>
          <p:cNvSpPr>
            <a:spLocks noGrp="1" noRot="1" noChangeAspect="1" noChangeArrowheads="1" noTextEdit="1"/>
          </p:cNvSpPr>
          <p:nvPr>
            <p:ph type="sldImg"/>
          </p:nvPr>
        </p:nvSpPr>
        <p:spPr>
          <a:xfrm>
            <a:off x="381000" y="685800"/>
            <a:ext cx="6096000" cy="3429000"/>
          </a:xfrm>
          <a:ln/>
        </p:spPr>
      </p:sp>
      <p:sp>
        <p:nvSpPr>
          <p:cNvPr id="28675" name="Notes Placeholder 2">
            <a:extLst>
              <a:ext uri="{FF2B5EF4-FFF2-40B4-BE49-F238E27FC236}">
                <a16:creationId xmlns:a16="http://schemas.microsoft.com/office/drawing/2014/main" id="{5E546F60-DBCE-45D0-9F5C-9AAAD874F0FB}"/>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Fig. 10.7. </a:t>
            </a:r>
          </a:p>
          <a:p>
            <a:pPr marL="228600" indent="-228600">
              <a:buFontTx/>
              <a:buChar char="•"/>
            </a:pPr>
            <a:r>
              <a:rPr lang="en-US" altLang="en-US" dirty="0">
                <a:latin typeface="Arial" panose="020B0604020202020204" pitchFamily="34" charset="0"/>
                <a:ea typeface="ＭＳ Ｐゴシック" panose="020B0600070205080204" pitchFamily="34" charset="-128"/>
              </a:rPr>
              <a:t>What are the therapeutic effects of torsion forces? </a:t>
            </a:r>
            <a:r>
              <a:rPr lang="en-US" altLang="en-US" i="1" dirty="0">
                <a:latin typeface="Arial" panose="020B0604020202020204" pitchFamily="34" charset="0"/>
                <a:ea typeface="ＭＳ Ｐゴシック" panose="020B0600070205080204" pitchFamily="34" charset="-128"/>
              </a:rPr>
              <a:t>(Torsion forces affect connective tissue in the body.)</a:t>
            </a:r>
          </a:p>
          <a:p>
            <a:pPr marL="228600" indent="-228600">
              <a:buFontTx/>
              <a:buChar char="•"/>
            </a:pPr>
            <a:r>
              <a:rPr lang="en-US" altLang="en-US" dirty="0">
                <a:latin typeface="Arial" panose="020B0604020202020204" pitchFamily="34" charset="0"/>
                <a:ea typeface="ＭＳ Ｐゴシック" panose="020B0600070205080204" pitchFamily="34" charset="-128"/>
              </a:rPr>
              <a:t>Appropriate application of any type of force is necessary because massage is ineffective if insufficient force is applied. Excess application of force can cause tissue damage. </a:t>
            </a:r>
          </a:p>
        </p:txBody>
      </p:sp>
      <p:sp>
        <p:nvSpPr>
          <p:cNvPr id="28676" name="Slide Number Placeholder 3">
            <a:extLst>
              <a:ext uri="{FF2B5EF4-FFF2-40B4-BE49-F238E27FC236}">
                <a16:creationId xmlns:a16="http://schemas.microsoft.com/office/drawing/2014/main" id="{04843CB5-762D-432F-AA7A-9F098E6FB457}"/>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C2091807-0A43-4B27-9460-AC468931ABB1}" type="slidenum">
              <a:rPr lang="en-US" altLang="en-US" sz="1200"/>
              <a:pPr algn="r" eaLnBrk="1" hangingPunct="1"/>
              <a:t>13</a:t>
            </a:fld>
            <a:endParaRPr lang="en-US" altLang="en-US" sz="1200" dirty="0"/>
          </a:p>
        </p:txBody>
      </p:sp>
    </p:spTree>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22" name="Slide Image Placeholder 1">
            <a:extLst>
              <a:ext uri="{FF2B5EF4-FFF2-40B4-BE49-F238E27FC236}">
                <a16:creationId xmlns:a16="http://schemas.microsoft.com/office/drawing/2014/main" id="{F656C6C1-A3CB-472B-ADC8-6FE0A9409B7A}"/>
              </a:ext>
            </a:extLst>
          </p:cNvPr>
          <p:cNvSpPr>
            <a:spLocks noGrp="1" noRot="1" noChangeAspect="1" noChangeArrowheads="1" noTextEdit="1"/>
          </p:cNvSpPr>
          <p:nvPr>
            <p:ph type="sldImg"/>
          </p:nvPr>
        </p:nvSpPr>
        <p:spPr>
          <a:xfrm>
            <a:off x="381000" y="685800"/>
            <a:ext cx="6096000" cy="3429000"/>
          </a:xfrm>
          <a:ln/>
        </p:spPr>
      </p:sp>
      <p:sp>
        <p:nvSpPr>
          <p:cNvPr id="58370" name="Notes Placeholder 2">
            <a:extLst>
              <a:ext uri="{FF2B5EF4-FFF2-40B4-BE49-F238E27FC236}">
                <a16:creationId xmlns:a16="http://schemas.microsoft.com/office/drawing/2014/main" id="{FFDF4D97-8D6A-4A64-9610-339CD2AA839C}"/>
              </a:ext>
            </a:extLst>
          </p:cNvPr>
          <p:cNvSpPr>
            <a:spLocks noGrp="1"/>
          </p:cNvSpPr>
          <p:nvPr>
            <p:ph type="body" idx="1"/>
          </p:nvPr>
        </p:nvSpPr>
        <p:spPr/>
        <p:txBody>
          <a:bodyPr/>
          <a:lstStyle/>
          <a:p>
            <a:pPr>
              <a:defRPr/>
            </a:pPr>
            <a:r>
              <a:rPr lang="en-US" dirty="0"/>
              <a:t>Refer to Fig. 10.8</a:t>
            </a:r>
            <a:r>
              <a:rPr lang="en-US" i="1" dirty="0"/>
              <a:t>. </a:t>
            </a:r>
          </a:p>
          <a:p>
            <a:pPr>
              <a:defRPr/>
            </a:pPr>
            <a:r>
              <a:rPr lang="en-US" altLang="en-US" dirty="0">
                <a:latin typeface="Arial" pitchFamily="34" charset="0"/>
                <a:ea typeface="ＭＳ Ｐゴシック" pitchFamily="34" charset="-128"/>
              </a:rPr>
              <a:t>The methods of massage described in the following sections introduce one or a combination of the five types of mechanical force into the body to achieve a therapeutic benefit.</a:t>
            </a:r>
          </a:p>
          <a:p>
            <a:pPr marL="228600" indent="-228600">
              <a:buFontTx/>
              <a:buChar char="•"/>
              <a:defRPr/>
            </a:pPr>
            <a:r>
              <a:rPr lang="en-US" altLang="en-US" dirty="0">
                <a:latin typeface="Arial" pitchFamily="34" charset="0"/>
                <a:ea typeface="ＭＳ Ｐゴシック" pitchFamily="34" charset="-128"/>
              </a:rPr>
              <a:t>This process is influenced by the quality of touch, depth of pressure, drag, duration, speed, rhythm, and frequency. </a:t>
            </a:r>
          </a:p>
          <a:p>
            <a:pPr marL="228600" indent="-228600">
              <a:buFontTx/>
              <a:buChar char="•"/>
              <a:defRPr/>
            </a:pPr>
            <a:r>
              <a:rPr lang="en-US" altLang="en-US" dirty="0">
                <a:latin typeface="Arial" pitchFamily="34" charset="0"/>
                <a:ea typeface="ＭＳ Ｐゴシック" pitchFamily="34" charset="-128"/>
              </a:rPr>
              <a:t>Refer to Box 10.2.</a:t>
            </a:r>
          </a:p>
        </p:txBody>
      </p:sp>
      <p:sp>
        <p:nvSpPr>
          <p:cNvPr id="30724" name="Slide Number Placeholder 3">
            <a:extLst>
              <a:ext uri="{FF2B5EF4-FFF2-40B4-BE49-F238E27FC236}">
                <a16:creationId xmlns:a16="http://schemas.microsoft.com/office/drawing/2014/main" id="{7014EB18-84F0-4FBD-AD0D-B1B5AE4DD227}"/>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69FA84D6-0BB9-46C5-84DF-4D8E41A8E34F}" type="slidenum">
              <a:rPr lang="en-US" altLang="en-US" sz="1200"/>
              <a:pPr algn="r" eaLnBrk="1" hangingPunct="1"/>
              <a:t>14</a:t>
            </a:fld>
            <a:endParaRPr lang="en-US" altLang="en-US" sz="1200" dirty="0"/>
          </a:p>
        </p:txBody>
      </p:sp>
    </p:spTree>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770" name="Slide Image Placeholder 1">
            <a:extLst>
              <a:ext uri="{FF2B5EF4-FFF2-40B4-BE49-F238E27FC236}">
                <a16:creationId xmlns:a16="http://schemas.microsoft.com/office/drawing/2014/main" id="{DA8F51DA-4514-4353-9C92-AE33946741E9}"/>
              </a:ext>
            </a:extLst>
          </p:cNvPr>
          <p:cNvSpPr>
            <a:spLocks noGrp="1" noRot="1" noChangeAspect="1" noChangeArrowheads="1" noTextEdit="1"/>
          </p:cNvSpPr>
          <p:nvPr>
            <p:ph type="sldImg"/>
          </p:nvPr>
        </p:nvSpPr>
        <p:spPr>
          <a:xfrm>
            <a:off x="381000" y="685800"/>
            <a:ext cx="6096000" cy="3429000"/>
          </a:xfrm>
          <a:ln/>
        </p:spPr>
      </p:sp>
      <p:sp>
        <p:nvSpPr>
          <p:cNvPr id="32771" name="Notes Placeholder 2">
            <a:extLst>
              <a:ext uri="{FF2B5EF4-FFF2-40B4-BE49-F238E27FC236}">
                <a16:creationId xmlns:a16="http://schemas.microsoft.com/office/drawing/2014/main" id="{0253C5EB-FD6A-4350-BC6F-E7B81ADDD7D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Why are the initial contacts with the client’</a:t>
            </a:r>
            <a:r>
              <a:rPr lang="en-US" altLang="ja-JP" dirty="0">
                <a:latin typeface="Arial" panose="020B0604020202020204" pitchFamily="34" charset="0"/>
                <a:ea typeface="ＭＳ Ｐゴシック" panose="020B0600070205080204" pitchFamily="34" charset="-128"/>
              </a:rPr>
              <a:t>s body during holding important? </a:t>
            </a:r>
            <a:r>
              <a:rPr lang="en-US" altLang="ja-JP" i="1" dirty="0">
                <a:latin typeface="Arial" panose="020B0604020202020204" pitchFamily="34" charset="0"/>
                <a:ea typeface="ＭＳ Ｐゴシック" panose="020B0600070205080204" pitchFamily="34" charset="-128"/>
              </a:rPr>
              <a:t>(Holding provides time for the client to become acclimated to the proximity of another human being.)</a:t>
            </a:r>
            <a:endParaRPr lang="en-US" altLang="en-US" dirty="0">
              <a:latin typeface="Arial" panose="020B0604020202020204" pitchFamily="34" charset="0"/>
              <a:ea typeface="ＭＳ Ｐゴシック" panose="020B0600070205080204" pitchFamily="34" charset="-128"/>
            </a:endParaRPr>
          </a:p>
        </p:txBody>
      </p:sp>
      <p:sp>
        <p:nvSpPr>
          <p:cNvPr id="32772" name="Slide Number Placeholder 3">
            <a:extLst>
              <a:ext uri="{FF2B5EF4-FFF2-40B4-BE49-F238E27FC236}">
                <a16:creationId xmlns:a16="http://schemas.microsoft.com/office/drawing/2014/main" id="{EE1E2082-D220-428F-94B8-710595477B8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5EEE6C9-88F4-4062-8C15-3A9D906B2323}" type="slidenum">
              <a:rPr lang="en-US" altLang="en-US" sz="1200"/>
              <a:pPr algn="r" eaLnBrk="1" hangingPunct="1"/>
              <a:t>15</a:t>
            </a:fld>
            <a:endParaRPr lang="en-US" altLang="en-US" sz="1200" dirty="0"/>
          </a:p>
        </p:txBody>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Slide Image Placeholder 1">
            <a:extLst>
              <a:ext uri="{FF2B5EF4-FFF2-40B4-BE49-F238E27FC236}">
                <a16:creationId xmlns:a16="http://schemas.microsoft.com/office/drawing/2014/main" id="{14694F31-06A7-425F-B28C-3C60B573FB9D}"/>
              </a:ext>
            </a:extLst>
          </p:cNvPr>
          <p:cNvSpPr>
            <a:spLocks noGrp="1" noRot="1" noChangeAspect="1" noChangeArrowheads="1" noTextEdit="1"/>
          </p:cNvSpPr>
          <p:nvPr>
            <p:ph type="sldImg"/>
          </p:nvPr>
        </p:nvSpPr>
        <p:spPr>
          <a:xfrm>
            <a:off x="381000" y="685800"/>
            <a:ext cx="6096000" cy="3429000"/>
          </a:xfrm>
          <a:ln/>
        </p:spPr>
      </p:sp>
      <p:sp>
        <p:nvSpPr>
          <p:cNvPr id="34819" name="Notes Placeholder 2">
            <a:extLst>
              <a:ext uri="{FF2B5EF4-FFF2-40B4-BE49-F238E27FC236}">
                <a16:creationId xmlns:a16="http://schemas.microsoft.com/office/drawing/2014/main" id="{4F047AAE-C9D7-4160-8372-EDF897AC3576}"/>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Refer to Fig. 10.9. </a:t>
            </a:r>
          </a:p>
          <a:p>
            <a:r>
              <a:rPr lang="en-US" altLang="en-US" dirty="0">
                <a:latin typeface="Arial" panose="020B0604020202020204" pitchFamily="34" charset="0"/>
                <a:ea typeface="ＭＳ Ｐゴシック" panose="020B0600070205080204" pitchFamily="34" charset="-128"/>
              </a:rPr>
              <a:t>Why is it important to apply holding in a confident and secure manner? </a:t>
            </a:r>
            <a:r>
              <a:rPr lang="en-US" altLang="en-US" i="1" dirty="0">
                <a:latin typeface="Arial" panose="020B0604020202020204" pitchFamily="34" charset="0"/>
                <a:ea typeface="ＭＳ Ｐゴシック" panose="020B0600070205080204" pitchFamily="34" charset="-128"/>
              </a:rPr>
              <a:t>(The body innately responds to a hesitant touch by withdrawing. An unsure touch is difficult and unsettling for the client.)</a:t>
            </a:r>
            <a:endParaRPr lang="en-US" altLang="en-US" dirty="0">
              <a:latin typeface="Arial" panose="020B0604020202020204" pitchFamily="34" charset="0"/>
              <a:ea typeface="ＭＳ Ｐゴシック" panose="020B0600070205080204" pitchFamily="34" charset="-128"/>
            </a:endParaRPr>
          </a:p>
        </p:txBody>
      </p:sp>
      <p:sp>
        <p:nvSpPr>
          <p:cNvPr id="34820" name="Slide Number Placeholder 3">
            <a:extLst>
              <a:ext uri="{FF2B5EF4-FFF2-40B4-BE49-F238E27FC236}">
                <a16:creationId xmlns:a16="http://schemas.microsoft.com/office/drawing/2014/main" id="{60B04110-29B7-4FF0-86CA-B4A417EDE1D3}"/>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6B31AFB-BA42-4E66-8EDE-A8AE0A75878C}" type="slidenum">
              <a:rPr lang="en-US" altLang="en-US" sz="1200"/>
              <a:pPr algn="r" eaLnBrk="1" hangingPunct="1"/>
              <a:t>16</a:t>
            </a:fld>
            <a:endParaRPr lang="en-US" altLang="en-US" sz="1200" dirty="0"/>
          </a:p>
        </p:txBody>
      </p:sp>
    </p:spTree>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Slide Image Placeholder 1">
            <a:extLst>
              <a:ext uri="{FF2B5EF4-FFF2-40B4-BE49-F238E27FC236}">
                <a16:creationId xmlns:a16="http://schemas.microsoft.com/office/drawing/2014/main" id="{080FE9FE-4657-4FE8-B8D0-5CC6447FEFC7}"/>
              </a:ext>
            </a:extLst>
          </p:cNvPr>
          <p:cNvSpPr>
            <a:spLocks noGrp="1" noRot="1" noChangeAspect="1" noChangeArrowheads="1" noTextEdit="1"/>
          </p:cNvSpPr>
          <p:nvPr>
            <p:ph type="sldImg"/>
          </p:nvPr>
        </p:nvSpPr>
        <p:spPr>
          <a:xfrm>
            <a:off x="381000" y="685800"/>
            <a:ext cx="6096000" cy="3429000"/>
          </a:xfrm>
          <a:ln/>
        </p:spPr>
      </p:sp>
      <p:sp>
        <p:nvSpPr>
          <p:cNvPr id="36867" name="Notes Placeholder 2">
            <a:extLst>
              <a:ext uri="{FF2B5EF4-FFF2-40B4-BE49-F238E27FC236}">
                <a16:creationId xmlns:a16="http://schemas.microsoft.com/office/drawing/2014/main" id="{A094FCE1-297B-4947-AC96-5C58E92CA57B}"/>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Figs. 10.10 and 10.11.</a:t>
            </a:r>
          </a:p>
          <a:p>
            <a:pPr marL="228600" indent="-228600">
              <a:buFontTx/>
              <a:buChar char="•"/>
            </a:pPr>
            <a:r>
              <a:rPr lang="en-US" altLang="en-US" dirty="0">
                <a:latin typeface="Arial" panose="020B0604020202020204" pitchFamily="34" charset="0"/>
                <a:ea typeface="ＭＳ Ｐゴシック" panose="020B0600070205080204" pitchFamily="34" charset="-128"/>
              </a:rPr>
              <a:t>A muscle must contract or at least have the nerve “fire” (as occurs in a contraction) before it can relax. This is due to the threshold stimulation pattern of the nerve and its effects on muscle tone. </a:t>
            </a:r>
          </a:p>
          <a:p>
            <a:pPr marL="228600" indent="-228600">
              <a:buFontTx/>
              <a:buChar char="•"/>
            </a:pPr>
            <a:r>
              <a:rPr lang="en-US" altLang="en-US" dirty="0">
                <a:latin typeface="Arial" panose="020B0604020202020204" pitchFamily="34" charset="0"/>
                <a:ea typeface="ＭＳ Ｐゴシック" panose="020B0600070205080204" pitchFamily="34" charset="-128"/>
              </a:rPr>
              <a:t>Compression can be justified as a method for enhancing local circulation. </a:t>
            </a:r>
          </a:p>
          <a:p>
            <a:pPr marL="228600" indent="-228600">
              <a:buFontTx/>
              <a:buChar char="•"/>
            </a:pPr>
            <a:r>
              <a:rPr lang="en-US" altLang="en-US" i="1" dirty="0">
                <a:latin typeface="Arial" panose="020B0604020202020204" pitchFamily="34" charset="0"/>
                <a:ea typeface="ＭＳ Ｐゴシック" panose="020B0600070205080204" pitchFamily="34" charset="-128"/>
              </a:rPr>
              <a:t>Do not use the thumb to apply compression.</a:t>
            </a:r>
          </a:p>
          <a:p>
            <a:pPr marL="228600" indent="-228600">
              <a:buFontTx/>
              <a:buChar char="•"/>
            </a:pPr>
            <a:r>
              <a:rPr lang="en-US" altLang="en-US" dirty="0">
                <a:latin typeface="Arial" panose="020B0604020202020204" pitchFamily="34" charset="0"/>
                <a:ea typeface="ＭＳ Ｐゴシック" panose="020B0600070205080204" pitchFamily="34" charset="-128"/>
              </a:rPr>
              <a:t>The tip and the radioulnar side of the elbow should not be used to apply compression.</a:t>
            </a:r>
          </a:p>
          <a:p>
            <a:pPr marL="228600" indent="-228600">
              <a:buFontTx/>
              <a:buChar char="•"/>
            </a:pPr>
            <a:r>
              <a:rPr lang="en-US" altLang="en-US" dirty="0">
                <a:latin typeface="Arial" panose="020B0604020202020204" pitchFamily="34" charset="0"/>
                <a:ea typeface="ＭＳ Ｐゴシック" panose="020B0600070205080204" pitchFamily="34" charset="-128"/>
              </a:rPr>
              <a:t>The depth of compression is determined by what is to be accomplished, where compression is to be applied, and how broad or specific the contact is with the client’s body. </a:t>
            </a:r>
          </a:p>
        </p:txBody>
      </p:sp>
      <p:sp>
        <p:nvSpPr>
          <p:cNvPr id="36868" name="Slide Number Placeholder 3">
            <a:extLst>
              <a:ext uri="{FF2B5EF4-FFF2-40B4-BE49-F238E27FC236}">
                <a16:creationId xmlns:a16="http://schemas.microsoft.com/office/drawing/2014/main" id="{ADE5EF9B-D12E-4776-A5E8-99A82382A0B6}"/>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3E986306-4274-4A03-B0D2-4028F8424143}" type="slidenum">
              <a:rPr lang="en-US" altLang="en-US" sz="1200"/>
              <a:pPr algn="r" eaLnBrk="1" hangingPunct="1"/>
              <a:t>17</a:t>
            </a:fld>
            <a:endParaRPr lang="en-US" altLang="en-US" sz="1200" dirty="0"/>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Slide Image Placeholder 1">
            <a:extLst>
              <a:ext uri="{FF2B5EF4-FFF2-40B4-BE49-F238E27FC236}">
                <a16:creationId xmlns:a16="http://schemas.microsoft.com/office/drawing/2014/main" id="{824F1148-7CE2-4595-86EA-DFF5144DBA6E}"/>
              </a:ext>
            </a:extLst>
          </p:cNvPr>
          <p:cNvSpPr>
            <a:spLocks noGrp="1" noRot="1" noChangeAspect="1" noChangeArrowheads="1" noTextEdit="1"/>
          </p:cNvSpPr>
          <p:nvPr>
            <p:ph type="sldImg"/>
          </p:nvPr>
        </p:nvSpPr>
        <p:spPr>
          <a:xfrm>
            <a:off x="381000" y="685800"/>
            <a:ext cx="6096000" cy="3429000"/>
          </a:xfrm>
          <a:ln/>
        </p:spPr>
      </p:sp>
      <p:sp>
        <p:nvSpPr>
          <p:cNvPr id="38915" name="Notes Placeholder 2">
            <a:extLst>
              <a:ext uri="{FF2B5EF4-FFF2-40B4-BE49-F238E27FC236}">
                <a16:creationId xmlns:a16="http://schemas.microsoft.com/office/drawing/2014/main" id="{288E43EE-1097-4759-8337-ACD6807658FF}"/>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What are the most common forces introduced by gliding? </a:t>
            </a:r>
            <a:r>
              <a:rPr lang="en-US" altLang="en-US" i="1" dirty="0">
                <a:latin typeface="Arial" panose="020B0604020202020204" pitchFamily="34" charset="0"/>
                <a:ea typeface="ＭＳ Ｐゴシック" panose="020B0600070205080204" pitchFamily="34" charset="-128"/>
              </a:rPr>
              <a:t>(The most common forces introduced by gliding are tension force, bending force, and compression force.)</a:t>
            </a:r>
          </a:p>
          <a:p>
            <a:pPr marL="228600" indent="-228600">
              <a:buFontTx/>
              <a:buChar char="•"/>
            </a:pPr>
            <a:r>
              <a:rPr lang="en-US" altLang="en-US" dirty="0">
                <a:latin typeface="Arial" panose="020B0604020202020204" pitchFamily="34" charset="0"/>
                <a:ea typeface="ＭＳ Ｐゴシック" panose="020B0600070205080204" pitchFamily="34" charset="-128"/>
              </a:rPr>
              <a:t>Refer to Figs. 10.12 and 10.13.</a:t>
            </a:r>
          </a:p>
        </p:txBody>
      </p:sp>
      <p:sp>
        <p:nvSpPr>
          <p:cNvPr id="38916" name="Slide Number Placeholder 3">
            <a:extLst>
              <a:ext uri="{FF2B5EF4-FFF2-40B4-BE49-F238E27FC236}">
                <a16:creationId xmlns:a16="http://schemas.microsoft.com/office/drawing/2014/main" id="{07E327AA-2721-4D0C-8D41-A362EC4A028A}"/>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94A3B165-D328-4E75-B8C7-24C5E52DF5D7}" type="slidenum">
              <a:rPr lang="en-US" altLang="en-US" sz="1200"/>
              <a:pPr algn="r" eaLnBrk="1" hangingPunct="1"/>
              <a:t>18</a:t>
            </a:fld>
            <a:endParaRPr lang="en-US" altLang="en-US" sz="1200" dirty="0"/>
          </a:p>
        </p:txBody>
      </p:sp>
    </p:spTree>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Slide Image Placeholder 1">
            <a:extLst>
              <a:ext uri="{FF2B5EF4-FFF2-40B4-BE49-F238E27FC236}">
                <a16:creationId xmlns:a16="http://schemas.microsoft.com/office/drawing/2014/main" id="{ADA0847D-1EC2-4F9C-A21E-3428D2EEC4F2}"/>
              </a:ext>
            </a:extLst>
          </p:cNvPr>
          <p:cNvSpPr>
            <a:spLocks noGrp="1" noRot="1" noChangeAspect="1" noChangeArrowheads="1" noTextEdit="1"/>
          </p:cNvSpPr>
          <p:nvPr>
            <p:ph type="sldImg"/>
          </p:nvPr>
        </p:nvSpPr>
        <p:spPr>
          <a:xfrm>
            <a:off x="381000" y="685800"/>
            <a:ext cx="6096000" cy="3429000"/>
          </a:xfrm>
          <a:ln/>
        </p:spPr>
      </p:sp>
      <p:sp>
        <p:nvSpPr>
          <p:cNvPr id="40963" name="Notes Placeholder 2">
            <a:extLst>
              <a:ext uri="{FF2B5EF4-FFF2-40B4-BE49-F238E27FC236}">
                <a16:creationId xmlns:a16="http://schemas.microsoft.com/office/drawing/2014/main" id="{F7CD6355-129F-47C6-9848-8F3626ABBF2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Refer to Fig. 10.14. </a:t>
            </a:r>
          </a:p>
          <a:p>
            <a:pPr>
              <a:buFontTx/>
              <a:buChar char="•"/>
            </a:pPr>
            <a:r>
              <a:rPr lang="en-US" altLang="en-US" dirty="0">
                <a:latin typeface="Arial" panose="020B0604020202020204" pitchFamily="34" charset="0"/>
                <a:ea typeface="ＭＳ Ｐゴシック" panose="020B0600070205080204" pitchFamily="34" charset="-128"/>
              </a:rPr>
              <a:t>Kneading is effective in reducing muscle tension through activation of spindle cells and proprioceptors. </a:t>
            </a:r>
          </a:p>
          <a:p>
            <a:pPr>
              <a:buFontTx/>
              <a:buChar char="•"/>
            </a:pPr>
            <a:r>
              <a:rPr lang="en-US" altLang="en-US" dirty="0">
                <a:latin typeface="Arial" panose="020B0604020202020204" pitchFamily="34" charset="0"/>
                <a:ea typeface="ＭＳ Ｐゴシック" panose="020B0600070205080204" pitchFamily="34" charset="-128"/>
              </a:rPr>
              <a:t>It is also effective for the mechanical softening of the superficial fascia, which is connective tissue located under the skin. </a:t>
            </a:r>
          </a:p>
          <a:p>
            <a:pPr>
              <a:buFontTx/>
              <a:buChar char="•"/>
            </a:pPr>
            <a:r>
              <a:rPr lang="en-US" altLang="en-US" dirty="0">
                <a:latin typeface="Arial" panose="020B0604020202020204" pitchFamily="34" charset="0"/>
                <a:ea typeface="ＭＳ Ｐゴシック" panose="020B0600070205080204" pitchFamily="34" charset="-128"/>
              </a:rPr>
              <a:t>The kneading methods are also effective in supporting circulation. </a:t>
            </a:r>
          </a:p>
          <a:p>
            <a:pPr>
              <a:buFontTx/>
              <a:buChar char="•"/>
            </a:pPr>
            <a:r>
              <a:rPr lang="en-US" altLang="en-US" dirty="0">
                <a:latin typeface="Arial" panose="020B0604020202020204" pitchFamily="34" charset="0"/>
                <a:ea typeface="ＭＳ Ｐゴシック" panose="020B0600070205080204" pitchFamily="34" charset="-128"/>
              </a:rPr>
              <a:t>Refer to Fig. 10.15. </a:t>
            </a:r>
          </a:p>
        </p:txBody>
      </p:sp>
      <p:sp>
        <p:nvSpPr>
          <p:cNvPr id="40964" name="Slide Number Placeholder 3">
            <a:extLst>
              <a:ext uri="{FF2B5EF4-FFF2-40B4-BE49-F238E27FC236}">
                <a16:creationId xmlns:a16="http://schemas.microsoft.com/office/drawing/2014/main" id="{16AAF871-7227-404B-9A47-371373D51326}"/>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332A074C-30EA-4E17-AFC5-D89D5F072839}" type="slidenum">
              <a:rPr lang="en-US" altLang="en-US" sz="1200"/>
              <a:pPr algn="r" eaLnBrk="1" hangingPunct="1"/>
              <a:t>19</a:t>
            </a:fld>
            <a:endParaRPr lang="en-US" altLang="en-US" sz="1200" dirty="0"/>
          </a:p>
        </p:txBody>
      </p:sp>
    </p:spTree>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3010" name="Slide Image Placeholder 1">
            <a:extLst>
              <a:ext uri="{FF2B5EF4-FFF2-40B4-BE49-F238E27FC236}">
                <a16:creationId xmlns:a16="http://schemas.microsoft.com/office/drawing/2014/main" id="{1E3D954B-035B-47D8-9C66-3D65C5E7AF04}"/>
              </a:ext>
            </a:extLst>
          </p:cNvPr>
          <p:cNvSpPr>
            <a:spLocks noGrp="1" noRot="1" noChangeAspect="1" noChangeArrowheads="1" noTextEdit="1"/>
          </p:cNvSpPr>
          <p:nvPr>
            <p:ph type="sldImg"/>
          </p:nvPr>
        </p:nvSpPr>
        <p:spPr>
          <a:xfrm>
            <a:off x="381000" y="685800"/>
            <a:ext cx="6096000" cy="3429000"/>
          </a:xfrm>
          <a:ln/>
        </p:spPr>
      </p:sp>
      <p:sp>
        <p:nvSpPr>
          <p:cNvPr id="43011" name="Notes Placeholder 2">
            <a:extLst>
              <a:ext uri="{FF2B5EF4-FFF2-40B4-BE49-F238E27FC236}">
                <a16:creationId xmlns:a16="http://schemas.microsoft.com/office/drawing/2014/main" id="{30160E0C-539E-45B4-AD75-7CD00C6C44F3}"/>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r>
              <a:rPr lang="en-US" altLang="en-US" dirty="0">
                <a:latin typeface="Arial" panose="020B0604020202020204" pitchFamily="34" charset="0"/>
                <a:ea typeface="ＭＳ Ｐゴシック" panose="020B0600070205080204" pitchFamily="34" charset="-128"/>
              </a:rPr>
              <a:t>Refer to Fig. 10.17. </a:t>
            </a:r>
          </a:p>
          <a:p>
            <a:r>
              <a:rPr lang="en-US" altLang="en-US" dirty="0">
                <a:latin typeface="Arial" panose="020B0604020202020204" pitchFamily="34" charset="0"/>
                <a:ea typeface="ＭＳ Ｐゴシック" panose="020B0600070205080204" pitchFamily="34" charset="-128"/>
              </a:rPr>
              <a:t>What type of force is applied by friction? </a:t>
            </a:r>
            <a:r>
              <a:rPr lang="en-US" altLang="en-US" i="1" dirty="0">
                <a:latin typeface="Arial" panose="020B0604020202020204" pitchFamily="34" charset="0"/>
                <a:ea typeface="ＭＳ Ｐゴシック" panose="020B0600070205080204" pitchFamily="34" charset="-128"/>
              </a:rPr>
              <a:t>(Friction provides shear force to the tissue.)</a:t>
            </a:r>
            <a:endParaRPr lang="en-US" altLang="en-US" dirty="0">
              <a:latin typeface="Arial" panose="020B0604020202020204" pitchFamily="34" charset="0"/>
              <a:ea typeface="ＭＳ Ｐゴシック" panose="020B0600070205080204" pitchFamily="34" charset="-128"/>
            </a:endParaRPr>
          </a:p>
        </p:txBody>
      </p:sp>
      <p:sp>
        <p:nvSpPr>
          <p:cNvPr id="43012" name="Slide Number Placeholder 3">
            <a:extLst>
              <a:ext uri="{FF2B5EF4-FFF2-40B4-BE49-F238E27FC236}">
                <a16:creationId xmlns:a16="http://schemas.microsoft.com/office/drawing/2014/main" id="{A02D2163-13D8-4F40-B850-2B28D556150A}"/>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E351B3B7-E39A-431F-8694-9505D6E4248D}" type="slidenum">
              <a:rPr lang="en-US" altLang="en-US" sz="1200"/>
              <a:pPr algn="r" eaLnBrk="1" hangingPunct="1"/>
              <a:t>20</a:t>
            </a:fld>
            <a:endParaRPr lang="en-US" altLang="en-US" sz="1200" dirty="0"/>
          </a:p>
        </p:txBody>
      </p:sp>
    </p:spTree>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058" name="Slide Image Placeholder 1">
            <a:extLst>
              <a:ext uri="{FF2B5EF4-FFF2-40B4-BE49-F238E27FC236}">
                <a16:creationId xmlns:a16="http://schemas.microsoft.com/office/drawing/2014/main" id="{13DFFB3B-EA6B-4FC4-A174-2BDBE1E54040}"/>
              </a:ext>
            </a:extLst>
          </p:cNvPr>
          <p:cNvSpPr>
            <a:spLocks noGrp="1" noRot="1" noChangeAspect="1" noChangeArrowheads="1" noTextEdit="1"/>
          </p:cNvSpPr>
          <p:nvPr>
            <p:ph type="sldImg"/>
          </p:nvPr>
        </p:nvSpPr>
        <p:spPr>
          <a:xfrm>
            <a:off x="381000" y="685800"/>
            <a:ext cx="6096000" cy="3429000"/>
          </a:xfrm>
          <a:ln/>
        </p:spPr>
      </p:sp>
      <p:sp>
        <p:nvSpPr>
          <p:cNvPr id="45059" name="Notes Placeholder 2">
            <a:extLst>
              <a:ext uri="{FF2B5EF4-FFF2-40B4-BE49-F238E27FC236}">
                <a16:creationId xmlns:a16="http://schemas.microsoft.com/office/drawing/2014/main" id="{8A6BEB67-535F-49B7-9D22-8CC904C4CE52}"/>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Fig. 10.18.</a:t>
            </a:r>
          </a:p>
          <a:p>
            <a:pPr marL="228600" indent="-228600">
              <a:buFontTx/>
              <a:buChar char="•"/>
            </a:pPr>
            <a:r>
              <a:rPr lang="en-US" altLang="en-US" dirty="0">
                <a:latin typeface="Arial" panose="020B0604020202020204" pitchFamily="34" charset="0"/>
                <a:ea typeface="ＭＳ Ｐゴシック" panose="020B0600070205080204" pitchFamily="34" charset="-128"/>
              </a:rPr>
              <a:t>What is the most common approach when using friction? </a:t>
            </a:r>
            <a:r>
              <a:rPr lang="en-US" altLang="en-US" i="1" dirty="0">
                <a:latin typeface="Arial" panose="020B0604020202020204" pitchFamily="34" charset="0"/>
                <a:ea typeface="ＭＳ Ｐゴシック" panose="020B0600070205080204" pitchFamily="34" charset="-128"/>
              </a:rPr>
              <a:t>(The most common approach is to combine friction with compression, which has mechanical, reflexive, and chemical effects.)</a:t>
            </a:r>
          </a:p>
          <a:p>
            <a:pPr marL="228600" indent="-228600">
              <a:buFontTx/>
              <a:buChar char="•"/>
            </a:pPr>
            <a:r>
              <a:rPr lang="en-US" altLang="en-US" dirty="0">
                <a:latin typeface="Arial" panose="020B0604020202020204" pitchFamily="34" charset="0"/>
                <a:ea typeface="ＭＳ Ｐゴシック" panose="020B0600070205080204" pitchFamily="34" charset="-128"/>
              </a:rPr>
              <a:t>Compression + movement = friction. </a:t>
            </a:r>
          </a:p>
          <a:p>
            <a:pPr marL="228600" indent="-228600">
              <a:buFontTx/>
              <a:buChar char="•"/>
            </a:pPr>
            <a:r>
              <a:rPr lang="en-US" altLang="en-US" dirty="0">
                <a:latin typeface="Arial" panose="020B0604020202020204" pitchFamily="34" charset="0"/>
                <a:ea typeface="ＭＳ Ｐゴシック" panose="020B0600070205080204" pitchFamily="34" charset="-128"/>
              </a:rPr>
              <a:t>Refer to Fig. 10.19.</a:t>
            </a:r>
          </a:p>
        </p:txBody>
      </p:sp>
      <p:sp>
        <p:nvSpPr>
          <p:cNvPr id="45060" name="Slide Number Placeholder 3">
            <a:extLst>
              <a:ext uri="{FF2B5EF4-FFF2-40B4-BE49-F238E27FC236}">
                <a16:creationId xmlns:a16="http://schemas.microsoft.com/office/drawing/2014/main" id="{46A7DC74-8DC1-4658-A413-0C4F6BB31616}"/>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1B1FB624-37DD-402C-AA80-DC8611F7D22A}" type="slidenum">
              <a:rPr lang="en-US" altLang="en-US" sz="1200"/>
              <a:pPr algn="r" eaLnBrk="1" hangingPunct="1"/>
              <a:t>21</a:t>
            </a:fld>
            <a:endParaRPr lang="en-US" altLang="en-US" sz="1200" dirty="0"/>
          </a:p>
        </p:txBody>
      </p:sp>
    </p:spTree>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7106" name="Slide Image Placeholder 1">
            <a:extLst>
              <a:ext uri="{FF2B5EF4-FFF2-40B4-BE49-F238E27FC236}">
                <a16:creationId xmlns:a16="http://schemas.microsoft.com/office/drawing/2014/main" id="{4AC3C0A1-F958-4B1E-AF38-E5BD9A221350}"/>
              </a:ext>
            </a:extLst>
          </p:cNvPr>
          <p:cNvSpPr>
            <a:spLocks noGrp="1" noRot="1" noChangeAspect="1" noChangeArrowheads="1" noTextEdit="1"/>
          </p:cNvSpPr>
          <p:nvPr>
            <p:ph type="sldImg"/>
          </p:nvPr>
        </p:nvSpPr>
        <p:spPr>
          <a:xfrm>
            <a:off x="381000" y="685800"/>
            <a:ext cx="6096000" cy="3429000"/>
          </a:xfrm>
          <a:ln/>
        </p:spPr>
      </p:sp>
      <p:sp>
        <p:nvSpPr>
          <p:cNvPr id="47107" name="Notes Placeholder 2">
            <a:extLst>
              <a:ext uri="{FF2B5EF4-FFF2-40B4-BE49-F238E27FC236}">
                <a16:creationId xmlns:a16="http://schemas.microsoft.com/office/drawing/2014/main" id="{E5523EEB-4FB2-434C-86AC-CB1955E06C84}"/>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r>
              <a:rPr lang="en-US" altLang="en-US" dirty="0">
                <a:latin typeface="Arial" panose="020B0604020202020204" pitchFamily="34" charset="0"/>
                <a:ea typeface="ＭＳ Ｐゴシック" panose="020B0600070205080204" pitchFamily="34" charset="-128"/>
              </a:rPr>
              <a:t>Refer to Box 10.3.</a:t>
            </a:r>
          </a:p>
          <a:p>
            <a:pPr>
              <a:buFontTx/>
              <a:buChar char="•"/>
            </a:pPr>
            <a:r>
              <a:rPr lang="en-US" altLang="en-US" dirty="0">
                <a:latin typeface="Arial" panose="020B0604020202020204" pitchFamily="34" charset="0"/>
                <a:ea typeface="ＭＳ Ｐゴシック" panose="020B0600070205080204" pitchFamily="34" charset="-128"/>
              </a:rPr>
              <a:t>Refer also to Figs. 10.20 and 10.21.</a:t>
            </a:r>
          </a:p>
        </p:txBody>
      </p:sp>
      <p:sp>
        <p:nvSpPr>
          <p:cNvPr id="47108" name="Slide Number Placeholder 3">
            <a:extLst>
              <a:ext uri="{FF2B5EF4-FFF2-40B4-BE49-F238E27FC236}">
                <a16:creationId xmlns:a16="http://schemas.microsoft.com/office/drawing/2014/main" id="{861A4927-53D4-4FFA-94CD-351650A2735F}"/>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1449EFE-3A4E-4073-82D5-F367A1E00470}" type="slidenum">
              <a:rPr lang="en-US" altLang="en-US" sz="1200"/>
              <a:pPr algn="r" eaLnBrk="1" hangingPunct="1"/>
              <a:t>22</a:t>
            </a:fld>
            <a:endParaRPr lang="en-US" altLang="en-US" sz="1200" dirty="0"/>
          </a:p>
        </p:txBody>
      </p:sp>
    </p:spTree>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9154" name="Slide Image Placeholder 1">
            <a:extLst>
              <a:ext uri="{FF2B5EF4-FFF2-40B4-BE49-F238E27FC236}">
                <a16:creationId xmlns:a16="http://schemas.microsoft.com/office/drawing/2014/main" id="{C0687BB1-3988-4610-A65A-DEAD79C1FBE1}"/>
              </a:ext>
            </a:extLst>
          </p:cNvPr>
          <p:cNvSpPr>
            <a:spLocks noGrp="1" noRot="1" noChangeAspect="1" noChangeArrowheads="1" noTextEdit="1"/>
          </p:cNvSpPr>
          <p:nvPr>
            <p:ph type="sldImg"/>
          </p:nvPr>
        </p:nvSpPr>
        <p:spPr>
          <a:xfrm>
            <a:off x="381000" y="685800"/>
            <a:ext cx="6096000" cy="3429000"/>
          </a:xfrm>
          <a:ln/>
        </p:spPr>
      </p:sp>
      <p:sp>
        <p:nvSpPr>
          <p:cNvPr id="49155" name="Notes Placeholder 2">
            <a:extLst>
              <a:ext uri="{FF2B5EF4-FFF2-40B4-BE49-F238E27FC236}">
                <a16:creationId xmlns:a16="http://schemas.microsoft.com/office/drawing/2014/main" id="{7AD4B34E-D715-4296-A95B-EAA5E15B7E38}"/>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a:buFontTx/>
              <a:buChar char="•"/>
            </a:pPr>
            <a:endParaRPr lang="en-US" altLang="en-US" dirty="0">
              <a:latin typeface="Arial" panose="020B0604020202020204" pitchFamily="34" charset="0"/>
              <a:ea typeface="ＭＳ Ｐゴシック" panose="020B0600070205080204" pitchFamily="34" charset="-128"/>
            </a:endParaRPr>
          </a:p>
        </p:txBody>
      </p:sp>
      <p:sp>
        <p:nvSpPr>
          <p:cNvPr id="49156" name="Slide Number Placeholder 3">
            <a:extLst>
              <a:ext uri="{FF2B5EF4-FFF2-40B4-BE49-F238E27FC236}">
                <a16:creationId xmlns:a16="http://schemas.microsoft.com/office/drawing/2014/main" id="{35D56D2D-68F3-41CE-B88E-4B063EEEE816}"/>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25815B84-DAF6-4E19-B192-87FBACEF17FD}" type="slidenum">
              <a:rPr lang="en-US" altLang="en-US" sz="1200"/>
              <a:pPr algn="r" eaLnBrk="1" hangingPunct="1"/>
              <a:t>23</a:t>
            </a:fld>
            <a:endParaRPr lang="en-US" altLang="en-US" sz="1200" dirty="0"/>
          </a:p>
        </p:txBody>
      </p:sp>
    </p:spTree>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02" name="Slide Image Placeholder 1">
            <a:extLst>
              <a:ext uri="{FF2B5EF4-FFF2-40B4-BE49-F238E27FC236}">
                <a16:creationId xmlns:a16="http://schemas.microsoft.com/office/drawing/2014/main" id="{27BE3088-AF50-4BCB-871F-E1BA5FCAC694}"/>
              </a:ext>
            </a:extLst>
          </p:cNvPr>
          <p:cNvSpPr>
            <a:spLocks noGrp="1" noRot="1" noChangeAspect="1" noChangeArrowheads="1" noTextEdit="1"/>
          </p:cNvSpPr>
          <p:nvPr>
            <p:ph type="sldImg"/>
          </p:nvPr>
        </p:nvSpPr>
        <p:spPr>
          <a:xfrm>
            <a:off x="381000" y="685800"/>
            <a:ext cx="6096000" cy="3429000"/>
          </a:xfrm>
          <a:ln/>
        </p:spPr>
      </p:sp>
      <p:sp>
        <p:nvSpPr>
          <p:cNvPr id="51203" name="Notes Placeholder 2">
            <a:extLst>
              <a:ext uri="{FF2B5EF4-FFF2-40B4-BE49-F238E27FC236}">
                <a16:creationId xmlns:a16="http://schemas.microsoft.com/office/drawing/2014/main" id="{D0BB8C9B-F64F-48D8-85C3-E2F3770C4F00}"/>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33363" indent="-233363">
              <a:buFontTx/>
              <a:buChar char="•"/>
            </a:pPr>
            <a:r>
              <a:rPr lang="en-US" altLang="en-US" dirty="0">
                <a:latin typeface="Arial" panose="020B0604020202020204" pitchFamily="34" charset="0"/>
                <a:ea typeface="ＭＳ Ｐゴシック" panose="020B0600070205080204" pitchFamily="34" charset="-128"/>
              </a:rPr>
              <a:t>Refer to Fig. 10.22.</a:t>
            </a:r>
          </a:p>
        </p:txBody>
      </p:sp>
      <p:sp>
        <p:nvSpPr>
          <p:cNvPr id="51204" name="Slide Number Placeholder 3">
            <a:extLst>
              <a:ext uri="{FF2B5EF4-FFF2-40B4-BE49-F238E27FC236}">
                <a16:creationId xmlns:a16="http://schemas.microsoft.com/office/drawing/2014/main" id="{2B9E2C4B-AC04-4BD6-B0F9-DECF378513CC}"/>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DC7209BF-95DB-4EF6-B4F1-7BCF2DAE43C9}" type="slidenum">
              <a:rPr lang="en-US" altLang="en-US" sz="1200"/>
              <a:pPr algn="r" eaLnBrk="1" hangingPunct="1"/>
              <a:t>24</a:t>
            </a:fld>
            <a:endParaRPr lang="en-US" altLang="en-US" sz="1200" dirty="0"/>
          </a:p>
        </p:txBody>
      </p:sp>
    </p:spTree>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3250" name="Slide Image Placeholder 1">
            <a:extLst>
              <a:ext uri="{FF2B5EF4-FFF2-40B4-BE49-F238E27FC236}">
                <a16:creationId xmlns:a16="http://schemas.microsoft.com/office/drawing/2014/main" id="{F7231715-837A-4E2D-8EF1-BD0FEC5E54CF}"/>
              </a:ext>
            </a:extLst>
          </p:cNvPr>
          <p:cNvSpPr>
            <a:spLocks noGrp="1" noRot="1" noChangeAspect="1" noChangeArrowheads="1" noTextEdit="1"/>
          </p:cNvSpPr>
          <p:nvPr>
            <p:ph type="sldImg"/>
          </p:nvPr>
        </p:nvSpPr>
        <p:spPr>
          <a:xfrm>
            <a:off x="381000" y="685800"/>
            <a:ext cx="6096000" cy="3429000"/>
          </a:xfrm>
          <a:ln/>
        </p:spPr>
      </p:sp>
      <p:sp>
        <p:nvSpPr>
          <p:cNvPr id="53251" name="Notes Placeholder 2">
            <a:extLst>
              <a:ext uri="{FF2B5EF4-FFF2-40B4-BE49-F238E27FC236}">
                <a16:creationId xmlns:a16="http://schemas.microsoft.com/office/drawing/2014/main" id="{6E1091E3-8C63-4DE9-8EA6-F07E9A4DA2A7}"/>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33363" indent="-233363">
              <a:buFontTx/>
              <a:buChar char="•"/>
            </a:pPr>
            <a:r>
              <a:rPr lang="en-US" altLang="en-US" dirty="0">
                <a:latin typeface="Arial" panose="020B0604020202020204" pitchFamily="34" charset="0"/>
                <a:ea typeface="ＭＳ Ｐゴシック" panose="020B0600070205080204" pitchFamily="34" charset="-128"/>
              </a:rPr>
              <a:t>Vibration is an action of moving back and forth very rapidly.</a:t>
            </a:r>
          </a:p>
        </p:txBody>
      </p:sp>
      <p:sp>
        <p:nvSpPr>
          <p:cNvPr id="53252" name="Slide Number Placeholder 3">
            <a:extLst>
              <a:ext uri="{FF2B5EF4-FFF2-40B4-BE49-F238E27FC236}">
                <a16:creationId xmlns:a16="http://schemas.microsoft.com/office/drawing/2014/main" id="{4750E81D-A063-4EC5-ACC8-834A6528854D}"/>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F236E928-96F9-4C6F-8F70-5E422EB294A9}" type="slidenum">
              <a:rPr lang="en-US" altLang="en-US" sz="1200"/>
              <a:pPr algn="r" eaLnBrk="1" hangingPunct="1"/>
              <a:t>25</a:t>
            </a:fld>
            <a:endParaRPr lang="en-US" altLang="en-US" sz="1200" dirty="0"/>
          </a:p>
        </p:txBody>
      </p:sp>
    </p:spTree>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5298" name="Slide Image Placeholder 1">
            <a:extLst>
              <a:ext uri="{FF2B5EF4-FFF2-40B4-BE49-F238E27FC236}">
                <a16:creationId xmlns:a16="http://schemas.microsoft.com/office/drawing/2014/main" id="{425E7D2C-D8CB-44D5-8456-39B57BA10A20}"/>
              </a:ext>
            </a:extLst>
          </p:cNvPr>
          <p:cNvSpPr>
            <a:spLocks noGrp="1" noRot="1" noChangeAspect="1" noChangeArrowheads="1" noTextEdit="1"/>
          </p:cNvSpPr>
          <p:nvPr>
            <p:ph type="sldImg"/>
          </p:nvPr>
        </p:nvSpPr>
        <p:spPr>
          <a:xfrm>
            <a:off x="381000" y="685800"/>
            <a:ext cx="6096000" cy="3429000"/>
          </a:xfrm>
          <a:ln/>
        </p:spPr>
      </p:sp>
      <p:sp>
        <p:nvSpPr>
          <p:cNvPr id="55299" name="Notes Placeholder 2">
            <a:extLst>
              <a:ext uri="{FF2B5EF4-FFF2-40B4-BE49-F238E27FC236}">
                <a16:creationId xmlns:a16="http://schemas.microsoft.com/office/drawing/2014/main" id="{7A43A737-7699-46C1-9C77-29214D4ABAD1}"/>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Vibration also can be used to break up the monotony of the massage. </a:t>
            </a:r>
          </a:p>
          <a:p>
            <a:pPr marL="228600" indent="-228600">
              <a:buFontTx/>
              <a:buChar char="•"/>
            </a:pPr>
            <a:r>
              <a:rPr lang="en-US" altLang="en-US" dirty="0">
                <a:latin typeface="Arial" panose="020B0604020202020204" pitchFamily="34" charset="0"/>
                <a:ea typeface="ＭＳ Ｐゴシック" panose="020B0600070205080204" pitchFamily="34" charset="-128"/>
              </a:rPr>
              <a:t>If the same methods are used repeatedly, the body adapts and does not respond as well to the sensation or stimulation. </a:t>
            </a:r>
          </a:p>
          <a:p>
            <a:pPr marL="228600" indent="-228600">
              <a:buFontTx/>
              <a:buChar char="•"/>
            </a:pPr>
            <a:r>
              <a:rPr lang="en-US" altLang="en-US" dirty="0">
                <a:latin typeface="Arial" panose="020B0604020202020204" pitchFamily="34" charset="0"/>
                <a:ea typeface="ＭＳ Ｐゴシック" panose="020B0600070205080204" pitchFamily="34" charset="-128"/>
              </a:rPr>
              <a:t>Refer to Figs. 10.23 and 10.24.</a:t>
            </a:r>
          </a:p>
        </p:txBody>
      </p:sp>
      <p:sp>
        <p:nvSpPr>
          <p:cNvPr id="55300" name="Slide Number Placeholder 3">
            <a:extLst>
              <a:ext uri="{FF2B5EF4-FFF2-40B4-BE49-F238E27FC236}">
                <a16:creationId xmlns:a16="http://schemas.microsoft.com/office/drawing/2014/main" id="{2C0E2B2D-CBE5-4BF9-88A5-DC951A1D2E68}"/>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E869BBE1-1749-4823-9E4B-D459AED1780B}" type="slidenum">
              <a:rPr lang="en-US" altLang="en-US" sz="1200"/>
              <a:pPr algn="r" eaLnBrk="1" hangingPunct="1"/>
              <a:t>26</a:t>
            </a:fld>
            <a:endParaRPr lang="en-US" altLang="en-US" sz="1200" dirty="0"/>
          </a:p>
        </p:txBody>
      </p:sp>
    </p:spTree>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346" name="Slide Image Placeholder 1">
            <a:extLst>
              <a:ext uri="{FF2B5EF4-FFF2-40B4-BE49-F238E27FC236}">
                <a16:creationId xmlns:a16="http://schemas.microsoft.com/office/drawing/2014/main" id="{552FFAAE-7772-4653-8951-5F699DE90E60}"/>
              </a:ext>
            </a:extLst>
          </p:cNvPr>
          <p:cNvSpPr>
            <a:spLocks noGrp="1" noRot="1" noChangeAspect="1" noChangeArrowheads="1" noTextEdit="1"/>
          </p:cNvSpPr>
          <p:nvPr>
            <p:ph type="sldImg"/>
          </p:nvPr>
        </p:nvSpPr>
        <p:spPr>
          <a:xfrm>
            <a:off x="381000" y="685800"/>
            <a:ext cx="6096000" cy="3429000"/>
          </a:xfrm>
          <a:ln/>
        </p:spPr>
      </p:sp>
      <p:sp>
        <p:nvSpPr>
          <p:cNvPr id="181251" name="Notes Placeholder 2">
            <a:extLst>
              <a:ext uri="{FF2B5EF4-FFF2-40B4-BE49-F238E27FC236}">
                <a16:creationId xmlns:a16="http://schemas.microsoft.com/office/drawing/2014/main" id="{C8BB9F8F-0342-4BA1-8EB2-958CC2CEF386}"/>
              </a:ext>
            </a:extLst>
          </p:cNvPr>
          <p:cNvSpPr>
            <a:spLocks noGrp="1"/>
          </p:cNvSpPr>
          <p:nvPr>
            <p:ph type="body" idx="1"/>
          </p:nvPr>
        </p:nvSpPr>
        <p:spPr/>
        <p:txBody>
          <a:bodyPr/>
          <a:lstStyle/>
          <a:p>
            <a:pPr marL="228600" indent="-228600">
              <a:buFontTx/>
              <a:buChar char="•"/>
              <a:defRPr/>
            </a:pPr>
            <a:r>
              <a:rPr lang="en-US" altLang="en-US" dirty="0">
                <a:latin typeface="Arial" panose="020B0604020202020204" pitchFamily="34" charset="0"/>
                <a:ea typeface="ＭＳ Ｐゴシック" panose="020B0600070205080204" pitchFamily="34" charset="-128"/>
              </a:rPr>
              <a:t>What are the physiological effects of shaking? </a:t>
            </a:r>
            <a:r>
              <a:rPr lang="en-US" altLang="en-US" i="1" dirty="0">
                <a:latin typeface="Arial" panose="020B0604020202020204" pitchFamily="34" charset="0"/>
                <a:ea typeface="ＭＳ Ｐゴシック" panose="020B0600070205080204" pitchFamily="34" charset="-128"/>
              </a:rPr>
              <a:t>(Shaking relaxes muscle groups and confuses the positional proprioceptors because the sensory input is too unorganized for the brain to interpret. Shaking also warms and prepares the body for deeper work and affects the connective tissues.)</a:t>
            </a:r>
          </a:p>
          <a:p>
            <a:pPr marL="228600" indent="-228600">
              <a:buFontTx/>
              <a:buChar char="•"/>
              <a:defRPr/>
            </a:pPr>
            <a:r>
              <a:rPr lang="en-US" altLang="en-US" dirty="0">
                <a:latin typeface="Arial" panose="020B0604020202020204" pitchFamily="34" charset="0"/>
                <a:ea typeface="ＭＳ Ｐゴシック" panose="020B0600070205080204" pitchFamily="34" charset="-128"/>
              </a:rPr>
              <a:t>Refer to Fig. 10.25.</a:t>
            </a:r>
          </a:p>
          <a:p>
            <a:pPr>
              <a:defRPr/>
            </a:pPr>
            <a:r>
              <a:rPr lang="en-US" altLang="en-US" dirty="0">
                <a:latin typeface="Arial" panose="020B0604020202020204" pitchFamily="34" charset="0"/>
                <a:ea typeface="ＭＳ Ｐゴシック" panose="020B0600070205080204" pitchFamily="34" charset="-128"/>
              </a:rPr>
              <a:t>Shaking should not be used on the skin or superficial fascia, nor is it effective for use on the entire body. </a:t>
            </a:r>
          </a:p>
          <a:p>
            <a:pPr>
              <a:buFontTx/>
              <a:buChar char="•"/>
              <a:defRPr/>
            </a:pPr>
            <a:r>
              <a:rPr lang="en-US" altLang="en-US" dirty="0">
                <a:latin typeface="Arial" panose="020B0604020202020204" pitchFamily="34" charset="0"/>
                <a:ea typeface="ＭＳ Ｐゴシック" panose="020B0600070205080204" pitchFamily="34" charset="-128"/>
              </a:rPr>
              <a:t>What are some good areas for shaking? </a:t>
            </a:r>
            <a:r>
              <a:rPr lang="en-US" altLang="en-US" i="1" dirty="0">
                <a:latin typeface="Arial" panose="020B0604020202020204" pitchFamily="34" charset="0"/>
                <a:ea typeface="ＭＳ Ｐゴシック" panose="020B0600070205080204" pitchFamily="34" charset="-128"/>
              </a:rPr>
              <a:t>(Good areas for shaking are the upper trapezius and shoulder area, biceps and triceps groups, hamstrings, quadriceps, gastrocnemius, and, in some instances, the abdominals and the pectoralis muscles close to the axilla. The joints of the shoulders, hips, and extremities also respond well to shaking.)</a:t>
            </a:r>
            <a:endParaRPr lang="en-US" altLang="en-US" dirty="0">
              <a:latin typeface="Arial" panose="020B0604020202020204" pitchFamily="34" charset="0"/>
              <a:ea typeface="ＭＳ Ｐゴシック" panose="020B0600070205080204" pitchFamily="34" charset="-128"/>
            </a:endParaRPr>
          </a:p>
          <a:p>
            <a:pPr marL="228600" indent="-228600">
              <a:buFontTx/>
              <a:buChar char="•"/>
              <a:defRPr/>
            </a:pPr>
            <a:endParaRPr lang="en-US" altLang="en-US" dirty="0">
              <a:latin typeface="Arial" panose="020B0604020202020204" pitchFamily="34" charset="0"/>
              <a:ea typeface="ＭＳ Ｐゴシック" panose="020B0600070205080204" pitchFamily="34" charset="-128"/>
            </a:endParaRPr>
          </a:p>
        </p:txBody>
      </p:sp>
      <p:sp>
        <p:nvSpPr>
          <p:cNvPr id="57348" name="Slide Number Placeholder 3">
            <a:extLst>
              <a:ext uri="{FF2B5EF4-FFF2-40B4-BE49-F238E27FC236}">
                <a16:creationId xmlns:a16="http://schemas.microsoft.com/office/drawing/2014/main" id="{5D8803A5-F1C2-4829-8F50-181878EB0E3E}"/>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88BB382A-1CF5-4FB2-BF6B-FFE37148859D}" type="slidenum">
              <a:rPr lang="en-US" altLang="en-US" sz="1200"/>
              <a:pPr algn="r" eaLnBrk="1" hangingPunct="1"/>
              <a:t>27</a:t>
            </a:fld>
            <a:endParaRPr lang="en-US" altLang="en-US" sz="1200" dirty="0"/>
          </a:p>
        </p:txBody>
      </p:sp>
    </p:spTree>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9394" name="Slide Image Placeholder 1">
            <a:extLst>
              <a:ext uri="{FF2B5EF4-FFF2-40B4-BE49-F238E27FC236}">
                <a16:creationId xmlns:a16="http://schemas.microsoft.com/office/drawing/2014/main" id="{4EF791A9-E271-4FB1-A8EF-C127D64E1B5D}"/>
              </a:ext>
            </a:extLst>
          </p:cNvPr>
          <p:cNvSpPr>
            <a:spLocks noGrp="1" noRot="1" noChangeAspect="1" noChangeArrowheads="1" noTextEdit="1"/>
          </p:cNvSpPr>
          <p:nvPr>
            <p:ph type="sldImg"/>
          </p:nvPr>
        </p:nvSpPr>
        <p:spPr>
          <a:xfrm>
            <a:off x="381000" y="685800"/>
            <a:ext cx="6096000" cy="3429000"/>
          </a:xfrm>
          <a:ln/>
        </p:spPr>
      </p:sp>
      <p:sp>
        <p:nvSpPr>
          <p:cNvPr id="59395" name="Notes Placeholder 2">
            <a:extLst>
              <a:ext uri="{FF2B5EF4-FFF2-40B4-BE49-F238E27FC236}">
                <a16:creationId xmlns:a16="http://schemas.microsoft.com/office/drawing/2014/main" id="{A0A766AB-82E5-4AE7-9CBC-924D8D4297E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Refer to Fig. 10.26.</a:t>
            </a:r>
          </a:p>
          <a:p>
            <a:pPr marL="228600" indent="-228600">
              <a:buFontTx/>
              <a:buChar char="•"/>
            </a:pPr>
            <a:r>
              <a:rPr lang="en-US" altLang="en-US" dirty="0">
                <a:latin typeface="Arial" panose="020B0604020202020204" pitchFamily="34" charset="0"/>
                <a:ea typeface="ＭＳ Ｐゴシック" panose="020B0600070205080204" pitchFamily="34" charset="-128"/>
              </a:rPr>
              <a:t>Rocking is a soothing, rhythmic method that is used to calm people. Its effects are both reflexive and chemical. Rocking is also an effective method to achieve entrainment. </a:t>
            </a:r>
          </a:p>
        </p:txBody>
      </p:sp>
      <p:sp>
        <p:nvSpPr>
          <p:cNvPr id="59396" name="Slide Number Placeholder 3">
            <a:extLst>
              <a:ext uri="{FF2B5EF4-FFF2-40B4-BE49-F238E27FC236}">
                <a16:creationId xmlns:a16="http://schemas.microsoft.com/office/drawing/2014/main" id="{72A967B2-79BE-4392-9D68-DA70AE50E669}"/>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B57FA02B-A1A5-4653-9453-2CEB569DF4FD}" type="slidenum">
              <a:rPr lang="en-US" altLang="en-US" sz="1200"/>
              <a:pPr algn="r" eaLnBrk="1" hangingPunct="1"/>
              <a:t>28</a:t>
            </a:fld>
            <a:endParaRPr lang="en-US" altLang="en-US" sz="1200" dirty="0"/>
          </a:p>
        </p:txBody>
      </p:sp>
    </p:spTree>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490" name="Slide Image Placeholder 1">
            <a:extLst>
              <a:ext uri="{FF2B5EF4-FFF2-40B4-BE49-F238E27FC236}">
                <a16:creationId xmlns:a16="http://schemas.microsoft.com/office/drawing/2014/main" id="{CC4AED4A-B986-4EEA-82FB-BCF74DD20FCC}"/>
              </a:ext>
            </a:extLst>
          </p:cNvPr>
          <p:cNvSpPr>
            <a:spLocks noGrp="1" noRot="1" noChangeAspect="1" noChangeArrowheads="1" noTextEdit="1"/>
          </p:cNvSpPr>
          <p:nvPr>
            <p:ph type="sldImg"/>
          </p:nvPr>
        </p:nvSpPr>
        <p:spPr>
          <a:xfrm>
            <a:off x="381000" y="685800"/>
            <a:ext cx="6096000" cy="3429000"/>
          </a:xfrm>
          <a:ln/>
        </p:spPr>
      </p:sp>
      <p:sp>
        <p:nvSpPr>
          <p:cNvPr id="63491" name="Notes Placeholder 2">
            <a:extLst>
              <a:ext uri="{FF2B5EF4-FFF2-40B4-BE49-F238E27FC236}">
                <a16:creationId xmlns:a16="http://schemas.microsoft.com/office/drawing/2014/main" id="{19546313-844E-4481-A4FA-808844D46E25}"/>
              </a:ext>
            </a:extLst>
          </p:cNvPr>
          <p:cNvSpPr>
            <a:spLocks noGrp="1"/>
          </p:cNvSpPr>
          <p:nvPr>
            <p:ph type="body" idx="1"/>
          </p:nvPr>
        </p:nvSpPr>
        <p:spPr>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228600" indent="-228600">
              <a:buFontTx/>
              <a:buChar char="•"/>
            </a:pPr>
            <a:r>
              <a:rPr lang="en-US" altLang="en-US" dirty="0">
                <a:latin typeface="Arial" panose="020B0604020202020204" pitchFamily="34" charset="0"/>
                <a:ea typeface="ＭＳ Ｐゴシック" panose="020B0600070205080204" pitchFamily="34" charset="-128"/>
              </a:rPr>
              <a:t>How does percussion help lengthen the muscles? </a:t>
            </a:r>
            <a:r>
              <a:rPr lang="en-US" altLang="en-US" i="1" dirty="0">
                <a:latin typeface="Arial" panose="020B0604020202020204" pitchFamily="34" charset="0"/>
                <a:ea typeface="ＭＳ Ｐゴシック" panose="020B0600070205080204" pitchFamily="34" charset="-128"/>
              </a:rPr>
              <a:t>(The effects of percussion result from the response of the tendon reflexes. A blow to the tendon stretches it, which results in a protective muscle contraction.)</a:t>
            </a:r>
          </a:p>
          <a:p>
            <a:pPr marL="228600" indent="-228600">
              <a:buFontTx/>
              <a:buChar char="•"/>
            </a:pPr>
            <a:r>
              <a:rPr lang="en-US" altLang="en-US" dirty="0">
                <a:latin typeface="Arial" panose="020B0604020202020204" pitchFamily="34" charset="0"/>
                <a:ea typeface="ＭＳ Ｐゴシック" panose="020B0600070205080204" pitchFamily="34" charset="-128"/>
              </a:rPr>
              <a:t>How does percussion stimulate weak muscles? </a:t>
            </a:r>
            <a:r>
              <a:rPr lang="en-US" altLang="en-US" i="1" dirty="0">
                <a:latin typeface="Arial" panose="020B0604020202020204" pitchFamily="34" charset="0"/>
                <a:ea typeface="ＭＳ Ｐゴシック" panose="020B0600070205080204" pitchFamily="34" charset="-128"/>
              </a:rPr>
              <a:t>(Percussion affects the joint kinesthetic receptors responsible for determining the position and movement of the body. A quick blow confuses this system, and the body muscles tense.)</a:t>
            </a:r>
          </a:p>
          <a:p>
            <a:pPr marL="228600" indent="-228600">
              <a:buFontTx/>
              <a:buChar char="•"/>
            </a:pPr>
            <a:r>
              <a:rPr lang="en-US" altLang="en-US" dirty="0">
                <a:latin typeface="Arial" panose="020B0604020202020204" pitchFamily="34" charset="0"/>
                <a:ea typeface="ＭＳ Ｐゴシック" panose="020B0600070205080204" pitchFamily="34" charset="-128"/>
              </a:rPr>
              <a:t>Refer to Fig. 10.28.</a:t>
            </a:r>
          </a:p>
        </p:txBody>
      </p:sp>
      <p:sp>
        <p:nvSpPr>
          <p:cNvPr id="63492" name="Slide Number Placeholder 3">
            <a:extLst>
              <a:ext uri="{FF2B5EF4-FFF2-40B4-BE49-F238E27FC236}">
                <a16:creationId xmlns:a16="http://schemas.microsoft.com/office/drawing/2014/main" id="{03A93C55-B9B0-401B-BB92-4685CC4F1321}"/>
              </a:ext>
            </a:extLst>
          </p:cNvPr>
          <p:cNvSpPr txBox="1">
            <a:spLocks noGrp="1"/>
          </p:cNvSpPr>
          <p:nvPr/>
        </p:nvSpPr>
        <p:spPr bwMode="auto">
          <a:xfrm>
            <a:off x="3886200" y="8686800"/>
            <a:ext cx="2971800" cy="457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nchor="b"/>
          <a:lstStyle>
            <a:lvl1pPr>
              <a:defRPr sz="2400">
                <a:solidFill>
                  <a:schemeClr val="tx1"/>
                </a:solidFill>
                <a:latin typeface="Arial" panose="020B0604020202020204" pitchFamily="34" charset="0"/>
                <a:ea typeface="ＭＳ Ｐゴシック" panose="020B0600070205080204" pitchFamily="34" charset="-128"/>
              </a:defRPr>
            </a:lvl1pPr>
            <a:lvl2pPr marL="742950" indent="-285750">
              <a:defRPr sz="2400">
                <a:solidFill>
                  <a:schemeClr val="tx1"/>
                </a:solidFill>
                <a:latin typeface="Arial" panose="020B0604020202020204" pitchFamily="34" charset="0"/>
                <a:ea typeface="ＭＳ Ｐゴシック" panose="020B0600070205080204" pitchFamily="34" charset="-128"/>
              </a:defRPr>
            </a:lvl2pPr>
            <a:lvl3pPr marL="1143000" indent="-228600">
              <a:defRPr sz="2400">
                <a:solidFill>
                  <a:schemeClr val="tx1"/>
                </a:solidFill>
                <a:latin typeface="Arial" panose="020B0604020202020204" pitchFamily="34" charset="0"/>
                <a:ea typeface="ＭＳ Ｐゴシック" panose="020B0600070205080204" pitchFamily="34" charset="-128"/>
              </a:defRPr>
            </a:lvl3pPr>
            <a:lvl4pPr marL="1600200" indent="-228600">
              <a:defRPr sz="2400">
                <a:solidFill>
                  <a:schemeClr val="tx1"/>
                </a:solidFill>
                <a:latin typeface="Arial" panose="020B0604020202020204" pitchFamily="34" charset="0"/>
                <a:ea typeface="ＭＳ Ｐゴシック" panose="020B0600070205080204" pitchFamily="34" charset="-128"/>
              </a:defRPr>
            </a:lvl4pPr>
            <a:lvl5pPr marL="2057400" indent="-228600">
              <a:defRPr sz="2400">
                <a:solidFill>
                  <a:schemeClr val="tx1"/>
                </a:solidFill>
                <a:latin typeface="Arial" panose="020B0604020202020204" pitchFamily="34" charset="0"/>
                <a:ea typeface="ＭＳ Ｐゴシック" panose="020B0600070205080204" pitchFamily="34" charset="-128"/>
              </a:defRPr>
            </a:lvl5pPr>
            <a:lvl6pPr marL="25146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6pPr>
            <a:lvl7pPr marL="29718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7pPr>
            <a:lvl8pPr marL="34290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8pPr>
            <a:lvl9pPr marL="3886200" indent="-228600" eaLnBrk="0" fontAlgn="base" hangingPunct="0">
              <a:spcBef>
                <a:spcPct val="0"/>
              </a:spcBef>
              <a:spcAft>
                <a:spcPct val="0"/>
              </a:spcAft>
              <a:defRPr sz="2400">
                <a:solidFill>
                  <a:schemeClr val="tx1"/>
                </a:solidFill>
                <a:latin typeface="Arial" panose="020B0604020202020204" pitchFamily="34" charset="0"/>
                <a:ea typeface="ＭＳ Ｐゴシック" panose="020B0600070205080204" pitchFamily="34" charset="-128"/>
              </a:defRPr>
            </a:lvl9pPr>
          </a:lstStyle>
          <a:p>
            <a:pPr algn="r" eaLnBrk="1" hangingPunct="1"/>
            <a:fld id="{AF7C8E11-BD6C-48A5-9427-B263497FB99C}" type="slidenum">
              <a:rPr lang="en-US" altLang="en-US" sz="1200"/>
              <a:pPr algn="r" eaLnBrk="1" hangingPunct="1"/>
              <a:t>29</a:t>
            </a:fld>
            <a:endParaRPr lang="en-US" altLang="en-US" sz="1200" dirty="0"/>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 Id="rId4" Type="http://schemas.openxmlformats.org/officeDocument/2006/relationships/image" Target="../media/image3.png"/></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FBA58-8615-4778-8C15-2CC39331EBB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a:extLst>
              <a:ext uri="{FF2B5EF4-FFF2-40B4-BE49-F238E27FC236}">
                <a16:creationId xmlns:a16="http://schemas.microsoft.com/office/drawing/2014/main" id="{16EA20DE-CC3D-4BFE-B8ED-18457052EC72}"/>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a:extLst>
              <a:ext uri="{FF2B5EF4-FFF2-40B4-BE49-F238E27FC236}">
                <a16:creationId xmlns:a16="http://schemas.microsoft.com/office/drawing/2014/main" id="{40FCD4A0-76AA-4DEE-929F-F7354EB17F9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73CC0BB9-507D-4163-8377-BE12CACE0788}"/>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B5755A2E-B7E0-4824-B170-10DFDB96B004}"/>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534807630"/>
      </p:ext>
    </p:extLst>
  </p:cSld>
  <p:clrMapOvr>
    <a:masterClrMapping/>
  </p:clrMapOvr>
  <p:hf hdr="0" ftr="0" dt="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1988C32-4994-4ECE-86AA-863284065853}"/>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FCD12ED3-139F-4720-B5EE-959E895ACA25}"/>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05090DC4-1B14-4D2D-95EB-766AD2BD1689}"/>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FCB891A-3C5C-4ABD-AE35-689873E90C34}"/>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858C85D3-CD45-4F50-A5F3-747BA7BF3061}"/>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8" name="Picture 7">
            <a:extLst>
              <a:ext uri="{FF2B5EF4-FFF2-40B4-BE49-F238E27FC236}">
                <a16:creationId xmlns:a16="http://schemas.microsoft.com/office/drawing/2014/main" id="{A71419C9-03D9-4E74-ABFE-E6964B5B215F}"/>
              </a:ext>
            </a:extLst>
          </p:cNvPr>
          <p:cNvPicPr>
            <a:picLocks noChangeAspect="1"/>
          </p:cNvPicPr>
          <p:nvPr/>
        </p:nvPicPr>
        <p:blipFill>
          <a:blip r:embed="rId2"/>
          <a:stretch>
            <a:fillRect/>
          </a:stretch>
        </p:blipFill>
        <p:spPr>
          <a:xfrm>
            <a:off x="4253" y="510363"/>
            <a:ext cx="495477" cy="776177"/>
          </a:xfrm>
          <a:prstGeom prst="rect">
            <a:avLst/>
          </a:prstGeom>
        </p:spPr>
      </p:pic>
      <p:pic>
        <p:nvPicPr>
          <p:cNvPr id="9" name="Picture 8">
            <a:extLst>
              <a:ext uri="{FF2B5EF4-FFF2-40B4-BE49-F238E27FC236}">
                <a16:creationId xmlns:a16="http://schemas.microsoft.com/office/drawing/2014/main" id="{85F2D566-7FD7-4207-82BF-A2AB058AB89F}"/>
              </a:ext>
            </a:extLst>
          </p:cNvPr>
          <p:cNvPicPr>
            <a:picLocks noChangeAspect="1"/>
          </p:cNvPicPr>
          <p:nvPr/>
        </p:nvPicPr>
        <p:blipFill>
          <a:blip r:embed="rId3"/>
          <a:stretch>
            <a:fillRect/>
          </a:stretch>
        </p:blipFill>
        <p:spPr>
          <a:xfrm rot="10800000">
            <a:off x="1" y="6581556"/>
            <a:ext cx="12192000" cy="345368"/>
          </a:xfrm>
          <a:prstGeom prst="rect">
            <a:avLst/>
          </a:prstGeom>
        </p:spPr>
      </p:pic>
      <p:pic>
        <p:nvPicPr>
          <p:cNvPr id="11" name="Picture 10" descr="Logo&#10;&#10;Description automatically generated">
            <a:extLst>
              <a:ext uri="{FF2B5EF4-FFF2-40B4-BE49-F238E27FC236}">
                <a16:creationId xmlns:a16="http://schemas.microsoft.com/office/drawing/2014/main" id="{126F394A-9424-B292-CB6D-537C1E7D4DF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0706522" y="315828"/>
            <a:ext cx="1165246" cy="1165246"/>
          </a:xfrm>
          <a:prstGeom prst="rect">
            <a:avLst/>
          </a:prstGeom>
        </p:spPr>
      </p:pic>
    </p:spTree>
    <p:extLst>
      <p:ext uri="{BB962C8B-B14F-4D97-AF65-F5344CB8AC3E}">
        <p14:creationId xmlns:p14="http://schemas.microsoft.com/office/powerpoint/2010/main" val="3280254559"/>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E36DBC-228A-40DA-A5FB-CA3DC2F8FD00}"/>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a:extLst>
              <a:ext uri="{FF2B5EF4-FFF2-40B4-BE49-F238E27FC236}">
                <a16:creationId xmlns:a16="http://schemas.microsoft.com/office/drawing/2014/main" id="{33ACE32F-20E9-4142-BD19-D9988FD9080D}"/>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BFA2CBA-D807-41FF-94DC-BCC70C37629D}"/>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B3B70821-46DF-4156-A606-E4EE00C64B2C}"/>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1BB10EC5-BCBC-494E-A2E6-F90290A5E113}"/>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720445009"/>
      </p:ext>
    </p:extLst>
  </p:cSld>
  <p:clrMapOvr>
    <a:masterClrMapping/>
  </p:clrMapOvr>
  <p:hf hdr="0" ftr="0" dt="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6B37332-D7EB-4ACC-AA1D-643B5AB39F7D}"/>
              </a:ext>
            </a:extLst>
          </p:cNvPr>
          <p:cNvSpPr>
            <a:spLocks noGrp="1"/>
          </p:cNvSpPr>
          <p:nvPr>
            <p:ph type="title"/>
          </p:nvPr>
        </p:nvSpPr>
        <p:spPr/>
        <p:txBody>
          <a:bodyPr/>
          <a:lstStyle/>
          <a:p>
            <a:r>
              <a:rPr lang="en-US"/>
              <a:t>Click to edit Master title style</a:t>
            </a:r>
            <a:endParaRPr lang="en-CA"/>
          </a:p>
        </p:txBody>
      </p:sp>
      <p:sp>
        <p:nvSpPr>
          <p:cNvPr id="3" name="Content Placeholder 2">
            <a:extLst>
              <a:ext uri="{FF2B5EF4-FFF2-40B4-BE49-F238E27FC236}">
                <a16:creationId xmlns:a16="http://schemas.microsoft.com/office/drawing/2014/main" id="{75606909-9C70-4F59-8FFE-435187918D03}"/>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a:extLst>
              <a:ext uri="{FF2B5EF4-FFF2-40B4-BE49-F238E27FC236}">
                <a16:creationId xmlns:a16="http://schemas.microsoft.com/office/drawing/2014/main" id="{EE19D8BF-05FE-4A4F-9735-981658D8EF94}"/>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a:extLst>
              <a:ext uri="{FF2B5EF4-FFF2-40B4-BE49-F238E27FC236}">
                <a16:creationId xmlns:a16="http://schemas.microsoft.com/office/drawing/2014/main" id="{06DC226E-E6FF-4775-8622-E41CF11BAAB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21D602D3-5BAC-41A3-BF33-76ED74B96DA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BC851466-5DBB-4977-B349-C5143063CFA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440999929"/>
      </p:ext>
    </p:extLst>
  </p:cSld>
  <p:clrMapOvr>
    <a:masterClrMapping/>
  </p:clrMapOvr>
  <p:hf hdr="0" ftr="0" dt="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565EBC-547A-4AD0-A4CB-828B49EA69BA}"/>
              </a:ext>
            </a:extLst>
          </p:cNvPr>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a:extLst>
              <a:ext uri="{FF2B5EF4-FFF2-40B4-BE49-F238E27FC236}">
                <a16:creationId xmlns:a16="http://schemas.microsoft.com/office/drawing/2014/main" id="{A8159405-B565-4FD1-A3E9-BCD98AD17734}"/>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6C1D75EF-E0A1-4ED5-9F22-90F733E0835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a:extLst>
              <a:ext uri="{FF2B5EF4-FFF2-40B4-BE49-F238E27FC236}">
                <a16:creationId xmlns:a16="http://schemas.microsoft.com/office/drawing/2014/main" id="{0AC0323B-CADD-4A9B-9862-185B2622FEE3}"/>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533F2B98-E7D3-485B-A1ED-A0C3626B088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a:extLst>
              <a:ext uri="{FF2B5EF4-FFF2-40B4-BE49-F238E27FC236}">
                <a16:creationId xmlns:a16="http://schemas.microsoft.com/office/drawing/2014/main" id="{207EAA90-5E4C-4636-A2D7-156B8221FDA1}"/>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8" name="Footer Placeholder 7">
            <a:extLst>
              <a:ext uri="{FF2B5EF4-FFF2-40B4-BE49-F238E27FC236}">
                <a16:creationId xmlns:a16="http://schemas.microsoft.com/office/drawing/2014/main" id="{A720643D-B284-45E0-A4F4-F1B7664AD7E1}"/>
              </a:ext>
            </a:extLst>
          </p:cNvPr>
          <p:cNvSpPr>
            <a:spLocks noGrp="1"/>
          </p:cNvSpPr>
          <p:nvPr>
            <p:ph type="ftr" sz="quarter" idx="11"/>
          </p:nvPr>
        </p:nvSpPr>
        <p:spPr/>
        <p:txBody>
          <a:bodyPr/>
          <a:lstStyle/>
          <a:p>
            <a:endParaRPr lang="en-CA"/>
          </a:p>
        </p:txBody>
      </p:sp>
      <p:sp>
        <p:nvSpPr>
          <p:cNvPr id="9" name="Slide Number Placeholder 8">
            <a:extLst>
              <a:ext uri="{FF2B5EF4-FFF2-40B4-BE49-F238E27FC236}">
                <a16:creationId xmlns:a16="http://schemas.microsoft.com/office/drawing/2014/main" id="{1A23C90D-FA13-455F-AF4B-A7428F8C4338}"/>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876564048"/>
      </p:ext>
    </p:extLst>
  </p:cSld>
  <p:clrMapOvr>
    <a:masterClrMapping/>
  </p:clrMapOvr>
  <p:hf hdr="0" ft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AC0CF5C-3AC2-4263-A917-6D5DDBD137D7}"/>
              </a:ext>
            </a:extLst>
          </p:cNvPr>
          <p:cNvSpPr>
            <a:spLocks noGrp="1"/>
          </p:cNvSpPr>
          <p:nvPr>
            <p:ph type="title"/>
          </p:nvPr>
        </p:nvSpPr>
        <p:spPr/>
        <p:txBody>
          <a:bodyPr/>
          <a:lstStyle/>
          <a:p>
            <a:r>
              <a:rPr lang="en-US"/>
              <a:t>Click to edit Master title style</a:t>
            </a:r>
            <a:endParaRPr lang="en-CA"/>
          </a:p>
        </p:txBody>
      </p:sp>
      <p:sp>
        <p:nvSpPr>
          <p:cNvPr id="3" name="Date Placeholder 2">
            <a:extLst>
              <a:ext uri="{FF2B5EF4-FFF2-40B4-BE49-F238E27FC236}">
                <a16:creationId xmlns:a16="http://schemas.microsoft.com/office/drawing/2014/main" id="{C76B0640-2FDD-4A19-A70D-F6BB7FB1377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4" name="Footer Placeholder 3">
            <a:extLst>
              <a:ext uri="{FF2B5EF4-FFF2-40B4-BE49-F238E27FC236}">
                <a16:creationId xmlns:a16="http://schemas.microsoft.com/office/drawing/2014/main" id="{5522263A-8027-4053-85E8-2E45847A7091}"/>
              </a:ext>
            </a:extLst>
          </p:cNvPr>
          <p:cNvSpPr>
            <a:spLocks noGrp="1"/>
          </p:cNvSpPr>
          <p:nvPr>
            <p:ph type="ftr" sz="quarter" idx="11"/>
          </p:nvPr>
        </p:nvSpPr>
        <p:spPr/>
        <p:txBody>
          <a:bodyPr/>
          <a:lstStyle/>
          <a:p>
            <a:endParaRPr lang="en-CA"/>
          </a:p>
        </p:txBody>
      </p:sp>
      <p:sp>
        <p:nvSpPr>
          <p:cNvPr id="5" name="Slide Number Placeholder 4">
            <a:extLst>
              <a:ext uri="{FF2B5EF4-FFF2-40B4-BE49-F238E27FC236}">
                <a16:creationId xmlns:a16="http://schemas.microsoft.com/office/drawing/2014/main" id="{5054EE78-7E06-46FB-9754-FE4CA9BCC9E0}"/>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240639437"/>
      </p:ext>
    </p:extLst>
  </p:cSld>
  <p:clrMapOvr>
    <a:masterClrMapping/>
  </p:clrMapOvr>
  <p:hf hdr="0" ftr="0" dt="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C8CC948C-7F5C-42B1-82A6-3BE1C5B3075F}"/>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3" name="Footer Placeholder 2">
            <a:extLst>
              <a:ext uri="{FF2B5EF4-FFF2-40B4-BE49-F238E27FC236}">
                <a16:creationId xmlns:a16="http://schemas.microsoft.com/office/drawing/2014/main" id="{AC831AFE-BCA5-4E84-93E4-995505497F03}"/>
              </a:ext>
            </a:extLst>
          </p:cNvPr>
          <p:cNvSpPr>
            <a:spLocks noGrp="1"/>
          </p:cNvSpPr>
          <p:nvPr>
            <p:ph type="ftr" sz="quarter" idx="11"/>
          </p:nvPr>
        </p:nvSpPr>
        <p:spPr/>
        <p:txBody>
          <a:bodyPr/>
          <a:lstStyle/>
          <a:p>
            <a:endParaRPr lang="en-CA"/>
          </a:p>
        </p:txBody>
      </p:sp>
      <p:sp>
        <p:nvSpPr>
          <p:cNvPr id="4" name="Slide Number Placeholder 3">
            <a:extLst>
              <a:ext uri="{FF2B5EF4-FFF2-40B4-BE49-F238E27FC236}">
                <a16:creationId xmlns:a16="http://schemas.microsoft.com/office/drawing/2014/main" id="{6776A2F5-CA59-4B0A-80AB-187C0C797729}"/>
              </a:ext>
            </a:extLst>
          </p:cNvPr>
          <p:cNvSpPr>
            <a:spLocks noGrp="1"/>
          </p:cNvSpPr>
          <p:nvPr>
            <p:ph type="sldNum" sz="quarter" idx="12"/>
          </p:nvPr>
        </p:nvSpPr>
        <p:spPr/>
        <p:txBody>
          <a:bodyPr/>
          <a:lstStyle/>
          <a:p>
            <a:fld id="{559AB439-DE0E-4579-95AC-E350C482DFC4}" type="slidenum">
              <a:rPr lang="en-CA" smtClean="0"/>
              <a:pPr/>
              <a:t>‹#›</a:t>
            </a:fld>
            <a:endParaRPr lang="en-CA"/>
          </a:p>
        </p:txBody>
      </p:sp>
      <p:pic>
        <p:nvPicPr>
          <p:cNvPr id="5" name="Picture 4">
            <a:extLst>
              <a:ext uri="{FF2B5EF4-FFF2-40B4-BE49-F238E27FC236}">
                <a16:creationId xmlns:a16="http://schemas.microsoft.com/office/drawing/2014/main" id="{DFCE10EE-1490-4931-BE86-4E9F453DA50F}"/>
              </a:ext>
            </a:extLst>
          </p:cNvPr>
          <p:cNvPicPr>
            <a:picLocks noChangeAspect="1"/>
          </p:cNvPicPr>
          <p:nvPr/>
        </p:nvPicPr>
        <p:blipFill>
          <a:blip r:embed="rId2"/>
          <a:stretch>
            <a:fillRect/>
          </a:stretch>
        </p:blipFill>
        <p:spPr>
          <a:xfrm>
            <a:off x="4253" y="510363"/>
            <a:ext cx="495477" cy="776177"/>
          </a:xfrm>
          <a:prstGeom prst="rect">
            <a:avLst/>
          </a:prstGeom>
        </p:spPr>
      </p:pic>
      <p:pic>
        <p:nvPicPr>
          <p:cNvPr id="6" name="Picture 5">
            <a:extLst>
              <a:ext uri="{FF2B5EF4-FFF2-40B4-BE49-F238E27FC236}">
                <a16:creationId xmlns:a16="http://schemas.microsoft.com/office/drawing/2014/main" id="{0973DE13-EB7F-41CC-A20A-DFFE3AF3ED2E}"/>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638971" y="293350"/>
            <a:ext cx="1216684" cy="1165246"/>
          </a:xfrm>
          <a:prstGeom prst="rect">
            <a:avLst/>
          </a:prstGeom>
        </p:spPr>
      </p:pic>
    </p:spTree>
    <p:extLst>
      <p:ext uri="{BB962C8B-B14F-4D97-AF65-F5344CB8AC3E}">
        <p14:creationId xmlns:p14="http://schemas.microsoft.com/office/powerpoint/2010/main" val="414541879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248F0-AE79-4B7B-95B8-455B0112D2DA}"/>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a:extLst>
              <a:ext uri="{FF2B5EF4-FFF2-40B4-BE49-F238E27FC236}">
                <a16:creationId xmlns:a16="http://schemas.microsoft.com/office/drawing/2014/main" id="{D4D8D3B7-836C-44AE-891A-9E383B031A0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a:extLst>
              <a:ext uri="{FF2B5EF4-FFF2-40B4-BE49-F238E27FC236}">
                <a16:creationId xmlns:a16="http://schemas.microsoft.com/office/drawing/2014/main" id="{1B4CE51F-E1BE-4EC9-A91F-9C539251E02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EAD2D3F0-B554-4857-B9B5-91B63B5E29B8}"/>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F776567F-023C-42D5-8BC9-C66B42EEC862}"/>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DD425A6D-EB01-473F-A905-59BE90C40C9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848276958"/>
      </p:ext>
    </p:extLst>
  </p:cSld>
  <p:clrMapOvr>
    <a:masterClrMapping/>
  </p:clrMapOvr>
  <p:hf hdr="0" ftr="0" dt="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9083CE-CA83-4383-83B2-8D1955149B5D}"/>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a:extLst>
              <a:ext uri="{FF2B5EF4-FFF2-40B4-BE49-F238E27FC236}">
                <a16:creationId xmlns:a16="http://schemas.microsoft.com/office/drawing/2014/main" id="{1A89CA62-3604-4E14-A905-C2FDFF485FB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a:extLst>
              <a:ext uri="{FF2B5EF4-FFF2-40B4-BE49-F238E27FC236}">
                <a16:creationId xmlns:a16="http://schemas.microsoft.com/office/drawing/2014/main" id="{55862C09-497F-4176-A84F-03B98449AE44}"/>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8A3E289-3639-4022-A554-A2A2E011F154}"/>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6" name="Footer Placeholder 5">
            <a:extLst>
              <a:ext uri="{FF2B5EF4-FFF2-40B4-BE49-F238E27FC236}">
                <a16:creationId xmlns:a16="http://schemas.microsoft.com/office/drawing/2014/main" id="{E37BA5F0-68C2-4550-901C-3E9CD6A376E9}"/>
              </a:ext>
            </a:extLst>
          </p:cNvPr>
          <p:cNvSpPr>
            <a:spLocks noGrp="1"/>
          </p:cNvSpPr>
          <p:nvPr>
            <p:ph type="ftr" sz="quarter" idx="11"/>
          </p:nvPr>
        </p:nvSpPr>
        <p:spPr/>
        <p:txBody>
          <a:bodyPr/>
          <a:lstStyle/>
          <a:p>
            <a:endParaRPr lang="en-CA"/>
          </a:p>
        </p:txBody>
      </p:sp>
      <p:sp>
        <p:nvSpPr>
          <p:cNvPr id="7" name="Slide Number Placeholder 6">
            <a:extLst>
              <a:ext uri="{FF2B5EF4-FFF2-40B4-BE49-F238E27FC236}">
                <a16:creationId xmlns:a16="http://schemas.microsoft.com/office/drawing/2014/main" id="{2A66BCC1-42AE-461A-96CC-B8FF6AA34A1B}"/>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2789054898"/>
      </p:ext>
    </p:extLst>
  </p:cSld>
  <p:clrMapOvr>
    <a:masterClrMapping/>
  </p:clrMapOvr>
  <p:hf hdr="0" ftr="0" dt="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C5EA450-B355-423B-AE33-2B3832E75B05}"/>
              </a:ext>
            </a:extLst>
          </p:cNvPr>
          <p:cNvSpPr>
            <a:spLocks noGrp="1"/>
          </p:cNvSpPr>
          <p:nvPr>
            <p:ph type="title"/>
          </p:nvPr>
        </p:nvSpPr>
        <p:spPr/>
        <p:txBody>
          <a:bodyPr/>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DDE895DF-3807-49C8-A6B0-53A07D8A2C3C}"/>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87EB090D-1B32-4244-B681-36ECB9454737}"/>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5198268F-7E7E-47C5-9792-5BEED409E0A7}"/>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5AA6C0E0-4ABA-4573-BCBD-24C3D7165249}"/>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221005683"/>
      </p:ext>
    </p:extLst>
  </p:cSld>
  <p:clrMapOvr>
    <a:masterClrMapping/>
  </p:clrMapOvr>
  <p:hf hdr="0" ftr="0" dt="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E2D6335A-068F-4558-9075-37F53A91C157}"/>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a:extLst>
              <a:ext uri="{FF2B5EF4-FFF2-40B4-BE49-F238E27FC236}">
                <a16:creationId xmlns:a16="http://schemas.microsoft.com/office/drawing/2014/main" id="{832D4361-1D84-433C-864D-0403D1991ECD}"/>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5298EBE8-BE56-4203-83EC-6794D0FF69C2}"/>
              </a:ext>
            </a:extLst>
          </p:cNvPr>
          <p:cNvSpPr>
            <a:spLocks noGrp="1"/>
          </p:cNvSpPr>
          <p:nvPr>
            <p:ph type="dt" sz="half" idx="10"/>
          </p:nvPr>
        </p:nvSpPr>
        <p:spPr/>
        <p:txBody>
          <a:body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64F83DD6-7A3B-4D98-B95D-7C750828A143}"/>
              </a:ext>
            </a:extLst>
          </p:cNvPr>
          <p:cNvSpPr>
            <a:spLocks noGrp="1"/>
          </p:cNvSpPr>
          <p:nvPr>
            <p:ph type="ftr" sz="quarter" idx="11"/>
          </p:nvPr>
        </p:nvSpPr>
        <p:spPr/>
        <p:txBody>
          <a:bodyPr/>
          <a:lstStyle/>
          <a:p>
            <a:endParaRPr lang="en-CA"/>
          </a:p>
        </p:txBody>
      </p:sp>
      <p:sp>
        <p:nvSpPr>
          <p:cNvPr id="6" name="Slide Number Placeholder 5">
            <a:extLst>
              <a:ext uri="{FF2B5EF4-FFF2-40B4-BE49-F238E27FC236}">
                <a16:creationId xmlns:a16="http://schemas.microsoft.com/office/drawing/2014/main" id="{34D29B6D-F753-452D-9D7F-15867DF0A20A}"/>
              </a:ext>
            </a:extLst>
          </p:cNvPr>
          <p:cNvSpPr>
            <a:spLocks noGrp="1"/>
          </p:cNvSpPr>
          <p:nvPr>
            <p:ph type="sldNum" sz="quarter" idx="12"/>
          </p:nvPr>
        </p:nvSpPr>
        <p:spPr/>
        <p:txBody>
          <a:bodyPr/>
          <a:lstStyle/>
          <a:p>
            <a:fld id="{559AB439-DE0E-4579-95AC-E350C482DFC4}" type="slidenum">
              <a:rPr lang="en-CA" smtClean="0"/>
              <a:pPr/>
              <a:t>‹#›</a:t>
            </a:fld>
            <a:endParaRPr lang="en-CA"/>
          </a:p>
        </p:txBody>
      </p:sp>
    </p:spTree>
    <p:extLst>
      <p:ext uri="{BB962C8B-B14F-4D97-AF65-F5344CB8AC3E}">
        <p14:creationId xmlns:p14="http://schemas.microsoft.com/office/powerpoint/2010/main" val="1390421941"/>
      </p:ext>
    </p:extLst>
  </p:cSld>
  <p:clrMapOvr>
    <a:masterClrMapping/>
  </p:clrMapOvr>
  <p:hf hdr="0" ftr="0" dt="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CA"/>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67141527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9340623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CA"/>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749444172"/>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140233121"/>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CA"/>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7" name="Date Placeholder 6"/>
          <p:cNvSpPr>
            <a:spLocks noGrp="1"/>
          </p:cNvSpPr>
          <p:nvPr>
            <p:ph type="dt" sz="half" idx="10"/>
          </p:nvPr>
        </p:nvSpPr>
        <p:spPr/>
        <p:txBody>
          <a:bodyPr/>
          <a:lstStyle/>
          <a:p>
            <a:fld id="{9C3C8D2C-1948-4B85-A0A3-8D17DBB6F9B6}" type="datetimeFigureOut">
              <a:rPr lang="en-CA" smtClean="0"/>
              <a:t>2023-04-11</a:t>
            </a:fld>
            <a:endParaRPr lang="en-CA"/>
          </a:p>
        </p:txBody>
      </p:sp>
      <p:sp>
        <p:nvSpPr>
          <p:cNvPr id="8" name="Footer Placeholder 7"/>
          <p:cNvSpPr>
            <a:spLocks noGrp="1"/>
          </p:cNvSpPr>
          <p:nvPr>
            <p:ph type="ftr" sz="quarter" idx="11"/>
          </p:nvPr>
        </p:nvSpPr>
        <p:spPr/>
        <p:txBody>
          <a:bodyPr/>
          <a:lstStyle/>
          <a:p>
            <a:endParaRPr lang="en-CA"/>
          </a:p>
        </p:txBody>
      </p:sp>
      <p:sp>
        <p:nvSpPr>
          <p:cNvPr id="9" name="Slide Number Placeholder 8"/>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9693005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Date Placeholder 2"/>
          <p:cNvSpPr>
            <a:spLocks noGrp="1"/>
          </p:cNvSpPr>
          <p:nvPr>
            <p:ph type="dt" sz="half" idx="10"/>
          </p:nvPr>
        </p:nvSpPr>
        <p:spPr/>
        <p:txBody>
          <a:bodyPr/>
          <a:lstStyle/>
          <a:p>
            <a:fld id="{9C3C8D2C-1948-4B85-A0A3-8D17DBB6F9B6}" type="datetimeFigureOut">
              <a:rPr lang="en-CA" smtClean="0"/>
              <a:t>2023-04-11</a:t>
            </a:fld>
            <a:endParaRPr lang="en-CA"/>
          </a:p>
        </p:txBody>
      </p:sp>
      <p:sp>
        <p:nvSpPr>
          <p:cNvPr id="4" name="Footer Placeholder 3"/>
          <p:cNvSpPr>
            <a:spLocks noGrp="1"/>
          </p:cNvSpPr>
          <p:nvPr>
            <p:ph type="ftr" sz="quarter" idx="11"/>
          </p:nvPr>
        </p:nvSpPr>
        <p:spPr/>
        <p:txBody>
          <a:bodyPr/>
          <a:lstStyle/>
          <a:p>
            <a:endParaRPr lang="en-CA"/>
          </a:p>
        </p:txBody>
      </p:sp>
      <p:sp>
        <p:nvSpPr>
          <p:cNvPr id="5" name="Slide Number Placeholder 4"/>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2278294075"/>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9C3C8D2C-1948-4B85-A0A3-8D17DBB6F9B6}" type="datetimeFigureOut">
              <a:rPr lang="en-CA" smtClean="0"/>
              <a:t>2023-04-11</a:t>
            </a:fld>
            <a:endParaRPr lang="en-CA"/>
          </a:p>
        </p:txBody>
      </p:sp>
      <p:sp>
        <p:nvSpPr>
          <p:cNvPr id="3" name="Footer Placeholder 2"/>
          <p:cNvSpPr>
            <a:spLocks noGrp="1"/>
          </p:cNvSpPr>
          <p:nvPr>
            <p:ph type="ftr" sz="quarter" idx="11"/>
          </p:nvPr>
        </p:nvSpPr>
        <p:spPr/>
        <p:txBody>
          <a:bodyPr/>
          <a:lstStyle/>
          <a:p>
            <a:endParaRPr lang="en-CA"/>
          </a:p>
        </p:txBody>
      </p:sp>
      <p:sp>
        <p:nvSpPr>
          <p:cNvPr id="4" name="Slide Number Placeholder 3"/>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1069645830"/>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83505765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CA"/>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CA"/>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9C3C8D2C-1948-4B85-A0A3-8D17DBB6F9B6}" type="datetimeFigureOut">
              <a:rPr lang="en-CA" smtClean="0"/>
              <a:t>2023-04-11</a:t>
            </a:fld>
            <a:endParaRPr lang="en-CA"/>
          </a:p>
        </p:txBody>
      </p:sp>
      <p:sp>
        <p:nvSpPr>
          <p:cNvPr id="6" name="Footer Placeholder 5"/>
          <p:cNvSpPr>
            <a:spLocks noGrp="1"/>
          </p:cNvSpPr>
          <p:nvPr>
            <p:ph type="ftr" sz="quarter" idx="11"/>
          </p:nvPr>
        </p:nvSpPr>
        <p:spPr/>
        <p:txBody>
          <a:bodyPr/>
          <a:lstStyle/>
          <a:p>
            <a:endParaRPr lang="en-CA"/>
          </a:p>
        </p:txBody>
      </p:sp>
      <p:sp>
        <p:nvSpPr>
          <p:cNvPr id="7" name="Slide Number Placeholder 6"/>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33786201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CA"/>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419870043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CA"/>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10"/>
          </p:nvPr>
        </p:nvSpPr>
        <p:spPr/>
        <p:txBody>
          <a:bodyPr/>
          <a:lstStyle/>
          <a:p>
            <a:fld id="{9C3C8D2C-1948-4B85-A0A3-8D17DBB6F9B6}" type="datetimeFigureOut">
              <a:rPr lang="en-CA" smtClean="0"/>
              <a:t>2023-04-11</a:t>
            </a:fld>
            <a:endParaRPr lang="en-CA"/>
          </a:p>
        </p:txBody>
      </p:sp>
      <p:sp>
        <p:nvSpPr>
          <p:cNvPr id="5" name="Footer Placeholder 4"/>
          <p:cNvSpPr>
            <a:spLocks noGrp="1"/>
          </p:cNvSpPr>
          <p:nvPr>
            <p:ph type="ftr" sz="quarter" idx="11"/>
          </p:nvPr>
        </p:nvSpPr>
        <p:spPr/>
        <p:txBody>
          <a:bodyPr/>
          <a:lstStyle/>
          <a:p>
            <a:endParaRPr lang="en-CA"/>
          </a:p>
        </p:txBody>
      </p:sp>
      <p:sp>
        <p:nvSpPr>
          <p:cNvPr id="6" name="Slide Number Placeholder 5"/>
          <p:cNvSpPr>
            <a:spLocks noGrp="1"/>
          </p:cNvSpPr>
          <p:nvPr>
            <p:ph type="sldNum" sz="quarter" idx="12"/>
          </p:nvPr>
        </p:nvSpPr>
        <p:spPr/>
        <p:txBody>
          <a:bodyPr/>
          <a:lstStyle/>
          <a:p>
            <a:fld id="{B2C7C71A-6CF9-4DAD-BCEB-C087DE24FE69}" type="slidenum">
              <a:rPr lang="en-CA" smtClean="0"/>
              <a:t>‹#›</a:t>
            </a:fld>
            <a:endParaRPr lang="en-CA"/>
          </a:p>
        </p:txBody>
      </p:sp>
    </p:spTree>
    <p:extLst>
      <p:ext uri="{BB962C8B-B14F-4D97-AF65-F5344CB8AC3E}">
        <p14:creationId xmlns:p14="http://schemas.microsoft.com/office/powerpoint/2010/main" val="87972877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72D3760-0F99-410C-94D4-C360606EE47D}"/>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a:extLst>
              <a:ext uri="{FF2B5EF4-FFF2-40B4-BE49-F238E27FC236}">
                <a16:creationId xmlns:a16="http://schemas.microsoft.com/office/drawing/2014/main" id="{25333BC6-9217-4320-BC1D-342900FE6AF1}"/>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a:extLst>
              <a:ext uri="{FF2B5EF4-FFF2-40B4-BE49-F238E27FC236}">
                <a16:creationId xmlns:a16="http://schemas.microsoft.com/office/drawing/2014/main" id="{4F8C6664-B7CF-4B7A-8930-1099745E882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3C4745C-428B-4B0B-8F6A-602D577E8B0B}" type="datetimeFigureOut">
              <a:rPr lang="en-CA" smtClean="0"/>
              <a:pPr/>
              <a:t>2023-04-11</a:t>
            </a:fld>
            <a:endParaRPr lang="en-CA"/>
          </a:p>
        </p:txBody>
      </p:sp>
      <p:sp>
        <p:nvSpPr>
          <p:cNvPr id="5" name="Footer Placeholder 4">
            <a:extLst>
              <a:ext uri="{FF2B5EF4-FFF2-40B4-BE49-F238E27FC236}">
                <a16:creationId xmlns:a16="http://schemas.microsoft.com/office/drawing/2014/main" id="{941AA91B-8DFC-4F01-8DE2-B11B3EE4E609}"/>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a:extLst>
              <a:ext uri="{FF2B5EF4-FFF2-40B4-BE49-F238E27FC236}">
                <a16:creationId xmlns:a16="http://schemas.microsoft.com/office/drawing/2014/main" id="{E7CE81F7-069D-46F6-946C-E922C9737AA3}"/>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59AB439-DE0E-4579-95AC-E350C482DFC4}" type="slidenum">
              <a:rPr lang="en-CA" smtClean="0"/>
              <a:pPr/>
              <a:t>‹#›</a:t>
            </a:fld>
            <a:endParaRPr lang="en-CA"/>
          </a:p>
        </p:txBody>
      </p:sp>
    </p:spTree>
    <p:extLst>
      <p:ext uri="{BB962C8B-B14F-4D97-AF65-F5344CB8AC3E}">
        <p14:creationId xmlns:p14="http://schemas.microsoft.com/office/powerpoint/2010/main" val="3757899524"/>
      </p:ext>
    </p:extLst>
  </p:cSld>
  <p:clrMap bg1="lt1" tx1="dk1" bg2="lt2" tx2="dk2" accent1="accent1" accent2="accent2" accent3="accent3" accent4="accent4" accent5="accent5" accent6="accent6" hlink="hlink" folHlink="folHlink"/>
  <p:sldLayoutIdLst>
    <p:sldLayoutId id="2147483884" r:id="rId1"/>
    <p:sldLayoutId id="2147483885" r:id="rId2"/>
    <p:sldLayoutId id="2147483886" r:id="rId3"/>
    <p:sldLayoutId id="2147483887" r:id="rId4"/>
    <p:sldLayoutId id="2147483888" r:id="rId5"/>
    <p:sldLayoutId id="2147483889" r:id="rId6"/>
    <p:sldLayoutId id="2147483890" r:id="rId7"/>
    <p:sldLayoutId id="2147483891" r:id="rId8"/>
    <p:sldLayoutId id="2147483892" r:id="rId9"/>
    <p:sldLayoutId id="2147483893" r:id="rId10"/>
    <p:sldLayoutId id="2147483894" r:id="rId11"/>
  </p:sldLayoutIdLst>
  <p:hf hdr="0" ft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CA"/>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CA"/>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C3C8D2C-1948-4B85-A0A3-8D17DBB6F9B6}" type="datetimeFigureOut">
              <a:rPr lang="en-CA" smtClean="0"/>
              <a:t>2023-04-11</a:t>
            </a:fld>
            <a:endParaRPr lang="en-CA"/>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CA"/>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2C7C71A-6CF9-4DAD-BCEB-C087DE24FE69}" type="slidenum">
              <a:rPr lang="en-CA" smtClean="0"/>
              <a:t>‹#›</a:t>
            </a:fld>
            <a:endParaRPr lang="en-CA"/>
          </a:p>
        </p:txBody>
      </p:sp>
    </p:spTree>
    <p:extLst>
      <p:ext uri="{BB962C8B-B14F-4D97-AF65-F5344CB8AC3E}">
        <p14:creationId xmlns:p14="http://schemas.microsoft.com/office/powerpoint/2010/main" val="1204352592"/>
      </p:ext>
    </p:extLst>
  </p:cSld>
  <p:clrMap bg1="lt1" tx1="dk1" bg2="lt2" tx2="dk2" accent1="accent1" accent2="accent2" accent3="accent3" accent4="accent4" accent5="accent5" accent6="accent6" hlink="hlink" folHlink="folHlink"/>
  <p:sldLayoutIdLst>
    <p:sldLayoutId id="2147483896" r:id="rId1"/>
    <p:sldLayoutId id="2147483897" r:id="rId2"/>
    <p:sldLayoutId id="2147483898" r:id="rId3"/>
    <p:sldLayoutId id="2147483899" r:id="rId4"/>
    <p:sldLayoutId id="2147483900" r:id="rId5"/>
    <p:sldLayoutId id="2147483901" r:id="rId6"/>
    <p:sldLayoutId id="2147483902" r:id="rId7"/>
    <p:sldLayoutId id="2147483903" r:id="rId8"/>
    <p:sldLayoutId id="2147483904" r:id="rId9"/>
    <p:sldLayoutId id="2147483905" r:id="rId10"/>
    <p:sldLayoutId id="2147483906"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notesSlide" Target="../notesSlides/notesSlide21.xml"/><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2" Type="http://schemas.openxmlformats.org/officeDocument/2006/relationships/notesSlide" Target="../notesSlides/notesSlide22.xml"/><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2" Type="http://schemas.openxmlformats.org/officeDocument/2006/relationships/notesSlide" Target="../notesSlides/notesSlide23.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notesSlide" Target="../notesSlides/notesSlide24.xml"/><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2" Type="http://schemas.openxmlformats.org/officeDocument/2006/relationships/notesSlide" Target="../notesSlides/notesSlide25.xml"/><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notesSlide" Target="../notesSlides/notesSlide26.xml"/><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2" Type="http://schemas.openxmlformats.org/officeDocument/2006/relationships/notesSlide" Target="../notesSlides/notesSlide27.xml"/><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notesSlide" Target="../notesSlides/notesSlide28.xml"/><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 name="Picture 9">
            <a:extLst>
              <a:ext uri="{FF2B5EF4-FFF2-40B4-BE49-F238E27FC236}">
                <a16:creationId xmlns:a16="http://schemas.microsoft.com/office/drawing/2014/main" id="{F0ED0CAB-5273-423F-A29D-7827CF79438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pic>
        <p:nvPicPr>
          <p:cNvPr id="3" name="Picture 2" descr="Logo&#10;&#10;Description automatically generated">
            <a:extLst>
              <a:ext uri="{FF2B5EF4-FFF2-40B4-BE49-F238E27FC236}">
                <a16:creationId xmlns:a16="http://schemas.microsoft.com/office/drawing/2014/main" id="{92FC7D46-8A1C-E901-0770-7EFD32AE0FD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245011" y="187202"/>
            <a:ext cx="1791136" cy="1791136"/>
          </a:xfrm>
          <a:prstGeom prst="rect">
            <a:avLst/>
          </a:prstGeom>
        </p:spPr>
      </p:pic>
      <p:sp>
        <p:nvSpPr>
          <p:cNvPr id="2" name="TextBox 1">
            <a:extLst>
              <a:ext uri="{FF2B5EF4-FFF2-40B4-BE49-F238E27FC236}">
                <a16:creationId xmlns:a16="http://schemas.microsoft.com/office/drawing/2014/main" id="{697DDB9B-5F45-E5C7-ED66-DC6E9A23DDD4}"/>
              </a:ext>
            </a:extLst>
          </p:cNvPr>
          <p:cNvSpPr txBox="1"/>
          <p:nvPr/>
        </p:nvSpPr>
        <p:spPr>
          <a:xfrm>
            <a:off x="4545805" y="3940207"/>
            <a:ext cx="5967494" cy="553998"/>
          </a:xfrm>
          <a:prstGeom prst="rect">
            <a:avLst/>
          </a:prstGeom>
          <a:noFill/>
        </p:spPr>
        <p:txBody>
          <a:bodyPr wrap="square" rtlCol="0">
            <a:spAutoFit/>
          </a:bodyPr>
          <a:lstStyle>
            <a:defPPr>
              <a:defRPr lang="en-US"/>
            </a:defPPr>
            <a:lvl1pPr>
              <a:defRPr sz="4000" b="1">
                <a:solidFill>
                  <a:srgbClr val="A21D22"/>
                </a:solidFill>
                <a:latin typeface="Futura PT" panose="020B0602020204020303" pitchFamily="34" charset="0"/>
              </a:defRPr>
            </a:lvl1pPr>
          </a:lstStyle>
          <a:p>
            <a:r>
              <a:rPr lang="en-US" sz="3000" dirty="0">
                <a:solidFill>
                  <a:schemeClr val="bg1"/>
                </a:solidFill>
                <a:latin typeface="Open Sans" panose="020B0606030504020204" pitchFamily="34" charset="0"/>
              </a:rPr>
              <a:t>Massage Manipulations  </a:t>
            </a:r>
            <a:endParaRPr lang="en-CA" sz="3000" dirty="0">
              <a:solidFill>
                <a:schemeClr val="bg1"/>
              </a:solidFill>
              <a:latin typeface="Futura PT Demi" panose="020B0702020204020303" pitchFamily="34" charset="0"/>
            </a:endParaRPr>
          </a:p>
        </p:txBody>
      </p:sp>
    </p:spTree>
    <p:extLst>
      <p:ext uri="{BB962C8B-B14F-4D97-AF65-F5344CB8AC3E}">
        <p14:creationId xmlns:p14="http://schemas.microsoft.com/office/powerpoint/2010/main" val="285082778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6">
            <a:extLst>
              <a:ext uri="{FF2B5EF4-FFF2-40B4-BE49-F238E27FC236}">
                <a16:creationId xmlns:a16="http://schemas.microsoft.com/office/drawing/2014/main" id="{00820101-86F9-442E-920B-838820B5BB6B}"/>
              </a:ext>
            </a:extLst>
          </p:cNvPr>
          <p:cNvSpPr>
            <a:spLocks noGrp="1" noChangeArrowheads="1"/>
          </p:cNvSpPr>
          <p:nvPr>
            <p:ph type="title"/>
          </p:nvPr>
        </p:nvSpPr>
        <p:spPr/>
        <p:txBody>
          <a:bodyPr>
            <a:normAutofit fontScale="90000"/>
          </a:bodyPr>
          <a:lstStyle/>
          <a:p>
            <a:r>
              <a:rPr lang="en-US" altLang="en-US" dirty="0"/>
              <a:t>Learning Objectives</a:t>
            </a:r>
            <a:br>
              <a:rPr lang="en-US" altLang="en-US" dirty="0"/>
            </a:br>
            <a:r>
              <a:rPr lang="en-US" altLang="en-US" dirty="0"/>
              <a:t>Lesson 10.1: Massage Manipulations, Mechanical Force, and Elongation Methods</a:t>
            </a:r>
          </a:p>
        </p:txBody>
      </p:sp>
      <p:sp>
        <p:nvSpPr>
          <p:cNvPr id="3075" name="Rectangle 7">
            <a:extLst>
              <a:ext uri="{FF2B5EF4-FFF2-40B4-BE49-F238E27FC236}">
                <a16:creationId xmlns:a16="http://schemas.microsoft.com/office/drawing/2014/main" id="{25FEA0A1-C400-4E6F-A3C6-F0BE3803B4BE}"/>
              </a:ext>
            </a:extLst>
          </p:cNvPr>
          <p:cNvSpPr>
            <a:spLocks noGrp="1" noChangeArrowheads="1"/>
          </p:cNvSpPr>
          <p:nvPr>
            <p:ph idx="1"/>
          </p:nvPr>
        </p:nvSpPr>
        <p:spPr>
          <a:xfrm>
            <a:off x="838200" y="2245173"/>
            <a:ext cx="10515600" cy="4351338"/>
          </a:xfrm>
        </p:spPr>
        <p:txBody>
          <a:bodyPr/>
          <a:lstStyle/>
          <a:p>
            <a:r>
              <a:rPr lang="en-US" altLang="en-US" dirty="0"/>
              <a:t>Evaluate and adapt massage manipulations based on 12 criteria.</a:t>
            </a:r>
          </a:p>
          <a:p>
            <a:r>
              <a:rPr lang="en-US" altLang="en-US" dirty="0"/>
              <a:t>Use massage manipulations to apply mechanical force to the soft tissue.</a:t>
            </a:r>
          </a:p>
          <a:p>
            <a:r>
              <a:rPr lang="en-US" altLang="en-US" dirty="0"/>
              <a:t>Incorporate elongation methods into the massage application when appropriate.</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6">
            <a:extLst>
              <a:ext uri="{FF2B5EF4-FFF2-40B4-BE49-F238E27FC236}">
                <a16:creationId xmlns:a16="http://schemas.microsoft.com/office/drawing/2014/main" id="{9ABF16AF-044A-4D4C-AA4C-59B806911D5A}"/>
              </a:ext>
            </a:extLst>
          </p:cNvPr>
          <p:cNvSpPr>
            <a:spLocks noGrp="1" noChangeArrowheads="1"/>
          </p:cNvSpPr>
          <p:nvPr>
            <p:ph type="title"/>
          </p:nvPr>
        </p:nvSpPr>
        <p:spPr>
          <a:xfrm>
            <a:off x="943707" y="457200"/>
            <a:ext cx="7772400" cy="1219200"/>
          </a:xfrm>
        </p:spPr>
        <p:txBody>
          <a:bodyPr/>
          <a:lstStyle/>
          <a:p>
            <a:pPr eaLnBrk="1" hangingPunct="1"/>
            <a:r>
              <a:rPr lang="en-US" altLang="en-US" dirty="0"/>
              <a:t>Physiological Effects </a:t>
            </a:r>
            <a:endParaRPr lang="en-GB" altLang="en-US" dirty="0"/>
          </a:p>
        </p:txBody>
      </p:sp>
      <p:sp>
        <p:nvSpPr>
          <p:cNvPr id="7171" name="Rectangle 7">
            <a:extLst>
              <a:ext uri="{FF2B5EF4-FFF2-40B4-BE49-F238E27FC236}">
                <a16:creationId xmlns:a16="http://schemas.microsoft.com/office/drawing/2014/main" id="{6CC1826D-4587-400A-86C4-FFE614B78EE4}"/>
              </a:ext>
            </a:extLst>
          </p:cNvPr>
          <p:cNvSpPr>
            <a:spLocks noGrp="1" noChangeArrowheads="1"/>
          </p:cNvSpPr>
          <p:nvPr>
            <p:ph idx="1"/>
          </p:nvPr>
        </p:nvSpPr>
        <p:spPr/>
        <p:txBody>
          <a:bodyPr/>
          <a:lstStyle/>
          <a:p>
            <a:pPr eaLnBrk="1" hangingPunct="1"/>
            <a:r>
              <a:rPr lang="en-US" altLang="en-US" dirty="0"/>
              <a:t>Through sensory stimulation and application of force, massage methods stimulate:</a:t>
            </a:r>
          </a:p>
          <a:p>
            <a:pPr lvl="1" eaLnBrk="1" hangingPunct="1"/>
            <a:r>
              <a:rPr lang="en-US" altLang="en-US" dirty="0"/>
              <a:t>Mechanical effects</a:t>
            </a:r>
          </a:p>
          <a:p>
            <a:pPr lvl="1" eaLnBrk="1" hangingPunct="1"/>
            <a:r>
              <a:rPr lang="en-US" altLang="en-US" dirty="0"/>
              <a:t>Reflexive effects</a:t>
            </a:r>
          </a:p>
          <a:p>
            <a:pPr lvl="1" eaLnBrk="1" hangingPunct="1"/>
            <a:r>
              <a:rPr lang="en-US" altLang="en-US" dirty="0"/>
              <a:t>Chemical effects</a:t>
            </a:r>
          </a:p>
          <a:p>
            <a:pPr eaLnBrk="1" hangingPunct="1"/>
            <a:r>
              <a:rPr lang="en-US" altLang="en-US" dirty="0"/>
              <a:t>Massage methods assist restoration of balance by inhibiting “</a:t>
            </a:r>
            <a:r>
              <a:rPr lang="en-US" altLang="ja-JP" dirty="0"/>
              <a:t>too much” conditions and stimulating “not enough” conditions</a:t>
            </a:r>
            <a:endParaRPr lang="en-US" altLang="en-US" dirty="0"/>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Title 1">
            <a:extLst>
              <a:ext uri="{FF2B5EF4-FFF2-40B4-BE49-F238E27FC236}">
                <a16:creationId xmlns:a16="http://schemas.microsoft.com/office/drawing/2014/main" id="{E01D6C6E-7A57-415F-839C-6D50AF20764E}"/>
              </a:ext>
            </a:extLst>
          </p:cNvPr>
          <p:cNvSpPr>
            <a:spLocks noGrp="1" noChangeArrowheads="1"/>
          </p:cNvSpPr>
          <p:nvPr>
            <p:ph type="title"/>
          </p:nvPr>
        </p:nvSpPr>
        <p:spPr/>
        <p:txBody>
          <a:bodyPr/>
          <a:lstStyle/>
          <a:p>
            <a:r>
              <a:rPr lang="en-US" altLang="en-US" dirty="0"/>
              <a:t>Quality of Touch</a:t>
            </a:r>
            <a:br>
              <a:rPr lang="en-US" altLang="en-US" dirty="0"/>
            </a:br>
            <a:r>
              <a:rPr lang="en-US" altLang="en-US" dirty="0"/>
              <a:t>(Slide 1 of 2) </a:t>
            </a:r>
          </a:p>
        </p:txBody>
      </p:sp>
      <p:sp>
        <p:nvSpPr>
          <p:cNvPr id="9219" name="Content Placeholder 2">
            <a:extLst>
              <a:ext uri="{FF2B5EF4-FFF2-40B4-BE49-F238E27FC236}">
                <a16:creationId xmlns:a16="http://schemas.microsoft.com/office/drawing/2014/main" id="{3BCEFFBB-89F5-4D8D-B444-115FCBD764FF}"/>
              </a:ext>
            </a:extLst>
          </p:cNvPr>
          <p:cNvSpPr>
            <a:spLocks noGrp="1" noChangeArrowheads="1"/>
          </p:cNvSpPr>
          <p:nvPr>
            <p:ph idx="1"/>
          </p:nvPr>
        </p:nvSpPr>
        <p:spPr/>
        <p:txBody>
          <a:bodyPr/>
          <a:lstStyle/>
          <a:p>
            <a:r>
              <a:rPr lang="en-US" altLang="en-US" dirty="0"/>
              <a:t>Variations in touch: The 12 modifiers</a:t>
            </a:r>
          </a:p>
          <a:p>
            <a:pPr lvl="1"/>
            <a:r>
              <a:rPr lang="en-US" altLang="en-US" dirty="0"/>
              <a:t>Depth of pressure (compressive force): Light, moderate, deep, or variable</a:t>
            </a:r>
          </a:p>
          <a:p>
            <a:pPr lvl="1"/>
            <a:r>
              <a:rPr lang="en-US" altLang="en-US" dirty="0"/>
              <a:t>Point of application: Location and broadness of contact</a:t>
            </a:r>
          </a:p>
          <a:p>
            <a:pPr lvl="1"/>
            <a:r>
              <a:rPr lang="en-US" altLang="en-US" dirty="0"/>
              <a:t>Magnitude: Intensity</a:t>
            </a:r>
          </a:p>
          <a:p>
            <a:pPr lvl="1"/>
            <a:r>
              <a:rPr lang="en-US" altLang="en-US" dirty="0"/>
              <a:t>Direction: Centrifugal or centripetal</a:t>
            </a:r>
          </a:p>
          <a:p>
            <a:pPr lvl="1"/>
            <a:r>
              <a:rPr lang="en-US" altLang="en-US" dirty="0"/>
              <a:t>Drag: Amount of pull on the tissue</a:t>
            </a:r>
          </a:p>
          <a:p>
            <a:pPr lvl="1"/>
            <a:r>
              <a:rPr lang="en-US" altLang="en-US" dirty="0"/>
              <a:t>Speed: Fast, slow, or variable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Title 1">
            <a:extLst>
              <a:ext uri="{FF2B5EF4-FFF2-40B4-BE49-F238E27FC236}">
                <a16:creationId xmlns:a16="http://schemas.microsoft.com/office/drawing/2014/main" id="{D63B4D4E-4641-490E-9762-5316116219BA}"/>
              </a:ext>
            </a:extLst>
          </p:cNvPr>
          <p:cNvSpPr>
            <a:spLocks noGrp="1" noChangeArrowheads="1"/>
          </p:cNvSpPr>
          <p:nvPr>
            <p:ph type="title"/>
          </p:nvPr>
        </p:nvSpPr>
        <p:spPr>
          <a:xfrm>
            <a:off x="762838" y="600389"/>
            <a:ext cx="7772400" cy="1219200"/>
          </a:xfrm>
        </p:spPr>
        <p:txBody>
          <a:bodyPr/>
          <a:lstStyle/>
          <a:p>
            <a:pPr eaLnBrk="1" hangingPunct="1"/>
            <a:r>
              <a:rPr lang="en-US" altLang="en-US" dirty="0"/>
              <a:t>Quality of Touch</a:t>
            </a:r>
            <a:br>
              <a:rPr lang="en-US" altLang="en-US" dirty="0"/>
            </a:br>
            <a:r>
              <a:rPr lang="en-US" altLang="en-US" sz="1600" dirty="0"/>
              <a:t>(Slide 2 of 2)</a:t>
            </a:r>
          </a:p>
        </p:txBody>
      </p:sp>
      <p:sp>
        <p:nvSpPr>
          <p:cNvPr id="11267" name="Content Placeholder 2">
            <a:extLst>
              <a:ext uri="{FF2B5EF4-FFF2-40B4-BE49-F238E27FC236}">
                <a16:creationId xmlns:a16="http://schemas.microsoft.com/office/drawing/2014/main" id="{4F0F74AB-765F-4285-B1BF-9A09BE1E99A1}"/>
              </a:ext>
            </a:extLst>
          </p:cNvPr>
          <p:cNvSpPr>
            <a:spLocks noGrp="1" noChangeArrowheads="1"/>
          </p:cNvSpPr>
          <p:nvPr>
            <p:ph idx="1"/>
          </p:nvPr>
        </p:nvSpPr>
        <p:spPr/>
        <p:txBody>
          <a:bodyPr/>
          <a:lstStyle/>
          <a:p>
            <a:pPr eaLnBrk="1" hangingPunct="1"/>
            <a:r>
              <a:rPr lang="en-US" altLang="en-US" dirty="0"/>
              <a:t>Variations in touch: The 12 modifiers</a:t>
            </a:r>
          </a:p>
          <a:p>
            <a:pPr lvl="1" eaLnBrk="1" hangingPunct="1"/>
            <a:r>
              <a:rPr lang="en-US" altLang="en-US" dirty="0"/>
              <a:t>Pacing: Process of regulating timing</a:t>
            </a:r>
          </a:p>
          <a:p>
            <a:pPr lvl="1" eaLnBrk="1" hangingPunct="1"/>
            <a:r>
              <a:rPr lang="en-US" altLang="en-US" dirty="0"/>
              <a:t>Rhythm: Regularity of application</a:t>
            </a:r>
          </a:p>
          <a:p>
            <a:pPr lvl="1" eaLnBrk="1" hangingPunct="1"/>
            <a:r>
              <a:rPr lang="en-US" altLang="en-US" dirty="0"/>
              <a:t>Sequencing and transitioning</a:t>
            </a:r>
          </a:p>
          <a:p>
            <a:pPr lvl="2" eaLnBrk="1" hangingPunct="1"/>
            <a:r>
              <a:rPr lang="en-US" altLang="en-US" dirty="0"/>
              <a:t>Sequencing: Sequence/order of methods</a:t>
            </a:r>
          </a:p>
          <a:p>
            <a:pPr lvl="2" eaLnBrk="1" hangingPunct="1"/>
            <a:r>
              <a:rPr lang="en-US" altLang="en-US" dirty="0"/>
              <a:t>Transitioning: Smooth movement between methods</a:t>
            </a:r>
          </a:p>
          <a:p>
            <a:pPr lvl="1" eaLnBrk="1" hangingPunct="1"/>
            <a:r>
              <a:rPr lang="en-US" altLang="en-US" dirty="0"/>
              <a:t>Frequency: Rate at which method repeats itself</a:t>
            </a:r>
          </a:p>
          <a:p>
            <a:pPr lvl="1" eaLnBrk="1" hangingPunct="1"/>
            <a:r>
              <a:rPr lang="en-US" altLang="en-US" dirty="0"/>
              <a:t>Duration: Length of time method is applied</a:t>
            </a:r>
          </a:p>
          <a:p>
            <a:pPr lvl="1" eaLnBrk="1" hangingPunct="1"/>
            <a:r>
              <a:rPr lang="en-US" altLang="en-US" dirty="0"/>
              <a:t>Intention for outcome: Therapist’s focus on client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itle 1">
            <a:extLst>
              <a:ext uri="{FF2B5EF4-FFF2-40B4-BE49-F238E27FC236}">
                <a16:creationId xmlns:a16="http://schemas.microsoft.com/office/drawing/2014/main" id="{71819C04-AA13-4970-AA51-B91772F940E6}"/>
              </a:ext>
            </a:extLst>
          </p:cNvPr>
          <p:cNvSpPr>
            <a:spLocks noGrp="1" noChangeArrowheads="1"/>
          </p:cNvSpPr>
          <p:nvPr>
            <p:ph type="title"/>
          </p:nvPr>
        </p:nvSpPr>
        <p:spPr/>
        <p:txBody>
          <a:bodyPr/>
          <a:lstStyle/>
          <a:p>
            <a:r>
              <a:rPr lang="en-US" altLang="en-US" dirty="0"/>
              <a:t>Establishing and Adjusting </a:t>
            </a:r>
            <a:br>
              <a:rPr lang="en-US" altLang="en-US" dirty="0"/>
            </a:br>
            <a:r>
              <a:rPr lang="en-US" altLang="en-US" dirty="0"/>
              <a:t>Physical Contact </a:t>
            </a:r>
          </a:p>
        </p:txBody>
      </p:sp>
      <p:sp>
        <p:nvSpPr>
          <p:cNvPr id="13315" name="Content Placeholder 2">
            <a:extLst>
              <a:ext uri="{FF2B5EF4-FFF2-40B4-BE49-F238E27FC236}">
                <a16:creationId xmlns:a16="http://schemas.microsoft.com/office/drawing/2014/main" id="{E89F38B6-9AA1-4A84-9F47-963C4B740CED}"/>
              </a:ext>
            </a:extLst>
          </p:cNvPr>
          <p:cNvSpPr>
            <a:spLocks noGrp="1" noChangeArrowheads="1"/>
          </p:cNvSpPr>
          <p:nvPr>
            <p:ph idx="1"/>
          </p:nvPr>
        </p:nvSpPr>
        <p:spPr/>
        <p:txBody>
          <a:bodyPr/>
          <a:lstStyle/>
          <a:p>
            <a:r>
              <a:rPr lang="en-US" altLang="en-US" dirty="0"/>
              <a:t>Make sure your hands are warm</a:t>
            </a:r>
          </a:p>
          <a:p>
            <a:r>
              <a:rPr lang="en-US" altLang="en-US" dirty="0"/>
              <a:t>Tell the client you are about to touch him or her </a:t>
            </a:r>
          </a:p>
          <a:p>
            <a:r>
              <a:rPr lang="en-US" altLang="en-US" dirty="0"/>
              <a:t>Your touch should be steady, not abrupt</a:t>
            </a:r>
          </a:p>
          <a:p>
            <a:r>
              <a:rPr lang="en-US" altLang="en-US" dirty="0"/>
              <a:t>Maintain touch contact/intention</a:t>
            </a:r>
          </a:p>
          <a:p>
            <a:r>
              <a:rPr lang="en-US" altLang="en-US" dirty="0"/>
              <a:t>If removing touch, verbally inform the client</a:t>
            </a:r>
          </a:p>
          <a:p>
            <a:r>
              <a:rPr lang="en-US" altLang="en-US" dirty="0"/>
              <a:t>Inform client again before reestablishing touch</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Title 1">
            <a:extLst>
              <a:ext uri="{FF2B5EF4-FFF2-40B4-BE49-F238E27FC236}">
                <a16:creationId xmlns:a16="http://schemas.microsoft.com/office/drawing/2014/main" id="{56043703-0425-4AB3-9504-A4BABA083D50}"/>
              </a:ext>
            </a:extLst>
          </p:cNvPr>
          <p:cNvSpPr>
            <a:spLocks noGrp="1" noChangeArrowheads="1"/>
          </p:cNvSpPr>
          <p:nvPr>
            <p:ph type="title"/>
          </p:nvPr>
        </p:nvSpPr>
        <p:spPr>
          <a:xfrm>
            <a:off x="873369" y="457200"/>
            <a:ext cx="7772400" cy="1219200"/>
          </a:xfrm>
        </p:spPr>
        <p:txBody>
          <a:bodyPr/>
          <a:lstStyle/>
          <a:p>
            <a:pPr eaLnBrk="1" hangingPunct="1"/>
            <a:r>
              <a:rPr lang="en-US" altLang="en-US" dirty="0"/>
              <a:t>Positioning the Client </a:t>
            </a:r>
          </a:p>
        </p:txBody>
      </p:sp>
      <p:sp>
        <p:nvSpPr>
          <p:cNvPr id="15363" name="Content Placeholder 2">
            <a:extLst>
              <a:ext uri="{FF2B5EF4-FFF2-40B4-BE49-F238E27FC236}">
                <a16:creationId xmlns:a16="http://schemas.microsoft.com/office/drawing/2014/main" id="{50238AAA-EE28-497E-8363-AFEBC4980554}"/>
              </a:ext>
            </a:extLst>
          </p:cNvPr>
          <p:cNvSpPr>
            <a:spLocks noGrp="1" noChangeArrowheads="1"/>
          </p:cNvSpPr>
          <p:nvPr>
            <p:ph idx="1"/>
          </p:nvPr>
        </p:nvSpPr>
        <p:spPr/>
        <p:txBody>
          <a:bodyPr/>
          <a:lstStyle/>
          <a:p>
            <a:pPr eaLnBrk="1" hangingPunct="1"/>
            <a:r>
              <a:rPr lang="en-US" altLang="en-US" dirty="0"/>
              <a:t>All four types of client positioning are used in combination</a:t>
            </a:r>
          </a:p>
          <a:p>
            <a:pPr lvl="1" eaLnBrk="1" hangingPunct="1"/>
            <a:r>
              <a:rPr lang="en-US" altLang="en-US" dirty="0"/>
              <a:t>Prone</a:t>
            </a:r>
          </a:p>
          <a:p>
            <a:pPr lvl="1" eaLnBrk="1" hangingPunct="1"/>
            <a:r>
              <a:rPr lang="en-US" altLang="en-US" dirty="0"/>
              <a:t>Supine</a:t>
            </a:r>
          </a:p>
          <a:p>
            <a:pPr lvl="1" eaLnBrk="1" hangingPunct="1"/>
            <a:r>
              <a:rPr lang="en-US" altLang="en-US" dirty="0"/>
              <a:t>Side-lying</a:t>
            </a:r>
          </a:p>
          <a:p>
            <a:pPr lvl="1" eaLnBrk="1" hangingPunct="1"/>
            <a:r>
              <a:rPr lang="en-US" altLang="en-US" dirty="0"/>
              <a:t>Seated </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Title 1">
            <a:extLst>
              <a:ext uri="{FF2B5EF4-FFF2-40B4-BE49-F238E27FC236}">
                <a16:creationId xmlns:a16="http://schemas.microsoft.com/office/drawing/2014/main" id="{99C1ED16-2507-4F23-83A1-CE7982A5EB51}"/>
              </a:ext>
            </a:extLst>
          </p:cNvPr>
          <p:cNvSpPr>
            <a:spLocks noGrp="1" noChangeArrowheads="1"/>
          </p:cNvSpPr>
          <p:nvPr>
            <p:ph type="title"/>
          </p:nvPr>
        </p:nvSpPr>
        <p:spPr/>
        <p:txBody>
          <a:bodyPr/>
          <a:lstStyle/>
          <a:p>
            <a:r>
              <a:rPr lang="en-US" altLang="en-US" dirty="0"/>
              <a:t>Types of Mechanical Force</a:t>
            </a:r>
            <a:br>
              <a:rPr lang="en-US" altLang="en-US" dirty="0"/>
            </a:br>
            <a:r>
              <a:rPr lang="en-US" altLang="en-US" dirty="0"/>
              <a:t>and Massage Manipulations </a:t>
            </a:r>
          </a:p>
        </p:txBody>
      </p:sp>
      <p:sp>
        <p:nvSpPr>
          <p:cNvPr id="17411" name="Content Placeholder 2">
            <a:extLst>
              <a:ext uri="{FF2B5EF4-FFF2-40B4-BE49-F238E27FC236}">
                <a16:creationId xmlns:a16="http://schemas.microsoft.com/office/drawing/2014/main" id="{0769160C-F96D-46C3-A600-AF0A4E332E07}"/>
              </a:ext>
            </a:extLst>
          </p:cNvPr>
          <p:cNvSpPr>
            <a:spLocks noGrp="1" noChangeArrowheads="1"/>
          </p:cNvSpPr>
          <p:nvPr>
            <p:ph idx="1"/>
          </p:nvPr>
        </p:nvSpPr>
        <p:spPr/>
        <p:txBody>
          <a:bodyPr/>
          <a:lstStyle/>
          <a:p>
            <a:r>
              <a:rPr lang="en-US" altLang="en-US" dirty="0"/>
              <a:t>Soft tissue deformation methods</a:t>
            </a:r>
          </a:p>
          <a:p>
            <a:pPr lvl="1"/>
            <a:r>
              <a:rPr lang="en-US" altLang="en-US" dirty="0"/>
              <a:t>Compression</a:t>
            </a:r>
          </a:p>
          <a:p>
            <a:pPr lvl="1"/>
            <a:r>
              <a:rPr lang="en-US" altLang="en-US" dirty="0"/>
              <a:t>Tension</a:t>
            </a:r>
          </a:p>
          <a:p>
            <a:pPr lvl="1"/>
            <a:r>
              <a:rPr lang="en-US" altLang="en-US" dirty="0"/>
              <a:t>Bending</a:t>
            </a:r>
          </a:p>
          <a:p>
            <a:pPr lvl="1"/>
            <a:r>
              <a:rPr lang="en-US" altLang="en-US" dirty="0"/>
              <a:t>Shear</a:t>
            </a:r>
          </a:p>
          <a:p>
            <a:pPr lvl="1"/>
            <a:r>
              <a:rPr lang="en-US" altLang="en-US" dirty="0"/>
              <a:t>Torsion</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Title 1">
            <a:extLst>
              <a:ext uri="{FF2B5EF4-FFF2-40B4-BE49-F238E27FC236}">
                <a16:creationId xmlns:a16="http://schemas.microsoft.com/office/drawing/2014/main" id="{8BE74B1C-333A-4780-B52C-FFF73D23C4D6}"/>
              </a:ext>
            </a:extLst>
          </p:cNvPr>
          <p:cNvSpPr>
            <a:spLocks noGrp="1" noChangeArrowheads="1"/>
          </p:cNvSpPr>
          <p:nvPr>
            <p:ph type="title"/>
          </p:nvPr>
        </p:nvSpPr>
        <p:spPr/>
        <p:txBody>
          <a:bodyPr/>
          <a:lstStyle/>
          <a:p>
            <a:pPr eaLnBrk="1" hangingPunct="1"/>
            <a:r>
              <a:rPr lang="en-US" altLang="en-US" dirty="0"/>
              <a:t>Compression </a:t>
            </a:r>
          </a:p>
        </p:txBody>
      </p:sp>
      <p:sp>
        <p:nvSpPr>
          <p:cNvPr id="19459" name="Content Placeholder 2">
            <a:extLst>
              <a:ext uri="{FF2B5EF4-FFF2-40B4-BE49-F238E27FC236}">
                <a16:creationId xmlns:a16="http://schemas.microsoft.com/office/drawing/2014/main" id="{D33983AB-5BDE-467C-98DC-DB9B4FAF1999}"/>
              </a:ext>
            </a:extLst>
          </p:cNvPr>
          <p:cNvSpPr>
            <a:spLocks noGrp="1" noChangeArrowheads="1"/>
          </p:cNvSpPr>
          <p:nvPr>
            <p:ph idx="1"/>
          </p:nvPr>
        </p:nvSpPr>
        <p:spPr/>
        <p:txBody>
          <a:bodyPr/>
          <a:lstStyle/>
          <a:p>
            <a:pPr eaLnBrk="1" hangingPunct="1"/>
            <a:r>
              <a:rPr lang="en-US" altLang="en-US" dirty="0"/>
              <a:t>Two structures pressed together</a:t>
            </a:r>
          </a:p>
          <a:p>
            <a:pPr eaLnBrk="1" hangingPunct="1"/>
            <a:r>
              <a:rPr lang="en-US" altLang="en-US" dirty="0"/>
              <a:t>This kind of application may be sudden and strong, as with a direct blow (percussion), or slow and gradual, as with gliding strokes</a:t>
            </a:r>
          </a:p>
          <a:p>
            <a:pPr eaLnBrk="1" hangingPunct="1"/>
            <a:r>
              <a:rPr lang="en-US" altLang="en-US" dirty="0"/>
              <a:t>Used therapeutically to affect local circulation, sensory and autonomic nerve stimulation, neurochemicals, and connective tissue pliability</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B73E46A7-274F-494E-8AF2-6AF3E7C0FFB3}"/>
              </a:ext>
            </a:extLst>
          </p:cNvPr>
          <p:cNvSpPr>
            <a:spLocks noGrp="1" noChangeArrowheads="1"/>
          </p:cNvSpPr>
          <p:nvPr>
            <p:ph type="title"/>
          </p:nvPr>
        </p:nvSpPr>
        <p:spPr/>
        <p:txBody>
          <a:bodyPr/>
          <a:lstStyle/>
          <a:p>
            <a:pPr eaLnBrk="1" hangingPunct="1"/>
            <a:r>
              <a:rPr lang="en-US" altLang="en-US" dirty="0"/>
              <a:t>Tension</a:t>
            </a:r>
          </a:p>
        </p:txBody>
      </p:sp>
      <p:sp>
        <p:nvSpPr>
          <p:cNvPr id="21507" name="Content Placeholder 2">
            <a:extLst>
              <a:ext uri="{FF2B5EF4-FFF2-40B4-BE49-F238E27FC236}">
                <a16:creationId xmlns:a16="http://schemas.microsoft.com/office/drawing/2014/main" id="{4F4633DB-DA3A-490E-9147-B48626BF14FF}"/>
              </a:ext>
            </a:extLst>
          </p:cNvPr>
          <p:cNvSpPr>
            <a:spLocks noGrp="1" noChangeArrowheads="1"/>
          </p:cNvSpPr>
          <p:nvPr>
            <p:ph idx="1"/>
          </p:nvPr>
        </p:nvSpPr>
        <p:spPr/>
        <p:txBody>
          <a:bodyPr/>
          <a:lstStyle/>
          <a:p>
            <a:pPr eaLnBrk="1" hangingPunct="1"/>
            <a:r>
              <a:rPr lang="en-US" altLang="en-US" dirty="0"/>
              <a:t>Tension force (tensile force)</a:t>
            </a:r>
          </a:p>
          <a:p>
            <a:pPr lvl="1" eaLnBrk="1" hangingPunct="1"/>
            <a:r>
              <a:rPr lang="en-US" altLang="en-US" dirty="0"/>
              <a:t>Two ends of a structure are pulled apart</a:t>
            </a:r>
          </a:p>
          <a:p>
            <a:pPr eaLnBrk="1" hangingPunct="1"/>
            <a:r>
              <a:rPr lang="en-US" altLang="en-US" dirty="0"/>
              <a:t>Tension stress during massage occurs with applications that drag, glide, lengthen, and stretch tissue to elongate connective tissues and lengthen short muscles</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Title 1">
            <a:extLst>
              <a:ext uri="{FF2B5EF4-FFF2-40B4-BE49-F238E27FC236}">
                <a16:creationId xmlns:a16="http://schemas.microsoft.com/office/drawing/2014/main" id="{2842BA49-7AD8-41B5-9D11-9D4B695BB0CE}"/>
              </a:ext>
            </a:extLst>
          </p:cNvPr>
          <p:cNvSpPr>
            <a:spLocks noGrp="1" noChangeArrowheads="1"/>
          </p:cNvSpPr>
          <p:nvPr>
            <p:ph type="title"/>
          </p:nvPr>
        </p:nvSpPr>
        <p:spPr/>
        <p:txBody>
          <a:bodyPr/>
          <a:lstStyle/>
          <a:p>
            <a:pPr eaLnBrk="1" hangingPunct="1"/>
            <a:r>
              <a:rPr lang="en-US" altLang="en-US" dirty="0"/>
              <a:t>Bending</a:t>
            </a:r>
          </a:p>
        </p:txBody>
      </p:sp>
      <p:sp>
        <p:nvSpPr>
          <p:cNvPr id="23555" name="Content Placeholder 2">
            <a:extLst>
              <a:ext uri="{FF2B5EF4-FFF2-40B4-BE49-F238E27FC236}">
                <a16:creationId xmlns:a16="http://schemas.microsoft.com/office/drawing/2014/main" id="{1E24E86A-4230-4C83-8FAB-7E408F6CFFC9}"/>
              </a:ext>
            </a:extLst>
          </p:cNvPr>
          <p:cNvSpPr>
            <a:spLocks noGrp="1" noChangeArrowheads="1"/>
          </p:cNvSpPr>
          <p:nvPr>
            <p:ph idx="1"/>
          </p:nvPr>
        </p:nvSpPr>
        <p:spPr/>
        <p:txBody>
          <a:bodyPr/>
          <a:lstStyle/>
          <a:p>
            <a:pPr eaLnBrk="1" hangingPunct="1"/>
            <a:r>
              <a:rPr lang="en-US" altLang="en-US" dirty="0"/>
              <a:t>Bending force</a:t>
            </a:r>
          </a:p>
          <a:p>
            <a:pPr lvl="1" eaLnBrk="1" hangingPunct="1"/>
            <a:r>
              <a:rPr lang="en-US" altLang="en-US" dirty="0"/>
              <a:t>Compression and tension in combination</a:t>
            </a:r>
          </a:p>
          <a:p>
            <a:pPr eaLnBrk="1" hangingPunct="1"/>
            <a:r>
              <a:rPr lang="en-US" altLang="en-US" dirty="0"/>
              <a:t>Force applied can be either a push or a pull</a:t>
            </a:r>
          </a:p>
          <a:p>
            <a:pPr eaLnBrk="1" hangingPunct="1"/>
            <a:r>
              <a:rPr lang="en-US" altLang="en-US" dirty="0"/>
              <a:t>Rarely damages soft tissues, but can be common cause of bone fractures</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Title 1">
            <a:extLst>
              <a:ext uri="{FF2B5EF4-FFF2-40B4-BE49-F238E27FC236}">
                <a16:creationId xmlns:a16="http://schemas.microsoft.com/office/drawing/2014/main" id="{84D85135-3FA9-4D7F-9948-91B53A050DF8}"/>
              </a:ext>
            </a:extLst>
          </p:cNvPr>
          <p:cNvSpPr>
            <a:spLocks noGrp="1" noChangeArrowheads="1"/>
          </p:cNvSpPr>
          <p:nvPr>
            <p:ph type="title"/>
          </p:nvPr>
        </p:nvSpPr>
        <p:spPr/>
        <p:txBody>
          <a:bodyPr/>
          <a:lstStyle/>
          <a:p>
            <a:r>
              <a:rPr lang="en-US" altLang="en-US" dirty="0"/>
              <a:t>Shear </a:t>
            </a:r>
          </a:p>
        </p:txBody>
      </p:sp>
      <p:sp>
        <p:nvSpPr>
          <p:cNvPr id="25603" name="Content Placeholder 2">
            <a:extLst>
              <a:ext uri="{FF2B5EF4-FFF2-40B4-BE49-F238E27FC236}">
                <a16:creationId xmlns:a16="http://schemas.microsoft.com/office/drawing/2014/main" id="{0E22DC4B-E71D-4E85-BED2-047803CB3A00}"/>
              </a:ext>
            </a:extLst>
          </p:cNvPr>
          <p:cNvSpPr>
            <a:spLocks noGrp="1" noChangeArrowheads="1"/>
          </p:cNvSpPr>
          <p:nvPr>
            <p:ph idx="1"/>
          </p:nvPr>
        </p:nvSpPr>
        <p:spPr/>
        <p:txBody>
          <a:bodyPr/>
          <a:lstStyle/>
          <a:p>
            <a:r>
              <a:rPr lang="en-US" altLang="en-US" dirty="0"/>
              <a:t>Sliding force that results in friction between structures</a:t>
            </a:r>
          </a:p>
          <a:p>
            <a:r>
              <a:rPr lang="en-US" altLang="en-US" dirty="0"/>
              <a:t>Excess friction may produce an inflammatory irritation that causes many soft tissue problems</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Title 1">
            <a:extLst>
              <a:ext uri="{FF2B5EF4-FFF2-40B4-BE49-F238E27FC236}">
                <a16:creationId xmlns:a16="http://schemas.microsoft.com/office/drawing/2014/main" id="{F696E1ED-8CB7-494A-9034-E225C05C72EA}"/>
              </a:ext>
            </a:extLst>
          </p:cNvPr>
          <p:cNvSpPr>
            <a:spLocks noGrp="1" noChangeArrowheads="1"/>
          </p:cNvSpPr>
          <p:nvPr>
            <p:ph type="title"/>
          </p:nvPr>
        </p:nvSpPr>
        <p:spPr/>
        <p:txBody>
          <a:bodyPr/>
          <a:lstStyle/>
          <a:p>
            <a:pPr eaLnBrk="1" hangingPunct="1"/>
            <a:r>
              <a:rPr lang="en-US" altLang="en-US" dirty="0"/>
              <a:t>Torsion </a:t>
            </a:r>
          </a:p>
        </p:txBody>
      </p:sp>
      <p:sp>
        <p:nvSpPr>
          <p:cNvPr id="27651" name="Content Placeholder 2">
            <a:extLst>
              <a:ext uri="{FF2B5EF4-FFF2-40B4-BE49-F238E27FC236}">
                <a16:creationId xmlns:a16="http://schemas.microsoft.com/office/drawing/2014/main" id="{77164570-5A87-4210-98CA-9299DB08B38A}"/>
              </a:ext>
            </a:extLst>
          </p:cNvPr>
          <p:cNvSpPr>
            <a:spLocks noGrp="1" noChangeArrowheads="1"/>
          </p:cNvSpPr>
          <p:nvPr>
            <p:ph idx="1"/>
          </p:nvPr>
        </p:nvSpPr>
        <p:spPr/>
        <p:txBody>
          <a:bodyPr/>
          <a:lstStyle/>
          <a:p>
            <a:pPr eaLnBrk="1" hangingPunct="1"/>
            <a:r>
              <a:rPr lang="en-US" altLang="en-US" dirty="0"/>
              <a:t>Torsion (twisting) forces</a:t>
            </a:r>
          </a:p>
          <a:p>
            <a:pPr lvl="1" eaLnBrk="1" hangingPunct="1"/>
            <a:r>
              <a:rPr lang="en-US" altLang="en-US" dirty="0"/>
              <a:t>Applied through methods that use kneading</a:t>
            </a:r>
          </a:p>
          <a:p>
            <a:pPr eaLnBrk="1" hangingPunct="1"/>
            <a:r>
              <a:rPr lang="en-US" altLang="en-US" dirty="0"/>
              <a:t>Torsion stress is best understood as pushing and pulling forces that load tissues so tissues twist</a:t>
            </a:r>
          </a:p>
          <a:p>
            <a:pPr eaLnBrk="1" hangingPunct="1"/>
            <a:r>
              <a:rPr lang="en-US" altLang="en-US" dirty="0"/>
              <a:t>Massage methods that use kneading introduce torsion stress and target connective tissue changes and fluid movement</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Title 1">
            <a:extLst>
              <a:ext uri="{FF2B5EF4-FFF2-40B4-BE49-F238E27FC236}">
                <a16:creationId xmlns:a16="http://schemas.microsoft.com/office/drawing/2014/main" id="{92ABE5E2-249E-4CB5-A5D5-48C718E64A02}"/>
              </a:ext>
            </a:extLst>
          </p:cNvPr>
          <p:cNvSpPr>
            <a:spLocks noGrp="1" noChangeArrowheads="1"/>
          </p:cNvSpPr>
          <p:nvPr>
            <p:ph type="title"/>
          </p:nvPr>
        </p:nvSpPr>
        <p:spPr/>
        <p:txBody>
          <a:bodyPr/>
          <a:lstStyle/>
          <a:p>
            <a:r>
              <a:rPr lang="en-US" altLang="en-US" dirty="0"/>
              <a:t>Massage Manipulations and</a:t>
            </a:r>
            <a:br>
              <a:rPr lang="en-US" altLang="en-US" dirty="0"/>
            </a:br>
            <a:r>
              <a:rPr lang="en-US" altLang="en-US" dirty="0"/>
              <a:t>Techniques (Mode of Application) </a:t>
            </a:r>
          </a:p>
        </p:txBody>
      </p:sp>
      <p:sp>
        <p:nvSpPr>
          <p:cNvPr id="29699" name="Content Placeholder 2">
            <a:extLst>
              <a:ext uri="{FF2B5EF4-FFF2-40B4-BE49-F238E27FC236}">
                <a16:creationId xmlns:a16="http://schemas.microsoft.com/office/drawing/2014/main" id="{6B498160-1562-4115-9460-9C55E150FB35}"/>
              </a:ext>
            </a:extLst>
          </p:cNvPr>
          <p:cNvSpPr>
            <a:spLocks noGrp="1" noChangeArrowheads="1"/>
          </p:cNvSpPr>
          <p:nvPr>
            <p:ph idx="1"/>
          </p:nvPr>
        </p:nvSpPr>
        <p:spPr/>
        <p:txBody>
          <a:bodyPr/>
          <a:lstStyle/>
          <a:p>
            <a:r>
              <a:rPr lang="en-US" altLang="en-US" dirty="0"/>
              <a:t>Methods of massage described use push, press, pull, and twist to load tissue</a:t>
            </a:r>
          </a:p>
          <a:p>
            <a:r>
              <a:rPr lang="en-US" altLang="en-US" dirty="0"/>
              <a:t>Influenced by 12 modifiers</a:t>
            </a:r>
          </a:p>
          <a:p>
            <a:r>
              <a:rPr lang="en-US" altLang="en-US" dirty="0"/>
              <a:t>Appropriate use of mechanical force is necessary</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Title 1">
            <a:extLst>
              <a:ext uri="{FF2B5EF4-FFF2-40B4-BE49-F238E27FC236}">
                <a16:creationId xmlns:a16="http://schemas.microsoft.com/office/drawing/2014/main" id="{5F445C36-E6B1-4A44-B7EF-4CD20B18B307}"/>
              </a:ext>
            </a:extLst>
          </p:cNvPr>
          <p:cNvSpPr>
            <a:spLocks noGrp="1" noChangeArrowheads="1"/>
          </p:cNvSpPr>
          <p:nvPr>
            <p:ph type="title"/>
          </p:nvPr>
        </p:nvSpPr>
        <p:spPr/>
        <p:txBody>
          <a:bodyPr/>
          <a:lstStyle/>
          <a:p>
            <a:r>
              <a:rPr lang="en-US" altLang="en-US" dirty="0"/>
              <a:t>Static Methods: Resting</a:t>
            </a:r>
            <a:br>
              <a:rPr lang="en-US" altLang="en-US" dirty="0"/>
            </a:br>
            <a:r>
              <a:rPr lang="en-US" altLang="en-US" dirty="0"/>
              <a:t>Position (Holding) </a:t>
            </a:r>
          </a:p>
        </p:txBody>
      </p:sp>
      <p:sp>
        <p:nvSpPr>
          <p:cNvPr id="31747" name="Content Placeholder 2">
            <a:extLst>
              <a:ext uri="{FF2B5EF4-FFF2-40B4-BE49-F238E27FC236}">
                <a16:creationId xmlns:a16="http://schemas.microsoft.com/office/drawing/2014/main" id="{B8D94B7A-7299-4EB1-86BD-E6A368BF0E7E}"/>
              </a:ext>
            </a:extLst>
          </p:cNvPr>
          <p:cNvSpPr>
            <a:spLocks noGrp="1" noChangeArrowheads="1"/>
          </p:cNvSpPr>
          <p:nvPr>
            <p:ph idx="1"/>
          </p:nvPr>
        </p:nvSpPr>
        <p:spPr/>
        <p:txBody>
          <a:bodyPr/>
          <a:lstStyle/>
          <a:p>
            <a:r>
              <a:rPr lang="en-US" altLang="en-US" dirty="0"/>
              <a:t>First touch—while client is in the resting position</a:t>
            </a:r>
          </a:p>
          <a:p>
            <a:pPr lvl="1"/>
            <a:r>
              <a:rPr lang="en-US" altLang="en-US" dirty="0"/>
              <a:t>Holding allows massage practitioner to enter client’</a:t>
            </a:r>
            <a:r>
              <a:rPr lang="en-US" altLang="ja-JP" dirty="0"/>
              <a:t>s personal boundary space</a:t>
            </a:r>
          </a:p>
          <a:p>
            <a:pPr lvl="1"/>
            <a:r>
              <a:rPr lang="en-US" altLang="en-US" dirty="0"/>
              <a:t>Holding allows stillness when intermixed with other massage movement</a:t>
            </a:r>
          </a:p>
          <a:p>
            <a:pPr lvl="1"/>
            <a:r>
              <a:rPr lang="en-US" altLang="en-US" dirty="0"/>
              <a:t>Holding calls attention to an area through stimulation of cutaneous sensory receptors</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Title 1">
            <a:extLst>
              <a:ext uri="{FF2B5EF4-FFF2-40B4-BE49-F238E27FC236}">
                <a16:creationId xmlns:a16="http://schemas.microsoft.com/office/drawing/2014/main" id="{ACFD37C1-4008-408D-92B0-17DD6FCF78DE}"/>
              </a:ext>
            </a:extLst>
          </p:cNvPr>
          <p:cNvSpPr>
            <a:spLocks noGrp="1" noChangeArrowheads="1"/>
          </p:cNvSpPr>
          <p:nvPr>
            <p:ph type="title"/>
          </p:nvPr>
        </p:nvSpPr>
        <p:spPr/>
        <p:txBody>
          <a:bodyPr/>
          <a:lstStyle/>
          <a:p>
            <a:r>
              <a:rPr lang="en-US" altLang="en-US" dirty="0"/>
              <a:t>Applying the Holding Technique</a:t>
            </a:r>
          </a:p>
        </p:txBody>
      </p:sp>
      <p:sp>
        <p:nvSpPr>
          <p:cNvPr id="33795" name="Content Placeholder 2">
            <a:extLst>
              <a:ext uri="{FF2B5EF4-FFF2-40B4-BE49-F238E27FC236}">
                <a16:creationId xmlns:a16="http://schemas.microsoft.com/office/drawing/2014/main" id="{89306EB4-C50A-436F-A037-2AC39898201E}"/>
              </a:ext>
            </a:extLst>
          </p:cNvPr>
          <p:cNvSpPr>
            <a:spLocks noGrp="1" noChangeArrowheads="1"/>
          </p:cNvSpPr>
          <p:nvPr>
            <p:ph idx="1"/>
          </p:nvPr>
        </p:nvSpPr>
        <p:spPr/>
        <p:txBody>
          <a:bodyPr/>
          <a:lstStyle/>
          <a:p>
            <a:r>
              <a:rPr lang="en-US" altLang="en-US" dirty="0"/>
              <a:t>Open, relaxed hands</a:t>
            </a:r>
          </a:p>
          <a:p>
            <a:r>
              <a:rPr lang="en-US" altLang="en-US" dirty="0"/>
              <a:t>Rub your hands together to warm them, and then towel-dry them to remove any perspiration before touching client</a:t>
            </a:r>
          </a:p>
          <a:p>
            <a:r>
              <a:rPr lang="en-US" altLang="en-US" dirty="0"/>
              <a:t>Apply holding technique slowly and gradually</a:t>
            </a:r>
          </a:p>
          <a:p>
            <a:r>
              <a:rPr lang="en-US" altLang="en-US" dirty="0"/>
              <a:t>Mastering the application of the holding technique makes flowing into the other methods easy</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Title 1">
            <a:extLst>
              <a:ext uri="{FF2B5EF4-FFF2-40B4-BE49-F238E27FC236}">
                <a16:creationId xmlns:a16="http://schemas.microsoft.com/office/drawing/2014/main" id="{52CC8193-9BB8-48DC-9216-0316AA3D2353}"/>
              </a:ext>
            </a:extLst>
          </p:cNvPr>
          <p:cNvSpPr>
            <a:spLocks noGrp="1" noChangeArrowheads="1"/>
          </p:cNvSpPr>
          <p:nvPr>
            <p:ph type="title"/>
          </p:nvPr>
        </p:nvSpPr>
        <p:spPr/>
        <p:txBody>
          <a:bodyPr/>
          <a:lstStyle/>
          <a:p>
            <a:pPr eaLnBrk="1" hangingPunct="1"/>
            <a:r>
              <a:rPr lang="en-US" altLang="en-US" dirty="0"/>
              <a:t>Compression</a:t>
            </a:r>
          </a:p>
        </p:txBody>
      </p:sp>
      <p:sp>
        <p:nvSpPr>
          <p:cNvPr id="35843" name="Content Placeholder 2">
            <a:extLst>
              <a:ext uri="{FF2B5EF4-FFF2-40B4-BE49-F238E27FC236}">
                <a16:creationId xmlns:a16="http://schemas.microsoft.com/office/drawing/2014/main" id="{CED30094-34F4-4CA0-94CE-B5469FB8FD4E}"/>
              </a:ext>
            </a:extLst>
          </p:cNvPr>
          <p:cNvSpPr>
            <a:spLocks noGrp="1" noChangeArrowheads="1"/>
          </p:cNvSpPr>
          <p:nvPr>
            <p:ph idx="1"/>
          </p:nvPr>
        </p:nvSpPr>
        <p:spPr/>
        <p:txBody>
          <a:bodyPr/>
          <a:lstStyle/>
          <a:p>
            <a:pPr eaLnBrk="1" hangingPunct="1"/>
            <a:r>
              <a:rPr lang="en-US" altLang="en-US" dirty="0"/>
              <a:t>Used to apply pressure by pressing/pushing into tissue</a:t>
            </a:r>
          </a:p>
          <a:p>
            <a:pPr eaLnBrk="1" hangingPunct="1"/>
            <a:r>
              <a:rPr lang="en-US" altLang="en-US" dirty="0"/>
              <a:t>Much of the effect results from pressing tissue against the underlying bone</a:t>
            </a:r>
          </a:p>
          <a:p>
            <a:pPr lvl="1" eaLnBrk="1" hangingPunct="1"/>
            <a:r>
              <a:rPr lang="en-US" altLang="en-US" dirty="0"/>
              <a:t>Spreads tissue mechanically, enhancing softening effect on connective tissue component of muscle</a:t>
            </a:r>
          </a:p>
          <a:p>
            <a:pPr eaLnBrk="1" hangingPunct="1"/>
            <a:r>
              <a:rPr lang="en-US" altLang="en-US" dirty="0"/>
              <a:t>Can be applied with stabilized fingers, the palm and heel of the hand, the fist, the knuckles, the forearm, and, in some systems, the leg and feel of the foot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Title 1">
            <a:extLst>
              <a:ext uri="{FF2B5EF4-FFF2-40B4-BE49-F238E27FC236}">
                <a16:creationId xmlns:a16="http://schemas.microsoft.com/office/drawing/2014/main" id="{3C0C8733-51C8-493B-B2F2-C96BC83EE21A}"/>
              </a:ext>
            </a:extLst>
          </p:cNvPr>
          <p:cNvSpPr>
            <a:spLocks noGrp="1" noChangeArrowheads="1"/>
          </p:cNvSpPr>
          <p:nvPr>
            <p:ph type="title"/>
          </p:nvPr>
        </p:nvSpPr>
        <p:spPr/>
        <p:txBody>
          <a:bodyPr/>
          <a:lstStyle/>
          <a:p>
            <a:pPr eaLnBrk="1" hangingPunct="1"/>
            <a:r>
              <a:rPr lang="en-US" altLang="en-US" dirty="0"/>
              <a:t>Gliding Strokes (Effleurage) </a:t>
            </a:r>
          </a:p>
        </p:txBody>
      </p:sp>
      <p:sp>
        <p:nvSpPr>
          <p:cNvPr id="37891" name="Content Placeholder 2">
            <a:extLst>
              <a:ext uri="{FF2B5EF4-FFF2-40B4-BE49-F238E27FC236}">
                <a16:creationId xmlns:a16="http://schemas.microsoft.com/office/drawing/2014/main" id="{473FEB43-797D-43AA-8621-767513E1AA54}"/>
              </a:ext>
            </a:extLst>
          </p:cNvPr>
          <p:cNvSpPr>
            <a:spLocks noGrp="1" noChangeArrowheads="1"/>
          </p:cNvSpPr>
          <p:nvPr>
            <p:ph idx="1"/>
          </p:nvPr>
        </p:nvSpPr>
        <p:spPr/>
        <p:txBody>
          <a:bodyPr/>
          <a:lstStyle/>
          <a:p>
            <a:pPr eaLnBrk="1" hangingPunct="1"/>
            <a:r>
              <a:rPr lang="en-US" altLang="en-US" dirty="0"/>
              <a:t>Gliding strokes, or effleurage, are:</a:t>
            </a:r>
          </a:p>
          <a:p>
            <a:pPr lvl="1" eaLnBrk="1" hangingPunct="1"/>
            <a:r>
              <a:rPr lang="en-US" altLang="en-US" dirty="0"/>
              <a:t>Determined by pressure, drag, speed, direction, and rhythm</a:t>
            </a:r>
          </a:p>
          <a:p>
            <a:pPr lvl="1" eaLnBrk="1" hangingPunct="1"/>
            <a:r>
              <a:rPr lang="en-US" altLang="en-US" dirty="0"/>
              <a:t>Excellent for spreading lubricant</a:t>
            </a:r>
          </a:p>
          <a:p>
            <a:pPr lvl="1" eaLnBrk="1" hangingPunct="1"/>
            <a:r>
              <a:rPr lang="en-US" altLang="en-US" dirty="0"/>
              <a:t>Effective to use repetitively while increasing the depth of pressure</a:t>
            </a:r>
          </a:p>
          <a:p>
            <a:pPr lvl="1" eaLnBrk="1" hangingPunct="1"/>
            <a:r>
              <a:rPr lang="en-US" altLang="en-US" dirty="0"/>
              <a:t>Excellent to warm and prepare tissue</a:t>
            </a:r>
          </a:p>
          <a:p>
            <a:pPr lvl="1" eaLnBrk="1" hangingPunct="1"/>
            <a:r>
              <a:rPr lang="en-US" altLang="en-US" dirty="0"/>
              <a:t>The preferred method for abdominal massage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938" name="Title 1">
            <a:extLst>
              <a:ext uri="{FF2B5EF4-FFF2-40B4-BE49-F238E27FC236}">
                <a16:creationId xmlns:a16="http://schemas.microsoft.com/office/drawing/2014/main" id="{B3C3CCCD-5618-45CF-9E11-83EE60FD9692}"/>
              </a:ext>
            </a:extLst>
          </p:cNvPr>
          <p:cNvSpPr>
            <a:spLocks noGrp="1" noChangeArrowheads="1"/>
          </p:cNvSpPr>
          <p:nvPr>
            <p:ph type="title"/>
          </p:nvPr>
        </p:nvSpPr>
        <p:spPr/>
        <p:txBody>
          <a:bodyPr/>
          <a:lstStyle/>
          <a:p>
            <a:pPr eaLnBrk="1" hangingPunct="1"/>
            <a:r>
              <a:rPr lang="en-US" altLang="en-US" dirty="0"/>
              <a:t>Kneading (Pétrissage) </a:t>
            </a:r>
          </a:p>
        </p:txBody>
      </p:sp>
      <p:sp>
        <p:nvSpPr>
          <p:cNvPr id="39939" name="Content Placeholder 2">
            <a:extLst>
              <a:ext uri="{FF2B5EF4-FFF2-40B4-BE49-F238E27FC236}">
                <a16:creationId xmlns:a16="http://schemas.microsoft.com/office/drawing/2014/main" id="{973B3BAE-C239-4F2B-8C16-77D5047A1C57}"/>
              </a:ext>
            </a:extLst>
          </p:cNvPr>
          <p:cNvSpPr>
            <a:spLocks noGrp="1" noChangeArrowheads="1"/>
          </p:cNvSpPr>
          <p:nvPr>
            <p:ph idx="1"/>
          </p:nvPr>
        </p:nvSpPr>
        <p:spPr/>
        <p:txBody>
          <a:bodyPr/>
          <a:lstStyle/>
          <a:p>
            <a:pPr eaLnBrk="1" hangingPunct="1"/>
            <a:r>
              <a:rPr lang="en-US" altLang="en-US" dirty="0"/>
              <a:t>Kneading focuses vertically on the body and requires that the soft tissues be lifted, rolled, and squeezed by the massage practitioner</a:t>
            </a:r>
          </a:p>
          <a:p>
            <a:pPr eaLnBrk="1" hangingPunct="1"/>
            <a:r>
              <a:rPr lang="en-US" altLang="en-US" dirty="0"/>
              <a:t>Skin/superficial fascia rolling is a variation of lifting technique</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1986" name="Title 1">
            <a:extLst>
              <a:ext uri="{FF2B5EF4-FFF2-40B4-BE49-F238E27FC236}">
                <a16:creationId xmlns:a16="http://schemas.microsoft.com/office/drawing/2014/main" id="{7AABDB21-0B87-4282-8EAD-19009689C343}"/>
              </a:ext>
            </a:extLst>
          </p:cNvPr>
          <p:cNvSpPr>
            <a:spLocks noGrp="1" noChangeArrowheads="1"/>
          </p:cNvSpPr>
          <p:nvPr>
            <p:ph type="title"/>
          </p:nvPr>
        </p:nvSpPr>
        <p:spPr/>
        <p:txBody>
          <a:bodyPr/>
          <a:lstStyle/>
          <a:p>
            <a:r>
              <a:rPr lang="en-US" altLang="en-US" dirty="0"/>
              <a:t>Shear Stress Methods/Friction</a:t>
            </a:r>
            <a:br>
              <a:rPr lang="en-US" altLang="en-US" dirty="0"/>
            </a:br>
            <a:r>
              <a:rPr lang="en-US" altLang="en-US" dirty="0"/>
              <a:t>(Slide 1 of 2)</a:t>
            </a:r>
          </a:p>
        </p:txBody>
      </p:sp>
      <p:sp>
        <p:nvSpPr>
          <p:cNvPr id="41987" name="Content Placeholder 2">
            <a:extLst>
              <a:ext uri="{FF2B5EF4-FFF2-40B4-BE49-F238E27FC236}">
                <a16:creationId xmlns:a16="http://schemas.microsoft.com/office/drawing/2014/main" id="{DB9F59E2-298D-4648-BA69-D622592FA7F0}"/>
              </a:ext>
            </a:extLst>
          </p:cNvPr>
          <p:cNvSpPr>
            <a:spLocks noGrp="1" noChangeArrowheads="1"/>
          </p:cNvSpPr>
          <p:nvPr>
            <p:ph idx="1"/>
          </p:nvPr>
        </p:nvSpPr>
        <p:spPr/>
        <p:txBody>
          <a:bodyPr/>
          <a:lstStyle/>
          <a:p>
            <a:r>
              <a:rPr lang="en-US" altLang="en-US" dirty="0"/>
              <a:t>Small, deep movements on a local area</a:t>
            </a:r>
          </a:p>
          <a:p>
            <a:r>
              <a:rPr lang="en-US" altLang="en-US" dirty="0"/>
              <a:t>Focus is a vertical downward pressure applied with back-and-forth movement</a:t>
            </a:r>
          </a:p>
          <a:p>
            <a:r>
              <a:rPr lang="en-US" altLang="en-US" dirty="0"/>
              <a:t>Cyriax type of friction initiates therapeutic inflammation</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4034" name="Title 1">
            <a:extLst>
              <a:ext uri="{FF2B5EF4-FFF2-40B4-BE49-F238E27FC236}">
                <a16:creationId xmlns:a16="http://schemas.microsoft.com/office/drawing/2014/main" id="{521C9D7D-1E9F-4BD3-8E92-82B41C674110}"/>
              </a:ext>
            </a:extLst>
          </p:cNvPr>
          <p:cNvSpPr>
            <a:spLocks noGrp="1" noChangeArrowheads="1"/>
          </p:cNvSpPr>
          <p:nvPr>
            <p:ph type="title"/>
          </p:nvPr>
        </p:nvSpPr>
        <p:spPr/>
        <p:txBody>
          <a:bodyPr/>
          <a:lstStyle/>
          <a:p>
            <a:r>
              <a:rPr lang="en-US" altLang="en-US" dirty="0"/>
              <a:t>Shear Stress Methods/Friction </a:t>
            </a:r>
            <a:br>
              <a:rPr lang="en-US" altLang="en-US" dirty="0"/>
            </a:br>
            <a:r>
              <a:rPr lang="en-US" altLang="en-US" dirty="0"/>
              <a:t>(Slide 2 of 2)</a:t>
            </a:r>
          </a:p>
        </p:txBody>
      </p:sp>
      <p:sp>
        <p:nvSpPr>
          <p:cNvPr id="44035" name="Content Placeholder 2">
            <a:extLst>
              <a:ext uri="{FF2B5EF4-FFF2-40B4-BE49-F238E27FC236}">
                <a16:creationId xmlns:a16="http://schemas.microsoft.com/office/drawing/2014/main" id="{C339073E-64BB-4255-A877-5E6D7D30FDAF}"/>
              </a:ext>
            </a:extLst>
          </p:cNvPr>
          <p:cNvSpPr>
            <a:spLocks noGrp="1" noChangeArrowheads="1"/>
          </p:cNvSpPr>
          <p:nvPr>
            <p:ph idx="1"/>
          </p:nvPr>
        </p:nvSpPr>
        <p:spPr/>
        <p:txBody>
          <a:bodyPr/>
          <a:lstStyle/>
          <a:p>
            <a:r>
              <a:rPr lang="en-US" altLang="en-US" dirty="0"/>
              <a:t>Friction is used to:</a:t>
            </a:r>
          </a:p>
          <a:p>
            <a:pPr lvl="1"/>
            <a:r>
              <a:rPr lang="en-US" altLang="en-US" dirty="0"/>
              <a:t>Prevent and break up local adhesion in connective tissues</a:t>
            </a:r>
          </a:p>
          <a:p>
            <a:pPr lvl="1"/>
            <a:r>
              <a:rPr lang="en-US" altLang="en-US" dirty="0"/>
              <a:t>Reduce pain through counterirritation and hyperstimulation analgesia</a:t>
            </a:r>
          </a:p>
          <a:p>
            <a:pPr lvl="1"/>
            <a:r>
              <a:rPr lang="en-US" altLang="en-US" dirty="0"/>
              <a:t>Increase tissue repair through activation of inflammatory responses</a:t>
            </a:r>
          </a:p>
          <a:p>
            <a:pPr lvl="1"/>
            <a:r>
              <a:rPr lang="en-US" altLang="en-US" dirty="0"/>
              <a:t>Enhance pliability of connective tissue through an increase in water-binding capacity of the ground substance</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6082" name="Title 1">
            <a:extLst>
              <a:ext uri="{FF2B5EF4-FFF2-40B4-BE49-F238E27FC236}">
                <a16:creationId xmlns:a16="http://schemas.microsoft.com/office/drawing/2014/main" id="{96BA4BA9-88E7-4D24-AB82-F5265B492DF3}"/>
              </a:ext>
            </a:extLst>
          </p:cNvPr>
          <p:cNvSpPr>
            <a:spLocks noGrp="1" noChangeArrowheads="1"/>
          </p:cNvSpPr>
          <p:nvPr>
            <p:ph type="title"/>
          </p:nvPr>
        </p:nvSpPr>
        <p:spPr/>
        <p:txBody>
          <a:bodyPr/>
          <a:lstStyle/>
          <a:p>
            <a:pPr eaLnBrk="1" hangingPunct="1"/>
            <a:r>
              <a:rPr lang="en-US" altLang="en-US" dirty="0"/>
              <a:t>Elongation</a:t>
            </a:r>
          </a:p>
        </p:txBody>
      </p:sp>
      <p:sp>
        <p:nvSpPr>
          <p:cNvPr id="46083" name="Content Placeholder 2">
            <a:extLst>
              <a:ext uri="{FF2B5EF4-FFF2-40B4-BE49-F238E27FC236}">
                <a16:creationId xmlns:a16="http://schemas.microsoft.com/office/drawing/2014/main" id="{F807A346-CA5C-44C3-A7A6-2E05AEA39EFE}"/>
              </a:ext>
            </a:extLst>
          </p:cNvPr>
          <p:cNvSpPr>
            <a:spLocks noGrp="1" noChangeArrowheads="1"/>
          </p:cNvSpPr>
          <p:nvPr>
            <p:ph idx="1"/>
          </p:nvPr>
        </p:nvSpPr>
        <p:spPr/>
        <p:txBody>
          <a:bodyPr/>
          <a:lstStyle/>
          <a:p>
            <a:pPr eaLnBrk="1" hangingPunct="1"/>
            <a:r>
              <a:rPr lang="en-US" altLang="en-US" dirty="0"/>
              <a:t>Use mechanical/physical force to pull or push soft tissue in order to lengthen shortened areas</a:t>
            </a:r>
          </a:p>
          <a:p>
            <a:pPr eaLnBrk="1" hangingPunct="1"/>
            <a:r>
              <a:rPr lang="en-US" altLang="en-US" dirty="0"/>
              <a:t>Typically called </a:t>
            </a:r>
            <a:r>
              <a:rPr lang="en-US" altLang="en-US" i="1" dirty="0"/>
              <a:t>stretching</a:t>
            </a:r>
            <a:r>
              <a:rPr lang="en-US" altLang="en-US" dirty="0"/>
              <a:t> and </a:t>
            </a:r>
            <a:r>
              <a:rPr lang="en-US" altLang="en-US" i="1" dirty="0"/>
              <a:t>traction</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130" name="Title 1">
            <a:extLst>
              <a:ext uri="{FF2B5EF4-FFF2-40B4-BE49-F238E27FC236}">
                <a16:creationId xmlns:a16="http://schemas.microsoft.com/office/drawing/2014/main" id="{29E1D7A8-A0BB-4850-8517-825C7876B794}"/>
              </a:ext>
            </a:extLst>
          </p:cNvPr>
          <p:cNvSpPr>
            <a:spLocks noGrp="1" noChangeArrowheads="1"/>
          </p:cNvSpPr>
          <p:nvPr>
            <p:ph type="title"/>
          </p:nvPr>
        </p:nvSpPr>
        <p:spPr/>
        <p:txBody>
          <a:bodyPr/>
          <a:lstStyle/>
          <a:p>
            <a:pPr eaLnBrk="1" hangingPunct="1"/>
            <a:r>
              <a:rPr lang="en-US" altLang="en-US" dirty="0"/>
              <a:t>Deep Fascial Planes</a:t>
            </a:r>
          </a:p>
        </p:txBody>
      </p:sp>
      <p:sp>
        <p:nvSpPr>
          <p:cNvPr id="48131" name="Content Placeholder 2">
            <a:extLst>
              <a:ext uri="{FF2B5EF4-FFF2-40B4-BE49-F238E27FC236}">
                <a16:creationId xmlns:a16="http://schemas.microsoft.com/office/drawing/2014/main" id="{12B1BA8D-E44D-4C44-A7DC-DDE1B4C296C2}"/>
              </a:ext>
            </a:extLst>
          </p:cNvPr>
          <p:cNvSpPr>
            <a:spLocks noGrp="1" noChangeArrowheads="1"/>
          </p:cNvSpPr>
          <p:nvPr>
            <p:ph idx="1"/>
          </p:nvPr>
        </p:nvSpPr>
        <p:spPr/>
        <p:txBody>
          <a:bodyPr/>
          <a:lstStyle/>
          <a:p>
            <a:pPr eaLnBrk="1" hangingPunct="1"/>
            <a:r>
              <a:rPr lang="en-US" altLang="en-US" dirty="0"/>
              <a:t>Accessing deep fascial planes requires an understanding of deep structures involved</a:t>
            </a:r>
          </a:p>
          <a:p>
            <a:pPr eaLnBrk="1" hangingPunct="1"/>
            <a:r>
              <a:rPr lang="en-US" altLang="en-US" dirty="0"/>
              <a:t>Important to realize that human body is made up of interconnecting parts</a:t>
            </a:r>
          </a:p>
          <a:p>
            <a:pPr eaLnBrk="1" hangingPunct="1"/>
            <a:r>
              <a:rPr lang="en-US" altLang="en-US" dirty="0"/>
              <a:t>Effective elongation of the more superficial tissues indirectly affects deeper tissue structures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0178" name="Title 1">
            <a:extLst>
              <a:ext uri="{FF2B5EF4-FFF2-40B4-BE49-F238E27FC236}">
                <a16:creationId xmlns:a16="http://schemas.microsoft.com/office/drawing/2014/main" id="{8C81C421-C3D1-4856-9048-F046D4E48AFA}"/>
              </a:ext>
            </a:extLst>
          </p:cNvPr>
          <p:cNvSpPr>
            <a:spLocks noGrp="1" noChangeArrowheads="1"/>
          </p:cNvSpPr>
          <p:nvPr>
            <p:ph type="title"/>
          </p:nvPr>
        </p:nvSpPr>
        <p:spPr/>
        <p:txBody>
          <a:bodyPr/>
          <a:lstStyle/>
          <a:p>
            <a:pPr eaLnBrk="1" hangingPunct="1"/>
            <a:r>
              <a:rPr lang="en-US" altLang="en-US" dirty="0"/>
              <a:t>Traction</a:t>
            </a:r>
          </a:p>
        </p:txBody>
      </p:sp>
      <p:sp>
        <p:nvSpPr>
          <p:cNvPr id="50179" name="Content Placeholder 2">
            <a:extLst>
              <a:ext uri="{FF2B5EF4-FFF2-40B4-BE49-F238E27FC236}">
                <a16:creationId xmlns:a16="http://schemas.microsoft.com/office/drawing/2014/main" id="{52C8A1E2-DE72-4125-A1FB-89A7FB96B29B}"/>
              </a:ext>
            </a:extLst>
          </p:cNvPr>
          <p:cNvSpPr>
            <a:spLocks noGrp="1" noChangeArrowheads="1"/>
          </p:cNvSpPr>
          <p:nvPr>
            <p:ph idx="1"/>
          </p:nvPr>
        </p:nvSpPr>
        <p:spPr/>
        <p:txBody>
          <a:bodyPr/>
          <a:lstStyle/>
          <a:p>
            <a:pPr eaLnBrk="1" hangingPunct="1"/>
            <a:r>
              <a:rPr lang="en-US" altLang="en-US" dirty="0"/>
              <a:t>Pulling on part of the body to separate two or more parts</a:t>
            </a:r>
          </a:p>
          <a:p>
            <a:pPr eaLnBrk="1" hangingPunct="1"/>
            <a:r>
              <a:rPr lang="en-US" altLang="en-US" dirty="0"/>
              <a:t>Keeps a group of muscles stretched to reduce muscle spasms</a:t>
            </a:r>
          </a:p>
          <a:p>
            <a:pPr eaLnBrk="1" hangingPunct="1"/>
            <a:r>
              <a:rPr lang="en-US" altLang="en-US" dirty="0"/>
              <a:t>Typically performed during a massage at the limb joints by pulling at the distal ends of joints and at the cervical area</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2226" name="Title 1">
            <a:extLst>
              <a:ext uri="{FF2B5EF4-FFF2-40B4-BE49-F238E27FC236}">
                <a16:creationId xmlns:a16="http://schemas.microsoft.com/office/drawing/2014/main" id="{B3367E35-69B4-4DB4-B75F-636F8330FB43}"/>
              </a:ext>
            </a:extLst>
          </p:cNvPr>
          <p:cNvSpPr>
            <a:spLocks noGrp="1" noChangeArrowheads="1"/>
          </p:cNvSpPr>
          <p:nvPr>
            <p:ph type="title"/>
          </p:nvPr>
        </p:nvSpPr>
        <p:spPr/>
        <p:txBody>
          <a:bodyPr/>
          <a:lstStyle/>
          <a:p>
            <a:pPr eaLnBrk="1" hangingPunct="1"/>
            <a:r>
              <a:rPr lang="en-US" altLang="en-US" dirty="0"/>
              <a:t>Oscillation</a:t>
            </a:r>
          </a:p>
        </p:txBody>
      </p:sp>
      <p:sp>
        <p:nvSpPr>
          <p:cNvPr id="52227" name="Content Placeholder 2">
            <a:extLst>
              <a:ext uri="{FF2B5EF4-FFF2-40B4-BE49-F238E27FC236}">
                <a16:creationId xmlns:a16="http://schemas.microsoft.com/office/drawing/2014/main" id="{CF93ACC9-7940-4C7E-8A2B-6AE3A9736E0A}"/>
              </a:ext>
            </a:extLst>
          </p:cNvPr>
          <p:cNvSpPr>
            <a:spLocks noGrp="1" noChangeArrowheads="1"/>
          </p:cNvSpPr>
          <p:nvPr>
            <p:ph idx="1"/>
          </p:nvPr>
        </p:nvSpPr>
        <p:spPr/>
        <p:txBody>
          <a:bodyPr/>
          <a:lstStyle/>
          <a:p>
            <a:pPr eaLnBrk="1" hangingPunct="1"/>
            <a:r>
              <a:rPr lang="en-US" altLang="en-US" dirty="0"/>
              <a:t>Oscillation is any effect that varies in a back-and-forth, or reciprocating, manner </a:t>
            </a:r>
          </a:p>
          <a:p>
            <a:pPr eaLnBrk="1" hangingPunct="1"/>
            <a:r>
              <a:rPr lang="en-US" altLang="en-US" dirty="0"/>
              <a:t>May include:</a:t>
            </a:r>
          </a:p>
          <a:p>
            <a:pPr lvl="1" eaLnBrk="1" hangingPunct="1"/>
            <a:r>
              <a:rPr lang="en-US" altLang="en-US" dirty="0"/>
              <a:t>Vibration</a:t>
            </a:r>
          </a:p>
          <a:p>
            <a:pPr lvl="1" eaLnBrk="1" hangingPunct="1"/>
            <a:r>
              <a:rPr lang="en-US" altLang="en-US" dirty="0"/>
              <a:t>Shaking</a:t>
            </a:r>
          </a:p>
          <a:p>
            <a:pPr lvl="1" eaLnBrk="1" hangingPunct="1"/>
            <a:r>
              <a:rPr lang="en-US" altLang="en-US" dirty="0"/>
              <a:t>Rocking</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274" name="Title 1">
            <a:extLst>
              <a:ext uri="{FF2B5EF4-FFF2-40B4-BE49-F238E27FC236}">
                <a16:creationId xmlns:a16="http://schemas.microsoft.com/office/drawing/2014/main" id="{9AF8B0E2-B36D-4DA6-97A9-AC5205A1834B}"/>
              </a:ext>
            </a:extLst>
          </p:cNvPr>
          <p:cNvSpPr>
            <a:spLocks noGrp="1" noChangeArrowheads="1"/>
          </p:cNvSpPr>
          <p:nvPr>
            <p:ph type="title"/>
          </p:nvPr>
        </p:nvSpPr>
        <p:spPr/>
        <p:txBody>
          <a:bodyPr/>
          <a:lstStyle/>
          <a:p>
            <a:pPr eaLnBrk="1" hangingPunct="1"/>
            <a:r>
              <a:rPr lang="en-US" altLang="en-US" dirty="0"/>
              <a:t>Vibration</a:t>
            </a:r>
          </a:p>
        </p:txBody>
      </p:sp>
      <p:sp>
        <p:nvSpPr>
          <p:cNvPr id="54275" name="Content Placeholder 2">
            <a:extLst>
              <a:ext uri="{FF2B5EF4-FFF2-40B4-BE49-F238E27FC236}">
                <a16:creationId xmlns:a16="http://schemas.microsoft.com/office/drawing/2014/main" id="{CF5218AB-3E12-47A4-8356-EE98EB3D3390}"/>
              </a:ext>
            </a:extLst>
          </p:cNvPr>
          <p:cNvSpPr>
            <a:spLocks noGrp="1" noChangeArrowheads="1"/>
          </p:cNvSpPr>
          <p:nvPr>
            <p:ph idx="1"/>
          </p:nvPr>
        </p:nvSpPr>
        <p:spPr/>
        <p:txBody>
          <a:bodyPr/>
          <a:lstStyle/>
          <a:p>
            <a:pPr eaLnBrk="1" hangingPunct="1"/>
            <a:r>
              <a:rPr lang="en-US" altLang="en-US" dirty="0"/>
              <a:t>Vibration is the application of powerful strokes in a sufficient amount of time and intensity to produce reflexive effects </a:t>
            </a:r>
          </a:p>
          <a:p>
            <a:pPr eaLnBrk="1" hangingPunct="1"/>
            <a:r>
              <a:rPr lang="en-US" altLang="en-US" dirty="0"/>
              <a:t>Used to:</a:t>
            </a:r>
          </a:p>
          <a:p>
            <a:pPr lvl="1" eaLnBrk="1" hangingPunct="1"/>
            <a:r>
              <a:rPr lang="en-US" altLang="en-US" dirty="0"/>
              <a:t>Stimulate muscles</a:t>
            </a:r>
          </a:p>
          <a:p>
            <a:pPr lvl="1" eaLnBrk="1" hangingPunct="1"/>
            <a:r>
              <a:rPr lang="ja-JP" altLang="en-US"/>
              <a:t>“</a:t>
            </a:r>
            <a:r>
              <a:rPr lang="en-US" altLang="ja-JP" dirty="0"/>
              <a:t>Wake up</a:t>
            </a:r>
            <a:r>
              <a:rPr lang="ja-JP" altLang="en-US"/>
              <a:t>”</a:t>
            </a:r>
            <a:r>
              <a:rPr lang="en-US" altLang="ja-JP" dirty="0"/>
              <a:t> nerves</a:t>
            </a:r>
          </a:p>
          <a:p>
            <a:pPr lvl="1" eaLnBrk="1" hangingPunct="1"/>
            <a:r>
              <a:rPr lang="en-US" altLang="en-US" dirty="0"/>
              <a:t>Shift the muscle/joint pain perception</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6322" name="Title 1">
            <a:extLst>
              <a:ext uri="{FF2B5EF4-FFF2-40B4-BE49-F238E27FC236}">
                <a16:creationId xmlns:a16="http://schemas.microsoft.com/office/drawing/2014/main" id="{2398FF20-4495-4790-8FF1-AA7670AB9D33}"/>
              </a:ext>
            </a:extLst>
          </p:cNvPr>
          <p:cNvSpPr>
            <a:spLocks noGrp="1" noChangeArrowheads="1"/>
          </p:cNvSpPr>
          <p:nvPr>
            <p:ph type="title"/>
          </p:nvPr>
        </p:nvSpPr>
        <p:spPr/>
        <p:txBody>
          <a:bodyPr/>
          <a:lstStyle/>
          <a:p>
            <a:pPr eaLnBrk="1" hangingPunct="1"/>
            <a:r>
              <a:rPr lang="en-US" altLang="en-US" dirty="0"/>
              <a:t>Shaking </a:t>
            </a:r>
          </a:p>
        </p:txBody>
      </p:sp>
      <p:sp>
        <p:nvSpPr>
          <p:cNvPr id="56323" name="Content Placeholder 2">
            <a:extLst>
              <a:ext uri="{FF2B5EF4-FFF2-40B4-BE49-F238E27FC236}">
                <a16:creationId xmlns:a16="http://schemas.microsoft.com/office/drawing/2014/main" id="{6753FB93-4A35-47A1-91D4-05003C2163D0}"/>
              </a:ext>
            </a:extLst>
          </p:cNvPr>
          <p:cNvSpPr>
            <a:spLocks noGrp="1" noChangeArrowheads="1"/>
          </p:cNvSpPr>
          <p:nvPr>
            <p:ph idx="1"/>
          </p:nvPr>
        </p:nvSpPr>
        <p:spPr/>
        <p:txBody>
          <a:bodyPr/>
          <a:lstStyle/>
          <a:p>
            <a:pPr eaLnBrk="1" hangingPunct="1"/>
            <a:r>
              <a:rPr lang="en-US" altLang="en-US" dirty="0"/>
              <a:t>Effective for relaxing muscle groups or an entire limb</a:t>
            </a:r>
          </a:p>
          <a:p>
            <a:pPr eaLnBrk="1" hangingPunct="1"/>
            <a:r>
              <a:rPr lang="en-US" altLang="en-US" dirty="0"/>
              <a:t>Begins with lift-and-pull technique</a:t>
            </a:r>
          </a:p>
          <a:p>
            <a:pPr lvl="1" eaLnBrk="1" hangingPunct="1"/>
            <a:endParaRPr lang="en-US" altLang="en-US" dirty="0"/>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8370" name="Title 1">
            <a:extLst>
              <a:ext uri="{FF2B5EF4-FFF2-40B4-BE49-F238E27FC236}">
                <a16:creationId xmlns:a16="http://schemas.microsoft.com/office/drawing/2014/main" id="{00CA4DE6-CB57-42CC-ADE3-0C61407A285D}"/>
              </a:ext>
            </a:extLst>
          </p:cNvPr>
          <p:cNvSpPr>
            <a:spLocks noGrp="1" noChangeArrowheads="1"/>
          </p:cNvSpPr>
          <p:nvPr>
            <p:ph type="title"/>
          </p:nvPr>
        </p:nvSpPr>
        <p:spPr/>
        <p:txBody>
          <a:bodyPr/>
          <a:lstStyle/>
          <a:p>
            <a:pPr eaLnBrk="1" hangingPunct="1"/>
            <a:r>
              <a:rPr lang="en-US" altLang="en-US" dirty="0"/>
              <a:t>Rocking</a:t>
            </a:r>
          </a:p>
        </p:txBody>
      </p:sp>
      <p:sp>
        <p:nvSpPr>
          <p:cNvPr id="58371" name="Content Placeholder 2">
            <a:extLst>
              <a:ext uri="{FF2B5EF4-FFF2-40B4-BE49-F238E27FC236}">
                <a16:creationId xmlns:a16="http://schemas.microsoft.com/office/drawing/2014/main" id="{74FC7F65-AB78-4665-8CD6-C7B3A6E0EBD1}"/>
              </a:ext>
            </a:extLst>
          </p:cNvPr>
          <p:cNvSpPr>
            <a:spLocks noGrp="1" noChangeArrowheads="1"/>
          </p:cNvSpPr>
          <p:nvPr>
            <p:ph idx="1"/>
          </p:nvPr>
        </p:nvSpPr>
        <p:spPr/>
        <p:txBody>
          <a:bodyPr/>
          <a:lstStyle/>
          <a:p>
            <a:pPr eaLnBrk="1" hangingPunct="1"/>
            <a:r>
              <a:rPr lang="en-US" altLang="en-US" dirty="0"/>
              <a:t>Rocking is rhythmic and should be applied with a deliberate, full-body movement</a:t>
            </a:r>
          </a:p>
          <a:p>
            <a:pPr eaLnBrk="1" hangingPunct="1"/>
            <a:r>
              <a:rPr lang="en-US" altLang="en-US" dirty="0"/>
              <a:t>During rocking, nothing is abrupt; the methods have an ebb and flow </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2466" name="Title 1">
            <a:extLst>
              <a:ext uri="{FF2B5EF4-FFF2-40B4-BE49-F238E27FC236}">
                <a16:creationId xmlns:a16="http://schemas.microsoft.com/office/drawing/2014/main" id="{30F5C97A-17A0-4488-8724-0832A1E4FE2E}"/>
              </a:ext>
            </a:extLst>
          </p:cNvPr>
          <p:cNvSpPr>
            <a:spLocks noGrp="1" noChangeArrowheads="1"/>
          </p:cNvSpPr>
          <p:nvPr>
            <p:ph type="title"/>
          </p:nvPr>
        </p:nvSpPr>
        <p:spPr/>
        <p:txBody>
          <a:bodyPr/>
          <a:lstStyle/>
          <a:p>
            <a:pPr eaLnBrk="1" hangingPunct="1"/>
            <a:r>
              <a:rPr lang="en-US" altLang="en-US" dirty="0"/>
              <a:t>Percussion</a:t>
            </a:r>
            <a:br>
              <a:rPr lang="en-US" altLang="en-US" dirty="0"/>
            </a:br>
            <a:r>
              <a:rPr lang="en-US" altLang="en-US" sz="1600" dirty="0"/>
              <a:t>(Slide 2 of 2)</a:t>
            </a:r>
          </a:p>
        </p:txBody>
      </p:sp>
      <p:sp>
        <p:nvSpPr>
          <p:cNvPr id="62467" name="Content Placeholder 2">
            <a:extLst>
              <a:ext uri="{FF2B5EF4-FFF2-40B4-BE49-F238E27FC236}">
                <a16:creationId xmlns:a16="http://schemas.microsoft.com/office/drawing/2014/main" id="{AF3428A0-F4E2-4ABB-BFDA-7BF7AE1BDB09}"/>
              </a:ext>
            </a:extLst>
          </p:cNvPr>
          <p:cNvSpPr>
            <a:spLocks noGrp="1" noChangeArrowheads="1"/>
          </p:cNvSpPr>
          <p:nvPr>
            <p:ph idx="1"/>
          </p:nvPr>
        </p:nvSpPr>
        <p:spPr/>
        <p:txBody>
          <a:bodyPr/>
          <a:lstStyle/>
          <a:p>
            <a:pPr eaLnBrk="1" hangingPunct="1"/>
            <a:r>
              <a:rPr lang="en-US" altLang="en-US" dirty="0"/>
              <a:t>Percussion is divided into:</a:t>
            </a:r>
          </a:p>
          <a:p>
            <a:pPr lvl="1" eaLnBrk="1" hangingPunct="1"/>
            <a:r>
              <a:rPr lang="en-US" altLang="en-US" dirty="0"/>
              <a:t>Light (skin and subcutaneous layers)</a:t>
            </a:r>
          </a:p>
          <a:p>
            <a:pPr lvl="1" eaLnBrk="1" hangingPunct="1"/>
            <a:r>
              <a:rPr lang="en-US" altLang="en-US" dirty="0"/>
              <a:t>Heavy (muscles, tendons, and organs)</a:t>
            </a:r>
          </a:p>
          <a:p>
            <a:pPr eaLnBrk="1" hangingPunct="1"/>
            <a:r>
              <a:rPr lang="en-US" altLang="en-US" dirty="0"/>
              <a:t>Percussion:</a:t>
            </a:r>
          </a:p>
          <a:p>
            <a:pPr lvl="1" eaLnBrk="1" hangingPunct="1"/>
            <a:r>
              <a:rPr lang="en-US" altLang="en-US" dirty="0"/>
              <a:t>Increases sympathetic activity</a:t>
            </a:r>
          </a:p>
          <a:p>
            <a:pPr lvl="1" eaLnBrk="1" hangingPunct="1"/>
            <a:r>
              <a:rPr lang="en-US" altLang="en-US" dirty="0"/>
              <a:t>Lengthens and stimulates weak muscles </a:t>
            </a:r>
          </a:p>
          <a:p>
            <a:pPr lvl="1" eaLnBrk="1" hangingPunct="1"/>
            <a:r>
              <a:rPr lang="en-US" altLang="en-US" dirty="0"/>
              <a:t>Increases blood flow through release of histamine </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 name="Picture 13">
            <a:extLst>
              <a:ext uri="{FF2B5EF4-FFF2-40B4-BE49-F238E27FC236}">
                <a16:creationId xmlns:a16="http://schemas.microsoft.com/office/drawing/2014/main" id="{F366F036-9E2A-49F6-BC92-A5C0DB32A813}"/>
              </a:ext>
            </a:extLst>
          </p:cNvPr>
          <p:cNvPicPr>
            <a:picLocks noChangeAspect="1"/>
          </p:cNvPicPr>
          <p:nvPr/>
        </p:nvPicPr>
        <p:blipFill>
          <a:blip r:embed="rId2">
            <a:alphaModFix amt="70000"/>
            <a:extLst>
              <a:ext uri="{28A0092B-C50C-407E-A947-70E740481C1C}">
                <a14:useLocalDpi xmlns:a14="http://schemas.microsoft.com/office/drawing/2010/main" val="0"/>
              </a:ext>
            </a:extLst>
          </a:blip>
          <a:stretch>
            <a:fillRect/>
          </a:stretch>
        </p:blipFill>
        <p:spPr>
          <a:xfrm>
            <a:off x="0" y="0"/>
            <a:ext cx="12192000" cy="6858000"/>
          </a:xfrm>
          <a:prstGeom prst="rect">
            <a:avLst/>
          </a:prstGeom>
        </p:spPr>
      </p:pic>
      <p:sp>
        <p:nvSpPr>
          <p:cNvPr id="2" name="Title 1"/>
          <p:cNvSpPr>
            <a:spLocks noGrp="1"/>
          </p:cNvSpPr>
          <p:nvPr>
            <p:ph type="title"/>
          </p:nvPr>
        </p:nvSpPr>
        <p:spPr>
          <a:xfrm>
            <a:off x="1524000" y="2857498"/>
            <a:ext cx="9144000" cy="1093942"/>
          </a:xfrm>
        </p:spPr>
        <p:txBody>
          <a:bodyPr vert="horz" lIns="91440" tIns="45720" rIns="91440" bIns="45720" rtlCol="0" anchor="b">
            <a:normAutofit/>
          </a:bodyPr>
          <a:lstStyle/>
          <a:p>
            <a:pPr algn="ctr"/>
            <a:r>
              <a:rPr lang="en-US" sz="6000" dirty="0">
                <a:solidFill>
                  <a:srgbClr val="FFFFFF"/>
                </a:solidFill>
                <a:latin typeface="Futura PT Demi" panose="020B0702020204020303" pitchFamily="34" charset="0"/>
              </a:rPr>
              <a:t>QUESTIONS?</a:t>
            </a:r>
          </a:p>
        </p:txBody>
      </p:sp>
      <p:sp>
        <p:nvSpPr>
          <p:cNvPr id="4" name="Rectangle 3">
            <a:extLst>
              <a:ext uri="{FF2B5EF4-FFF2-40B4-BE49-F238E27FC236}">
                <a16:creationId xmlns:a16="http://schemas.microsoft.com/office/drawing/2014/main" id="{5AFD43E7-FE91-4A92-AA5E-044C638ED29B}"/>
              </a:ext>
            </a:extLst>
          </p:cNvPr>
          <p:cNvSpPr/>
          <p:nvPr/>
        </p:nvSpPr>
        <p:spPr>
          <a:xfrm>
            <a:off x="1969478" y="2719754"/>
            <a:ext cx="8194430" cy="1488830"/>
          </a:xfrm>
          <a:prstGeom prst="rect">
            <a:avLst/>
          </a:prstGeom>
          <a:noFill/>
          <a:ln w="57150">
            <a:solidFill>
              <a:schemeClr val="tx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CA"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cSld>
  <p:clrMapOvr>
    <a:masterClrMapping/>
  </p:clrMapOvr>
</p:sld>
</file>

<file path=ppt/theme/theme1.xml><?xml version="1.0" encoding="utf-8"?>
<a:theme xmlns:a="http://schemas.openxmlformats.org/drawingml/2006/main" name="1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Anderson Branding">
      <a:majorFont>
        <a:latin typeface="Futura PT Demi"/>
        <a:ea typeface=""/>
        <a:cs typeface=""/>
      </a:majorFont>
      <a:minorFont>
        <a:latin typeface="Futura PT Book"/>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Custom Design">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docMetadata/LabelInfo.xml><?xml version="1.0" encoding="utf-8"?>
<clbl:labelList xmlns:clbl="http://schemas.microsoft.com/office/2020/mipLabelMetadata">
  <clbl:label id="{56f1b449-1c43-45cc-84f7-a4d5ac4a6ead}" enabled="1" method="Standard" siteId="{89a3e09f-dd7d-463a-a9d4-9802d78f483b}" removed="0"/>
</clbl:labelList>
</file>

<file path=docProps/app.xml><?xml version="1.0" encoding="utf-8"?>
<Properties xmlns="http://schemas.openxmlformats.org/officeDocument/2006/extended-properties" xmlns:vt="http://schemas.openxmlformats.org/officeDocument/2006/docPropsVTypes">
  <Template>EMS Templateppt</Template>
  <TotalTime>7354</TotalTime>
  <Words>2490</Words>
  <Application>Microsoft Office PowerPoint</Application>
  <PresentationFormat>Widescreen</PresentationFormat>
  <Paragraphs>243</Paragraphs>
  <Slides>30</Slides>
  <Notes>28</Notes>
  <HiddenSlides>0</HiddenSlides>
  <MMClips>0</MMClips>
  <ScaleCrop>false</ScaleCrop>
  <HeadingPairs>
    <vt:vector size="6" baseType="variant">
      <vt:variant>
        <vt:lpstr>Fonts Used</vt:lpstr>
      </vt:variant>
      <vt:variant>
        <vt:i4>6</vt:i4>
      </vt:variant>
      <vt:variant>
        <vt:lpstr>Theme</vt:lpstr>
      </vt:variant>
      <vt:variant>
        <vt:i4>2</vt:i4>
      </vt:variant>
      <vt:variant>
        <vt:lpstr>Slide Titles</vt:lpstr>
      </vt:variant>
      <vt:variant>
        <vt:i4>30</vt:i4>
      </vt:variant>
    </vt:vector>
  </HeadingPairs>
  <TitlesOfParts>
    <vt:vector size="38" baseType="lpstr">
      <vt:lpstr>Arial</vt:lpstr>
      <vt:lpstr>Calibri</vt:lpstr>
      <vt:lpstr>Calibri Light</vt:lpstr>
      <vt:lpstr>Futura PT Book</vt:lpstr>
      <vt:lpstr>Futura PT Demi</vt:lpstr>
      <vt:lpstr>Open Sans</vt:lpstr>
      <vt:lpstr>1_Office Theme</vt:lpstr>
      <vt:lpstr>Custom Design</vt:lpstr>
      <vt:lpstr>PowerPoint Presentation</vt:lpstr>
      <vt:lpstr>Learning Objectives Lesson 10.1: Massage Manipulations, Mechanical Force, and Elongation Methods</vt:lpstr>
      <vt:lpstr>Physiological Effects </vt:lpstr>
      <vt:lpstr>Quality of Touch (Slide 1 of 2) </vt:lpstr>
      <vt:lpstr>Quality of Touch (Slide 2 of 2)</vt:lpstr>
      <vt:lpstr>Establishing and Adjusting  Physical Contact </vt:lpstr>
      <vt:lpstr>Positioning the Client </vt:lpstr>
      <vt:lpstr>Types of Mechanical Force and Massage Manipulations </vt:lpstr>
      <vt:lpstr>Compression </vt:lpstr>
      <vt:lpstr>Tension</vt:lpstr>
      <vt:lpstr>Bending</vt:lpstr>
      <vt:lpstr>Shear </vt:lpstr>
      <vt:lpstr>Torsion </vt:lpstr>
      <vt:lpstr>Massage Manipulations and Techniques (Mode of Application) </vt:lpstr>
      <vt:lpstr>Static Methods: Resting Position (Holding) </vt:lpstr>
      <vt:lpstr>Applying the Holding Technique</vt:lpstr>
      <vt:lpstr>Compression</vt:lpstr>
      <vt:lpstr>Gliding Strokes (Effleurage) </vt:lpstr>
      <vt:lpstr>Kneading (Pétrissage) </vt:lpstr>
      <vt:lpstr>Shear Stress Methods/Friction (Slide 1 of 2)</vt:lpstr>
      <vt:lpstr>Shear Stress Methods/Friction  (Slide 2 of 2)</vt:lpstr>
      <vt:lpstr>Elongation</vt:lpstr>
      <vt:lpstr>Deep Fascial Planes</vt:lpstr>
      <vt:lpstr>Traction</vt:lpstr>
      <vt:lpstr>Oscillation</vt:lpstr>
      <vt:lpstr>Vibration</vt:lpstr>
      <vt:lpstr>Shaking </vt:lpstr>
      <vt:lpstr>Rocking</vt:lpstr>
      <vt:lpstr>Percussion (Slide 2 of 2)</vt:lpstr>
      <vt:lpstr>QUESTIONS?</vt:lpstr>
    </vt:vector>
  </TitlesOfParts>
  <Company>REED Elsevier</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Chapter 7 Body Systems</dc:title>
  <dc:creator>Linda Honeycutt</dc:creator>
  <cp:lastModifiedBy>Gabrielle Heard | Anderson College | Head Office</cp:lastModifiedBy>
  <cp:revision>704</cp:revision>
  <dcterms:created xsi:type="dcterms:W3CDTF">2005-01-16T17:28:53Z</dcterms:created>
  <dcterms:modified xsi:type="dcterms:W3CDTF">2023-04-11T16:40:05Z</dcterms:modified>
</cp:coreProperties>
</file>