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2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17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5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Slides/notesSlide11.xml" ContentType="application/vnd.openxmlformats-officedocument.presentationml.notesSlide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22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23.xml" ContentType="application/vnd.openxmlformats-officedocument.presentationml.notesSlide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docProps/custom.xml" ContentType="application/vnd.openxmlformats-officedocument.custom-properties+xml"/>
  <Override PartName="/ppt/slides/slide6.xml" ContentType="application/vnd.openxmlformats-officedocument.presentationml.slide+xml"/>
  <Override PartName="/ppt/notesSlides/notesSlide17.xml" ContentType="application/vnd.openxmlformats-officedocument.presentationml.notesSlide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8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24.xml" ContentType="application/vnd.openxmlformats-officedocument.presentationml.slideLayout+xml"/>
  <Override PartName="/customXml/itemProps3.xml" ContentType="application/vnd.openxmlformats-officedocument.customXmlProperties+xml"/>
  <Override PartName="/ppt/slides/slide16.xml" ContentType="application/vnd.openxmlformats-officedocument.presentationml.slide+xml"/>
  <Override PartName="/ppt/slideLayouts/slideLayout3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customXml/itemProps2.xml" ContentType="application/vnd.openxmlformats-officedocument.customXmlProperties+xml"/>
  <Override PartName="/ppt/theme/theme1.xml" ContentType="application/vnd.openxmlformats-officedocument.theme+xml"/>
  <Override PartName="/ppt/slideLayouts/slideLayout16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3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6.xml" ContentType="application/vnd.openxmlformats-officedocument.presentationml.slideLayout+xml"/>
  <Override PartName="/ppt/presProps.xml" ContentType="application/vnd.openxmlformats-officedocument.presentationml.presProps+xml"/>
  <Override PartName="/ppt/slides/slide21.xml" ContentType="application/vnd.openxmlformats-officedocument.presentationml.slide+xml"/>
  <Override PartName="/ppt/slides/slide7.xml" ContentType="application/vnd.openxmlformats-officedocument.presentationml.slide+xml"/>
  <Override PartName="/ppt/slideLayouts/slideLayout13.xml" ContentType="application/vnd.openxmlformats-officedocument.presentationml.slideLayout+xml"/>
  <Override PartName="/customXml/itemProps1.xml" ContentType="application/vnd.openxmlformats-officedocument.customXmlPropertie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  <p:sldMasterId id="2147483673" r:id="rId2"/>
  </p:sldMasterIdLst>
  <p:notesMasterIdLst>
    <p:notesMasterId r:id="rId29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</p:sldIdLst>
  <p:sldSz cx="12192000" cy="6858000"/>
  <p:notesSz cx="7023100" cy="93091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83" d="100"/>
          <a:sy n="83" d="100"/>
        </p:scale>
        <p:origin x="648" y="77"/>
      </p:cViewPr>
      <p:guideLst>
        <p:guide pos="2214" orient="horz"/>
        <p:guide pos="2851" orient="horz"/>
        <p:guide pos="3284" orient="horz"/>
        <p:guide pos="2355" orient="horz"/>
        <p:guide pos="1669" orient="horz"/>
        <p:guide pos="360" orient="horz"/>
        <p:guide pos="1349" orient="horz"/>
        <p:guide pos="2149" orient="horz"/>
        <p:guide pos="1198" orient="horz"/>
        <p:guide pos="4319" orient="horz"/>
        <p:guide pos="704"/>
        <p:guide pos="7119"/>
        <p:guide pos="3179"/>
        <p:guide pos="1455"/>
        <p:guide pos="219"/>
        <p:guide pos="1233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theme" Target="theme/theme1.xml"/><Relationship Id="rId4" Type="http://schemas.openxmlformats.org/officeDocument/2006/relationships/theme" Target="theme/theme2.xml"/><Relationship Id="rId5" Type="http://schemas.openxmlformats.org/officeDocument/2006/relationships/theme" Target="theme/theme3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notesMaster" Target="notesMasters/notesMaster1.xml"/><Relationship Id="rId30" Type="http://schemas.openxmlformats.org/officeDocument/2006/relationships/presProps" Target="presProps.xml" /><Relationship Id="rId31" Type="http://schemas.openxmlformats.org/officeDocument/2006/relationships/tableStyles" Target="tableStyles.xml" /><Relationship Id="rId32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978132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pPr>
              <a:defRPr/>
            </a:pPr>
            <a:fld id="{A6E1133A-33E6-41DE-9EDC-2B4E7ACFB7D2}" type="datetimeFigureOut">
              <a:rPr lang="en-US"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ChangeAspect="1" noGrp="1" noRot="1"/>
          </p:cNvSpPr>
          <p:nvPr>
            <p:ph type="sldImg" idx="2"/>
          </p:nvPr>
        </p:nvSpPr>
        <p:spPr bwMode="auto"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978132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pPr>
              <a:defRPr/>
            </a:pPr>
            <a:fld id="{3F1AA2EC-018E-495A-975D-CC074962699C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 ?>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 ?>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 ?>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 ?>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 ?>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 ?>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 ?>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 ?>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 ?>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</a:t>
            </a:fld>
            <a:endParaRPr lang="en-US"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181CCB4-3334-F612-FF22-6E92D5723EEF}" type="slidenum">
              <a:rPr/>
              <a:t/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3603A16-8AF1-F59D-9BCB-1753DEA7E403}" type="slidenum">
              <a:rPr/>
              <a:t/>
            </a:fld>
            <a:endParaRPr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Sella is clipped on the first one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4</a:t>
            </a:fld>
            <a:endParaRPr lang="en-US"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171450" indent="-171450">
              <a:buFont typeface="Arial"/>
              <a:buChar char="•"/>
              <a:defRPr/>
            </a:pPr>
            <a:r>
              <a:rPr lang="en-CA" sz="1200"/>
              <a:t>C1-C7/T1 intervertebral joint spaces open</a:t>
            </a:r>
            <a:endParaRPr/>
          </a:p>
          <a:p>
            <a:pPr marL="171450" indent="-171450">
              <a:buFont typeface="Arial"/>
              <a:buChar char="•"/>
              <a:defRPr/>
            </a:pPr>
            <a:r>
              <a:rPr lang="en-CA" sz="1200"/>
              <a:t>Mandible does not superimpose C1/2</a:t>
            </a:r>
            <a:endParaRPr/>
          </a:p>
          <a:p>
            <a:pPr marL="171450" indent="-171450">
              <a:buFont typeface="Arial"/>
              <a:buChar char="•"/>
              <a:defRPr/>
            </a:pPr>
            <a:r>
              <a:rPr lang="en-CA" sz="1200"/>
              <a:t>R&amp;L zygapophyseal joints and articular pillars superimposed</a:t>
            </a:r>
            <a:endParaRPr/>
          </a:p>
          <a:p>
            <a:pPr marL="171450" indent="-171450">
              <a:buFont typeface="Arial"/>
              <a:buChar char="•"/>
              <a:defRPr/>
            </a:pPr>
            <a:r>
              <a:rPr lang="en-CA" sz="1200"/>
              <a:t>Spinous processes superimposed</a:t>
            </a:r>
            <a:endParaRPr/>
          </a:p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5</a:t>
            </a:fld>
            <a:endParaRPr lang="en-US"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kVp</a:t>
            </a:r>
            <a:r>
              <a:rPr lang="en-CA"/>
              <a:t> too high. Cannot see soft tissue margins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6</a:t>
            </a:fld>
            <a:endParaRPr lang="en-US"/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8FC6902-1C95-0190-47D1-ADD8566D6148}" type="slidenum">
              <a:rPr/>
              <a:t/>
            </a:fld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AC4492E-10EA-ADA6-F613-513E453159FE}" type="slidenum">
              <a:rPr/>
              <a:t/>
            </a:fld>
            <a:endParaRPr/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171450" indent="-171450">
              <a:buFont typeface="Arial"/>
              <a:buChar char="•"/>
              <a:defRPr/>
            </a:pPr>
            <a:r>
              <a:rPr lang="en-CA"/>
              <a:t>Couldn’t find an AP that was missing anatomy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9</a:t>
            </a:fld>
            <a:endParaRPr lang="en-US"/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Mandible of image 1 is obscuring C3</a:t>
            </a:r>
            <a:endParaRPr/>
          </a:p>
          <a:p>
            <a:pPr>
              <a:defRPr/>
            </a:pPr>
            <a:r>
              <a:rPr lang="en-CA"/>
              <a:t>2</a:t>
            </a:r>
            <a:r>
              <a:rPr lang="en-CA" baseline="30000"/>
              <a:t>nd</a:t>
            </a:r>
            <a:r>
              <a:rPr lang="en-CA"/>
              <a:t> image has tilt</a:t>
            </a:r>
            <a:endParaRPr/>
          </a:p>
          <a:p>
            <a:pPr>
              <a:defRPr/>
            </a:pPr>
            <a:r>
              <a:rPr lang="en-CA"/>
              <a:t>Both images show no rotation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10</a:t>
            </a:fld>
            <a:endParaRPr lang="en-US"/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1A3F50B-7201-6052-E49B-85163B615DB3}" type="slidenum">
              <a:rPr/>
              <a:t/>
            </a:fld>
            <a:endParaRPr/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57140B0-7373-AD51-3AF5-50105EBC8A06}" type="slidenum">
              <a:rPr/>
              <a:t/>
            </a:fld>
            <a:endParaRPr/>
          </a:p>
        </p:txBody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7B1B9AF-8CAD-0DC8-2896-54D141F99E21}" type="slidenum">
              <a:rPr/>
              <a:t/>
            </a:fld>
            <a:endParaRPr/>
          </a:p>
        </p:txBody>
      </p:sp>
    </p:spTree>
  </p:cSld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0858AC8-4B2C-0479-6A8A-792C8803F6B3}" type="slidenum">
              <a:rPr/>
              <a:t/>
            </a:fld>
            <a:endParaRPr/>
          </a:p>
        </p:txBody>
      </p:sp>
    </p:spTree>
  </p:cSld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595AE94-E7B0-6D04-9057-72B68A1FD2B7}" type="slidenum">
              <a:rPr/>
              <a:t/>
            </a:fld>
            <a:endParaRPr/>
          </a:p>
        </p:txBody>
      </p:sp>
    </p:spTree>
  </p:cSld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2DCA1B0-CFCA-FA8A-7F9E-D1A99DE0D243}" type="slidenum">
              <a:rPr/>
              <a:t/>
            </a:fld>
            <a:endParaRPr/>
          </a:p>
        </p:txBody>
      </p:sp>
    </p:spTree>
  </p:cSld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0A5194B6-94C1-1D6A-A11D-7FF38BB2CC26}" type="slidenum">
              <a:rPr/>
              <a:t/>
            </a:fld>
            <a:endParaRPr/>
          </a:p>
        </p:txBody>
      </p:sp>
    </p:spTree>
  </p:cSld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0B15174-DD78-4FAA-8618-C8874709F2BC}" type="slidenum">
              <a:rPr/>
              <a:t/>
            </a:fld>
            <a:endParaRPr/>
          </a:p>
        </p:txBody>
      </p:sp>
    </p:spTree>
  </p:cSld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D9DD547-FD9E-0BF4-E111-AED7981FF6ED}" type="slidenum">
              <a:rPr/>
              <a:t/>
            </a:fld>
            <a:endParaRPr/>
          </a:p>
        </p:txBody>
      </p:sp>
    </p:spTree>
  </p:cSld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D95D372-FC1A-3F60-A3CA-E92751A5FB55}" type="slidenum">
              <a:rPr/>
              <a:t/>
            </a:fld>
            <a:endParaRPr/>
          </a:p>
        </p:txBody>
      </p:sp>
    </p:spTree>
  </p:cSld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5523712-F52D-2C3A-75E3-6164B88EC105}" type="slidenum">
              <a:rPr/>
              <a:t/>
            </a:fld>
            <a:endParaRPr/>
          </a:p>
        </p:txBody>
      </p:sp>
    </p:spTree>
  </p:cSld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5645EB0-62BF-0328-248C-1B3BBA2F191F}" type="slidenum">
              <a:rPr/>
              <a:t/>
            </a:fld>
            <a:endParaRPr/>
          </a:p>
        </p:txBody>
      </p:sp>
    </p:spTree>
  </p:cSld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8179A0D-E1DC-0A83-2AE3-7357C6827160}" type="slidenum">
              <a:rPr/>
              <a:t/>
            </a:fld>
            <a:endParaRPr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9" name="TextBox 8"/>
          <p:cNvSpPr txBox="1"/>
          <p:nvPr/>
        </p:nvSpPr>
        <p:spPr bwMode="auto">
          <a:xfrm>
            <a:off x="4631239" y="4915592"/>
            <a:ext cx="72449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/>
              </a:defRPr>
            </a:lvl1pPr>
          </a:lstStyle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  <a:endParaRPr/>
          </a:p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 College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142489" y="6534834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251863" y="6550362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1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75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75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10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75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8" name="TextBox 7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75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2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4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45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4" y="4401026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685800">
              <a:spcBef>
                <a:spcPts val="0"/>
              </a:spcBef>
              <a:defRPr lang="en-US" sz="105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570521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4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225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9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514350" indent="-257175">
              <a:buFont typeface="Arial"/>
              <a:buChar char="◦"/>
              <a:defRPr sz="1800"/>
            </a:lvl2pPr>
            <a:lvl3pPr marL="685800" indent="-171450">
              <a:buFont typeface="Wingdings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75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9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514350" indent="-257175">
              <a:buFont typeface="+mj-lt"/>
              <a:buAutoNum type="alphaLcParenR"/>
              <a:defRPr sz="1800"/>
            </a:lvl2pPr>
            <a:lvl3pPr marL="685800" indent="-171450">
              <a:buFont typeface="+mj-lt"/>
              <a:buAutoNum type="romanLcPeriod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8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225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75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225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3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685800">
              <a:spcBef>
                <a:spcPts val="0"/>
              </a:spcBef>
              <a:defRPr lang="en-US" sz="75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75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8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225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9" y="1248511"/>
            <a:ext cx="10454217" cy="2517157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514350" indent="-257175">
              <a:buFont typeface="Arial"/>
              <a:buChar char="◦"/>
              <a:defRPr sz="1800"/>
            </a:lvl2pPr>
            <a:lvl3pPr marL="685800" indent="-171450">
              <a:buFont typeface="Wingdings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3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685800">
              <a:spcBef>
                <a:spcPts val="0"/>
              </a:spcBef>
              <a:defRPr lang="en-US" sz="75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75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225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1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514350" indent="-257175">
              <a:defRPr/>
            </a:lvl2pPr>
            <a:lvl3pPr marL="685800" indent="-171450">
              <a:buFont typeface="Wingdings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70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514350" indent="-257175">
              <a:buFont typeface="Arial"/>
              <a:buChar char="◦"/>
              <a:defRPr sz="1800"/>
            </a:lvl2pPr>
            <a:lvl3pPr marL="685800" indent="-171450">
              <a:buFont typeface="Wingdings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1800"/>
              <a:t>Second level</a:t>
            </a:r>
            <a:endParaRPr/>
          </a:p>
          <a:p>
            <a:pPr lvl="2">
              <a:defRPr/>
            </a:pPr>
            <a:r>
              <a:rPr lang="en-US" sz="15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685800">
              <a:spcBef>
                <a:spcPts val="0"/>
              </a:spcBef>
              <a:defRPr lang="en-US" sz="75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9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225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8"/>
            <a:ext cx="5055000" cy="5085781"/>
          </a:xfrm>
          <a:prstGeom prst="rect">
            <a:avLst/>
          </a:prstGeom>
        </p:spPr>
        <p:txBody>
          <a:bodyPr/>
          <a:lstStyle>
            <a:lvl1pPr marL="257175" indent="-257175">
              <a:buFont typeface="Arial"/>
              <a:buChar char="•"/>
              <a:defRPr sz="2100">
                <a:solidFill>
                  <a:schemeClr val="tx2"/>
                </a:solidFill>
              </a:defRPr>
            </a:lvl1pPr>
            <a:lvl2pPr marL="514350" indent="-257175">
              <a:buFont typeface="Arial"/>
              <a:buChar char="◦"/>
              <a:defRPr sz="1800" b="0"/>
            </a:lvl2pPr>
            <a:lvl3pPr marL="685800" indent="-171450">
              <a:buFont typeface="Wingdings"/>
              <a:buChar char="§"/>
              <a:defRPr sz="1500" b="0"/>
            </a:lvl3pPr>
            <a:lvl4pPr marL="857250" indent="-171450">
              <a:defRPr sz="1350" b="0"/>
            </a:lvl4pPr>
            <a:lvl5pPr marL="1028700" indent="-171450">
              <a:defRPr sz="1200" b="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70" y="1239718"/>
            <a:ext cx="5108655" cy="5085781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514350" indent="-257175">
              <a:buFont typeface="Arial"/>
              <a:buChar char="◦"/>
              <a:defRPr sz="1800"/>
            </a:lvl2pPr>
            <a:lvl3pPr marL="685800" indent="-171450">
              <a:buFont typeface="Wingdings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1800"/>
              <a:t>Second level</a:t>
            </a:r>
            <a:endParaRPr/>
          </a:p>
          <a:p>
            <a:pPr lvl="2">
              <a:defRPr/>
            </a:pPr>
            <a:r>
              <a:rPr lang="en-US" sz="15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7" name="TextBox 6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75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3999" y="1122363"/>
            <a:ext cx="9144000" cy="2387599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3999" y="3602037"/>
            <a:ext cx="9144000" cy="165576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49" y="1709737"/>
            <a:ext cx="10515600" cy="2852736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49" y="4589462"/>
            <a:ext cx="10515600" cy="150018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199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365124"/>
            <a:ext cx="10515600" cy="1325562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7" y="1681162"/>
            <a:ext cx="5157786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7" y="2505074"/>
            <a:ext cx="5157786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2"/>
            <a:ext cx="5183187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7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899" y="365124"/>
            <a:ext cx="2628900" cy="5811837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199" y="365124"/>
            <a:ext cx="7734299" cy="5811837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theme" Target="../theme/theme1.xml"/><Relationship Id="rId26" Type="http://schemas.openxmlformats.org/officeDocument/2006/relationships/image" Target="../media/image1.jpg"/></Relationships>
</file>

<file path=ppt/slideMasters/_rels/slideMaster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5.xml"/><Relationship Id="rId1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6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1" y="90101"/>
            <a:ext cx="138564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68580" tIns="34290" rIns="68580" bIns="3429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350"/>
          </a:p>
        </p:txBody>
      </p:sp>
      <p:sp>
        <p:nvSpPr>
          <p:cNvPr id="13" name="Rectangle 5"/>
          <p:cNvSpPr>
            <a:spLocks noChangeArrowheads="1"/>
          </p:cNvSpPr>
          <p:nvPr userDrawn="1"/>
        </p:nvSpPr>
        <p:spPr bwMode="auto">
          <a:xfrm>
            <a:off x="0" y="353327"/>
            <a:ext cx="170560" cy="20774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68580" tIns="34290" rIns="68580" bIns="3429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685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90675" algn="r"/>
                <a:tab pos="2228850" algn="ctr"/>
                <a:tab pos="4457700" algn="r"/>
              </a:tabLst>
              <a:defRPr/>
            </a:pPr>
            <a:r>
              <a:rPr lang="en-US" sz="9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35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TextBox 13"/>
          <p:cNvSpPr txBox="1"/>
          <p:nvPr userDrawn="1"/>
        </p:nvSpPr>
        <p:spPr bwMode="auto"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75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6"/>
          <a:stretch/>
        </p:blipFill>
        <p:spPr bwMode="auto"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16" name="Rectangle 2"/>
          <p:cNvSpPr>
            <a:spLocks noChangeArrowheads="1"/>
          </p:cNvSpPr>
          <p:nvPr userDrawn="1"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/>
          </a:bodyPr>
          <a:lstStyle/>
          <a:p>
            <a:pPr>
              <a:defRPr/>
            </a:pPr>
            <a:endParaRPr lang="en-US" sz="135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199" y="365124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199" y="182562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1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599" y="6356349"/>
            <a:ext cx="411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5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6.jp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Relationship Id="rId4" Type="http://schemas.openxmlformats.org/officeDocument/2006/relationships/image" Target="../media/image7.jp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Relationship Id="rId4" Type="http://schemas.openxmlformats.org/officeDocument/2006/relationships/image" Target="../media/image8.jp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Relationship Id="rId4" Type="http://schemas.openxmlformats.org/officeDocument/2006/relationships/image" Target="../media/image8.jp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Relationship Id="rId4" Type="http://schemas.openxmlformats.org/officeDocument/2006/relationships/image" Target="../media/image8.jp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jp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jpg"/><Relationship Id="rId4" Type="http://schemas.openxmlformats.org/officeDocument/2006/relationships/image" Target="../media/image10.jp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jpg"/><Relationship Id="rId4" Type="http://schemas.openxmlformats.org/officeDocument/2006/relationships/image" Target="../media/image9.jp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jp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jpg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2.jp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2.jpg"/><Relationship Id="rId4" Type="http://schemas.openxmlformats.org/officeDocument/2006/relationships/image" Target="../media/image13.jpg"/><Relationship Id="rId5" Type="http://schemas.openxmlformats.org/officeDocument/2006/relationships/image" Target="../media/image14.jp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2.jpg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2.jpg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2.jpg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5.jpg"/></Relationships>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5.jpg"/></Relationships>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5.jpg"/></Relationships>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5.jpg"/></Relationships>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 bwMode="auto">
          <a:xfrm>
            <a:off x="4604825" y="2718508"/>
            <a:ext cx="9144000" cy="992358"/>
          </a:xfrm>
        </p:spPr>
        <p:txBody>
          <a:bodyPr>
            <a:normAutofit fontScale="90000"/>
          </a:bodyPr>
          <a:lstStyle/>
          <a:p>
            <a:pPr algn="l">
              <a:defRPr/>
            </a:pPr>
            <a:r>
              <a:rPr lang="en-US" sz="3300"/>
              <a:t>MRAD 256: </a:t>
            </a:r>
            <a:br>
              <a:rPr lang="en-US" sz="3300"/>
            </a:br>
            <a:r>
              <a:rPr lang="en-US" sz="3300"/>
              <a:t>Radiographic Technique 2</a:t>
            </a:r>
            <a:endParaRPr/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 bwMode="auto">
          <a:xfrm>
            <a:off x="4604824" y="3629465"/>
            <a:ext cx="6063175" cy="478302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/>
              <a:t>C-spine Image Critique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What Are We Evaluating?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 sz="2400"/>
              <a:t>Anatomy</a:t>
            </a:r>
            <a:endParaRPr/>
          </a:p>
          <a:p>
            <a:pPr>
              <a:defRPr/>
            </a:pPr>
            <a:endParaRPr lang="en-CA" sz="2400"/>
          </a:p>
          <a:p>
            <a:pPr>
              <a:defRPr/>
            </a:pPr>
            <a:r>
              <a:rPr lang="en-CA" sz="2400"/>
              <a:t>Positioning</a:t>
            </a:r>
            <a:endParaRPr/>
          </a:p>
          <a:p>
            <a:pPr>
              <a:defRPr/>
            </a:pPr>
            <a:endParaRPr lang="en-CA" sz="2400"/>
          </a:p>
          <a:p>
            <a:pPr>
              <a:defRPr/>
            </a:pPr>
            <a:r>
              <a:rPr lang="en-CA" sz="2400"/>
              <a:t>Exposure and technique</a:t>
            </a:r>
            <a:endParaRPr/>
          </a:p>
          <a:p>
            <a:pPr>
              <a:defRPr/>
            </a:pPr>
            <a:endParaRPr lang="en-CA" sz="2400"/>
          </a:p>
          <a:p>
            <a:pPr>
              <a:defRPr/>
            </a:pPr>
            <a:r>
              <a:rPr lang="en-CA" sz="2400"/>
              <a:t>Central ray and collimation</a:t>
            </a:r>
            <a:endParaRPr/>
          </a:p>
          <a:p>
            <a:pPr>
              <a:defRPr/>
            </a:pPr>
            <a:endParaRPr lang="en-CA" sz="2400"/>
          </a:p>
          <a:p>
            <a:pPr>
              <a:defRPr/>
            </a:pPr>
            <a:r>
              <a:rPr lang="en-CA" sz="2400"/>
              <a:t>Marker placement &amp;/or artifacts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CA"/>
              <a:t>Textbook Pages - Bontrager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 sz="2400"/>
              <a:t>pg</a:t>
            </a:r>
            <a:r>
              <a:rPr lang="en-CA" sz="2400"/>
              <a:t> 310 – 313</a:t>
            </a:r>
            <a:endParaRPr/>
          </a:p>
          <a:p>
            <a:pPr marL="0" indent="0">
              <a:buNone/>
              <a:defRPr/>
            </a:pPr>
            <a:r>
              <a:rPr lang="en-CA" sz="2400"/>
              <a:t>Pay special attention to the “pink box” evaluation criteria</a:t>
            </a:r>
            <a:endParaRPr/>
          </a:p>
          <a:p>
            <a:pPr marL="0" indent="0">
              <a:buNone/>
              <a:defRPr/>
            </a:pPr>
            <a:r>
              <a:rPr lang="en-CA" sz="1800"/>
              <a:t>*Please note that the box is NOT pink on the electronic version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>
          <a:xfrm>
            <a:off x="838200" y="-58407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CA" sz="2800"/>
              <a:t>Anatomy - Lateral</a:t>
            </a:r>
            <a:endParaRPr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7230760" y="1016772"/>
            <a:ext cx="3216883" cy="551089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244325" y="6518850"/>
            <a:ext cx="1105491" cy="183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 sz="600"/>
              <a:t>McQuillen</a:t>
            </a:r>
            <a:r>
              <a:rPr lang="en-CA" sz="600"/>
              <a:t> </a:t>
            </a:r>
            <a:r>
              <a:rPr lang="en-CA" sz="600"/>
              <a:t>Martensen</a:t>
            </a:r>
            <a:r>
              <a:rPr lang="en-CA" sz="600"/>
              <a:t> fig 8.32</a:t>
            </a:r>
            <a:endParaRPr/>
          </a:p>
        </p:txBody>
      </p:sp>
      <p:pic>
        <p:nvPicPr>
          <p:cNvPr id="14" name="Picture 13" descr="A picture containing shirt&#10;&#10;Description automatically generated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617727" y="1016773"/>
            <a:ext cx="5032006" cy="4397339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 bwMode="auto">
          <a:xfrm>
            <a:off x="6732496" y="3587550"/>
            <a:ext cx="376254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vs</a:t>
            </a:r>
            <a:endParaRPr/>
          </a:p>
        </p:txBody>
      </p:sp>
      <p:sp>
        <p:nvSpPr>
          <p:cNvPr id="2" name="Oval 1"/>
          <p:cNvSpPr/>
          <p:nvPr/>
        </p:nvSpPr>
        <p:spPr bwMode="auto">
          <a:xfrm>
            <a:off x="9239893" y="934581"/>
            <a:ext cx="554805" cy="554805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3" name="Oval 2"/>
          <p:cNvSpPr/>
          <p:nvPr/>
        </p:nvSpPr>
        <p:spPr bwMode="auto">
          <a:xfrm>
            <a:off x="2715802" y="1571577"/>
            <a:ext cx="534256" cy="5342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4" name="TextBox 3"/>
          <p:cNvSpPr txBox="1"/>
          <p:nvPr/>
        </p:nvSpPr>
        <p:spPr bwMode="auto">
          <a:xfrm>
            <a:off x="3457882" y="2478946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1</a:t>
            </a:r>
            <a:endParaRPr/>
          </a:p>
        </p:txBody>
      </p:sp>
      <p:sp>
        <p:nvSpPr>
          <p:cNvPr id="6" name="TextBox 5"/>
          <p:cNvSpPr txBox="1"/>
          <p:nvPr/>
        </p:nvSpPr>
        <p:spPr bwMode="auto">
          <a:xfrm>
            <a:off x="3600923" y="2837914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2</a:t>
            </a:r>
            <a:endParaRPr/>
          </a:p>
        </p:txBody>
      </p:sp>
      <p:sp>
        <p:nvSpPr>
          <p:cNvPr id="7" name="TextBox 6"/>
          <p:cNvSpPr txBox="1"/>
          <p:nvPr/>
        </p:nvSpPr>
        <p:spPr bwMode="auto">
          <a:xfrm>
            <a:off x="3683687" y="3184196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3</a:t>
            </a:r>
            <a:endParaRPr/>
          </a:p>
        </p:txBody>
      </p:sp>
      <p:sp>
        <p:nvSpPr>
          <p:cNvPr id="8" name="TextBox 7"/>
          <p:cNvSpPr txBox="1"/>
          <p:nvPr/>
        </p:nvSpPr>
        <p:spPr bwMode="auto">
          <a:xfrm>
            <a:off x="3817747" y="3466087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4</a:t>
            </a:r>
            <a:endParaRPr/>
          </a:p>
        </p:txBody>
      </p:sp>
      <p:sp>
        <p:nvSpPr>
          <p:cNvPr id="11" name="TextBox 10"/>
          <p:cNvSpPr txBox="1"/>
          <p:nvPr/>
        </p:nvSpPr>
        <p:spPr bwMode="auto">
          <a:xfrm>
            <a:off x="3951807" y="3711828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5</a:t>
            </a:r>
            <a:endParaRPr/>
          </a:p>
        </p:txBody>
      </p:sp>
      <p:sp>
        <p:nvSpPr>
          <p:cNvPr id="12" name="TextBox 11"/>
          <p:cNvSpPr txBox="1"/>
          <p:nvPr/>
        </p:nvSpPr>
        <p:spPr bwMode="auto">
          <a:xfrm>
            <a:off x="4032085" y="4026144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6</a:t>
            </a:r>
            <a:endParaRPr/>
          </a:p>
        </p:txBody>
      </p:sp>
      <p:sp>
        <p:nvSpPr>
          <p:cNvPr id="13" name="TextBox 12"/>
          <p:cNvSpPr txBox="1"/>
          <p:nvPr/>
        </p:nvSpPr>
        <p:spPr bwMode="auto">
          <a:xfrm>
            <a:off x="4130653" y="4298504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7</a:t>
            </a:r>
            <a:endParaRPr/>
          </a:p>
        </p:txBody>
      </p:sp>
      <p:sp>
        <p:nvSpPr>
          <p:cNvPr id="17" name="TextBox 16"/>
          <p:cNvSpPr txBox="1"/>
          <p:nvPr/>
        </p:nvSpPr>
        <p:spPr bwMode="auto">
          <a:xfrm>
            <a:off x="8888229" y="2271125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1</a:t>
            </a:r>
            <a:endParaRPr/>
          </a:p>
        </p:txBody>
      </p:sp>
      <p:sp>
        <p:nvSpPr>
          <p:cNvPr id="18" name="TextBox 17"/>
          <p:cNvSpPr txBox="1"/>
          <p:nvPr/>
        </p:nvSpPr>
        <p:spPr bwMode="auto">
          <a:xfrm>
            <a:off x="8995653" y="2640457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2</a:t>
            </a:r>
            <a:endParaRPr/>
          </a:p>
        </p:txBody>
      </p:sp>
      <p:sp>
        <p:nvSpPr>
          <p:cNvPr id="19" name="TextBox 18"/>
          <p:cNvSpPr txBox="1"/>
          <p:nvPr/>
        </p:nvSpPr>
        <p:spPr bwMode="auto">
          <a:xfrm>
            <a:off x="9038518" y="3221604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3</a:t>
            </a:r>
            <a:endParaRPr/>
          </a:p>
        </p:txBody>
      </p:sp>
      <p:sp>
        <p:nvSpPr>
          <p:cNvPr id="20" name="TextBox 19"/>
          <p:cNvSpPr txBox="1"/>
          <p:nvPr/>
        </p:nvSpPr>
        <p:spPr bwMode="auto">
          <a:xfrm>
            <a:off x="9049363" y="3662314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4</a:t>
            </a:r>
            <a:endParaRPr/>
          </a:p>
        </p:txBody>
      </p:sp>
      <p:sp>
        <p:nvSpPr>
          <p:cNvPr id="21" name="TextBox 20"/>
          <p:cNvSpPr txBox="1"/>
          <p:nvPr/>
        </p:nvSpPr>
        <p:spPr bwMode="auto">
          <a:xfrm>
            <a:off x="8995653" y="4113838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5</a:t>
            </a:r>
            <a:endParaRPr/>
          </a:p>
        </p:txBody>
      </p:sp>
      <p:sp>
        <p:nvSpPr>
          <p:cNvPr id="22" name="TextBox 21"/>
          <p:cNvSpPr txBox="1"/>
          <p:nvPr/>
        </p:nvSpPr>
        <p:spPr bwMode="auto">
          <a:xfrm>
            <a:off x="8912461" y="4578759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6</a:t>
            </a:r>
            <a:endParaRPr/>
          </a:p>
        </p:txBody>
      </p:sp>
      <p:sp>
        <p:nvSpPr>
          <p:cNvPr id="23" name="TextBox 22"/>
          <p:cNvSpPr txBox="1"/>
          <p:nvPr/>
        </p:nvSpPr>
        <p:spPr bwMode="auto">
          <a:xfrm>
            <a:off x="8769621" y="5030283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7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6" grpId="0"/>
      <p:bldP spid="7" grpId="0"/>
      <p:bldP spid="8" grpId="0"/>
      <p:bldP spid="11" grpId="0"/>
      <p:bldP spid="12" grpId="0"/>
      <p:bldP spid="13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>
          <a:xfrm>
            <a:off x="838200" y="-49491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CA" sz="2800"/>
              <a:t>Positioning - Lateral</a:t>
            </a:r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944552" y="841420"/>
            <a:ext cx="3319242" cy="56862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 bwMode="auto">
          <a:xfrm>
            <a:off x="3009298" y="6494404"/>
            <a:ext cx="1105491" cy="183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 sz="600"/>
              <a:t>McQuillen</a:t>
            </a:r>
            <a:r>
              <a:rPr lang="en-CA" sz="600"/>
              <a:t> </a:t>
            </a:r>
            <a:r>
              <a:rPr lang="en-CA" sz="600"/>
              <a:t>Martensen</a:t>
            </a:r>
            <a:r>
              <a:rPr lang="en-CA" sz="600"/>
              <a:t> fig 8.32</a:t>
            </a:r>
            <a:endParaRPr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 l="24787" t="0" r="24650" b="0"/>
          <a:stretch/>
        </p:blipFill>
        <p:spPr bwMode="auto">
          <a:xfrm>
            <a:off x="6654904" y="841419"/>
            <a:ext cx="3206538" cy="5683856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 bwMode="auto">
          <a:xfrm>
            <a:off x="5767227" y="3760341"/>
            <a:ext cx="418335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VS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>
          <a:xfrm>
            <a:off x="812414" y="-195527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CA" sz="2800"/>
              <a:t>Exposure and Technique - Lateral</a:t>
            </a:r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559989" y="863030"/>
            <a:ext cx="3306628" cy="566463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 bwMode="auto">
          <a:xfrm>
            <a:off x="7663299" y="6527661"/>
            <a:ext cx="1105491" cy="183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 sz="600"/>
              <a:t>McQuillen</a:t>
            </a:r>
            <a:r>
              <a:rPr lang="en-CA" sz="600"/>
              <a:t> </a:t>
            </a:r>
            <a:r>
              <a:rPr lang="en-CA" sz="600"/>
              <a:t>Martensen</a:t>
            </a:r>
            <a:r>
              <a:rPr lang="en-CA" sz="600"/>
              <a:t> fig 8.32</a:t>
            </a:r>
            <a:endParaRPr/>
          </a:p>
        </p:txBody>
      </p:sp>
      <p:sp>
        <p:nvSpPr>
          <p:cNvPr id="2" name="TextBox 1"/>
          <p:cNvSpPr txBox="1"/>
          <p:nvPr/>
        </p:nvSpPr>
        <p:spPr bwMode="auto">
          <a:xfrm>
            <a:off x="6652209" y="945369"/>
            <a:ext cx="820725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78 </a:t>
            </a:r>
            <a:r>
              <a:rPr lang="en-CA"/>
              <a:t>kVp</a:t>
            </a:r>
            <a:endParaRPr lang="en-CA"/>
          </a:p>
        </p:txBody>
      </p:sp>
      <p:pic>
        <p:nvPicPr>
          <p:cNvPr id="9" name="Picture 8" descr="A picture containing film, sitting, mirror, table&#10;&#10;Description automatically generated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743683" y="945370"/>
            <a:ext cx="4252254" cy="533150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 bwMode="auto">
          <a:xfrm>
            <a:off x="1955515" y="945369"/>
            <a:ext cx="820725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92 </a:t>
            </a:r>
            <a:r>
              <a:rPr lang="en-CA"/>
              <a:t>kVp</a:t>
            </a:r>
            <a:endParaRPr lang="en-CA"/>
          </a:p>
        </p:txBody>
      </p:sp>
      <p:sp>
        <p:nvSpPr>
          <p:cNvPr id="3" name="TextBox 2"/>
          <p:cNvSpPr txBox="1"/>
          <p:nvPr/>
        </p:nvSpPr>
        <p:spPr bwMode="auto">
          <a:xfrm>
            <a:off x="6070213" y="3611122"/>
            <a:ext cx="376254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vs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>
          <a:xfrm>
            <a:off x="838200" y="-183983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CA" sz="2800"/>
              <a:t>Central Ray and Collimation - Lateral</a:t>
            </a:r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559989" y="863030"/>
            <a:ext cx="3306628" cy="566463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 bwMode="auto">
          <a:xfrm>
            <a:off x="7663299" y="6527661"/>
            <a:ext cx="1105491" cy="183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 sz="600"/>
              <a:t>McQuillen</a:t>
            </a:r>
            <a:r>
              <a:rPr lang="en-CA" sz="600"/>
              <a:t> </a:t>
            </a:r>
            <a:r>
              <a:rPr lang="en-CA" sz="600"/>
              <a:t>Martensen</a:t>
            </a:r>
            <a:r>
              <a:rPr lang="en-CA" sz="600"/>
              <a:t> fig 8.32</a:t>
            </a:r>
            <a:endParaRPr/>
          </a:p>
        </p:txBody>
      </p:sp>
      <p:cxnSp>
        <p:nvCxnSpPr>
          <p:cNvPr id="3" name="Straight Connector 2"/>
          <p:cNvCxnSpPr>
            <a:stCxn id="4" idx="0"/>
            <a:endCxn id="7" idx="0"/>
          </p:cNvCxnSpPr>
          <p:nvPr/>
        </p:nvCxnSpPr>
        <p:spPr bwMode="auto">
          <a:xfrm>
            <a:off x="8213304" y="863030"/>
            <a:ext cx="44871" cy="5664633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stCxn id="4" idx="1"/>
            <a:endCxn id="4" idx="3"/>
          </p:cNvCxnSpPr>
          <p:nvPr/>
        </p:nvCxnSpPr>
        <p:spPr bwMode="auto">
          <a:xfrm>
            <a:off x="6559989" y="3695346"/>
            <a:ext cx="3306628" cy="0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 descr="A picture containing film, sitting, mirror, table&#10;&#10;Description automatically generated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712861" y="863029"/>
            <a:ext cx="4252254" cy="5331506"/>
          </a:xfrm>
          <a:prstGeom prst="rect">
            <a:avLst/>
          </a:prstGeom>
        </p:spPr>
      </p:pic>
      <p:cxnSp>
        <p:nvCxnSpPr>
          <p:cNvPr id="16" name="Straight Connector 15"/>
          <p:cNvCxnSpPr>
            <a:stCxn id="13" idx="0"/>
            <a:endCxn id="13" idx="2"/>
          </p:cNvCxnSpPr>
          <p:nvPr/>
        </p:nvCxnSpPr>
        <p:spPr bwMode="auto">
          <a:xfrm>
            <a:off x="3838988" y="863029"/>
            <a:ext cx="0" cy="5331506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13" idx="1"/>
            <a:endCxn id="13" idx="3"/>
          </p:cNvCxnSpPr>
          <p:nvPr/>
        </p:nvCxnSpPr>
        <p:spPr bwMode="auto">
          <a:xfrm>
            <a:off x="1712861" y="3528782"/>
            <a:ext cx="4252254" cy="0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 bwMode="auto">
          <a:xfrm>
            <a:off x="6054802" y="3695344"/>
            <a:ext cx="376254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vs</a:t>
            </a:r>
            <a:endParaRPr/>
          </a:p>
        </p:txBody>
      </p:sp>
      <p:sp>
        <p:nvSpPr>
          <p:cNvPr id="20" name="Rectangle 19"/>
          <p:cNvSpPr/>
          <p:nvPr/>
        </p:nvSpPr>
        <p:spPr bwMode="auto">
          <a:xfrm>
            <a:off x="2715803" y="1212361"/>
            <a:ext cx="2907587" cy="4982173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>
          <a:xfrm>
            <a:off x="838200" y="-152253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CA" sz="2800"/>
              <a:t>Marker Placement and Artifacts - Lateral</a:t>
            </a:r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6559989" y="863030"/>
            <a:ext cx="3306628" cy="566463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 bwMode="auto">
          <a:xfrm>
            <a:off x="7663299" y="6527661"/>
            <a:ext cx="1105491" cy="183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 sz="600"/>
              <a:t>McQuillen</a:t>
            </a:r>
            <a:r>
              <a:rPr lang="en-CA" sz="600"/>
              <a:t> </a:t>
            </a:r>
            <a:r>
              <a:rPr lang="en-CA" sz="600"/>
              <a:t>Martensen</a:t>
            </a:r>
            <a:r>
              <a:rPr lang="en-CA" sz="600"/>
              <a:t> fig 8.32</a:t>
            </a:r>
            <a:endParaRPr/>
          </a:p>
        </p:txBody>
      </p:sp>
      <p:pic>
        <p:nvPicPr>
          <p:cNvPr id="8" name="Picture 7" descr="A picture containing film, sitting, mirror, table&#10;&#10;Description automatically generated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712861" y="863029"/>
            <a:ext cx="4252254" cy="533150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 bwMode="auto">
          <a:xfrm>
            <a:off x="6054802" y="3528781"/>
            <a:ext cx="376254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vs</a:t>
            </a:r>
            <a:endParaRPr/>
          </a:p>
        </p:txBody>
      </p:sp>
      <p:sp>
        <p:nvSpPr>
          <p:cNvPr id="3" name="TextBox 2"/>
          <p:cNvSpPr txBox="1"/>
          <p:nvPr/>
        </p:nvSpPr>
        <p:spPr bwMode="auto">
          <a:xfrm>
            <a:off x="2099157" y="1212351"/>
            <a:ext cx="453170" cy="82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CA" sz="4800">
                <a:solidFill>
                  <a:srgbClr val="FF0000"/>
                </a:solidFill>
              </a:rPr>
              <a:t>X</a:t>
            </a:r>
            <a:endParaRPr/>
          </a:p>
        </p:txBody>
      </p:sp>
      <p:sp>
        <p:nvSpPr>
          <p:cNvPr id="10" name="Oval 9"/>
          <p:cNvSpPr/>
          <p:nvPr/>
        </p:nvSpPr>
        <p:spPr bwMode="auto">
          <a:xfrm>
            <a:off x="9106329" y="5116531"/>
            <a:ext cx="554805" cy="544531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CA" sz="2800"/>
              <a:t>Anatomy - AP</a:t>
            </a:r>
            <a:endParaRPr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l="23977" t="0" r="23977" b="0"/>
          <a:stretch/>
        </p:blipFill>
        <p:spPr bwMode="auto">
          <a:xfrm>
            <a:off x="4431877" y="895360"/>
            <a:ext cx="3328247" cy="5731473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 bwMode="auto">
          <a:xfrm>
            <a:off x="2141853" y="1550260"/>
            <a:ext cx="1911712" cy="1371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/>
              <a:buChar char="ü"/>
              <a:defRPr/>
            </a:pPr>
            <a:r>
              <a:rPr lang="en-CA" sz="2800"/>
              <a:t>Mandible and skull base –T2</a:t>
            </a:r>
            <a:endParaRPr/>
          </a:p>
        </p:txBody>
      </p:sp>
      <p:sp>
        <p:nvSpPr>
          <p:cNvPr id="3" name="TextBox 2"/>
          <p:cNvSpPr txBox="1"/>
          <p:nvPr/>
        </p:nvSpPr>
        <p:spPr bwMode="auto">
          <a:xfrm>
            <a:off x="2141853" y="3691912"/>
            <a:ext cx="1911712" cy="1554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/>
              <a:buChar char="ü"/>
              <a:defRPr/>
            </a:pPr>
            <a:r>
              <a:rPr lang="en-CA" sz="2400"/>
              <a:t>Soft tissue on either side of the neck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>
          <a:xfrm>
            <a:off x="651668" y="-414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CA" sz="2800"/>
              <a:t>Positioning – AP</a:t>
            </a:r>
            <a:endParaRPr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23977" t="0" r="23977" b="0"/>
          <a:stretch/>
        </p:blipFill>
        <p:spPr bwMode="auto">
          <a:xfrm>
            <a:off x="6836030" y="972045"/>
            <a:ext cx="3328247" cy="5731473"/>
          </a:xfrm>
          <a:prstGeom prst="rect">
            <a:avLst/>
          </a:prstGeom>
          <a:noFill/>
        </p:spPr>
      </p:pic>
      <p:pic>
        <p:nvPicPr>
          <p:cNvPr id="3" name="Picture 2" descr="A picture containing film, cup, sitting, photo&#10;&#10;Description automatically generated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760274" y="972045"/>
            <a:ext cx="4149194" cy="548489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 bwMode="auto">
          <a:xfrm>
            <a:off x="3425143" y="6451428"/>
            <a:ext cx="741241" cy="183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 sz="600"/>
              <a:t>SAIT image library</a:t>
            </a:r>
            <a:endParaRPr/>
          </a:p>
        </p:txBody>
      </p:sp>
      <p:sp>
        <p:nvSpPr>
          <p:cNvPr id="8" name="TextBox 7"/>
          <p:cNvSpPr txBox="1"/>
          <p:nvPr/>
        </p:nvSpPr>
        <p:spPr bwMode="auto">
          <a:xfrm>
            <a:off x="6164998" y="3843298"/>
            <a:ext cx="376254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vs</a:t>
            </a:r>
            <a:endParaRPr/>
          </a:p>
        </p:txBody>
      </p:sp>
      <p:cxnSp>
        <p:nvCxnSpPr>
          <p:cNvPr id="10" name="Straight Connector 9"/>
          <p:cNvCxnSpPr/>
          <p:nvPr/>
        </p:nvCxnSpPr>
        <p:spPr bwMode="auto">
          <a:xfrm>
            <a:off x="3783501" y="972045"/>
            <a:ext cx="0" cy="547938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 bwMode="auto">
          <a:xfrm>
            <a:off x="2541142" y="2640458"/>
            <a:ext cx="251716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 bwMode="auto">
          <a:xfrm>
            <a:off x="3425144" y="3429000"/>
            <a:ext cx="819455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 bwMode="auto">
          <a:xfrm>
            <a:off x="3178140" y="5897366"/>
            <a:ext cx="1066459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 bwMode="auto">
          <a:xfrm>
            <a:off x="8325491" y="4492535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7</a:t>
            </a:r>
            <a:endParaRPr/>
          </a:p>
        </p:txBody>
      </p:sp>
      <p:sp>
        <p:nvSpPr>
          <p:cNvPr id="18" name="TextBox 17"/>
          <p:cNvSpPr txBox="1"/>
          <p:nvPr/>
        </p:nvSpPr>
        <p:spPr bwMode="auto">
          <a:xfrm>
            <a:off x="8325491" y="4130744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6</a:t>
            </a:r>
            <a:endParaRPr/>
          </a:p>
        </p:txBody>
      </p:sp>
      <p:sp>
        <p:nvSpPr>
          <p:cNvPr id="19" name="TextBox 18"/>
          <p:cNvSpPr txBox="1"/>
          <p:nvPr/>
        </p:nvSpPr>
        <p:spPr bwMode="auto">
          <a:xfrm>
            <a:off x="8252046" y="3756377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5</a:t>
            </a:r>
            <a:endParaRPr/>
          </a:p>
        </p:txBody>
      </p:sp>
      <p:sp>
        <p:nvSpPr>
          <p:cNvPr id="20" name="TextBox 19"/>
          <p:cNvSpPr txBox="1"/>
          <p:nvPr/>
        </p:nvSpPr>
        <p:spPr bwMode="auto">
          <a:xfrm>
            <a:off x="8236179" y="3412648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4</a:t>
            </a:r>
            <a:endParaRPr/>
          </a:p>
        </p:txBody>
      </p:sp>
      <p:sp>
        <p:nvSpPr>
          <p:cNvPr id="21" name="TextBox 20"/>
          <p:cNvSpPr txBox="1"/>
          <p:nvPr/>
        </p:nvSpPr>
        <p:spPr bwMode="auto">
          <a:xfrm>
            <a:off x="8169039" y="3020220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3</a:t>
            </a:r>
            <a:endParaRPr/>
          </a:p>
        </p:txBody>
      </p:sp>
      <p:sp>
        <p:nvSpPr>
          <p:cNvPr id="22" name="TextBox 21"/>
          <p:cNvSpPr txBox="1"/>
          <p:nvPr/>
        </p:nvSpPr>
        <p:spPr bwMode="auto">
          <a:xfrm>
            <a:off x="3643272" y="4593564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7</a:t>
            </a:r>
            <a:endParaRPr/>
          </a:p>
        </p:txBody>
      </p:sp>
      <p:sp>
        <p:nvSpPr>
          <p:cNvPr id="23" name="TextBox 22"/>
          <p:cNvSpPr txBox="1"/>
          <p:nvPr/>
        </p:nvSpPr>
        <p:spPr bwMode="auto">
          <a:xfrm>
            <a:off x="3643272" y="4176612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6</a:t>
            </a:r>
            <a:endParaRPr/>
          </a:p>
        </p:txBody>
      </p:sp>
      <p:sp>
        <p:nvSpPr>
          <p:cNvPr id="24" name="TextBox 23"/>
          <p:cNvSpPr txBox="1"/>
          <p:nvPr/>
        </p:nvSpPr>
        <p:spPr bwMode="auto">
          <a:xfrm>
            <a:off x="3643272" y="3728955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5</a:t>
            </a:r>
            <a:endParaRPr/>
          </a:p>
        </p:txBody>
      </p:sp>
      <p:sp>
        <p:nvSpPr>
          <p:cNvPr id="25" name="TextBox 24"/>
          <p:cNvSpPr txBox="1"/>
          <p:nvPr/>
        </p:nvSpPr>
        <p:spPr bwMode="auto">
          <a:xfrm>
            <a:off x="3647953" y="3320461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4</a:t>
            </a:r>
            <a:endParaRPr/>
          </a:p>
        </p:txBody>
      </p:sp>
      <p:sp>
        <p:nvSpPr>
          <p:cNvPr id="26" name="TextBox 25"/>
          <p:cNvSpPr txBox="1"/>
          <p:nvPr/>
        </p:nvSpPr>
        <p:spPr bwMode="auto">
          <a:xfrm>
            <a:off x="3643272" y="2912591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3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>
          <a:xfrm>
            <a:off x="838200" y="-277868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CA" sz="2800"/>
              <a:t>Exposure and Technique - AP</a:t>
            </a:r>
            <a:endParaRPr/>
          </a:p>
        </p:txBody>
      </p:sp>
      <p:pic>
        <p:nvPicPr>
          <p:cNvPr id="3" name="Picture 2" descr="A picture containing film, photo, sitting, person&#10;&#10;Description automatically generated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2141854" y="863029"/>
            <a:ext cx="3809833" cy="54864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 bwMode="auto">
          <a:xfrm>
            <a:off x="3637041" y="6349428"/>
            <a:ext cx="741241" cy="183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 sz="600"/>
              <a:t>SAIT image library</a:t>
            </a:r>
            <a:endParaRPr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/>
          <a:srcRect l="23977" t="0" r="23977" b="0"/>
          <a:stretch/>
        </p:blipFill>
        <p:spPr bwMode="auto">
          <a:xfrm>
            <a:off x="6890836" y="863030"/>
            <a:ext cx="3328247" cy="5731473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 bwMode="auto">
          <a:xfrm>
            <a:off x="6890835" y="863028"/>
            <a:ext cx="820725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80 </a:t>
            </a:r>
            <a:r>
              <a:rPr lang="en-CA"/>
              <a:t>kVp</a:t>
            </a:r>
            <a:endParaRPr lang="en-CA"/>
          </a:p>
        </p:txBody>
      </p:sp>
      <p:sp>
        <p:nvSpPr>
          <p:cNvPr id="10" name="TextBox 9"/>
          <p:cNvSpPr txBox="1"/>
          <p:nvPr/>
        </p:nvSpPr>
        <p:spPr bwMode="auto">
          <a:xfrm>
            <a:off x="2141853" y="863028"/>
            <a:ext cx="820725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65 </a:t>
            </a:r>
            <a:r>
              <a:rPr lang="en-CA"/>
              <a:t>kVp</a:t>
            </a:r>
            <a:endParaRPr lang="en-CA"/>
          </a:p>
        </p:txBody>
      </p:sp>
      <p:sp>
        <p:nvSpPr>
          <p:cNvPr id="11" name="TextBox 10"/>
          <p:cNvSpPr txBox="1"/>
          <p:nvPr/>
        </p:nvSpPr>
        <p:spPr bwMode="auto">
          <a:xfrm>
            <a:off x="6213510" y="3421562"/>
            <a:ext cx="376254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vs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>
          <a:xfrm>
            <a:off x="827941" y="-236226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CA" sz="2800"/>
              <a:t>Central Ray and Collimation - AP</a:t>
            </a:r>
            <a:endParaRPr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23977" t="0" r="23977" b="0"/>
          <a:stretch/>
        </p:blipFill>
        <p:spPr bwMode="auto">
          <a:xfrm>
            <a:off x="4431877" y="863030"/>
            <a:ext cx="3328247" cy="5731473"/>
          </a:xfrm>
          <a:prstGeom prst="rect">
            <a:avLst/>
          </a:prstGeom>
          <a:noFill/>
        </p:spPr>
      </p:pic>
      <p:cxnSp>
        <p:nvCxnSpPr>
          <p:cNvPr id="3" name="Straight Connector 2"/>
          <p:cNvCxnSpPr>
            <a:stCxn id="4" idx="0"/>
          </p:cNvCxnSpPr>
          <p:nvPr/>
        </p:nvCxnSpPr>
        <p:spPr bwMode="auto">
          <a:xfrm>
            <a:off x="6096001" y="863029"/>
            <a:ext cx="6838" cy="5840488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4" idx="1"/>
          </p:cNvCxnSpPr>
          <p:nvPr/>
        </p:nvCxnSpPr>
        <p:spPr bwMode="auto">
          <a:xfrm>
            <a:off x="4431877" y="3728767"/>
            <a:ext cx="3328247" cy="753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 bwMode="auto">
          <a:xfrm>
            <a:off x="4431876" y="1972638"/>
            <a:ext cx="3307730" cy="376034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>
          <a:xfrm>
            <a:off x="838200" y="0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CA" sz="2800"/>
              <a:t>Marker Placement and Artifacts - AP</a:t>
            </a:r>
            <a:endParaRPr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23977" t="0" r="23977" b="0"/>
          <a:stretch/>
        </p:blipFill>
        <p:spPr bwMode="auto">
          <a:xfrm>
            <a:off x="4431877" y="863030"/>
            <a:ext cx="3328247" cy="5731473"/>
          </a:xfrm>
          <a:prstGeom prst="rect">
            <a:avLst/>
          </a:prstGeom>
          <a:noFill/>
        </p:spPr>
      </p:pic>
      <p:sp>
        <p:nvSpPr>
          <p:cNvPr id="2" name="Oval 1"/>
          <p:cNvSpPr/>
          <p:nvPr/>
        </p:nvSpPr>
        <p:spPr bwMode="auto">
          <a:xfrm>
            <a:off x="6886821" y="3367357"/>
            <a:ext cx="873303" cy="873303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>
          <a:xfrm>
            <a:off x="838200" y="65061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CA" sz="2800"/>
              <a:t>Anatomy - Oblique</a:t>
            </a:r>
            <a:endParaRPr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l="13999" t="0" r="14001" b="0"/>
          <a:stretch/>
        </p:blipFill>
        <p:spPr bwMode="auto">
          <a:xfrm>
            <a:off x="3774190" y="923181"/>
            <a:ext cx="4643620" cy="5780337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 bwMode="auto">
          <a:xfrm>
            <a:off x="6260385" y="2732925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1</a:t>
            </a:r>
            <a:endParaRPr/>
          </a:p>
        </p:txBody>
      </p:sp>
      <p:sp>
        <p:nvSpPr>
          <p:cNvPr id="3" name="TextBox 2"/>
          <p:cNvSpPr txBox="1"/>
          <p:nvPr/>
        </p:nvSpPr>
        <p:spPr bwMode="auto">
          <a:xfrm>
            <a:off x="4909790" y="3287469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2</a:t>
            </a:r>
            <a:endParaRPr/>
          </a:p>
        </p:txBody>
      </p:sp>
      <p:sp>
        <p:nvSpPr>
          <p:cNvPr id="4" name="TextBox 3"/>
          <p:cNvSpPr txBox="1"/>
          <p:nvPr/>
        </p:nvSpPr>
        <p:spPr bwMode="auto">
          <a:xfrm>
            <a:off x="4976116" y="3774558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3</a:t>
            </a:r>
            <a:endParaRPr/>
          </a:p>
        </p:txBody>
      </p:sp>
      <p:sp>
        <p:nvSpPr>
          <p:cNvPr id="7" name="TextBox 6"/>
          <p:cNvSpPr txBox="1"/>
          <p:nvPr/>
        </p:nvSpPr>
        <p:spPr bwMode="auto">
          <a:xfrm>
            <a:off x="5132569" y="4261647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4</a:t>
            </a:r>
            <a:endParaRPr/>
          </a:p>
        </p:txBody>
      </p:sp>
      <p:sp>
        <p:nvSpPr>
          <p:cNvPr id="8" name="TextBox 7"/>
          <p:cNvSpPr txBox="1"/>
          <p:nvPr/>
        </p:nvSpPr>
        <p:spPr bwMode="auto">
          <a:xfrm>
            <a:off x="5289022" y="4674294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5</a:t>
            </a:r>
            <a:endParaRPr/>
          </a:p>
        </p:txBody>
      </p:sp>
      <p:sp>
        <p:nvSpPr>
          <p:cNvPr id="9" name="TextBox 8"/>
          <p:cNvSpPr txBox="1"/>
          <p:nvPr/>
        </p:nvSpPr>
        <p:spPr bwMode="auto">
          <a:xfrm>
            <a:off x="5334073" y="5102831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6</a:t>
            </a:r>
            <a:endParaRPr/>
          </a:p>
        </p:txBody>
      </p:sp>
      <p:sp>
        <p:nvSpPr>
          <p:cNvPr id="10" name="TextBox 9"/>
          <p:cNvSpPr txBox="1"/>
          <p:nvPr/>
        </p:nvSpPr>
        <p:spPr bwMode="auto">
          <a:xfrm>
            <a:off x="5445475" y="5565487"/>
            <a:ext cx="299461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7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4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CA" sz="2800"/>
              <a:t>Positioning – Oblique</a:t>
            </a:r>
            <a:endParaRPr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13999" t="0" r="14001" b="0"/>
          <a:stretch/>
        </p:blipFill>
        <p:spPr bwMode="auto">
          <a:xfrm>
            <a:off x="3510126" y="1360737"/>
            <a:ext cx="2978090" cy="3707100"/>
          </a:xfrm>
          <a:prstGeom prst="rect">
            <a:avLst/>
          </a:prstGeom>
          <a:noFill/>
        </p:spPr>
      </p:pic>
      <p:grpSp>
        <p:nvGrpSpPr>
          <p:cNvPr id="9" name="Group 8"/>
          <p:cNvGrpSpPr/>
          <p:nvPr/>
        </p:nvGrpSpPr>
        <p:grpSpPr bwMode="auto">
          <a:xfrm>
            <a:off x="6685611" y="1360737"/>
            <a:ext cx="2474529" cy="3316213"/>
            <a:chOff x="0" y="0"/>
            <a:chExt cx="2474529" cy="3316213"/>
          </a:xfrm>
        </p:grpSpPr>
        <p:pic>
          <p:nvPicPr>
            <p:cNvPr id="7" name="Picture 6" descr="A picture containing film, photo, looking, sitting&#10;&#10;Description automatically generated"/>
            <p:cNvPicPr>
              <a:picLocks noChangeAspect="1"/>
            </p:cNvPicPr>
            <p:nvPr/>
          </p:nvPicPr>
          <p:blipFill>
            <a:blip r:embed="rId4"/>
            <a:stretch/>
          </p:blipFill>
          <p:spPr bwMode="auto">
            <a:xfrm>
              <a:off x="0" y="0"/>
              <a:ext cx="2474529" cy="3277674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 bwMode="auto">
            <a:xfrm>
              <a:off x="0" y="3132973"/>
              <a:ext cx="1105491" cy="18324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CA" sz="600">
                  <a:solidFill>
                    <a:schemeClr val="bg1"/>
                  </a:solidFill>
                </a:rPr>
                <a:t>McQuillen</a:t>
              </a:r>
              <a:r>
                <a:rPr lang="en-CA" sz="600">
                  <a:solidFill>
                    <a:schemeClr val="bg1"/>
                  </a:solidFill>
                </a:rPr>
                <a:t> </a:t>
              </a:r>
              <a:r>
                <a:rPr lang="en-CA" sz="600">
                  <a:solidFill>
                    <a:schemeClr val="bg1"/>
                  </a:solidFill>
                </a:rPr>
                <a:t>Martensen</a:t>
              </a:r>
              <a:r>
                <a:rPr lang="en-CA" sz="600">
                  <a:solidFill>
                    <a:schemeClr val="bg1"/>
                  </a:solidFill>
                </a:rPr>
                <a:t> fig 8.43</a:t>
              </a:r>
              <a:endParaRPr/>
            </a:p>
          </p:txBody>
        </p:sp>
      </p:grpSp>
      <p:grpSp>
        <p:nvGrpSpPr>
          <p:cNvPr id="13" name="Group 12"/>
          <p:cNvGrpSpPr/>
          <p:nvPr/>
        </p:nvGrpSpPr>
        <p:grpSpPr bwMode="auto">
          <a:xfrm>
            <a:off x="9357537" y="1357300"/>
            <a:ext cx="2577169" cy="3136410"/>
            <a:chOff x="0" y="0"/>
            <a:chExt cx="2577169" cy="3136410"/>
          </a:xfrm>
        </p:grpSpPr>
        <p:pic>
          <p:nvPicPr>
            <p:cNvPr id="11" name="Picture 10" descr="Diagram&#10;&#10;Description automatically generated"/>
            <p:cNvPicPr>
              <a:picLocks noChangeAspect="1"/>
            </p:cNvPicPr>
            <p:nvPr/>
          </p:nvPicPr>
          <p:blipFill>
            <a:blip r:embed="rId5"/>
            <a:stretch/>
          </p:blipFill>
          <p:spPr bwMode="auto">
            <a:xfrm>
              <a:off x="0" y="0"/>
              <a:ext cx="2577169" cy="3136410"/>
            </a:xfrm>
            <a:prstGeom prst="rect">
              <a:avLst/>
            </a:prstGeom>
          </p:spPr>
        </p:pic>
        <p:sp>
          <p:nvSpPr>
            <p:cNvPr id="12" name="Rectangle 11"/>
            <p:cNvSpPr/>
            <p:nvPr/>
          </p:nvSpPr>
          <p:spPr bwMode="auto">
            <a:xfrm>
              <a:off x="796056" y="2935116"/>
              <a:ext cx="1105491" cy="18324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CA" sz="600"/>
                <a:t>McQuillen</a:t>
              </a:r>
              <a:r>
                <a:rPr lang="en-CA" sz="600"/>
                <a:t> </a:t>
              </a:r>
              <a:r>
                <a:rPr lang="en-CA" sz="600"/>
                <a:t>Martensen</a:t>
              </a:r>
              <a:r>
                <a:rPr lang="en-CA" sz="600"/>
                <a:t> fig 8.44</a:t>
              </a:r>
              <a:endParaRPr/>
            </a:p>
          </p:txBody>
        </p:sp>
      </p:grpSp>
      <p:sp>
        <p:nvSpPr>
          <p:cNvPr id="14" name="TextBox 13"/>
          <p:cNvSpPr txBox="1"/>
          <p:nvPr/>
        </p:nvSpPr>
        <p:spPr bwMode="auto">
          <a:xfrm>
            <a:off x="838199" y="1460269"/>
            <a:ext cx="2220148" cy="4575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/>
              <a:buChar char="ü"/>
              <a:defRPr/>
            </a:pPr>
            <a:r>
              <a:rPr lang="en-CA" sz="2400"/>
              <a:t>Good rotation</a:t>
            </a:r>
            <a:endParaRPr/>
          </a:p>
        </p:txBody>
      </p:sp>
      <p:sp>
        <p:nvSpPr>
          <p:cNvPr id="15" name="TextBox 14"/>
          <p:cNvSpPr txBox="1"/>
          <p:nvPr/>
        </p:nvSpPr>
        <p:spPr bwMode="auto">
          <a:xfrm>
            <a:off x="838199" y="2012162"/>
            <a:ext cx="2537147" cy="1189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/>
              <a:buChar char="ü"/>
              <a:defRPr/>
            </a:pPr>
            <a:r>
              <a:rPr lang="en-CA" sz="2400"/>
              <a:t>No mandible or skull superimposition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>
          <a:xfrm>
            <a:off x="838200" y="0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CA" sz="2800"/>
              <a:t>Exposure and Technique - Oblique</a:t>
            </a:r>
            <a:endParaRPr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13999" t="0" r="14001" b="0"/>
          <a:stretch/>
        </p:blipFill>
        <p:spPr bwMode="auto">
          <a:xfrm>
            <a:off x="3774190" y="923181"/>
            <a:ext cx="4643620" cy="5780337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 bwMode="auto">
          <a:xfrm>
            <a:off x="3774190" y="923179"/>
            <a:ext cx="820725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/>
              <a:t>80 </a:t>
            </a:r>
            <a:r>
              <a:rPr lang="en-CA"/>
              <a:t>kVp</a:t>
            </a: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>
          <a:xfrm>
            <a:off x="838200" y="-190366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CA" sz="2800"/>
              <a:t>Central Ray and Collimation - Oblique</a:t>
            </a:r>
            <a:endParaRPr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13999" t="0" r="14001" b="0"/>
          <a:stretch/>
        </p:blipFill>
        <p:spPr bwMode="auto">
          <a:xfrm>
            <a:off x="3774190" y="923181"/>
            <a:ext cx="4643620" cy="5780337"/>
          </a:xfrm>
          <a:prstGeom prst="rect">
            <a:avLst/>
          </a:prstGeom>
          <a:noFill/>
        </p:spPr>
      </p:pic>
      <p:cxnSp>
        <p:nvCxnSpPr>
          <p:cNvPr id="3" name="Straight Connector 2"/>
          <p:cNvCxnSpPr>
            <a:stCxn id="4" idx="0"/>
          </p:cNvCxnSpPr>
          <p:nvPr/>
        </p:nvCxnSpPr>
        <p:spPr bwMode="auto">
          <a:xfrm>
            <a:off x="6096000" y="923180"/>
            <a:ext cx="0" cy="5857764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4" idx="1"/>
          </p:cNvCxnSpPr>
          <p:nvPr/>
        </p:nvCxnSpPr>
        <p:spPr bwMode="auto">
          <a:xfrm flipV="1">
            <a:off x="3774190" y="3801439"/>
            <a:ext cx="4643620" cy="11911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 bwMode="auto">
          <a:xfrm>
            <a:off x="4071993" y="1797979"/>
            <a:ext cx="3431537" cy="4700653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>
          <a:xfrm>
            <a:off x="838200" y="-136320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CA" sz="2800"/>
              <a:t>Marker Placement and Artifacts - Oblique</a:t>
            </a:r>
            <a:endParaRPr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13999" t="0" r="14001" b="0"/>
          <a:stretch/>
        </p:blipFill>
        <p:spPr bwMode="auto">
          <a:xfrm>
            <a:off x="3774190" y="923181"/>
            <a:ext cx="4643620" cy="5780337"/>
          </a:xfrm>
          <a:prstGeom prst="rect">
            <a:avLst/>
          </a:prstGeom>
          <a:noFill/>
        </p:spPr>
      </p:pic>
      <p:sp>
        <p:nvSpPr>
          <p:cNvPr id="2" name="Oval 1"/>
          <p:cNvSpPr/>
          <p:nvPr/>
        </p:nvSpPr>
        <p:spPr bwMode="auto">
          <a:xfrm>
            <a:off x="3352804" y="4993241"/>
            <a:ext cx="1212351" cy="1212351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>
          <a:xfrm>
            <a:off x="838200" y="-213239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CA" sz="2800"/>
              <a:t>Anatomy – Open Mouth</a:t>
            </a:r>
            <a:endParaRPr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747326" y="879822"/>
            <a:ext cx="6697348" cy="5098356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 bwMode="auto">
          <a:xfrm>
            <a:off x="5345988" y="2568539"/>
            <a:ext cx="647271" cy="6278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3" name="Rectangle 2"/>
          <p:cNvSpPr/>
          <p:nvPr/>
        </p:nvSpPr>
        <p:spPr bwMode="auto">
          <a:xfrm>
            <a:off x="6661080" y="2471061"/>
            <a:ext cx="647271" cy="7253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4" name="Oval 3"/>
          <p:cNvSpPr/>
          <p:nvPr/>
        </p:nvSpPr>
        <p:spPr bwMode="auto">
          <a:xfrm>
            <a:off x="6096001" y="2471061"/>
            <a:ext cx="472611" cy="725339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CA"/>
          </a:p>
        </p:txBody>
      </p:sp>
      <p:cxnSp>
        <p:nvCxnSpPr>
          <p:cNvPr id="15" name="Straight Arrow Connector 14"/>
          <p:cNvCxnSpPr/>
          <p:nvPr/>
        </p:nvCxnSpPr>
        <p:spPr bwMode="auto">
          <a:xfrm flipV="1">
            <a:off x="4318571" y="2979507"/>
            <a:ext cx="380144" cy="113015"/>
          </a:xfrm>
          <a:prstGeom prst="straightConnector1">
            <a:avLst/>
          </a:prstGeom>
          <a:ln w="28575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 bwMode="auto">
          <a:xfrm flipH="1" flipV="1">
            <a:off x="7760414" y="2979507"/>
            <a:ext cx="421241" cy="328773"/>
          </a:xfrm>
          <a:prstGeom prst="straightConnector1">
            <a:avLst/>
          </a:prstGeom>
          <a:ln w="28575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>
          <a:xfrm>
            <a:off x="838200" y="-85066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CA" sz="2800"/>
              <a:t>Positioning – Open Mouth</a:t>
            </a:r>
            <a:endParaRPr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747326" y="1044208"/>
            <a:ext cx="6697348" cy="5098356"/>
          </a:xfrm>
          <a:prstGeom prst="rect">
            <a:avLst/>
          </a:prstGeom>
          <a:noFill/>
        </p:spPr>
      </p:pic>
      <p:cxnSp>
        <p:nvCxnSpPr>
          <p:cNvPr id="3" name="Straight Connector 2"/>
          <p:cNvCxnSpPr/>
          <p:nvPr/>
        </p:nvCxnSpPr>
        <p:spPr bwMode="auto">
          <a:xfrm>
            <a:off x="5643937" y="2198670"/>
            <a:ext cx="119180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 bwMode="auto">
          <a:xfrm>
            <a:off x="5602841" y="2558265"/>
            <a:ext cx="1335641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 bwMode="auto">
          <a:xfrm>
            <a:off x="6322031" y="1828800"/>
            <a:ext cx="0" cy="2630184"/>
          </a:xfrm>
          <a:prstGeom prst="line">
            <a:avLst/>
          </a:prstGeom>
          <a:ln w="19050">
            <a:solidFill>
              <a:srgbClr val="CC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 bwMode="auto">
          <a:xfrm>
            <a:off x="5941889" y="2938409"/>
            <a:ext cx="770561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 bwMode="auto">
          <a:xfrm>
            <a:off x="4380216" y="3616503"/>
            <a:ext cx="3801438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 bwMode="auto">
          <a:xfrm>
            <a:off x="838200" y="-96689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CA" sz="2800"/>
              <a:t>Exposure and Technique - Open Mouth</a:t>
            </a:r>
            <a:endParaRPr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747326" y="1044208"/>
            <a:ext cx="6697348" cy="5098356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 bwMode="auto">
          <a:xfrm>
            <a:off x="2747326" y="1044207"/>
            <a:ext cx="820725" cy="3661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>
                <a:solidFill>
                  <a:schemeClr val="bg1"/>
                </a:solidFill>
              </a:rPr>
              <a:t>80 </a:t>
            </a:r>
            <a:r>
              <a:rPr lang="en-CA">
                <a:solidFill>
                  <a:schemeClr val="bg1"/>
                </a:solidFill>
              </a:rPr>
              <a:t>kVp</a:t>
            </a:r>
            <a:endParaRPr lang="en-CA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8200" y="-114897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CA" sz="2800"/>
              <a:t>Central Ray and Collimation - Open Mouth</a:t>
            </a:r>
            <a:endParaRPr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747326" y="1044208"/>
            <a:ext cx="6697348" cy="5098356"/>
          </a:xfrm>
          <a:prstGeom prst="rect">
            <a:avLst/>
          </a:prstGeom>
          <a:noFill/>
        </p:spPr>
      </p:pic>
      <p:cxnSp>
        <p:nvCxnSpPr>
          <p:cNvPr id="6" name="Straight Connector 5"/>
          <p:cNvCxnSpPr>
            <a:stCxn id="4" idx="0"/>
            <a:endCxn id="4" idx="2"/>
          </p:cNvCxnSpPr>
          <p:nvPr/>
        </p:nvCxnSpPr>
        <p:spPr bwMode="auto">
          <a:xfrm>
            <a:off x="6096000" y="1044208"/>
            <a:ext cx="0" cy="5098356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4" idx="1"/>
          </p:cNvCxnSpPr>
          <p:nvPr/>
        </p:nvCxnSpPr>
        <p:spPr bwMode="auto">
          <a:xfrm>
            <a:off x="2747326" y="3593387"/>
            <a:ext cx="6697348" cy="2569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 bwMode="auto">
          <a:xfrm>
            <a:off x="4472683" y="1921269"/>
            <a:ext cx="3780882" cy="306939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8200" y="0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CA" sz="2800"/>
              <a:t>Marker Placement &amp; Artifacts - Open Mouth</a:t>
            </a:r>
            <a:endParaRPr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747326" y="1044208"/>
            <a:ext cx="6697348" cy="5098356"/>
          </a:xfrm>
          <a:prstGeom prst="rect">
            <a:avLst/>
          </a:prstGeom>
          <a:noFill/>
        </p:spPr>
      </p:pic>
      <p:sp>
        <p:nvSpPr>
          <p:cNvPr id="5" name="Oval 4"/>
          <p:cNvSpPr/>
          <p:nvPr/>
        </p:nvSpPr>
        <p:spPr bwMode="auto">
          <a:xfrm>
            <a:off x="2325389" y="2054831"/>
            <a:ext cx="1623317" cy="1623317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CA"/>
          </a:p>
        </p:txBody>
      </p:sp>
      <p:sp>
        <p:nvSpPr>
          <p:cNvPr id="6" name="TextBox 5"/>
          <p:cNvSpPr txBox="1"/>
          <p:nvPr/>
        </p:nvSpPr>
        <p:spPr bwMode="auto">
          <a:xfrm>
            <a:off x="4534327" y="3960813"/>
            <a:ext cx="412396" cy="5794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CA" sz="3200" b="1"/>
              <a:t>R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_rels/theme3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Arial"/>
        <a:cs typeface="Arial"/>
      </a:majorFont>
      <a:minorFont>
        <a:latin typeface="Futura PT Book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3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customXml/_rels/item1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1.xml"/></Relationships>
</file>

<file path=customXml/_rels/item2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2.xml"/></Relationships>
</file>

<file path=customXml/_rels/item3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C8DA570-D5FA-4478-BEA4-5835B6E3F3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751DEC9-F16E-49E4-92BE-82FE6CE064A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4A4853B-8D1D-48DA-9CDD-31FED2C272CA}">
  <ds:schemaRefs>
    <ds:schemaRef ds:uri="http://schemas.microsoft.com/office/2006/documentManagement/types"/>
    <ds:schemaRef ds:uri="0e8ffd3b-43fd-47c7-b106-a365eabe9b2c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40751a56-76c9-493a-bc3d-d78480d5c8a7"/>
    <ds:schemaRef ds:uri="http://purl.org/dc/dcmitype/"/>
    <ds:schemaRef ds:uri="http://www.w3.org/XML/1998/namespace"/>
    <ds:schemaRef ds:uri="http://purl.org/dc/terms/"/>
    <ds:schemaRef ds:uri="http://purl.org/dc/elements/1.1/"/>
    <ds:schemaRef ds:uri="d1eb5d66-d4e4-42da-91aa-35af032cfe67"/>
    <ds:schemaRef ds:uri="c80233df-ff72-4ed0-8be6-81c0672dcf1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0</TotalTime>
  <Words>0</Words>
  <Application>onlyoffice/8.3.2.19</Application>
  <PresentationFormat>On-screen Show (4:3)</PresentationFormat>
  <Paragraphs>0</Paragraphs>
  <Slides>23</Slides>
  <Notes>23</Notes>
  <HiddenSlides>0</HiddenSlides>
  <MMClips>2</MMClips>
  <ScaleCrop>0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Theme 1</vt:lpstr>
      <vt:lpstr>Theme 2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</vt:vector>
  </TitlesOfParts>
  <Company>SAIT Polytechnic</Company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Qaiser Rehman</cp:lastModifiedBy>
  <cp:revision>311</cp:revision>
  <dcterms:created xsi:type="dcterms:W3CDTF">2009-04-06T17:04:40Z</dcterms:created>
  <dcterms:modified xsi:type="dcterms:W3CDTF">2025-07-01T18:45:49Z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