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55"/>
  </p:notesMasterIdLst>
  <p:sldIdLst>
    <p:sldId id="256" r:id="rId5"/>
    <p:sldId id="266" r:id="rId6"/>
    <p:sldId id="453" r:id="rId7"/>
    <p:sldId id="454" r:id="rId8"/>
    <p:sldId id="455" r:id="rId9"/>
    <p:sldId id="456" r:id="rId10"/>
    <p:sldId id="457" r:id="rId11"/>
    <p:sldId id="462" r:id="rId12"/>
    <p:sldId id="458" r:id="rId13"/>
    <p:sldId id="297" r:id="rId14"/>
    <p:sldId id="460" r:id="rId15"/>
    <p:sldId id="463" r:id="rId16"/>
    <p:sldId id="465" r:id="rId17"/>
    <p:sldId id="466" r:id="rId18"/>
    <p:sldId id="467" r:id="rId19"/>
    <p:sldId id="468" r:id="rId20"/>
    <p:sldId id="470" r:id="rId21"/>
    <p:sldId id="471" r:id="rId22"/>
    <p:sldId id="520" r:id="rId23"/>
    <p:sldId id="472" r:id="rId24"/>
    <p:sldId id="473" r:id="rId25"/>
    <p:sldId id="521" r:id="rId26"/>
    <p:sldId id="476" r:id="rId27"/>
    <p:sldId id="477" r:id="rId28"/>
    <p:sldId id="478" r:id="rId29"/>
    <p:sldId id="481" r:id="rId30"/>
    <p:sldId id="484" r:id="rId31"/>
    <p:sldId id="485" r:id="rId32"/>
    <p:sldId id="486" r:id="rId33"/>
    <p:sldId id="483" r:id="rId34"/>
    <p:sldId id="487" r:id="rId35"/>
    <p:sldId id="488" r:id="rId36"/>
    <p:sldId id="489" r:id="rId37"/>
    <p:sldId id="524" r:id="rId38"/>
    <p:sldId id="490" r:id="rId39"/>
    <p:sldId id="491" r:id="rId40"/>
    <p:sldId id="492" r:id="rId41"/>
    <p:sldId id="495" r:id="rId42"/>
    <p:sldId id="496" r:id="rId43"/>
    <p:sldId id="498" r:id="rId44"/>
    <p:sldId id="499" r:id="rId45"/>
    <p:sldId id="502" r:id="rId46"/>
    <p:sldId id="503" r:id="rId47"/>
    <p:sldId id="504" r:id="rId48"/>
    <p:sldId id="505" r:id="rId49"/>
    <p:sldId id="506" r:id="rId50"/>
    <p:sldId id="507" r:id="rId51"/>
    <p:sldId id="528" r:id="rId52"/>
    <p:sldId id="513" r:id="rId53"/>
    <p:sldId id="43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a:extLst>
              <a:ext uri="{FF2B5EF4-FFF2-40B4-BE49-F238E27FC236}">
                <a16:creationId xmlns:a16="http://schemas.microsoft.com/office/drawing/2014/main" id="{8E0E989E-9DCD-43DA-8A8D-286E5F887D1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8805BF4-DFB4-41CC-BFA7-2BDA1FD9D3F8}" type="slidenum">
              <a:rPr lang="en-US" altLang="en-US" sz="1200"/>
              <a:pPr/>
              <a:t>3</a:t>
            </a:fld>
            <a:endParaRPr lang="en-US" altLang="en-US" sz="1200"/>
          </a:p>
        </p:txBody>
      </p:sp>
      <p:sp>
        <p:nvSpPr>
          <p:cNvPr id="79875" name="Rectangle 2">
            <a:extLst>
              <a:ext uri="{FF2B5EF4-FFF2-40B4-BE49-F238E27FC236}">
                <a16:creationId xmlns:a16="http://schemas.microsoft.com/office/drawing/2014/main" id="{355273E9-6F44-46AA-A5FE-09D12B084141}"/>
              </a:ext>
            </a:extLst>
          </p:cNvPr>
          <p:cNvSpPr>
            <a:spLocks noGrp="1" noRot="1" noChangeAspect="1" noChangeArrowheads="1" noTextEdit="1"/>
          </p:cNvSpPr>
          <p:nvPr>
            <p:ph type="sldImg"/>
          </p:nvPr>
        </p:nvSpPr>
        <p:spPr>
          <a:solidFill>
            <a:srgbClr val="FFFFFF"/>
          </a:solidFill>
          <a:ln/>
        </p:spPr>
      </p:sp>
      <p:sp>
        <p:nvSpPr>
          <p:cNvPr id="79876" name="Rectangle 3">
            <a:extLst>
              <a:ext uri="{FF2B5EF4-FFF2-40B4-BE49-F238E27FC236}">
                <a16:creationId xmlns:a16="http://schemas.microsoft.com/office/drawing/2014/main" id="{0BD97BF8-0243-48E9-8557-BE064B82F42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HIPAA protects the privacy and security of patient information. </a:t>
            </a:r>
          </a:p>
          <a:p>
            <a:pPr>
              <a:buFontTx/>
              <a:buChar char="•"/>
            </a:pPr>
            <a:r>
              <a:rPr lang="en-US" altLang="en-US">
                <a:latin typeface="Arial" panose="020B0604020202020204" pitchFamily="34" charset="0"/>
                <a:ea typeface="ＭＳ Ｐゴシック" panose="020B0600070205080204" pitchFamily="34" charset="-128"/>
              </a:rPr>
              <a:t>Massage therapists are more likely to have to comply with HIPAA regulations if they practice in a medical care environment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a:extLst>
              <a:ext uri="{FF2B5EF4-FFF2-40B4-BE49-F238E27FC236}">
                <a16:creationId xmlns:a16="http://schemas.microsoft.com/office/drawing/2014/main" id="{C26D7969-94A9-4FF1-A641-1435B13C621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0181AB8-E5CE-416B-9055-1448FF8FECF3}" type="slidenum">
              <a:rPr lang="en-US" altLang="en-US" sz="1200"/>
              <a:pPr/>
              <a:t>4</a:t>
            </a:fld>
            <a:endParaRPr lang="en-US" altLang="en-US" sz="1200"/>
          </a:p>
        </p:txBody>
      </p:sp>
      <p:sp>
        <p:nvSpPr>
          <p:cNvPr id="81923" name="Rectangle 2">
            <a:extLst>
              <a:ext uri="{FF2B5EF4-FFF2-40B4-BE49-F238E27FC236}">
                <a16:creationId xmlns:a16="http://schemas.microsoft.com/office/drawing/2014/main" id="{72CBCAB5-79E5-4B04-8A61-870652789F48}"/>
              </a:ext>
            </a:extLst>
          </p:cNvPr>
          <p:cNvSpPr>
            <a:spLocks noGrp="1" noRot="1" noChangeAspect="1" noChangeArrowheads="1" noTextEdit="1"/>
          </p:cNvSpPr>
          <p:nvPr>
            <p:ph type="sldImg"/>
          </p:nvPr>
        </p:nvSpPr>
        <p:spPr>
          <a:solidFill>
            <a:srgbClr val="FFFFFF"/>
          </a:solidFill>
          <a:ln/>
        </p:spPr>
      </p:sp>
      <p:sp>
        <p:nvSpPr>
          <p:cNvPr id="81924" name="Rectangle 3">
            <a:extLst>
              <a:ext uri="{FF2B5EF4-FFF2-40B4-BE49-F238E27FC236}">
                <a16:creationId xmlns:a16="http://schemas.microsoft.com/office/drawing/2014/main" id="{F2790796-FC93-452F-AC93-CC8F6A106A7A}"/>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If patient/client data are shared with a third party, a certain level of trust must be established to ensure that the external party to whom data are passed can guarantee that they will maintain data integrity and confidentiality; this is called the </a:t>
            </a:r>
            <a:r>
              <a:rPr lang="en-US" altLang="en-US" i="1">
                <a:latin typeface="Arial" panose="020B0604020202020204" pitchFamily="34" charset="0"/>
                <a:ea typeface="ＭＳ Ｐゴシック" panose="020B0600070205080204" pitchFamily="34" charset="-128"/>
              </a:rPr>
              <a:t>chain of trust.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0C1E2D72-2BD2-4095-A6E6-6B433E708DD0}"/>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DC699D2A-52CA-4102-ACCB-831A33E8BDDA}" type="slidenum">
              <a:rPr lang="en-US" altLang="en-US" sz="1200"/>
              <a:pPr/>
              <a:t>5</a:t>
            </a:fld>
            <a:endParaRPr lang="en-US" altLang="en-US" sz="1200"/>
          </a:p>
        </p:txBody>
      </p:sp>
      <p:sp>
        <p:nvSpPr>
          <p:cNvPr id="83971" name="Rectangle 2">
            <a:extLst>
              <a:ext uri="{FF2B5EF4-FFF2-40B4-BE49-F238E27FC236}">
                <a16:creationId xmlns:a16="http://schemas.microsoft.com/office/drawing/2014/main" id="{5B80F43E-DB0C-4F11-901F-EBA2D6901495}"/>
              </a:ext>
            </a:extLst>
          </p:cNvPr>
          <p:cNvSpPr>
            <a:spLocks noGrp="1" noRot="1" noChangeAspect="1" noChangeArrowheads="1" noTextEdit="1"/>
          </p:cNvSpPr>
          <p:nvPr>
            <p:ph type="sldImg"/>
          </p:nvPr>
        </p:nvSpPr>
        <p:spPr>
          <a:solidFill>
            <a:srgbClr val="FFFFFF"/>
          </a:solidFill>
          <a:ln/>
        </p:spPr>
      </p:sp>
      <p:sp>
        <p:nvSpPr>
          <p:cNvPr id="83972" name="Rectangle 3">
            <a:extLst>
              <a:ext uri="{FF2B5EF4-FFF2-40B4-BE49-F238E27FC236}">
                <a16:creationId xmlns:a16="http://schemas.microsoft.com/office/drawing/2014/main" id="{5FF49B79-0064-417E-B89F-187F21FE0C38}"/>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Avoid using email and faxes for confidential information.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a:extLst>
              <a:ext uri="{FF2B5EF4-FFF2-40B4-BE49-F238E27FC236}">
                <a16:creationId xmlns:a16="http://schemas.microsoft.com/office/drawing/2014/main" id="{EDC5A82D-C264-4F7D-98B2-44B5D2A39B3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8CC78D7-6F92-4A2D-BC9E-19E628EBC3AF}" type="slidenum">
              <a:rPr lang="en-US" altLang="en-US" sz="1200"/>
              <a:pPr/>
              <a:t>6</a:t>
            </a:fld>
            <a:endParaRPr lang="en-US" altLang="en-US" sz="1200"/>
          </a:p>
        </p:txBody>
      </p:sp>
      <p:sp>
        <p:nvSpPr>
          <p:cNvPr id="86019" name="Rectangle 2">
            <a:extLst>
              <a:ext uri="{FF2B5EF4-FFF2-40B4-BE49-F238E27FC236}">
                <a16:creationId xmlns:a16="http://schemas.microsoft.com/office/drawing/2014/main" id="{B67C33B1-B99D-4125-B900-16F6E8B20FAD}"/>
              </a:ext>
            </a:extLst>
          </p:cNvPr>
          <p:cNvSpPr>
            <a:spLocks noGrp="1" noRot="1" noChangeAspect="1" noChangeArrowheads="1" noTextEdit="1"/>
          </p:cNvSpPr>
          <p:nvPr>
            <p:ph type="sldImg"/>
          </p:nvPr>
        </p:nvSpPr>
        <p:spPr>
          <a:solidFill>
            <a:srgbClr val="FFFFFF"/>
          </a:solidFill>
          <a:ln/>
        </p:spPr>
      </p:sp>
      <p:sp>
        <p:nvSpPr>
          <p:cNvPr id="86020" name="Rectangle 3">
            <a:extLst>
              <a:ext uri="{FF2B5EF4-FFF2-40B4-BE49-F238E27FC236}">
                <a16:creationId xmlns:a16="http://schemas.microsoft.com/office/drawing/2014/main" id="{AFEBD0FA-3C03-407E-B8EE-1B7C7F7E802F}"/>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Massage therapists also need to inform clients of how electronic client record keeping is used. </a:t>
            </a:r>
          </a:p>
          <a:p>
            <a:pPr>
              <a:buFontTx/>
              <a:buChar char="•"/>
            </a:pPr>
            <a:r>
              <a:rPr lang="en-US" altLang="en-US">
                <a:latin typeface="Arial" panose="020B0604020202020204" pitchFamily="34" charset="0"/>
                <a:ea typeface="ＭＳ Ｐゴシック" panose="020B0600070205080204" pitchFamily="34" charset="-128"/>
              </a:rPr>
              <a:t>A HIPAA declaration that clearly describes the process for management of a client’</a:t>
            </a:r>
            <a:r>
              <a:rPr lang="en-US" altLang="ja-JP">
                <a:latin typeface="Arial" panose="020B0604020202020204" pitchFamily="34" charset="0"/>
                <a:ea typeface="ＭＳ Ｐゴシック" panose="020B0600070205080204" pitchFamily="34" charset="-128"/>
              </a:rPr>
              <a:t>s records must be available for the client to read and sign. </a:t>
            </a: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a:extLst>
              <a:ext uri="{FF2B5EF4-FFF2-40B4-BE49-F238E27FC236}">
                <a16:creationId xmlns:a16="http://schemas.microsoft.com/office/drawing/2014/main" id="{C2655798-028A-4F71-A3D7-86C2C45525B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46EF10E-3A2A-48E3-A3EB-63CE206654B8}" type="slidenum">
              <a:rPr lang="en-US" altLang="en-US" sz="1200"/>
              <a:pPr/>
              <a:t>7</a:t>
            </a:fld>
            <a:endParaRPr lang="en-US" altLang="en-US" sz="1200"/>
          </a:p>
        </p:txBody>
      </p:sp>
      <p:sp>
        <p:nvSpPr>
          <p:cNvPr id="88067" name="Rectangle 2">
            <a:extLst>
              <a:ext uri="{FF2B5EF4-FFF2-40B4-BE49-F238E27FC236}">
                <a16:creationId xmlns:a16="http://schemas.microsoft.com/office/drawing/2014/main" id="{8672C21B-C96B-4110-992C-84AC0F208D99}"/>
              </a:ext>
            </a:extLst>
          </p:cNvPr>
          <p:cNvSpPr>
            <a:spLocks noGrp="1" noRot="1" noChangeAspect="1" noChangeArrowheads="1" noTextEdit="1"/>
          </p:cNvSpPr>
          <p:nvPr>
            <p:ph type="sldImg"/>
          </p:nvPr>
        </p:nvSpPr>
        <p:spPr>
          <a:solidFill>
            <a:srgbClr val="FFFFFF"/>
          </a:solidFill>
          <a:ln/>
        </p:spPr>
      </p:sp>
      <p:sp>
        <p:nvSpPr>
          <p:cNvPr id="88068" name="Rectangle 3">
            <a:extLst>
              <a:ext uri="{FF2B5EF4-FFF2-40B4-BE49-F238E27FC236}">
                <a16:creationId xmlns:a16="http://schemas.microsoft.com/office/drawing/2014/main" id="{61EBC231-25B9-4766-9DAA-00215AC0DDC6}"/>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HIPAA defines PHI as confidential, personal, identifiable health information about individuals that is created or received and is transmitted or maintained in any form. </a:t>
            </a:r>
          </a:p>
          <a:p>
            <a:pPr>
              <a:buFontTx/>
              <a:buChar char="•"/>
            </a:pPr>
            <a:r>
              <a:rPr lang="en-US" altLang="en-US">
                <a:latin typeface="Arial" panose="020B0604020202020204" pitchFamily="34" charset="0"/>
                <a:ea typeface="ＭＳ Ｐゴシック" panose="020B0600070205080204" pitchFamily="34" charset="-128"/>
              </a:rPr>
              <a:t>Massage therapists must keep up-to-date on HIPAA requirements.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7B812727-E6A2-4C28-9D92-4DCD5AA05F07}"/>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ACA048A-5719-4CC5-8D03-72061521FE86}" type="slidenum">
              <a:rPr lang="en-US" altLang="en-US" sz="1200"/>
              <a:pPr algn="r" eaLnBrk="1" hangingPunct="1"/>
              <a:t>8</a:t>
            </a:fld>
            <a:endParaRPr lang="en-US" altLang="en-US" sz="1200"/>
          </a:p>
        </p:txBody>
      </p:sp>
      <p:sp>
        <p:nvSpPr>
          <p:cNvPr id="90115" name="Rectangle 2">
            <a:extLst>
              <a:ext uri="{FF2B5EF4-FFF2-40B4-BE49-F238E27FC236}">
                <a16:creationId xmlns:a16="http://schemas.microsoft.com/office/drawing/2014/main" id="{FCC1DF9E-8E90-440A-815F-05A17210F186}"/>
              </a:ext>
            </a:extLst>
          </p:cNvPr>
          <p:cNvSpPr>
            <a:spLocks noGrp="1" noRot="1" noChangeAspect="1" noChangeArrowheads="1" noTextEdit="1"/>
          </p:cNvSpPr>
          <p:nvPr>
            <p:ph type="sldImg"/>
          </p:nvPr>
        </p:nvSpPr>
        <p:spPr>
          <a:solidFill>
            <a:srgbClr val="FFFFFF"/>
          </a:solidFill>
          <a:ln/>
        </p:spPr>
      </p:sp>
      <p:sp>
        <p:nvSpPr>
          <p:cNvPr id="90116" name="Rectangle 3">
            <a:extLst>
              <a:ext uri="{FF2B5EF4-FFF2-40B4-BE49-F238E27FC236}">
                <a16:creationId xmlns:a16="http://schemas.microsoft.com/office/drawing/2014/main" id="{2CD859A1-0052-45B9-B362-C0584AE00454}"/>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HIPAA’</a:t>
            </a:r>
            <a:r>
              <a:rPr lang="en-US" altLang="ja-JP">
                <a:latin typeface="Arial" panose="020B0604020202020204" pitchFamily="34" charset="0"/>
                <a:ea typeface="ＭＳ Ｐゴシック" panose="020B0600070205080204" pitchFamily="34" charset="-128"/>
              </a:rPr>
              <a:t>s Privacy Rule stipulates that all members of the enterprise workforce receive training that is appropriate to their organizational roles. </a:t>
            </a: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9BFDE244-7666-4EE5-8B66-A2AEC20DEC2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EF626D3-873E-4F7D-B063-41302D08EC81}" type="slidenum">
              <a:rPr lang="en-US" altLang="en-US" sz="1200"/>
              <a:pPr/>
              <a:t>9</a:t>
            </a:fld>
            <a:endParaRPr lang="en-US" altLang="en-US" sz="1200"/>
          </a:p>
        </p:txBody>
      </p:sp>
      <p:sp>
        <p:nvSpPr>
          <p:cNvPr id="92163" name="Rectangle 2">
            <a:extLst>
              <a:ext uri="{FF2B5EF4-FFF2-40B4-BE49-F238E27FC236}">
                <a16:creationId xmlns:a16="http://schemas.microsoft.com/office/drawing/2014/main" id="{8A9BBE89-E4E3-49BB-B41C-1CE0B35731B5}"/>
              </a:ext>
            </a:extLst>
          </p:cNvPr>
          <p:cNvSpPr>
            <a:spLocks noGrp="1" noRot="1" noChangeAspect="1" noChangeArrowheads="1" noTextEdit="1"/>
          </p:cNvSpPr>
          <p:nvPr>
            <p:ph type="sldImg"/>
          </p:nvPr>
        </p:nvSpPr>
        <p:spPr>
          <a:solidFill>
            <a:srgbClr val="FFFFFF"/>
          </a:solidFill>
          <a:ln/>
        </p:spPr>
      </p:sp>
      <p:sp>
        <p:nvSpPr>
          <p:cNvPr id="92164" name="Rectangle 3">
            <a:extLst>
              <a:ext uri="{FF2B5EF4-FFF2-40B4-BE49-F238E27FC236}">
                <a16:creationId xmlns:a16="http://schemas.microsoft.com/office/drawing/2014/main" id="{14F18B75-1118-460C-B74E-573FAE1C4660}"/>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What are some examples of needs? </a:t>
            </a:r>
            <a:r>
              <a:rPr lang="en-US" altLang="en-US" i="1">
                <a:latin typeface="Arial" panose="020B0604020202020204" pitchFamily="34" charset="0"/>
                <a:ea typeface="ＭＳ Ｐゴシック" panose="020B0600070205080204" pitchFamily="34" charset="-128"/>
              </a:rPr>
              <a:t>(Needs include air, water, food, shelter, and sensory stimulation.)</a:t>
            </a:r>
          </a:p>
          <a:p>
            <a:pPr>
              <a:buFontTx/>
              <a:buChar char="•"/>
            </a:pPr>
            <a:r>
              <a:rPr lang="en-US" altLang="en-US">
                <a:latin typeface="Arial" panose="020B0604020202020204" pitchFamily="34" charset="0"/>
                <a:ea typeface="ＭＳ Ｐゴシック" panose="020B0600070205080204" pitchFamily="34" charset="-128"/>
              </a:rPr>
              <a:t>What are some examples of wants? </a:t>
            </a:r>
            <a:r>
              <a:rPr lang="en-US" altLang="en-US" i="1">
                <a:latin typeface="Arial" panose="020B0604020202020204" pitchFamily="34" charset="0"/>
                <a:ea typeface="ＭＳ Ｐゴシック" panose="020B0600070205080204" pitchFamily="34" charset="-128"/>
              </a:rPr>
              <a:t>(Examples of wants include a certain type of car or home, a particular job, a piece of chocolate cake, or a relationship with a particular person.)</a:t>
            </a:r>
            <a:r>
              <a:rPr lang="en-US" altLang="en-US">
                <a:latin typeface="Arial" panose="020B0604020202020204" pitchFamily="34" charset="0"/>
                <a:ea typeface="ＭＳ Ｐゴシック" panose="020B0600070205080204" pitchFamily="34" charset="-128"/>
              </a:rPr>
              <a:t> </a:t>
            </a:r>
          </a:p>
          <a:p>
            <a:pPr>
              <a:buFontTx/>
              <a:buChar char="•"/>
            </a:pPr>
            <a:r>
              <a:rPr lang="en-US" altLang="en-US">
                <a:latin typeface="Arial" panose="020B0604020202020204" pitchFamily="34" charset="0"/>
                <a:ea typeface="ＭＳ Ｐゴシック" panose="020B0600070205080204" pitchFamily="34" charset="-128"/>
              </a:rPr>
              <a:t>The massage professional should have a clear understanding of personal motivation in the therapy setting and a thorough understanding of professional boundaries and ways to maintain them. </a:t>
            </a:r>
          </a:p>
          <a:p>
            <a:pPr>
              <a:buFontTx/>
              <a:buChar char="•"/>
            </a:pP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a:extLst>
              <a:ext uri="{FF2B5EF4-FFF2-40B4-BE49-F238E27FC236}">
                <a16:creationId xmlns:a16="http://schemas.microsoft.com/office/drawing/2014/main" id="{CE2ED93A-77F3-492D-849D-1B119487187E}"/>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6896B15-7A18-401A-A979-5C76C17F16B4}" type="slidenum">
              <a:rPr lang="en-US" altLang="en-US" sz="1200"/>
              <a:pPr/>
              <a:t>11</a:t>
            </a:fld>
            <a:endParaRPr lang="en-US" altLang="en-US" sz="1200"/>
          </a:p>
        </p:txBody>
      </p:sp>
      <p:sp>
        <p:nvSpPr>
          <p:cNvPr id="94211" name="Rectangle 2">
            <a:extLst>
              <a:ext uri="{FF2B5EF4-FFF2-40B4-BE49-F238E27FC236}">
                <a16:creationId xmlns:a16="http://schemas.microsoft.com/office/drawing/2014/main" id="{EA76AA00-7CBB-467C-B5DC-0479100460E3}"/>
              </a:ext>
            </a:extLst>
          </p:cNvPr>
          <p:cNvSpPr>
            <a:spLocks noGrp="1" noRot="1" noChangeAspect="1" noChangeArrowheads="1" noTextEdit="1"/>
          </p:cNvSpPr>
          <p:nvPr>
            <p:ph type="sldImg"/>
          </p:nvPr>
        </p:nvSpPr>
        <p:spPr>
          <a:solidFill>
            <a:srgbClr val="FFFFFF"/>
          </a:solidFill>
          <a:ln/>
        </p:spPr>
      </p:sp>
      <p:sp>
        <p:nvSpPr>
          <p:cNvPr id="94212" name="Rectangle 3">
            <a:extLst>
              <a:ext uri="{FF2B5EF4-FFF2-40B4-BE49-F238E27FC236}">
                <a16:creationId xmlns:a16="http://schemas.microsoft.com/office/drawing/2014/main" id="{BFE8D79F-5465-4AD6-85A8-D770E434FAF6}"/>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Define your personal boundaries by looking honestly at your fears, frustrations, prejudices, biases, and personal and moral value systems.</a:t>
            </a:r>
          </a:p>
          <a:p>
            <a:pPr>
              <a:buFontTx/>
              <a:buChar char="•"/>
            </a:pPr>
            <a:r>
              <a:rPr lang="en-US" altLang="en-US">
                <a:latin typeface="Arial" panose="020B0604020202020204" pitchFamily="34" charset="0"/>
                <a:ea typeface="ＭＳ Ｐゴシック" panose="020B0600070205080204" pitchFamily="34" charset="-128"/>
              </a:rPr>
              <a:t>Personal boundaries provide guidelines for setting professional boundaries.</a:t>
            </a:r>
          </a:p>
          <a:p>
            <a:pPr>
              <a:buFontTx/>
              <a:buChar char="•"/>
            </a:pPr>
            <a:r>
              <a:rPr lang="en-US" altLang="en-US">
                <a:latin typeface="Arial" panose="020B0604020202020204" pitchFamily="34" charset="0"/>
                <a:ea typeface="ＭＳ Ｐゴシック" panose="020B0600070205080204" pitchFamily="34" charset="-128"/>
              </a:rPr>
              <a:t>Determine and consider the client’</a:t>
            </a:r>
            <a:r>
              <a:rPr lang="en-US" altLang="ja-JP">
                <a:latin typeface="Arial" panose="020B0604020202020204" pitchFamily="34" charset="0"/>
                <a:ea typeface="ＭＳ Ｐゴシック" panose="020B0600070205080204" pitchFamily="34" charset="-128"/>
              </a:rPr>
              <a:t>s needs and wants to maintain the best professional relationship possible. </a:t>
            </a:r>
          </a:p>
          <a:p>
            <a:pPr>
              <a:buFontTx/>
              <a:buChar char="•"/>
            </a:pPr>
            <a:r>
              <a:rPr lang="en-US" altLang="en-US">
                <a:latin typeface="Arial" panose="020B0604020202020204" pitchFamily="34" charset="0"/>
                <a:ea typeface="ＭＳ Ｐゴシック" panose="020B0600070205080204" pitchFamily="34" charset="-128"/>
              </a:rPr>
              <a:t>Discuss ethnicity, culture, religion, gender identity, and social stratification.</a:t>
            </a:r>
          </a:p>
          <a:p>
            <a:pPr>
              <a:buFontTx/>
              <a:buChar char="•"/>
            </a:pPr>
            <a:r>
              <a:rPr lang="en-US" altLang="en-US">
                <a:latin typeface="Arial" panose="020B0604020202020204" pitchFamily="34" charset="0"/>
                <a:ea typeface="ＭＳ Ｐゴシック" panose="020B0600070205080204" pitchFamily="34" charset="-128"/>
              </a:rPr>
              <a:t>Once we are aware of our boundaries, then we need to help our clients establish their boundaries.</a:t>
            </a:r>
          </a:p>
          <a:p>
            <a:pPr>
              <a:buFontTx/>
              <a:buChar char="•"/>
            </a:pPr>
            <a:r>
              <a:rPr lang="en-US" altLang="en-US">
                <a:latin typeface="Arial" panose="020B0604020202020204" pitchFamily="34" charset="0"/>
                <a:ea typeface="ＭＳ Ｐゴシック" panose="020B0600070205080204" pitchFamily="34" charset="-128"/>
              </a:rPr>
              <a:t>Refer to Box 2.8.</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a:extLst>
              <a:ext uri="{FF2B5EF4-FFF2-40B4-BE49-F238E27FC236}">
                <a16:creationId xmlns:a16="http://schemas.microsoft.com/office/drawing/2014/main" id="{63AA9D4B-1BD1-4E9B-826F-CF38DC90C9A9}"/>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E42C310-5F1C-44FC-A3CA-0EB56C1CFC55}" type="slidenum">
              <a:rPr lang="en-US" altLang="en-US" sz="1200"/>
              <a:pPr algn="r" eaLnBrk="1" hangingPunct="1"/>
              <a:t>12</a:t>
            </a:fld>
            <a:endParaRPr lang="en-US" altLang="en-US" sz="1200"/>
          </a:p>
        </p:txBody>
      </p:sp>
      <p:sp>
        <p:nvSpPr>
          <p:cNvPr id="96259" name="Rectangle 2">
            <a:extLst>
              <a:ext uri="{FF2B5EF4-FFF2-40B4-BE49-F238E27FC236}">
                <a16:creationId xmlns:a16="http://schemas.microsoft.com/office/drawing/2014/main" id="{1E47DBE0-A5E2-487B-A982-343C68C38EF5}"/>
              </a:ext>
            </a:extLst>
          </p:cNvPr>
          <p:cNvSpPr>
            <a:spLocks noGrp="1" noRot="1" noChangeAspect="1" noChangeArrowheads="1" noTextEdit="1"/>
          </p:cNvSpPr>
          <p:nvPr>
            <p:ph type="sldImg"/>
          </p:nvPr>
        </p:nvSpPr>
        <p:spPr>
          <a:solidFill>
            <a:srgbClr val="FFFFFF"/>
          </a:solidFill>
          <a:ln/>
        </p:spPr>
      </p:sp>
      <p:sp>
        <p:nvSpPr>
          <p:cNvPr id="96260" name="Rectangle 3">
            <a:extLst>
              <a:ext uri="{FF2B5EF4-FFF2-40B4-BE49-F238E27FC236}">
                <a16:creationId xmlns:a16="http://schemas.microsoft.com/office/drawing/2014/main" id="{D201D180-A1D7-4F99-827E-0DFC1EAC52B3}"/>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You may refuse to work with anyone as long as you explain the reasons and the fact that these reasons ultimately would affect the quality of care for the client; this is called </a:t>
            </a:r>
            <a:r>
              <a:rPr lang="en-US" altLang="en-US" i="1">
                <a:latin typeface="Arial" panose="020B0604020202020204" pitchFamily="34" charset="0"/>
                <a:ea typeface="ＭＳ Ｐゴシック" panose="020B0600070205080204" pitchFamily="34" charset="-128"/>
              </a:rPr>
              <a:t>disclosure.</a:t>
            </a:r>
          </a:p>
          <a:p>
            <a:pPr>
              <a:buFontTx/>
              <a:buChar char="•"/>
            </a:pPr>
            <a:r>
              <a:rPr lang="en-US" altLang="en-US">
                <a:latin typeface="Arial" panose="020B0604020202020204" pitchFamily="34" charset="0"/>
                <a:ea typeface="ＭＳ Ｐゴシック" panose="020B0600070205080204" pitchFamily="34" charset="-128"/>
              </a:rPr>
              <a:t>Clear professional boundaries support an effective therapeutic process for both the client and the professional. </a:t>
            </a:r>
          </a:p>
          <a:p>
            <a:pPr>
              <a:buFontTx/>
              <a:buChar char="•"/>
            </a:pPr>
            <a:r>
              <a:rPr lang="en-US" altLang="en-US">
                <a:latin typeface="Arial" panose="020B0604020202020204" pitchFamily="34" charset="0"/>
                <a:ea typeface="ＭＳ Ｐゴシック" panose="020B0600070205080204" pitchFamily="34" charset="-128"/>
              </a:rPr>
              <a:t>Remember, touch tells the truth.</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a:extLst>
              <a:ext uri="{FF2B5EF4-FFF2-40B4-BE49-F238E27FC236}">
                <a16:creationId xmlns:a16="http://schemas.microsoft.com/office/drawing/2014/main" id="{F7AB4F32-EEAE-4F9E-80DB-80867570A419}"/>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CAEB2D7-2D43-48BD-9B60-DF769124B9C6}" type="slidenum">
              <a:rPr lang="en-US" altLang="en-US" sz="1200"/>
              <a:pPr algn="r" eaLnBrk="1" hangingPunct="1"/>
              <a:t>13</a:t>
            </a:fld>
            <a:endParaRPr lang="en-US" altLang="en-US" sz="1200"/>
          </a:p>
        </p:txBody>
      </p:sp>
      <p:sp>
        <p:nvSpPr>
          <p:cNvPr id="98307" name="Rectangle 2">
            <a:extLst>
              <a:ext uri="{FF2B5EF4-FFF2-40B4-BE49-F238E27FC236}">
                <a16:creationId xmlns:a16="http://schemas.microsoft.com/office/drawing/2014/main" id="{67ACF37D-B775-49D7-9271-E49F1EE03DE9}"/>
              </a:ext>
            </a:extLst>
          </p:cNvPr>
          <p:cNvSpPr>
            <a:spLocks noGrp="1" noRot="1" noChangeAspect="1" noChangeArrowheads="1" noTextEdit="1"/>
          </p:cNvSpPr>
          <p:nvPr>
            <p:ph type="sldImg"/>
          </p:nvPr>
        </p:nvSpPr>
        <p:spPr>
          <a:solidFill>
            <a:srgbClr val="FFFFFF"/>
          </a:solidFill>
          <a:ln/>
        </p:spPr>
      </p:sp>
      <p:sp>
        <p:nvSpPr>
          <p:cNvPr id="98308" name="Rectangle 3">
            <a:extLst>
              <a:ext uri="{FF2B5EF4-FFF2-40B4-BE49-F238E27FC236}">
                <a16:creationId xmlns:a16="http://schemas.microsoft.com/office/drawing/2014/main" id="{339E6DA7-2C62-4935-AADB-58781A0BA069}"/>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Even when services are exchanged between peer professionals, the power differential exists because one is placed in the position of controlling the situation.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a:extLst>
              <a:ext uri="{FF2B5EF4-FFF2-40B4-BE49-F238E27FC236}">
                <a16:creationId xmlns:a16="http://schemas.microsoft.com/office/drawing/2014/main" id="{96810CC7-418E-4EC1-8370-C39A11ADBA34}"/>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9B2F4D3-68F5-4C70-A4B3-A572B197E3A0}" type="slidenum">
              <a:rPr lang="en-US" altLang="en-US" sz="1200"/>
              <a:pPr algn="r" eaLnBrk="1" hangingPunct="1"/>
              <a:t>14</a:t>
            </a:fld>
            <a:endParaRPr lang="en-US" altLang="en-US" sz="1200"/>
          </a:p>
        </p:txBody>
      </p:sp>
      <p:sp>
        <p:nvSpPr>
          <p:cNvPr id="100355" name="Rectangle 2">
            <a:extLst>
              <a:ext uri="{FF2B5EF4-FFF2-40B4-BE49-F238E27FC236}">
                <a16:creationId xmlns:a16="http://schemas.microsoft.com/office/drawing/2014/main" id="{BB9EC57C-2D0A-4628-9DCA-6726954F3BA9}"/>
              </a:ext>
            </a:extLst>
          </p:cNvPr>
          <p:cNvSpPr>
            <a:spLocks noGrp="1" noRot="1" noChangeAspect="1" noChangeArrowheads="1" noTextEdit="1"/>
          </p:cNvSpPr>
          <p:nvPr>
            <p:ph type="sldImg"/>
          </p:nvPr>
        </p:nvSpPr>
        <p:spPr>
          <a:solidFill>
            <a:srgbClr val="FFFFFF"/>
          </a:solidFill>
          <a:ln/>
        </p:spPr>
      </p:sp>
      <p:sp>
        <p:nvSpPr>
          <p:cNvPr id="100356" name="Rectangle 3">
            <a:extLst>
              <a:ext uri="{FF2B5EF4-FFF2-40B4-BE49-F238E27FC236}">
                <a16:creationId xmlns:a16="http://schemas.microsoft.com/office/drawing/2014/main" id="{CBD25C0B-4847-4F33-B224-ED7DBFC3BD5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Why does the professional need to know about issues like transference? </a:t>
            </a:r>
            <a:r>
              <a:rPr lang="en-US" altLang="en-US" i="1">
                <a:latin typeface="Arial" panose="020B0604020202020204" pitchFamily="34" charset="0"/>
                <a:ea typeface="ＭＳ Ｐゴシック" panose="020B0600070205080204" pitchFamily="34" charset="-128"/>
              </a:rPr>
              <a:t>(These issues should be minimized because they diminish the effectiveness of the therapeutic relationship.)</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a:extLst>
              <a:ext uri="{FF2B5EF4-FFF2-40B4-BE49-F238E27FC236}">
                <a16:creationId xmlns:a16="http://schemas.microsoft.com/office/drawing/2014/main" id="{5DC2EAB6-7FAB-4C6C-BFD1-4E80C6E36939}"/>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EA0E68B-249E-4BE7-9B1C-1A916F204F07}" type="slidenum">
              <a:rPr lang="en-US" altLang="en-US" sz="1200"/>
              <a:pPr algn="r" eaLnBrk="1" hangingPunct="1"/>
              <a:t>15</a:t>
            </a:fld>
            <a:endParaRPr lang="en-US" altLang="en-US" sz="1200"/>
          </a:p>
        </p:txBody>
      </p:sp>
      <p:sp>
        <p:nvSpPr>
          <p:cNvPr id="102403" name="Rectangle 2">
            <a:extLst>
              <a:ext uri="{FF2B5EF4-FFF2-40B4-BE49-F238E27FC236}">
                <a16:creationId xmlns:a16="http://schemas.microsoft.com/office/drawing/2014/main" id="{A7570B1C-016A-479A-A9CD-C74F39C227F3}"/>
              </a:ext>
            </a:extLst>
          </p:cNvPr>
          <p:cNvSpPr>
            <a:spLocks noGrp="1" noRot="1" noChangeAspect="1" noChangeArrowheads="1" noTextEdit="1"/>
          </p:cNvSpPr>
          <p:nvPr>
            <p:ph type="sldImg"/>
          </p:nvPr>
        </p:nvSpPr>
        <p:spPr>
          <a:solidFill>
            <a:srgbClr val="FFFFFF"/>
          </a:solidFill>
          <a:ln/>
        </p:spPr>
      </p:sp>
      <p:sp>
        <p:nvSpPr>
          <p:cNvPr id="102404" name="Rectangle 3">
            <a:extLst>
              <a:ext uri="{FF2B5EF4-FFF2-40B4-BE49-F238E27FC236}">
                <a16:creationId xmlns:a16="http://schemas.microsoft.com/office/drawing/2014/main" id="{1CF2EFC0-524F-453B-8A09-D51507B3379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If the client’</a:t>
            </a:r>
            <a:r>
              <a:rPr lang="en-US" altLang="ja-JP">
                <a:latin typeface="Arial" panose="020B0604020202020204" pitchFamily="34" charset="0"/>
                <a:ea typeface="ＭＳ Ｐゴシック" panose="020B0600070205080204" pitchFamily="34" charset="-128"/>
              </a:rPr>
              <a:t>s expectations are not met, the person may blame the professional. </a:t>
            </a:r>
          </a:p>
          <a:p>
            <a:pPr>
              <a:buFontTx/>
              <a:buChar char="•"/>
            </a:pPr>
            <a:r>
              <a:rPr lang="en-US" altLang="en-US">
                <a:latin typeface="Arial" panose="020B0604020202020204" pitchFamily="34" charset="0"/>
                <a:ea typeface="ＭＳ Ｐゴシック" panose="020B0600070205080204" pitchFamily="34" charset="-128"/>
              </a:rPr>
              <a:t>If the client’</a:t>
            </a:r>
            <a:r>
              <a:rPr lang="en-US" altLang="ja-JP">
                <a:latin typeface="Arial" panose="020B0604020202020204" pitchFamily="34" charset="0"/>
                <a:ea typeface="ＭＳ Ｐゴシック" panose="020B0600070205080204" pitchFamily="34" charset="-128"/>
              </a:rPr>
              <a:t>s expectations are met, the person may project the credit to the therapist instead of acknowledging his or her own efforts. </a:t>
            </a:r>
          </a:p>
          <a:p>
            <a:pPr>
              <a:buFontTx/>
              <a:buChar char="•"/>
            </a:pPr>
            <a:r>
              <a:rPr lang="en-US" altLang="en-US">
                <a:latin typeface="Arial" panose="020B0604020202020204" pitchFamily="34" charset="0"/>
                <a:ea typeface="ＭＳ Ｐゴシック" panose="020B0600070205080204" pitchFamily="34" charset="-128"/>
              </a:rPr>
              <a:t>In both cases, the professional takes on a superhuman image that sooner or later crumbles, often leaving the client disillusioned and disempowered.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2B694689-8108-4E31-B74C-3C5F5DCC0A9B}"/>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15D08FE-E7C8-403A-9EC6-4C6152981FAA}" type="slidenum">
              <a:rPr lang="en-US" altLang="en-US" sz="1200"/>
              <a:pPr algn="r" eaLnBrk="1" hangingPunct="1"/>
              <a:t>16</a:t>
            </a:fld>
            <a:endParaRPr lang="en-US" altLang="en-US" sz="1200"/>
          </a:p>
        </p:txBody>
      </p:sp>
      <p:sp>
        <p:nvSpPr>
          <p:cNvPr id="104451" name="Rectangle 2">
            <a:extLst>
              <a:ext uri="{FF2B5EF4-FFF2-40B4-BE49-F238E27FC236}">
                <a16:creationId xmlns:a16="http://schemas.microsoft.com/office/drawing/2014/main" id="{9FCCAD47-3979-4D09-8A0C-78C175233AE5}"/>
              </a:ext>
            </a:extLst>
          </p:cNvPr>
          <p:cNvSpPr>
            <a:spLocks noGrp="1" noRot="1" noChangeAspect="1" noChangeArrowheads="1" noTextEdit="1"/>
          </p:cNvSpPr>
          <p:nvPr>
            <p:ph type="sldImg"/>
          </p:nvPr>
        </p:nvSpPr>
        <p:spPr>
          <a:solidFill>
            <a:srgbClr val="FFFFFF"/>
          </a:solidFill>
          <a:ln/>
        </p:spPr>
      </p:sp>
      <p:sp>
        <p:nvSpPr>
          <p:cNvPr id="104452" name="Rectangle 3">
            <a:extLst>
              <a:ext uri="{FF2B5EF4-FFF2-40B4-BE49-F238E27FC236}">
                <a16:creationId xmlns:a16="http://schemas.microsoft.com/office/drawing/2014/main" id="{96372869-A350-43E0-87CF-85EEB56380B8}"/>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What are some examples of countertransference?</a:t>
            </a:r>
            <a:r>
              <a:rPr lang="en-US" altLang="en-US" i="1">
                <a:latin typeface="Arial" panose="020B0604020202020204" pitchFamily="34" charset="0"/>
                <a:ea typeface="ＭＳ Ｐゴシック" panose="020B0600070205080204" pitchFamily="34" charset="-128"/>
              </a:rPr>
              <a:t> (Examples may include sexual feelings, excessive thinking about a client between visits, a feeling of professional inadequacy if the client does not make anticipated progress, or a sense of the client as being special; it also can manifest as favoritism, anger, or revulsion toward a client.)</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a:extLst>
              <a:ext uri="{FF2B5EF4-FFF2-40B4-BE49-F238E27FC236}">
                <a16:creationId xmlns:a16="http://schemas.microsoft.com/office/drawing/2014/main" id="{22FD88B2-1603-45FD-A293-724FB6C7DB1C}"/>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C75EEA9-0F0C-404A-B23C-57C803084D49}" type="slidenum">
              <a:rPr lang="en-US" altLang="en-US" sz="1200"/>
              <a:pPr algn="r" eaLnBrk="1" hangingPunct="1"/>
              <a:t>17</a:t>
            </a:fld>
            <a:endParaRPr lang="en-US" altLang="en-US" sz="1200"/>
          </a:p>
        </p:txBody>
      </p:sp>
      <p:sp>
        <p:nvSpPr>
          <p:cNvPr id="108547" name="Rectangle 2">
            <a:extLst>
              <a:ext uri="{FF2B5EF4-FFF2-40B4-BE49-F238E27FC236}">
                <a16:creationId xmlns:a16="http://schemas.microsoft.com/office/drawing/2014/main" id="{803D8A04-BB26-4D4B-B1AC-FDBE31EE9FD9}"/>
              </a:ext>
            </a:extLst>
          </p:cNvPr>
          <p:cNvSpPr>
            <a:spLocks noGrp="1" noRot="1" noChangeAspect="1" noChangeArrowheads="1" noTextEdit="1"/>
          </p:cNvSpPr>
          <p:nvPr>
            <p:ph type="sldImg"/>
          </p:nvPr>
        </p:nvSpPr>
        <p:spPr>
          <a:solidFill>
            <a:srgbClr val="FFFFFF"/>
          </a:solidFill>
          <a:ln/>
        </p:spPr>
      </p:sp>
      <p:sp>
        <p:nvSpPr>
          <p:cNvPr id="108548" name="Rectangle 3">
            <a:extLst>
              <a:ext uri="{FF2B5EF4-FFF2-40B4-BE49-F238E27FC236}">
                <a16:creationId xmlns:a16="http://schemas.microsoft.com/office/drawing/2014/main" id="{2988CD78-72BE-4FD3-8DF9-8CD6E49F6C74}"/>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Clients may need to be referred to another professional, with appropriate disclosure for the reason for referral, to help them understand that the boundaries of the professional relationship are being breached and that the existing situation is inappropriate.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a:extLst>
              <a:ext uri="{FF2B5EF4-FFF2-40B4-BE49-F238E27FC236}">
                <a16:creationId xmlns:a16="http://schemas.microsoft.com/office/drawing/2014/main" id="{13218A8B-C8EB-493D-A8B3-D3B664167C9B}"/>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6748814-926F-45A6-AE20-CD2FE2FE8E29}" type="slidenum">
              <a:rPr lang="en-US" altLang="en-US" sz="1200"/>
              <a:pPr algn="r" eaLnBrk="1" hangingPunct="1"/>
              <a:t>18</a:t>
            </a:fld>
            <a:endParaRPr lang="en-US" altLang="en-US" sz="1200"/>
          </a:p>
        </p:txBody>
      </p:sp>
      <p:sp>
        <p:nvSpPr>
          <p:cNvPr id="110595" name="Rectangle 2">
            <a:extLst>
              <a:ext uri="{FF2B5EF4-FFF2-40B4-BE49-F238E27FC236}">
                <a16:creationId xmlns:a16="http://schemas.microsoft.com/office/drawing/2014/main" id="{7532B6C6-3183-450B-9957-12FD4A39C60B}"/>
              </a:ext>
            </a:extLst>
          </p:cNvPr>
          <p:cNvSpPr>
            <a:spLocks noGrp="1" noRot="1" noChangeAspect="1" noChangeArrowheads="1" noTextEdit="1"/>
          </p:cNvSpPr>
          <p:nvPr>
            <p:ph type="sldImg"/>
          </p:nvPr>
        </p:nvSpPr>
        <p:spPr>
          <a:solidFill>
            <a:srgbClr val="FFFFFF"/>
          </a:solidFill>
          <a:ln/>
        </p:spPr>
      </p:sp>
      <p:sp>
        <p:nvSpPr>
          <p:cNvPr id="110596" name="Rectangle 3">
            <a:extLst>
              <a:ext uri="{FF2B5EF4-FFF2-40B4-BE49-F238E27FC236}">
                <a16:creationId xmlns:a16="http://schemas.microsoft.com/office/drawing/2014/main" id="{7EEB5969-9977-411D-B637-72DAB883422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It is a breach of professional boundaries to allow countertransference issues to develop and linger or to be acted on. </a:t>
            </a:r>
          </a:p>
          <a:p>
            <a:pPr>
              <a:buFontTx/>
              <a:buChar char="•"/>
            </a:pPr>
            <a:r>
              <a:rPr lang="en-US" altLang="en-US">
                <a:latin typeface="Arial" panose="020B0604020202020204" pitchFamily="34" charset="0"/>
                <a:ea typeface="ＭＳ Ｐゴシック" panose="020B0600070205080204" pitchFamily="34" charset="-128"/>
              </a:rPr>
              <a:t>Peer support, supervision, and mentoring are important for the massage professional dealing with transference and countertransference.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a:extLst>
              <a:ext uri="{FF2B5EF4-FFF2-40B4-BE49-F238E27FC236}">
                <a16:creationId xmlns:a16="http://schemas.microsoft.com/office/drawing/2014/main" id="{CE1ACAB4-07CB-4047-B13E-918BB1A5C296}"/>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9E613A6-DCEF-461B-AE18-B13E1C1D3B1E}" type="slidenum">
              <a:rPr lang="en-US" altLang="en-US" sz="1200"/>
              <a:pPr algn="r" eaLnBrk="1" hangingPunct="1"/>
              <a:t>19</a:t>
            </a:fld>
            <a:endParaRPr lang="en-US" altLang="en-US" sz="1200"/>
          </a:p>
        </p:txBody>
      </p:sp>
      <p:sp>
        <p:nvSpPr>
          <p:cNvPr id="112643" name="Rectangle 2">
            <a:extLst>
              <a:ext uri="{FF2B5EF4-FFF2-40B4-BE49-F238E27FC236}">
                <a16:creationId xmlns:a16="http://schemas.microsoft.com/office/drawing/2014/main" id="{283595B7-2B86-4F24-AA26-0217E6AD97C1}"/>
              </a:ext>
            </a:extLst>
          </p:cNvPr>
          <p:cNvSpPr>
            <a:spLocks noGrp="1" noRot="1" noChangeAspect="1" noChangeArrowheads="1" noTextEdit="1"/>
          </p:cNvSpPr>
          <p:nvPr>
            <p:ph type="sldImg"/>
          </p:nvPr>
        </p:nvSpPr>
        <p:spPr>
          <a:solidFill>
            <a:srgbClr val="FFFFFF"/>
          </a:solidFill>
          <a:ln/>
        </p:spPr>
      </p:sp>
      <p:sp>
        <p:nvSpPr>
          <p:cNvPr id="112644" name="Rectangle 3">
            <a:extLst>
              <a:ext uri="{FF2B5EF4-FFF2-40B4-BE49-F238E27FC236}">
                <a16:creationId xmlns:a16="http://schemas.microsoft.com/office/drawing/2014/main" id="{94CE3E90-628A-4EF5-B42F-F6A795D8E3F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If a client wants to tell you a personal story, listen respectfully but avoid giving advice or asking for any additional information.</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a:extLst>
              <a:ext uri="{FF2B5EF4-FFF2-40B4-BE49-F238E27FC236}">
                <a16:creationId xmlns:a16="http://schemas.microsoft.com/office/drawing/2014/main" id="{54283CB9-71BF-4DD0-98A6-6CB780E69E24}"/>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9BFE4E8-FE6E-407E-A16B-E5B7D1F10C31}" type="slidenum">
              <a:rPr lang="en-US" altLang="en-US" sz="1200"/>
              <a:pPr algn="r" eaLnBrk="1" hangingPunct="1"/>
              <a:t>20</a:t>
            </a:fld>
            <a:endParaRPr lang="en-US" altLang="en-US" sz="1200"/>
          </a:p>
        </p:txBody>
      </p:sp>
      <p:sp>
        <p:nvSpPr>
          <p:cNvPr id="114691" name="Rectangle 2">
            <a:extLst>
              <a:ext uri="{FF2B5EF4-FFF2-40B4-BE49-F238E27FC236}">
                <a16:creationId xmlns:a16="http://schemas.microsoft.com/office/drawing/2014/main" id="{A2ACBEAA-66C8-4CC3-9BFC-F51377CB1B10}"/>
              </a:ext>
            </a:extLst>
          </p:cNvPr>
          <p:cNvSpPr>
            <a:spLocks noGrp="1" noRot="1" noChangeAspect="1" noChangeArrowheads="1" noTextEdit="1"/>
          </p:cNvSpPr>
          <p:nvPr>
            <p:ph type="sldImg"/>
          </p:nvPr>
        </p:nvSpPr>
        <p:spPr>
          <a:solidFill>
            <a:srgbClr val="FFFFFF"/>
          </a:solidFill>
          <a:ln/>
        </p:spPr>
      </p:sp>
      <p:sp>
        <p:nvSpPr>
          <p:cNvPr id="114692" name="Rectangle 3">
            <a:extLst>
              <a:ext uri="{FF2B5EF4-FFF2-40B4-BE49-F238E27FC236}">
                <a16:creationId xmlns:a16="http://schemas.microsoft.com/office/drawing/2014/main" id="{94154856-BB9A-474D-952A-8E93CB5F876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Dual or multiple roles increase the power differential as the client becomes disempowered; this often leads to enmeshment and dependence on the part of the client and burnout on the part of the therapist. </a:t>
            </a:r>
          </a:p>
          <a:p>
            <a:pPr>
              <a:buFontTx/>
              <a:buChar char="•"/>
            </a:pPr>
            <a:r>
              <a:rPr lang="en-US" altLang="en-US">
                <a:latin typeface="Arial" panose="020B0604020202020204" pitchFamily="34" charset="0"/>
                <a:ea typeface="ＭＳ Ｐゴシック" panose="020B0600070205080204" pitchFamily="34" charset="-128"/>
              </a:rPr>
              <a:t>As in all ethical dilemmas, decisions about conduct are gauged against the client</a:t>
            </a:r>
            <a:r>
              <a:rPr lang="ja-JP" altLang="en-US">
                <a:latin typeface="Arial" panose="020B0604020202020204" pitchFamily="34" charset="0"/>
                <a:ea typeface="ＭＳ Ｐゴシック" panose="020B0600070205080204" pitchFamily="34" charset="-128"/>
              </a:rPr>
              <a:t>’</a:t>
            </a:r>
            <a:r>
              <a:rPr lang="en-US" altLang="ja-JP">
                <a:latin typeface="Arial" panose="020B0604020202020204" pitchFamily="34" charset="0"/>
                <a:ea typeface="ＭＳ Ｐゴシック" panose="020B0600070205080204" pitchFamily="34" charset="-128"/>
              </a:rPr>
              <a:t>s welfare. </a:t>
            </a:r>
          </a:p>
          <a:p>
            <a:pPr>
              <a:buFontTx/>
              <a:buChar char="•"/>
            </a:pPr>
            <a:r>
              <a:rPr lang="en-US" altLang="en-US">
                <a:latin typeface="Arial" panose="020B0604020202020204" pitchFamily="34" charset="0"/>
                <a:ea typeface="ＭＳ Ｐゴシック" panose="020B0600070205080204" pitchFamily="34" charset="-128"/>
              </a:rPr>
              <a:t>The clinical reasoning process is an effective way to analyze an ethical dilemma and develop a plan to address the issue. </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a:extLst>
              <a:ext uri="{FF2B5EF4-FFF2-40B4-BE49-F238E27FC236}">
                <a16:creationId xmlns:a16="http://schemas.microsoft.com/office/drawing/2014/main" id="{C72EB25F-525B-41B3-A2D2-D5ED3FA138EA}"/>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B0C745E-BEFA-4327-9A36-31C11D3EB7E6}" type="slidenum">
              <a:rPr lang="en-US" altLang="en-US" sz="1200"/>
              <a:pPr algn="r" eaLnBrk="1" hangingPunct="1"/>
              <a:t>21</a:t>
            </a:fld>
            <a:endParaRPr lang="en-US" altLang="en-US" sz="1200"/>
          </a:p>
        </p:txBody>
      </p:sp>
      <p:sp>
        <p:nvSpPr>
          <p:cNvPr id="116739" name="Rectangle 2">
            <a:extLst>
              <a:ext uri="{FF2B5EF4-FFF2-40B4-BE49-F238E27FC236}">
                <a16:creationId xmlns:a16="http://schemas.microsoft.com/office/drawing/2014/main" id="{03577B4D-C3E4-43D3-8F94-A8A5133F5E4E}"/>
              </a:ext>
            </a:extLst>
          </p:cNvPr>
          <p:cNvSpPr>
            <a:spLocks noGrp="1" noRot="1" noChangeAspect="1" noChangeArrowheads="1" noTextEdit="1"/>
          </p:cNvSpPr>
          <p:nvPr>
            <p:ph type="sldImg"/>
          </p:nvPr>
        </p:nvSpPr>
        <p:spPr>
          <a:solidFill>
            <a:srgbClr val="FFFFFF"/>
          </a:solidFill>
          <a:ln/>
        </p:spPr>
      </p:sp>
      <p:sp>
        <p:nvSpPr>
          <p:cNvPr id="116740" name="Rectangle 3">
            <a:extLst>
              <a:ext uri="{FF2B5EF4-FFF2-40B4-BE49-F238E27FC236}">
                <a16:creationId xmlns:a16="http://schemas.microsoft.com/office/drawing/2014/main" id="{DB16E5EA-1C6E-4836-8FED-5F06FE3F3D2E}"/>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The work of a massage practitioner is sensory stimulation; therefore, by its very definition, body stimulation is sensual and may become intimate.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a:extLst>
              <a:ext uri="{FF2B5EF4-FFF2-40B4-BE49-F238E27FC236}">
                <a16:creationId xmlns:a16="http://schemas.microsoft.com/office/drawing/2014/main" id="{C72EB25F-525B-41B3-A2D2-D5ED3FA138EA}"/>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B0C745E-BEFA-4327-9A36-31C11D3EB7E6}" type="slidenum">
              <a:rPr lang="en-US" altLang="en-US" sz="1200"/>
              <a:pPr algn="r" eaLnBrk="1" hangingPunct="1"/>
              <a:t>22</a:t>
            </a:fld>
            <a:endParaRPr lang="en-US" altLang="en-US" sz="1200"/>
          </a:p>
        </p:txBody>
      </p:sp>
      <p:sp>
        <p:nvSpPr>
          <p:cNvPr id="116739" name="Rectangle 2">
            <a:extLst>
              <a:ext uri="{FF2B5EF4-FFF2-40B4-BE49-F238E27FC236}">
                <a16:creationId xmlns:a16="http://schemas.microsoft.com/office/drawing/2014/main" id="{03577B4D-C3E4-43D3-8F94-A8A5133F5E4E}"/>
              </a:ext>
            </a:extLst>
          </p:cNvPr>
          <p:cNvSpPr>
            <a:spLocks noGrp="1" noRot="1" noChangeAspect="1" noChangeArrowheads="1" noTextEdit="1"/>
          </p:cNvSpPr>
          <p:nvPr>
            <p:ph type="sldImg"/>
          </p:nvPr>
        </p:nvSpPr>
        <p:spPr>
          <a:solidFill>
            <a:srgbClr val="FFFFFF"/>
          </a:solidFill>
          <a:ln/>
        </p:spPr>
      </p:sp>
      <p:sp>
        <p:nvSpPr>
          <p:cNvPr id="116740" name="Rectangle 3">
            <a:extLst>
              <a:ext uri="{FF2B5EF4-FFF2-40B4-BE49-F238E27FC236}">
                <a16:creationId xmlns:a16="http://schemas.microsoft.com/office/drawing/2014/main" id="{DB16E5EA-1C6E-4836-8FED-5F06FE3F3D2E}"/>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The work of a massage practitioner is sensory stimulation; therefore, by its very definition, body stimulation is sensual and may become intimate.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7">
            <a:extLst>
              <a:ext uri="{FF2B5EF4-FFF2-40B4-BE49-F238E27FC236}">
                <a16:creationId xmlns:a16="http://schemas.microsoft.com/office/drawing/2014/main" id="{A96D1C56-E975-460B-A929-46FDD81193B6}"/>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02514C2-E4A6-45AF-8214-F1F491CCED85}" type="slidenum">
              <a:rPr lang="en-US" altLang="en-US" sz="1200"/>
              <a:pPr algn="r" eaLnBrk="1" hangingPunct="1"/>
              <a:t>23</a:t>
            </a:fld>
            <a:endParaRPr lang="en-US" altLang="en-US" sz="1200"/>
          </a:p>
        </p:txBody>
      </p:sp>
      <p:sp>
        <p:nvSpPr>
          <p:cNvPr id="120835" name="Rectangle 2">
            <a:extLst>
              <a:ext uri="{FF2B5EF4-FFF2-40B4-BE49-F238E27FC236}">
                <a16:creationId xmlns:a16="http://schemas.microsoft.com/office/drawing/2014/main" id="{2A76E259-CA99-428D-A13C-8B7768399C5E}"/>
              </a:ext>
            </a:extLst>
          </p:cNvPr>
          <p:cNvSpPr>
            <a:spLocks noGrp="1" noRot="1" noChangeAspect="1" noChangeArrowheads="1" noTextEdit="1"/>
          </p:cNvSpPr>
          <p:nvPr>
            <p:ph type="sldImg"/>
          </p:nvPr>
        </p:nvSpPr>
        <p:spPr>
          <a:solidFill>
            <a:srgbClr val="FFFFFF"/>
          </a:solidFill>
          <a:ln/>
        </p:spPr>
      </p:sp>
      <p:sp>
        <p:nvSpPr>
          <p:cNvPr id="120836" name="Rectangle 3">
            <a:extLst>
              <a:ext uri="{FF2B5EF4-FFF2-40B4-BE49-F238E27FC236}">
                <a16:creationId xmlns:a16="http://schemas.microsoft.com/office/drawing/2014/main" id="{588AE76D-2270-452E-9924-B78AB907A260}"/>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Misunderstanding the psychological or physiological responses, the client may interpret them as an indication of feelings of love or that the therapist is a new best friend. </a:t>
            </a:r>
          </a:p>
          <a:p>
            <a:pPr>
              <a:buFontTx/>
              <a:buChar char="•"/>
            </a:pPr>
            <a:r>
              <a:rPr lang="en-US" altLang="en-US">
                <a:latin typeface="Arial" panose="020B0604020202020204" pitchFamily="34" charset="0"/>
                <a:ea typeface="ＭＳ Ｐゴシック" panose="020B0600070205080204" pitchFamily="34" charset="-128"/>
              </a:rPr>
              <a:t>Clients may look to the professional for emotional support beyond the ethical scope of practice for massage. Encourage them to find the support they require from another source.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a:extLst>
              <a:ext uri="{FF2B5EF4-FFF2-40B4-BE49-F238E27FC236}">
                <a16:creationId xmlns:a16="http://schemas.microsoft.com/office/drawing/2014/main" id="{31E47989-947B-4860-9838-1B9D5B9E219F}"/>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77F642A-B7FF-4DF6-B5F1-43694E5A5CEA}" type="slidenum">
              <a:rPr lang="en-US" altLang="en-US" sz="1200"/>
              <a:pPr algn="r" eaLnBrk="1" hangingPunct="1"/>
              <a:t>24</a:t>
            </a:fld>
            <a:endParaRPr lang="en-US" altLang="en-US" sz="1200"/>
          </a:p>
        </p:txBody>
      </p:sp>
      <p:sp>
        <p:nvSpPr>
          <p:cNvPr id="122883" name="Rectangle 2">
            <a:extLst>
              <a:ext uri="{FF2B5EF4-FFF2-40B4-BE49-F238E27FC236}">
                <a16:creationId xmlns:a16="http://schemas.microsoft.com/office/drawing/2014/main" id="{8846272D-2AA0-4155-9A0B-E7BEBFBB31F9}"/>
              </a:ext>
            </a:extLst>
          </p:cNvPr>
          <p:cNvSpPr>
            <a:spLocks noGrp="1" noRot="1" noChangeAspect="1" noChangeArrowheads="1" noTextEdit="1"/>
          </p:cNvSpPr>
          <p:nvPr>
            <p:ph type="sldImg"/>
          </p:nvPr>
        </p:nvSpPr>
        <p:spPr>
          <a:solidFill>
            <a:srgbClr val="FFFFFF"/>
          </a:solidFill>
          <a:ln/>
        </p:spPr>
      </p:sp>
      <p:sp>
        <p:nvSpPr>
          <p:cNvPr id="122884" name="Rectangle 3">
            <a:extLst>
              <a:ext uri="{FF2B5EF4-FFF2-40B4-BE49-F238E27FC236}">
                <a16:creationId xmlns:a16="http://schemas.microsoft.com/office/drawing/2014/main" id="{805D8241-D106-48CF-BBE2-30E8F24BCE59}"/>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i="1">
                <a:latin typeface="Arial" panose="020B0604020202020204" pitchFamily="34" charset="0"/>
                <a:ea typeface="ＭＳ Ｐゴシック" panose="020B0600070205080204" pitchFamily="34" charset="-128"/>
              </a:rPr>
              <a:t>Instructor’s note: Be sure to cover Box 2.10.</a:t>
            </a:r>
          </a:p>
          <a:p>
            <a:pPr>
              <a:buFontTx/>
              <a:buChar char="•"/>
            </a:pPr>
            <a:r>
              <a:rPr lang="en-US" altLang="en-US">
                <a:latin typeface="Arial" panose="020B0604020202020204" pitchFamily="34" charset="0"/>
                <a:ea typeface="ＭＳ Ｐゴシック" panose="020B0600070205080204" pitchFamily="34" charset="-128"/>
              </a:rPr>
              <a:t>Sexual harassment is clearly defined by law, whereas sexual misconduct often is more subtle and difficult to prosecute unless clearly coerced sexual acts have been committed. </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a:extLst>
              <a:ext uri="{FF2B5EF4-FFF2-40B4-BE49-F238E27FC236}">
                <a16:creationId xmlns:a16="http://schemas.microsoft.com/office/drawing/2014/main" id="{4416D87A-72B6-457A-B70B-44885EDD169C}"/>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507807E-E705-4001-9B1F-2DBFDF653387}" type="slidenum">
              <a:rPr lang="en-US" altLang="en-US" sz="1200"/>
              <a:pPr algn="r" eaLnBrk="1" hangingPunct="1"/>
              <a:t>25</a:t>
            </a:fld>
            <a:endParaRPr lang="en-US" altLang="en-US" sz="1200"/>
          </a:p>
        </p:txBody>
      </p:sp>
      <p:sp>
        <p:nvSpPr>
          <p:cNvPr id="124931" name="Rectangle 2">
            <a:extLst>
              <a:ext uri="{FF2B5EF4-FFF2-40B4-BE49-F238E27FC236}">
                <a16:creationId xmlns:a16="http://schemas.microsoft.com/office/drawing/2014/main" id="{AD0808FD-AB62-4A31-9AD8-D65FA22EFD6F}"/>
              </a:ext>
            </a:extLst>
          </p:cNvPr>
          <p:cNvSpPr>
            <a:spLocks noGrp="1" noRot="1" noChangeAspect="1" noChangeArrowheads="1" noTextEdit="1"/>
          </p:cNvSpPr>
          <p:nvPr>
            <p:ph type="sldImg"/>
          </p:nvPr>
        </p:nvSpPr>
        <p:spPr>
          <a:solidFill>
            <a:srgbClr val="FFFFFF"/>
          </a:solidFill>
          <a:ln/>
        </p:spPr>
      </p:sp>
      <p:sp>
        <p:nvSpPr>
          <p:cNvPr id="124932" name="Rectangle 3">
            <a:extLst>
              <a:ext uri="{FF2B5EF4-FFF2-40B4-BE49-F238E27FC236}">
                <a16:creationId xmlns:a16="http://schemas.microsoft.com/office/drawing/2014/main" id="{33ED0173-29C2-4DBD-ABDF-CC71D7F2C83D}"/>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i="1">
                <a:latin typeface="Arial" panose="020B0604020202020204" pitchFamily="34" charset="0"/>
                <a:ea typeface="ＭＳ Ｐゴシック" panose="020B0600070205080204" pitchFamily="34" charset="-128"/>
              </a:rPr>
              <a:t>Instructor’s note: Be sure to cover Box 2.11.</a:t>
            </a:r>
            <a:r>
              <a:rPr lang="en-US" altLang="ja-JP" i="1">
                <a:latin typeface="Arial" panose="020B0604020202020204" pitchFamily="34" charset="0"/>
                <a:ea typeface="ＭＳ Ｐゴシック" panose="020B0600070205080204" pitchFamily="34" charset="-128"/>
              </a:rPr>
              <a:t> </a:t>
            </a:r>
          </a:p>
          <a:p>
            <a:pPr>
              <a:buFontTx/>
              <a:buChar char="•"/>
            </a:pPr>
            <a:r>
              <a:rPr lang="en-US" altLang="en-US">
                <a:latin typeface="Arial" panose="020B0604020202020204" pitchFamily="34" charset="0"/>
                <a:ea typeface="ＭＳ Ｐゴシック" panose="020B0600070205080204" pitchFamily="34" charset="-128"/>
              </a:rPr>
              <a:t>Refer to Figs. 2.4 and 2.5.</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7">
            <a:extLst>
              <a:ext uri="{FF2B5EF4-FFF2-40B4-BE49-F238E27FC236}">
                <a16:creationId xmlns:a16="http://schemas.microsoft.com/office/drawing/2014/main" id="{7C4E0098-4C90-42BD-9621-A2E1F0F707AF}"/>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2F410C2-C42E-4DFE-94B3-C5735AF160A4}" type="slidenum">
              <a:rPr lang="en-US" altLang="en-US" sz="1200"/>
              <a:pPr algn="r" eaLnBrk="1" hangingPunct="1"/>
              <a:t>26</a:t>
            </a:fld>
            <a:endParaRPr lang="en-US" altLang="en-US" sz="1200"/>
          </a:p>
        </p:txBody>
      </p:sp>
      <p:sp>
        <p:nvSpPr>
          <p:cNvPr id="126979" name="Rectangle 2">
            <a:extLst>
              <a:ext uri="{FF2B5EF4-FFF2-40B4-BE49-F238E27FC236}">
                <a16:creationId xmlns:a16="http://schemas.microsoft.com/office/drawing/2014/main" id="{7159277B-DE16-4F19-82FF-90D345875372}"/>
              </a:ext>
            </a:extLst>
          </p:cNvPr>
          <p:cNvSpPr>
            <a:spLocks noGrp="1" noRot="1" noChangeAspect="1" noChangeArrowheads="1" noTextEdit="1"/>
          </p:cNvSpPr>
          <p:nvPr>
            <p:ph type="sldImg"/>
          </p:nvPr>
        </p:nvSpPr>
        <p:spPr>
          <a:solidFill>
            <a:srgbClr val="FFFFFF"/>
          </a:solidFill>
          <a:ln/>
        </p:spPr>
      </p:sp>
      <p:sp>
        <p:nvSpPr>
          <p:cNvPr id="126980" name="Rectangle 3">
            <a:extLst>
              <a:ext uri="{FF2B5EF4-FFF2-40B4-BE49-F238E27FC236}">
                <a16:creationId xmlns:a16="http://schemas.microsoft.com/office/drawing/2014/main" id="{8FEDA10B-21AA-4B9D-92B5-9852AC6965DC}"/>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If a client refuses or is unable to change an inappropriate response to the massage, the client must be refused further treatment. </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a:extLst>
              <a:ext uri="{FF2B5EF4-FFF2-40B4-BE49-F238E27FC236}">
                <a16:creationId xmlns:a16="http://schemas.microsoft.com/office/drawing/2014/main" id="{A699A1B5-BE01-48EC-B3A1-5BDA09C508E3}"/>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D69AB77-D05D-4E58-8917-E794253ABCBA}" type="slidenum">
              <a:rPr lang="en-US" altLang="en-US" sz="1200"/>
              <a:pPr algn="r" eaLnBrk="1" hangingPunct="1"/>
              <a:t>27</a:t>
            </a:fld>
            <a:endParaRPr lang="en-US" altLang="en-US" sz="1200"/>
          </a:p>
        </p:txBody>
      </p:sp>
      <p:sp>
        <p:nvSpPr>
          <p:cNvPr id="131075" name="Rectangle 2">
            <a:extLst>
              <a:ext uri="{FF2B5EF4-FFF2-40B4-BE49-F238E27FC236}">
                <a16:creationId xmlns:a16="http://schemas.microsoft.com/office/drawing/2014/main" id="{A6CFDB83-1AD4-4AEE-94F6-4ABA19BDAAB2}"/>
              </a:ext>
            </a:extLst>
          </p:cNvPr>
          <p:cNvSpPr>
            <a:spLocks noGrp="1" noRot="1" noChangeAspect="1" noChangeArrowheads="1" noTextEdit="1"/>
          </p:cNvSpPr>
          <p:nvPr>
            <p:ph type="sldImg"/>
          </p:nvPr>
        </p:nvSpPr>
        <p:spPr>
          <a:solidFill>
            <a:srgbClr val="FFFFFF"/>
          </a:solidFill>
          <a:ln/>
        </p:spPr>
      </p:sp>
      <p:sp>
        <p:nvSpPr>
          <p:cNvPr id="131076" name="Rectangle 3">
            <a:extLst>
              <a:ext uri="{FF2B5EF4-FFF2-40B4-BE49-F238E27FC236}">
                <a16:creationId xmlns:a16="http://schemas.microsoft.com/office/drawing/2014/main" id="{33641CDA-BB5B-4B57-AB01-0C0B280FE1B8}"/>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A problem may be developing if the answers to these questions become ambiguous or inconsistent. </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a:extLst>
              <a:ext uri="{FF2B5EF4-FFF2-40B4-BE49-F238E27FC236}">
                <a16:creationId xmlns:a16="http://schemas.microsoft.com/office/drawing/2014/main" id="{D063391C-7C43-4FFD-9D46-7D724EE997B0}"/>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6171017-F731-439F-B5AA-D359B34C4602}" type="slidenum">
              <a:rPr lang="en-US" altLang="en-US" sz="1200"/>
              <a:pPr algn="r" eaLnBrk="1" hangingPunct="1"/>
              <a:t>28</a:t>
            </a:fld>
            <a:endParaRPr lang="en-US" altLang="en-US" sz="1200"/>
          </a:p>
        </p:txBody>
      </p:sp>
      <p:sp>
        <p:nvSpPr>
          <p:cNvPr id="133123" name="Rectangle 2">
            <a:extLst>
              <a:ext uri="{FF2B5EF4-FFF2-40B4-BE49-F238E27FC236}">
                <a16:creationId xmlns:a16="http://schemas.microsoft.com/office/drawing/2014/main" id="{420B8155-8E15-470F-9E03-AC790B9E5812}"/>
              </a:ext>
            </a:extLst>
          </p:cNvPr>
          <p:cNvSpPr>
            <a:spLocks noGrp="1" noRot="1" noChangeAspect="1" noChangeArrowheads="1" noTextEdit="1"/>
          </p:cNvSpPr>
          <p:nvPr>
            <p:ph type="sldImg"/>
          </p:nvPr>
        </p:nvSpPr>
        <p:spPr>
          <a:solidFill>
            <a:srgbClr val="FFFFFF"/>
          </a:solidFill>
          <a:ln/>
        </p:spPr>
      </p:sp>
      <p:sp>
        <p:nvSpPr>
          <p:cNvPr id="133124" name="Rectangle 3">
            <a:extLst>
              <a:ext uri="{FF2B5EF4-FFF2-40B4-BE49-F238E27FC236}">
                <a16:creationId xmlns:a16="http://schemas.microsoft.com/office/drawing/2014/main" id="{FFA3F373-4045-4A0E-9FA9-D95D2DFFBB52}"/>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When openly answered, these questions help us recognize the need to use a problem-solving approach to make ethical decisions.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a:extLst>
              <a:ext uri="{FF2B5EF4-FFF2-40B4-BE49-F238E27FC236}">
                <a16:creationId xmlns:a16="http://schemas.microsoft.com/office/drawing/2014/main" id="{3D4CC750-C774-4529-8790-CC0155B83658}"/>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E7FF326-4757-49AD-8998-5DE7BD624924}" type="slidenum">
              <a:rPr lang="en-US" altLang="en-US" sz="1200"/>
              <a:pPr algn="r" eaLnBrk="1" hangingPunct="1"/>
              <a:t>29</a:t>
            </a:fld>
            <a:endParaRPr lang="en-US" altLang="en-US" sz="1200"/>
          </a:p>
        </p:txBody>
      </p:sp>
      <p:sp>
        <p:nvSpPr>
          <p:cNvPr id="135171" name="Rectangle 2">
            <a:extLst>
              <a:ext uri="{FF2B5EF4-FFF2-40B4-BE49-F238E27FC236}">
                <a16:creationId xmlns:a16="http://schemas.microsoft.com/office/drawing/2014/main" id="{1AC47C8E-67BC-4848-A3F7-7554D467FEFD}"/>
              </a:ext>
            </a:extLst>
          </p:cNvPr>
          <p:cNvSpPr>
            <a:spLocks noGrp="1" noRot="1" noChangeAspect="1" noChangeArrowheads="1" noTextEdit="1"/>
          </p:cNvSpPr>
          <p:nvPr>
            <p:ph type="sldImg"/>
          </p:nvPr>
        </p:nvSpPr>
        <p:spPr>
          <a:solidFill>
            <a:srgbClr val="FFFFFF"/>
          </a:solidFill>
          <a:ln/>
        </p:spPr>
      </p:sp>
      <p:sp>
        <p:nvSpPr>
          <p:cNvPr id="135172" name="Rectangle 3">
            <a:extLst>
              <a:ext uri="{FF2B5EF4-FFF2-40B4-BE49-F238E27FC236}">
                <a16:creationId xmlns:a16="http://schemas.microsoft.com/office/drawing/2014/main" id="{7FF29749-EF06-42FD-BDDB-04A62EACA7A2}"/>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5425" indent="-225425"/>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a:extLst>
              <a:ext uri="{FF2B5EF4-FFF2-40B4-BE49-F238E27FC236}">
                <a16:creationId xmlns:a16="http://schemas.microsoft.com/office/drawing/2014/main" id="{12535F19-1182-4866-B6DE-4CDE3D994ACB}"/>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15C2862-DFE3-434C-980A-F58764D5E526}" type="slidenum">
              <a:rPr lang="en-US" altLang="en-US" sz="1200"/>
              <a:pPr algn="r" eaLnBrk="1" hangingPunct="1"/>
              <a:t>30</a:t>
            </a:fld>
            <a:endParaRPr lang="en-US" altLang="en-US" sz="1200"/>
          </a:p>
        </p:txBody>
      </p:sp>
      <p:sp>
        <p:nvSpPr>
          <p:cNvPr id="137219" name="Rectangle 2">
            <a:extLst>
              <a:ext uri="{FF2B5EF4-FFF2-40B4-BE49-F238E27FC236}">
                <a16:creationId xmlns:a16="http://schemas.microsoft.com/office/drawing/2014/main" id="{8F4E8121-0D17-4A50-9DC6-7B5EE41B24F0}"/>
              </a:ext>
            </a:extLst>
          </p:cNvPr>
          <p:cNvSpPr>
            <a:spLocks noGrp="1" noRot="1" noChangeAspect="1" noChangeArrowheads="1" noTextEdit="1"/>
          </p:cNvSpPr>
          <p:nvPr>
            <p:ph type="sldImg"/>
          </p:nvPr>
        </p:nvSpPr>
        <p:spPr>
          <a:solidFill>
            <a:srgbClr val="FFFFFF"/>
          </a:solidFill>
          <a:ln/>
        </p:spPr>
      </p:sp>
      <p:sp>
        <p:nvSpPr>
          <p:cNvPr id="137220" name="Rectangle 3">
            <a:extLst>
              <a:ext uri="{FF2B5EF4-FFF2-40B4-BE49-F238E27FC236}">
                <a16:creationId xmlns:a16="http://schemas.microsoft.com/office/drawing/2014/main" id="{1EDE9CDB-C4F5-474B-A546-558C788345FF}"/>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A </a:t>
            </a:r>
            <a:r>
              <a:rPr lang="en-US" altLang="en-US" i="1">
                <a:latin typeface="Arial" panose="020B0604020202020204" pitchFamily="34" charset="0"/>
                <a:ea typeface="ＭＳ Ｐゴシック" panose="020B0600070205080204" pitchFamily="34" charset="-128"/>
              </a:rPr>
              <a:t>mentor</a:t>
            </a:r>
            <a:r>
              <a:rPr lang="en-US" altLang="en-US">
                <a:latin typeface="Arial" panose="020B0604020202020204" pitchFamily="34" charset="0"/>
                <a:ea typeface="ＭＳ Ｐゴシック" panose="020B0600070205080204" pitchFamily="34" charset="-128"/>
              </a:rPr>
              <a:t> is concerned with the successful career growth of those they mentor.</a:t>
            </a:r>
          </a:p>
          <a:p>
            <a:pPr>
              <a:buFontTx/>
              <a:buChar char="•"/>
            </a:pPr>
            <a:r>
              <a:rPr lang="en-US" altLang="en-US" i="1">
                <a:latin typeface="Arial" panose="020B0604020202020204" pitchFamily="34" charset="0"/>
                <a:ea typeface="ＭＳ Ｐゴシック" panose="020B0600070205080204" pitchFamily="34" charset="-128"/>
              </a:rPr>
              <a:t>Supervision</a:t>
            </a:r>
            <a:r>
              <a:rPr lang="en-US" altLang="en-US">
                <a:latin typeface="Arial" panose="020B0604020202020204" pitchFamily="34" charset="0"/>
                <a:ea typeface="ＭＳ Ｐゴシック" panose="020B0600070205080204" pitchFamily="34" charset="-128"/>
              </a:rPr>
              <a:t> involves periodic review of a professional’s actions by one in authority in the work setting.</a:t>
            </a:r>
          </a:p>
          <a:p>
            <a:pPr>
              <a:buFontTx/>
              <a:buChar char="•"/>
            </a:pPr>
            <a:r>
              <a:rPr lang="en-US" altLang="en-US" i="1">
                <a:latin typeface="Arial" panose="020B0604020202020204" pitchFamily="34" charset="0"/>
                <a:ea typeface="ＭＳ Ｐゴシック" panose="020B0600070205080204" pitchFamily="34" charset="-128"/>
              </a:rPr>
              <a:t>Peer support </a:t>
            </a:r>
            <a:r>
              <a:rPr lang="en-US" altLang="en-US">
                <a:latin typeface="Arial" panose="020B0604020202020204" pitchFamily="34" charset="0"/>
                <a:ea typeface="ＭＳ Ｐゴシック" panose="020B0600070205080204" pitchFamily="34" charset="-128"/>
              </a:rPr>
              <a:t>provides a format for discussion, brainstorming, and reflection on the professional practice.</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7">
            <a:extLst>
              <a:ext uri="{FF2B5EF4-FFF2-40B4-BE49-F238E27FC236}">
                <a16:creationId xmlns:a16="http://schemas.microsoft.com/office/drawing/2014/main" id="{32E0E5AA-A51D-46B7-A29D-E3FF75F31532}"/>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9FB8D11-17D4-415E-997B-A188401EB2C4}" type="slidenum">
              <a:rPr lang="en-US" altLang="en-US" sz="1200"/>
              <a:pPr algn="r" eaLnBrk="1" hangingPunct="1"/>
              <a:t>31</a:t>
            </a:fld>
            <a:endParaRPr lang="en-US" altLang="en-US" sz="1200"/>
          </a:p>
        </p:txBody>
      </p:sp>
      <p:sp>
        <p:nvSpPr>
          <p:cNvPr id="139267" name="Rectangle 2">
            <a:extLst>
              <a:ext uri="{FF2B5EF4-FFF2-40B4-BE49-F238E27FC236}">
                <a16:creationId xmlns:a16="http://schemas.microsoft.com/office/drawing/2014/main" id="{53563754-C879-403D-B3E4-F6795EB81823}"/>
              </a:ext>
            </a:extLst>
          </p:cNvPr>
          <p:cNvSpPr>
            <a:spLocks noGrp="1" noRot="1" noChangeAspect="1" noChangeArrowheads="1" noTextEdit="1"/>
          </p:cNvSpPr>
          <p:nvPr>
            <p:ph type="sldImg"/>
          </p:nvPr>
        </p:nvSpPr>
        <p:spPr>
          <a:solidFill>
            <a:srgbClr val="FFFFFF"/>
          </a:solidFill>
          <a:ln/>
        </p:spPr>
      </p:sp>
      <p:sp>
        <p:nvSpPr>
          <p:cNvPr id="139268" name="Rectangle 3">
            <a:extLst>
              <a:ext uri="{FF2B5EF4-FFF2-40B4-BE49-F238E27FC236}">
                <a16:creationId xmlns:a16="http://schemas.microsoft.com/office/drawing/2014/main" id="{592A19DE-82F4-4EEC-A6E5-3DDBBB4E2F04}"/>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What is the difference between critical thinking and critical reasoning? </a:t>
            </a:r>
            <a:r>
              <a:rPr lang="en-US" altLang="en-US" i="1">
                <a:latin typeface="Arial" panose="020B0604020202020204" pitchFamily="34" charset="0"/>
                <a:ea typeface="ＭＳ Ｐゴシック" panose="020B0600070205080204" pitchFamily="34" charset="-128"/>
              </a:rPr>
              <a:t>(Critical thinking is a process that can be applied to many different situations, both in the massage therapy profession and in everyday life; clinical reasoning is a form of critical thinking that targets a specific therapeutic practice, such as massage therapy.)</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a:extLst>
              <a:ext uri="{FF2B5EF4-FFF2-40B4-BE49-F238E27FC236}">
                <a16:creationId xmlns:a16="http://schemas.microsoft.com/office/drawing/2014/main" id="{E6CEC0D7-44A2-425F-BC04-30F082D93B56}"/>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A2DFE4A-9042-47DD-AF81-97CE8C68B5E3}" type="slidenum">
              <a:rPr lang="en-US" altLang="en-US" sz="1200"/>
              <a:pPr algn="r" eaLnBrk="1" hangingPunct="1"/>
              <a:t>32</a:t>
            </a:fld>
            <a:endParaRPr lang="en-US" altLang="en-US" sz="1200"/>
          </a:p>
        </p:txBody>
      </p:sp>
      <p:sp>
        <p:nvSpPr>
          <p:cNvPr id="141315" name="Rectangle 2">
            <a:extLst>
              <a:ext uri="{FF2B5EF4-FFF2-40B4-BE49-F238E27FC236}">
                <a16:creationId xmlns:a16="http://schemas.microsoft.com/office/drawing/2014/main" id="{BB9B3A37-7038-420F-87EF-5F5D9C93A182}"/>
              </a:ext>
            </a:extLst>
          </p:cNvPr>
          <p:cNvSpPr>
            <a:spLocks noGrp="1" noRot="1" noChangeAspect="1" noChangeArrowheads="1" noTextEdit="1"/>
          </p:cNvSpPr>
          <p:nvPr>
            <p:ph type="sldImg"/>
          </p:nvPr>
        </p:nvSpPr>
        <p:spPr>
          <a:solidFill>
            <a:srgbClr val="FFFFFF"/>
          </a:solidFill>
          <a:ln/>
        </p:spPr>
      </p:sp>
      <p:sp>
        <p:nvSpPr>
          <p:cNvPr id="141316" name="Rectangle 3">
            <a:extLst>
              <a:ext uri="{FF2B5EF4-FFF2-40B4-BE49-F238E27FC236}">
                <a16:creationId xmlns:a16="http://schemas.microsoft.com/office/drawing/2014/main" id="{F4DA2820-A8F3-40C1-AE6F-C2E94BDEAA22}"/>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Refer to Proficiency Exercise 2.4.</a:t>
            </a:r>
          </a:p>
          <a:p>
            <a:pPr>
              <a:buFontTx/>
              <a:buChar char="•"/>
            </a:pPr>
            <a:r>
              <a:rPr lang="en-US" altLang="en-US">
                <a:latin typeface="Arial" panose="020B0604020202020204" pitchFamily="34" charset="0"/>
                <a:ea typeface="ＭＳ Ｐゴシック" panose="020B0600070205080204" pitchFamily="34" charset="-128"/>
              </a:rPr>
              <a:t>Most people have never learned comprehensive decision-making skills.</a:t>
            </a:r>
          </a:p>
          <a:p>
            <a:pPr>
              <a:buFontTx/>
              <a:buChar char="•"/>
            </a:pPr>
            <a:r>
              <a:rPr lang="en-US" altLang="en-US">
                <a:latin typeface="Arial" panose="020B0604020202020204" pitchFamily="34" charset="0"/>
                <a:ea typeface="ＭＳ Ｐゴシック" panose="020B0600070205080204" pitchFamily="34" charset="-128"/>
              </a:rPr>
              <a:t>Most people effectively consider only about half of the relevant and available information when making a decision.</a:t>
            </a:r>
          </a:p>
          <a:p>
            <a:pPr>
              <a:buFontTx/>
              <a:buChar char="•"/>
            </a:pPr>
            <a:r>
              <a:rPr lang="en-US" altLang="en-US">
                <a:latin typeface="Arial" panose="020B0604020202020204" pitchFamily="34" charset="0"/>
                <a:ea typeface="ＭＳ Ｐゴシック" panose="020B0600070205080204" pitchFamily="34" charset="-128"/>
              </a:rPr>
              <a:t>The decision-making process acknowledges the importance of factual data; intuitive insight; concrete and objective cause and effect; and the feelings, experiences, and influences of the people involved.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a:extLst>
              <a:ext uri="{FF2B5EF4-FFF2-40B4-BE49-F238E27FC236}">
                <a16:creationId xmlns:a16="http://schemas.microsoft.com/office/drawing/2014/main" id="{6199B72C-6095-4811-B3DB-97DA0103EBE7}"/>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2C2AF6E-9AF4-4D61-A00F-4E771157ABF1}" type="slidenum">
              <a:rPr lang="en-US" altLang="en-US" sz="1200"/>
              <a:pPr algn="r" eaLnBrk="1" hangingPunct="1"/>
              <a:t>33</a:t>
            </a:fld>
            <a:endParaRPr lang="en-US" altLang="en-US" sz="1200"/>
          </a:p>
        </p:txBody>
      </p:sp>
      <p:sp>
        <p:nvSpPr>
          <p:cNvPr id="143363" name="Rectangle 2">
            <a:extLst>
              <a:ext uri="{FF2B5EF4-FFF2-40B4-BE49-F238E27FC236}">
                <a16:creationId xmlns:a16="http://schemas.microsoft.com/office/drawing/2014/main" id="{FE06CB1E-569C-4ABE-BC71-EFE065C5C808}"/>
              </a:ext>
            </a:extLst>
          </p:cNvPr>
          <p:cNvSpPr>
            <a:spLocks noGrp="1" noRot="1" noChangeAspect="1" noChangeArrowheads="1" noTextEdit="1"/>
          </p:cNvSpPr>
          <p:nvPr>
            <p:ph type="sldImg"/>
          </p:nvPr>
        </p:nvSpPr>
        <p:spPr>
          <a:solidFill>
            <a:srgbClr val="FFFFFF"/>
          </a:solidFill>
          <a:ln/>
        </p:spPr>
      </p:sp>
      <p:sp>
        <p:nvSpPr>
          <p:cNvPr id="143364" name="Rectangle 3">
            <a:extLst>
              <a:ext uri="{FF2B5EF4-FFF2-40B4-BE49-F238E27FC236}">
                <a16:creationId xmlns:a16="http://schemas.microsoft.com/office/drawing/2014/main" id="{1C0714E4-5D90-4B22-B9B1-18BF101A1AF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Refer students to Box 2.12.</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a:extLst>
              <a:ext uri="{FF2B5EF4-FFF2-40B4-BE49-F238E27FC236}">
                <a16:creationId xmlns:a16="http://schemas.microsoft.com/office/drawing/2014/main" id="{E53BAE97-E038-4998-BB81-522DA599849B}"/>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45E90D1-62A6-4133-B096-44B1BBD898CE}" type="slidenum">
              <a:rPr lang="en-US" altLang="en-US" sz="1200"/>
              <a:pPr algn="r" eaLnBrk="1" hangingPunct="1"/>
              <a:t>34</a:t>
            </a:fld>
            <a:endParaRPr lang="en-US" altLang="en-US" sz="1200"/>
          </a:p>
        </p:txBody>
      </p:sp>
      <p:sp>
        <p:nvSpPr>
          <p:cNvPr id="145411" name="Rectangle 2">
            <a:extLst>
              <a:ext uri="{FF2B5EF4-FFF2-40B4-BE49-F238E27FC236}">
                <a16:creationId xmlns:a16="http://schemas.microsoft.com/office/drawing/2014/main" id="{F0989E7D-38A8-4669-AE9B-53A726900813}"/>
              </a:ext>
            </a:extLst>
          </p:cNvPr>
          <p:cNvSpPr>
            <a:spLocks noGrp="1" noRot="1" noChangeAspect="1" noChangeArrowheads="1" noTextEdit="1"/>
          </p:cNvSpPr>
          <p:nvPr>
            <p:ph type="sldImg"/>
          </p:nvPr>
        </p:nvSpPr>
        <p:spPr>
          <a:solidFill>
            <a:srgbClr val="FFFFFF"/>
          </a:solidFill>
          <a:ln/>
        </p:spPr>
      </p:sp>
      <p:sp>
        <p:nvSpPr>
          <p:cNvPr id="145412" name="Rectangle 3">
            <a:extLst>
              <a:ext uri="{FF2B5EF4-FFF2-40B4-BE49-F238E27FC236}">
                <a16:creationId xmlns:a16="http://schemas.microsoft.com/office/drawing/2014/main" id="{A904BD27-F4F6-4A5A-AB6B-C3CEFA74E752}"/>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5425" indent="-225425"/>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7">
            <a:extLst>
              <a:ext uri="{FF2B5EF4-FFF2-40B4-BE49-F238E27FC236}">
                <a16:creationId xmlns:a16="http://schemas.microsoft.com/office/drawing/2014/main" id="{723D22D3-6EE6-462F-9AE0-F26FFAC70733}"/>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5E3669E-DD0F-4196-BE6F-C1BA3F517F66}" type="slidenum">
              <a:rPr lang="en-US" altLang="en-US" sz="1200"/>
              <a:pPr algn="r" eaLnBrk="1" hangingPunct="1"/>
              <a:t>35</a:t>
            </a:fld>
            <a:endParaRPr lang="en-US" altLang="en-US" sz="1200"/>
          </a:p>
        </p:txBody>
      </p:sp>
      <p:sp>
        <p:nvSpPr>
          <p:cNvPr id="147459" name="Rectangle 2">
            <a:extLst>
              <a:ext uri="{FF2B5EF4-FFF2-40B4-BE49-F238E27FC236}">
                <a16:creationId xmlns:a16="http://schemas.microsoft.com/office/drawing/2014/main" id="{B68D88EB-9392-45BE-AFD1-E5A3792CF668}"/>
              </a:ext>
            </a:extLst>
          </p:cNvPr>
          <p:cNvSpPr>
            <a:spLocks noGrp="1" noRot="1" noChangeAspect="1" noChangeArrowheads="1" noTextEdit="1"/>
          </p:cNvSpPr>
          <p:nvPr>
            <p:ph type="sldImg"/>
          </p:nvPr>
        </p:nvSpPr>
        <p:spPr>
          <a:solidFill>
            <a:srgbClr val="FFFFFF"/>
          </a:solidFill>
          <a:ln/>
        </p:spPr>
      </p:sp>
      <p:sp>
        <p:nvSpPr>
          <p:cNvPr id="147460" name="Rectangle 3">
            <a:extLst>
              <a:ext uri="{FF2B5EF4-FFF2-40B4-BE49-F238E27FC236}">
                <a16:creationId xmlns:a16="http://schemas.microsoft.com/office/drawing/2014/main" id="{54A79B58-9A13-4CF1-99B5-0A8476DB33DC}"/>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Why is effective communication so important? </a:t>
            </a:r>
            <a:r>
              <a:rPr lang="en-US" altLang="en-US" i="1">
                <a:latin typeface="Arial" panose="020B0604020202020204" pitchFamily="34" charset="0"/>
                <a:ea typeface="ＭＳ Ｐゴシック" panose="020B0600070205080204" pitchFamily="34" charset="-128"/>
              </a:rPr>
              <a:t>(Many ethical and professional dilemmas result from communication difficulties. To make ethical decisions and resolve ethical dilemmas, we must communicate effectively.)</a:t>
            </a:r>
          </a:p>
          <a:p>
            <a:pPr>
              <a:buFontTx/>
              <a:buChar char="•"/>
            </a:pPr>
            <a:r>
              <a:rPr lang="en-US" altLang="en-US">
                <a:latin typeface="Arial" panose="020B0604020202020204" pitchFamily="34" charset="0"/>
                <a:ea typeface="ＭＳ Ｐゴシック" panose="020B0600070205080204" pitchFamily="34" charset="-128"/>
              </a:rPr>
              <a:t>What are some basic situations in a massage therapy practice requiring communication skills? </a:t>
            </a:r>
            <a:r>
              <a:rPr lang="en-US" altLang="en-US" i="1">
                <a:latin typeface="Arial" panose="020B0604020202020204" pitchFamily="34" charset="0"/>
                <a:ea typeface="ＭＳ Ｐゴシック" panose="020B0600070205080204" pitchFamily="34" charset="-128"/>
              </a:rPr>
              <a:t>(Communication skills are required to retrieve information, maintain charting and client records, and provide information effectively so that the client can give informed consent.)</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a:extLst>
              <a:ext uri="{FF2B5EF4-FFF2-40B4-BE49-F238E27FC236}">
                <a16:creationId xmlns:a16="http://schemas.microsoft.com/office/drawing/2014/main" id="{7D443108-B59F-4369-A502-E1FCCEB0BAFC}"/>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D302854-21CA-4292-B0A6-E65EFB31A0B9}" type="slidenum">
              <a:rPr lang="en-US" altLang="en-US" sz="1200"/>
              <a:pPr algn="r" eaLnBrk="1" hangingPunct="1"/>
              <a:t>36</a:t>
            </a:fld>
            <a:endParaRPr lang="en-US" altLang="en-US" sz="1200"/>
          </a:p>
        </p:txBody>
      </p:sp>
      <p:sp>
        <p:nvSpPr>
          <p:cNvPr id="149507" name="Rectangle 2">
            <a:extLst>
              <a:ext uri="{FF2B5EF4-FFF2-40B4-BE49-F238E27FC236}">
                <a16:creationId xmlns:a16="http://schemas.microsoft.com/office/drawing/2014/main" id="{BC9FA2DD-AF60-449C-9614-B13614E66DB2}"/>
              </a:ext>
            </a:extLst>
          </p:cNvPr>
          <p:cNvSpPr>
            <a:spLocks noGrp="1" noRot="1" noChangeAspect="1" noChangeArrowheads="1" noTextEdit="1"/>
          </p:cNvSpPr>
          <p:nvPr>
            <p:ph type="sldImg"/>
          </p:nvPr>
        </p:nvSpPr>
        <p:spPr>
          <a:solidFill>
            <a:srgbClr val="FFFFFF"/>
          </a:solidFill>
          <a:ln/>
        </p:spPr>
      </p:sp>
      <p:sp>
        <p:nvSpPr>
          <p:cNvPr id="149508" name="Rectangle 3">
            <a:extLst>
              <a:ext uri="{FF2B5EF4-FFF2-40B4-BE49-F238E27FC236}">
                <a16:creationId xmlns:a16="http://schemas.microsoft.com/office/drawing/2014/main" id="{EE328DA2-DAD0-4087-8D31-6116A7D4C4B8}"/>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Congruence in what is heard, what is seen, and what is felt is important. When congruence is lacking, the kinesthetic message seems to have the strongest effect.</a:t>
            </a:r>
          </a:p>
          <a:p>
            <a:pPr>
              <a:buFontTx/>
              <a:buChar char="•"/>
            </a:pPr>
            <a:r>
              <a:rPr lang="en-US" altLang="en-US">
                <a:latin typeface="Arial" panose="020B0604020202020204" pitchFamily="34" charset="0"/>
                <a:ea typeface="ＭＳ Ｐゴシック" panose="020B0600070205080204" pitchFamily="34" charset="-128"/>
              </a:rPr>
              <a:t>When speaking, the tone of voice is more important than the actual words spoken. </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a:extLst>
              <a:ext uri="{FF2B5EF4-FFF2-40B4-BE49-F238E27FC236}">
                <a16:creationId xmlns:a16="http://schemas.microsoft.com/office/drawing/2014/main" id="{63DC8AEB-7F07-4B1A-809C-8EDEBB2A977F}"/>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B356570-8BA2-4347-9448-59542FF1DEA9}" type="slidenum">
              <a:rPr lang="en-US" altLang="en-US" sz="1200"/>
              <a:pPr algn="r" eaLnBrk="1" hangingPunct="1"/>
              <a:t>37</a:t>
            </a:fld>
            <a:endParaRPr lang="en-US" altLang="en-US" sz="1200"/>
          </a:p>
        </p:txBody>
      </p:sp>
      <p:sp>
        <p:nvSpPr>
          <p:cNvPr id="151555" name="Rectangle 2">
            <a:extLst>
              <a:ext uri="{FF2B5EF4-FFF2-40B4-BE49-F238E27FC236}">
                <a16:creationId xmlns:a16="http://schemas.microsoft.com/office/drawing/2014/main" id="{1C378828-3FFA-4E98-86EC-000D518CD279}"/>
              </a:ext>
            </a:extLst>
          </p:cNvPr>
          <p:cNvSpPr>
            <a:spLocks noGrp="1" noRot="1" noChangeAspect="1" noChangeArrowheads="1" noTextEdit="1"/>
          </p:cNvSpPr>
          <p:nvPr>
            <p:ph type="sldImg"/>
          </p:nvPr>
        </p:nvSpPr>
        <p:spPr>
          <a:solidFill>
            <a:srgbClr val="FFFFFF"/>
          </a:solidFill>
          <a:ln/>
        </p:spPr>
      </p:sp>
      <p:sp>
        <p:nvSpPr>
          <p:cNvPr id="151556" name="Rectangle 3">
            <a:extLst>
              <a:ext uri="{FF2B5EF4-FFF2-40B4-BE49-F238E27FC236}">
                <a16:creationId xmlns:a16="http://schemas.microsoft.com/office/drawing/2014/main" id="{63B9A3DF-12FD-4F73-AD48-C93CE3A5210E}"/>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People who prefer the visual mode make pictures in their mind, use descriptive words (paint word pictures), use “</a:t>
            </a:r>
            <a:r>
              <a:rPr lang="en-US" altLang="ja-JP">
                <a:latin typeface="Arial" panose="020B0604020202020204" pitchFamily="34" charset="0"/>
                <a:ea typeface="ＭＳ Ｐゴシック" panose="020B0600070205080204" pitchFamily="34" charset="-128"/>
              </a:rPr>
              <a:t>see” words, and make eye contact when communicating.</a:t>
            </a:r>
          </a:p>
          <a:p>
            <a:pPr>
              <a:buFontTx/>
              <a:buChar char="•"/>
            </a:pPr>
            <a:r>
              <a:rPr lang="en-US" altLang="en-US">
                <a:latin typeface="Arial" panose="020B0604020202020204" pitchFamily="34" charset="0"/>
                <a:ea typeface="ＭＳ Ｐゴシック" panose="020B0600070205080204" pitchFamily="34" charset="-128"/>
              </a:rPr>
              <a:t>People who prefer the auditory mode use “</a:t>
            </a:r>
            <a:r>
              <a:rPr lang="en-US" altLang="ja-JP">
                <a:latin typeface="Arial" panose="020B0604020202020204" pitchFamily="34" charset="0"/>
                <a:ea typeface="ＭＳ Ｐゴシック" panose="020B0600070205080204" pitchFamily="34" charset="-128"/>
              </a:rPr>
              <a:t>hear” words; are very attentive to tone and rhythm of speech; and often hum, talk to themselves, and listen with their eyes closed.</a:t>
            </a:r>
          </a:p>
          <a:p>
            <a:pPr>
              <a:buFontTx/>
              <a:buChar char="•"/>
            </a:pPr>
            <a:r>
              <a:rPr lang="en-US" altLang="en-US">
                <a:latin typeface="Arial" panose="020B0604020202020204" pitchFamily="34" charset="0"/>
                <a:ea typeface="ＭＳ Ｐゴシック" panose="020B0600070205080204" pitchFamily="34" charset="-128"/>
              </a:rPr>
              <a:t>People who prefer the kinesthetic mode may find talking and listening fatiguing, use a lot of body language and “</a:t>
            </a:r>
            <a:r>
              <a:rPr lang="en-US" altLang="ja-JP">
                <a:latin typeface="Arial" panose="020B0604020202020204" pitchFamily="34" charset="0"/>
                <a:ea typeface="ＭＳ Ｐゴシック" panose="020B0600070205080204" pitchFamily="34" charset="-128"/>
              </a:rPr>
              <a:t>feel” words, and may have to touch something or someone to understand. </a:t>
            </a: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a:extLst>
              <a:ext uri="{FF2B5EF4-FFF2-40B4-BE49-F238E27FC236}">
                <a16:creationId xmlns:a16="http://schemas.microsoft.com/office/drawing/2014/main" id="{AF89D1D1-EC56-4D50-AF09-9B48F6F20547}"/>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33540FD-D06B-4A2A-889E-F3DB28EDFEF4}" type="slidenum">
              <a:rPr lang="en-US" altLang="en-US" sz="1200"/>
              <a:pPr algn="r" eaLnBrk="1" hangingPunct="1"/>
              <a:t>38</a:t>
            </a:fld>
            <a:endParaRPr lang="en-US" altLang="en-US" sz="1200"/>
          </a:p>
        </p:txBody>
      </p:sp>
      <p:sp>
        <p:nvSpPr>
          <p:cNvPr id="155651" name="Rectangle 2">
            <a:extLst>
              <a:ext uri="{FF2B5EF4-FFF2-40B4-BE49-F238E27FC236}">
                <a16:creationId xmlns:a16="http://schemas.microsoft.com/office/drawing/2014/main" id="{C39856AD-0BFD-4944-9C3E-77EBFAD3097C}"/>
              </a:ext>
            </a:extLst>
          </p:cNvPr>
          <p:cNvSpPr>
            <a:spLocks noGrp="1" noRot="1" noChangeAspect="1" noChangeArrowheads="1" noTextEdit="1"/>
          </p:cNvSpPr>
          <p:nvPr>
            <p:ph type="sldImg"/>
          </p:nvPr>
        </p:nvSpPr>
        <p:spPr>
          <a:solidFill>
            <a:srgbClr val="FFFFFF"/>
          </a:solidFill>
          <a:ln/>
        </p:spPr>
      </p:sp>
      <p:sp>
        <p:nvSpPr>
          <p:cNvPr id="155652" name="Rectangle 3">
            <a:extLst>
              <a:ext uri="{FF2B5EF4-FFF2-40B4-BE49-F238E27FC236}">
                <a16:creationId xmlns:a16="http://schemas.microsoft.com/office/drawing/2014/main" id="{F88FB029-D7C5-46FC-8A2D-B8DBEB44E08D}"/>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Effective listening involves the development of focusing skills; effective listening occurs when we listen to understand, not merely to respond. </a:t>
            </a: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7">
            <a:extLst>
              <a:ext uri="{FF2B5EF4-FFF2-40B4-BE49-F238E27FC236}">
                <a16:creationId xmlns:a16="http://schemas.microsoft.com/office/drawing/2014/main" id="{D7B78B2B-6B15-4233-85E8-B218C2E4051B}"/>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8621655-7196-428D-816B-92E55FB19E1A}" type="slidenum">
              <a:rPr lang="en-US" altLang="en-US" sz="1200"/>
              <a:pPr algn="r" eaLnBrk="1" hangingPunct="1"/>
              <a:t>39</a:t>
            </a:fld>
            <a:endParaRPr lang="en-US" altLang="en-US" sz="1200"/>
          </a:p>
        </p:txBody>
      </p:sp>
      <p:sp>
        <p:nvSpPr>
          <p:cNvPr id="157699" name="Rectangle 2">
            <a:extLst>
              <a:ext uri="{FF2B5EF4-FFF2-40B4-BE49-F238E27FC236}">
                <a16:creationId xmlns:a16="http://schemas.microsoft.com/office/drawing/2014/main" id="{02223E91-CBD6-4C9C-A6E4-A345F77424D7}"/>
              </a:ext>
            </a:extLst>
          </p:cNvPr>
          <p:cNvSpPr>
            <a:spLocks noGrp="1" noRot="1" noChangeAspect="1" noChangeArrowheads="1" noTextEdit="1"/>
          </p:cNvSpPr>
          <p:nvPr>
            <p:ph type="sldImg"/>
          </p:nvPr>
        </p:nvSpPr>
        <p:spPr>
          <a:solidFill>
            <a:srgbClr val="FFFFFF"/>
          </a:solidFill>
          <a:ln/>
        </p:spPr>
      </p:sp>
      <p:sp>
        <p:nvSpPr>
          <p:cNvPr id="157700" name="Rectangle 3">
            <a:extLst>
              <a:ext uri="{FF2B5EF4-FFF2-40B4-BE49-F238E27FC236}">
                <a16:creationId xmlns:a16="http://schemas.microsoft.com/office/drawing/2014/main" id="{65796626-C34A-49AC-B4B6-BE26205C4624}"/>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What are the most important things to remember about the delivery of an I-message? </a:t>
            </a:r>
            <a:r>
              <a:rPr lang="en-US" altLang="en-US" i="1">
                <a:latin typeface="Arial" panose="020B0604020202020204" pitchFamily="34" charset="0"/>
                <a:ea typeface="ＭＳ Ｐゴシック" panose="020B0600070205080204" pitchFamily="34" charset="-128"/>
              </a:rPr>
              <a:t>(When delivering I-messages, remain pleasant, respectful, and honest. Be aware of your body language, tone of voice, and quality of touch.)</a:t>
            </a:r>
            <a:r>
              <a:rPr lang="en-US" altLang="en-US">
                <a:latin typeface="Arial" panose="020B0604020202020204" pitchFamily="34" charset="0"/>
                <a:ea typeface="ＭＳ Ｐゴシック" panose="020B0600070205080204" pitchFamily="34" charset="-128"/>
              </a:rPr>
              <a:t> </a:t>
            </a:r>
          </a:p>
          <a:p>
            <a:pPr>
              <a:buFontTx/>
              <a:buChar char="•"/>
            </a:pPr>
            <a:r>
              <a:rPr lang="en-US" altLang="en-US">
                <a:latin typeface="Arial" panose="020B0604020202020204" pitchFamily="34" charset="0"/>
                <a:ea typeface="ＭＳ Ｐゴシック" panose="020B0600070205080204" pitchFamily="34" charset="-128"/>
              </a:rPr>
              <a:t>Refer to Box 2.13.</a:t>
            </a:r>
          </a:p>
          <a:p>
            <a:pPr>
              <a:buFontTx/>
              <a:buChar char="•"/>
            </a:pPr>
            <a:r>
              <a:rPr lang="en-US" altLang="en-US">
                <a:latin typeface="Arial" panose="020B0604020202020204" pitchFamily="34" charset="0"/>
                <a:ea typeface="ＭＳ Ｐゴシック" panose="020B0600070205080204" pitchFamily="34" charset="-128"/>
              </a:rPr>
              <a:t>Open-ended questions encourage the sharing of information and cannot be easily answered in one word.</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7">
            <a:extLst>
              <a:ext uri="{FF2B5EF4-FFF2-40B4-BE49-F238E27FC236}">
                <a16:creationId xmlns:a16="http://schemas.microsoft.com/office/drawing/2014/main" id="{B7A5DB31-1E7A-4B93-B302-F97C9056FCE6}"/>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433FF9B-2601-46B3-BC38-61BAD079C160}" type="slidenum">
              <a:rPr lang="en-US" altLang="en-US" sz="1200"/>
              <a:pPr algn="r" eaLnBrk="1" hangingPunct="1"/>
              <a:t>40</a:t>
            </a:fld>
            <a:endParaRPr lang="en-US" altLang="en-US" sz="1200"/>
          </a:p>
        </p:txBody>
      </p:sp>
      <p:sp>
        <p:nvSpPr>
          <p:cNvPr id="159747" name="Rectangle 2">
            <a:extLst>
              <a:ext uri="{FF2B5EF4-FFF2-40B4-BE49-F238E27FC236}">
                <a16:creationId xmlns:a16="http://schemas.microsoft.com/office/drawing/2014/main" id="{708E4286-6EF9-4F38-B207-87C5ED4A6420}"/>
              </a:ext>
            </a:extLst>
          </p:cNvPr>
          <p:cNvSpPr>
            <a:spLocks noGrp="1" noRot="1" noChangeAspect="1" noChangeArrowheads="1" noTextEdit="1"/>
          </p:cNvSpPr>
          <p:nvPr>
            <p:ph type="sldImg"/>
          </p:nvPr>
        </p:nvSpPr>
        <p:spPr>
          <a:solidFill>
            <a:srgbClr val="FFFFFF"/>
          </a:solidFill>
          <a:ln/>
        </p:spPr>
      </p:sp>
      <p:sp>
        <p:nvSpPr>
          <p:cNvPr id="159748" name="Rectangle 3">
            <a:extLst>
              <a:ext uri="{FF2B5EF4-FFF2-40B4-BE49-F238E27FC236}">
                <a16:creationId xmlns:a16="http://schemas.microsoft.com/office/drawing/2014/main" id="{24872699-2DE0-42E3-B85D-C41E69AC56E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Why is it useful to be able to differentiate among types of conflicts? </a:t>
            </a:r>
            <a:r>
              <a:rPr lang="en-US" altLang="en-US" i="1">
                <a:latin typeface="Arial" panose="020B0604020202020204" pitchFamily="34" charset="0"/>
                <a:ea typeface="ＭＳ Ｐゴシック" panose="020B0600070205080204" pitchFamily="34" charset="-128"/>
              </a:rPr>
              <a:t>(If we can pinpoint the type of conflict, we are more likely to be able to resolve it.)</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a:extLst>
              <a:ext uri="{FF2B5EF4-FFF2-40B4-BE49-F238E27FC236}">
                <a16:creationId xmlns:a16="http://schemas.microsoft.com/office/drawing/2014/main" id="{FBCA3F06-FE82-48F9-858B-F3A0067E4825}"/>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79C0357-1836-4ACD-BEC3-59934B812C41}" type="slidenum">
              <a:rPr lang="en-US" altLang="en-US" sz="1200"/>
              <a:pPr algn="r" eaLnBrk="1" hangingPunct="1"/>
              <a:t>41</a:t>
            </a:fld>
            <a:endParaRPr lang="en-US" altLang="en-US" sz="1200"/>
          </a:p>
        </p:txBody>
      </p:sp>
      <p:sp>
        <p:nvSpPr>
          <p:cNvPr id="161795" name="Rectangle 2">
            <a:extLst>
              <a:ext uri="{FF2B5EF4-FFF2-40B4-BE49-F238E27FC236}">
                <a16:creationId xmlns:a16="http://schemas.microsoft.com/office/drawing/2014/main" id="{33D8E006-E43A-41D2-B510-FC92DDC6C0C1}"/>
              </a:ext>
            </a:extLst>
          </p:cNvPr>
          <p:cNvSpPr>
            <a:spLocks noGrp="1" noRot="1" noChangeAspect="1" noChangeArrowheads="1" noTextEdit="1"/>
          </p:cNvSpPr>
          <p:nvPr>
            <p:ph type="sldImg"/>
          </p:nvPr>
        </p:nvSpPr>
        <p:spPr>
          <a:solidFill>
            <a:srgbClr val="FFFFFF"/>
          </a:solidFill>
          <a:ln/>
        </p:spPr>
      </p:sp>
      <p:sp>
        <p:nvSpPr>
          <p:cNvPr id="161796" name="Rectangle 3">
            <a:extLst>
              <a:ext uri="{FF2B5EF4-FFF2-40B4-BE49-F238E27FC236}">
                <a16:creationId xmlns:a16="http://schemas.microsoft.com/office/drawing/2014/main" id="{D1AF1288-22FC-4306-83C7-7F1AC8FBC337}"/>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Inner conflict may be evidenced by confusion, inconsistency, or lack of congruity.</a:t>
            </a:r>
          </a:p>
          <a:p>
            <a:pPr>
              <a:buFontTx/>
              <a:buChar char="•"/>
            </a:pPr>
            <a:r>
              <a:rPr lang="en-US" altLang="en-US">
                <a:latin typeface="Arial" panose="020B0604020202020204" pitchFamily="34" charset="0"/>
                <a:ea typeface="ＭＳ Ｐゴシック" panose="020B0600070205080204" pitchFamily="34" charset="-128"/>
              </a:rPr>
              <a:t>People in conflict have both common ground and differences. The common ground can serve as the starting point for conflict resolution. </a:t>
            </a:r>
          </a:p>
          <a:p>
            <a:pPr>
              <a:buFontTx/>
              <a:buChar char="•"/>
            </a:pPr>
            <a:r>
              <a:rPr lang="en-US" altLang="en-US">
                <a:latin typeface="Arial" panose="020B0604020202020204" pitchFamily="34" charset="0"/>
                <a:ea typeface="ＭＳ Ｐゴシック" panose="020B0600070205080204" pitchFamily="34" charset="-128"/>
              </a:rPr>
              <a:t>Doing battle and winning or losing supports a corresponding belief that every situation involves a “</a:t>
            </a:r>
            <a:r>
              <a:rPr lang="en-US" altLang="ja-JP">
                <a:latin typeface="Arial" panose="020B0604020202020204" pitchFamily="34" charset="0"/>
                <a:ea typeface="ＭＳ Ｐゴシック" panose="020B0600070205080204" pitchFamily="34" charset="-128"/>
              </a:rPr>
              <a:t>right” and a “wrong.” </a:t>
            </a:r>
          </a:p>
          <a:p>
            <a:pPr>
              <a:buFontTx/>
              <a:buChar char="•"/>
            </a:pPr>
            <a:r>
              <a:rPr lang="en-US" altLang="en-US">
                <a:latin typeface="Arial" panose="020B0604020202020204" pitchFamily="34" charset="0"/>
                <a:ea typeface="ＭＳ Ｐゴシック" panose="020B0600070205080204" pitchFamily="34" charset="-128"/>
              </a:rPr>
              <a:t>If we respond to conflict in this way, we have limited our awareness and understanding of the nature of conflict and of alternative means of responding to conflict, such as mediation and negotiation. </a:t>
            </a:r>
          </a:p>
          <a:p>
            <a:pPr>
              <a:buFontTx/>
              <a:buChar char="•"/>
            </a:pP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7">
            <a:extLst>
              <a:ext uri="{FF2B5EF4-FFF2-40B4-BE49-F238E27FC236}">
                <a16:creationId xmlns:a16="http://schemas.microsoft.com/office/drawing/2014/main" id="{1A635761-EE07-4B47-BB96-50DE14C0A313}"/>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537AE96-6A67-445C-A4A0-9F62844DBC78}" type="slidenum">
              <a:rPr lang="en-US" altLang="en-US" sz="1200"/>
              <a:pPr algn="r" eaLnBrk="1" hangingPunct="1"/>
              <a:t>42</a:t>
            </a:fld>
            <a:endParaRPr lang="en-US" altLang="en-US" sz="1200"/>
          </a:p>
        </p:txBody>
      </p:sp>
      <p:sp>
        <p:nvSpPr>
          <p:cNvPr id="163843" name="Rectangle 2">
            <a:extLst>
              <a:ext uri="{FF2B5EF4-FFF2-40B4-BE49-F238E27FC236}">
                <a16:creationId xmlns:a16="http://schemas.microsoft.com/office/drawing/2014/main" id="{0ADE4A00-05F3-4EF0-97F2-21B2142740C6}"/>
              </a:ext>
            </a:extLst>
          </p:cNvPr>
          <p:cNvSpPr>
            <a:spLocks noGrp="1" noRot="1" noChangeAspect="1" noChangeArrowheads="1" noTextEdit="1"/>
          </p:cNvSpPr>
          <p:nvPr>
            <p:ph type="sldImg"/>
          </p:nvPr>
        </p:nvSpPr>
        <p:spPr>
          <a:solidFill>
            <a:srgbClr val="FFFFFF"/>
          </a:solidFill>
          <a:ln/>
        </p:spPr>
      </p:sp>
      <p:sp>
        <p:nvSpPr>
          <p:cNvPr id="163844" name="Rectangle 3">
            <a:extLst>
              <a:ext uri="{FF2B5EF4-FFF2-40B4-BE49-F238E27FC236}">
                <a16:creationId xmlns:a16="http://schemas.microsoft.com/office/drawing/2014/main" id="{533C2DA0-542A-4B76-AD2A-76D79A2ED203}"/>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Relationship conflicts occur as a result of strong negative emotions, misperceptions or stereotypes, poor communication or miscommunication, or repetitive negative behaviors. </a:t>
            </a:r>
          </a:p>
          <a:p>
            <a:pPr>
              <a:buFontTx/>
              <a:buChar char="•"/>
            </a:pPr>
            <a:r>
              <a:rPr lang="en-US" altLang="en-US">
                <a:latin typeface="Arial" panose="020B0604020202020204" pitchFamily="34" charset="0"/>
                <a:ea typeface="ＭＳ Ｐゴシック" panose="020B0600070205080204" pitchFamily="34" charset="-128"/>
              </a:rPr>
              <a:t>Data conflicts occur when people lack information necessary to make wise decisions, are misinformed, disagree on which data are relevant, interpret information differently, or have collected data differently. </a:t>
            </a:r>
          </a:p>
          <a:p>
            <a:pPr>
              <a:buFontTx/>
              <a:buChar char="•"/>
            </a:pPr>
            <a:r>
              <a:rPr lang="en-US" altLang="en-US">
                <a:latin typeface="Arial" panose="020B0604020202020204" pitchFamily="34" charset="0"/>
                <a:ea typeface="ＭＳ Ｐゴシック" panose="020B0600070205080204" pitchFamily="34" charset="-128"/>
              </a:rPr>
              <a:t>Interest conflicts are caused by competition over perceived incompatible needs. Conflicts of interest result when one or more people believe that in order to satisfy their needs, the needs and interests of an opponent must be sacrificed. </a:t>
            </a:r>
          </a:p>
          <a:p>
            <a:pPr>
              <a:buFontTx/>
              <a:buChar char="•"/>
            </a:pPr>
            <a:r>
              <a:rPr lang="en-US" altLang="en-US">
                <a:latin typeface="Arial" panose="020B0604020202020204" pitchFamily="34" charset="0"/>
                <a:ea typeface="ＭＳ Ｐゴシック" panose="020B0600070205080204" pitchFamily="34" charset="-128"/>
              </a:rPr>
              <a:t>Value disputes arise only when people attempt to force one set of values on others or lay claim to exclusive value systems that do not allow for divergent paths. </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a:extLst>
              <a:ext uri="{FF2B5EF4-FFF2-40B4-BE49-F238E27FC236}">
                <a16:creationId xmlns:a16="http://schemas.microsoft.com/office/drawing/2014/main" id="{B2CDA185-CF71-46A1-A4AC-642498EF2733}"/>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69A8E6B-BE59-4459-A219-DCC4218D8718}" type="slidenum">
              <a:rPr lang="en-US" altLang="en-US" sz="1200"/>
              <a:pPr algn="r" eaLnBrk="1" hangingPunct="1"/>
              <a:t>43</a:t>
            </a:fld>
            <a:endParaRPr lang="en-US" altLang="en-US" sz="1200"/>
          </a:p>
        </p:txBody>
      </p:sp>
      <p:sp>
        <p:nvSpPr>
          <p:cNvPr id="165891" name="Rectangle 2">
            <a:extLst>
              <a:ext uri="{FF2B5EF4-FFF2-40B4-BE49-F238E27FC236}">
                <a16:creationId xmlns:a16="http://schemas.microsoft.com/office/drawing/2014/main" id="{9C9A6878-6C38-4A0F-B337-D55F82CF1BB6}"/>
              </a:ext>
            </a:extLst>
          </p:cNvPr>
          <p:cNvSpPr>
            <a:spLocks noGrp="1" noRot="1" noChangeAspect="1" noChangeArrowheads="1" noTextEdit="1"/>
          </p:cNvSpPr>
          <p:nvPr>
            <p:ph type="sldImg"/>
          </p:nvPr>
        </p:nvSpPr>
        <p:spPr>
          <a:solidFill>
            <a:srgbClr val="FFFFFF"/>
          </a:solidFill>
          <a:ln/>
        </p:spPr>
      </p:sp>
      <p:sp>
        <p:nvSpPr>
          <p:cNvPr id="165892" name="Rectangle 3">
            <a:extLst>
              <a:ext uri="{FF2B5EF4-FFF2-40B4-BE49-F238E27FC236}">
                <a16:creationId xmlns:a16="http://schemas.microsoft.com/office/drawing/2014/main" id="{AD17558C-D291-48FD-98E6-4ED8C80C0659}"/>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Five common methods can be used to deal with conflict. </a:t>
            </a:r>
          </a:p>
          <a:p>
            <a:pPr>
              <a:buFontTx/>
              <a:buChar char="•"/>
            </a:pPr>
            <a:r>
              <a:rPr lang="en-US" altLang="en-US">
                <a:latin typeface="Arial" panose="020B0604020202020204" pitchFamily="34" charset="0"/>
                <a:ea typeface="ＭＳ Ｐゴシック" panose="020B0600070205080204" pitchFamily="34" charset="-128"/>
              </a:rPr>
              <a:t>Learning about the alternative means of handling conflict gives us a wider choice of actions to use in any given situation and makes us better able to respond to the situation. </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a:extLst>
              <a:ext uri="{FF2B5EF4-FFF2-40B4-BE49-F238E27FC236}">
                <a16:creationId xmlns:a16="http://schemas.microsoft.com/office/drawing/2014/main" id="{CAFD39DB-63A4-497C-A371-4A57FF936224}"/>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940F587-C955-4D72-80C8-79740809392B}" type="slidenum">
              <a:rPr lang="en-US" altLang="en-US" sz="1200"/>
              <a:pPr algn="r" eaLnBrk="1" hangingPunct="1"/>
              <a:t>44</a:t>
            </a:fld>
            <a:endParaRPr lang="en-US" altLang="en-US" sz="1200"/>
          </a:p>
        </p:txBody>
      </p:sp>
      <p:sp>
        <p:nvSpPr>
          <p:cNvPr id="167939" name="Rectangle 2">
            <a:extLst>
              <a:ext uri="{FF2B5EF4-FFF2-40B4-BE49-F238E27FC236}">
                <a16:creationId xmlns:a16="http://schemas.microsoft.com/office/drawing/2014/main" id="{1C3EF491-0B81-487B-8563-339A21B9931F}"/>
              </a:ext>
            </a:extLst>
          </p:cNvPr>
          <p:cNvSpPr>
            <a:spLocks noGrp="1" noRot="1" noChangeAspect="1" noChangeArrowheads="1" noTextEdit="1"/>
          </p:cNvSpPr>
          <p:nvPr>
            <p:ph type="sldImg"/>
          </p:nvPr>
        </p:nvSpPr>
        <p:spPr>
          <a:solidFill>
            <a:srgbClr val="FFFFFF"/>
          </a:solidFill>
          <a:ln/>
        </p:spPr>
      </p:sp>
      <p:sp>
        <p:nvSpPr>
          <p:cNvPr id="167940" name="Rectangle 3">
            <a:extLst>
              <a:ext uri="{FF2B5EF4-FFF2-40B4-BE49-F238E27FC236}">
                <a16:creationId xmlns:a16="http://schemas.microsoft.com/office/drawing/2014/main" id="{9DBDF7D8-B673-4008-94E5-020BC7E6C2E3}"/>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What characterizes a supportive climate that is reflective of collaboration? </a:t>
            </a:r>
            <a:r>
              <a:rPr lang="en-US" altLang="en-US" i="1">
                <a:latin typeface="Arial" panose="020B0604020202020204" pitchFamily="34" charset="0"/>
                <a:ea typeface="ＭＳ Ｐゴシック" panose="020B0600070205080204" pitchFamily="34" charset="-128"/>
              </a:rPr>
              <a:t>(Such an environment leads to mutual trust and to an atmosphere conducive to managing differences.)</a:t>
            </a:r>
          </a:p>
          <a:p>
            <a:pPr>
              <a:buFontTx/>
              <a:buChar char="•"/>
            </a:pPr>
            <a:r>
              <a:rPr lang="en-US" altLang="en-US">
                <a:latin typeface="Arial" panose="020B0604020202020204" pitchFamily="34" charset="0"/>
                <a:ea typeface="ＭＳ Ｐゴシック" panose="020B0600070205080204" pitchFamily="34" charset="-128"/>
              </a:rPr>
              <a:t>Ask students for examples of either a supportive or an unsupportive climate that they have encountered. </a:t>
            </a: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7">
            <a:extLst>
              <a:ext uri="{FF2B5EF4-FFF2-40B4-BE49-F238E27FC236}">
                <a16:creationId xmlns:a16="http://schemas.microsoft.com/office/drawing/2014/main" id="{CA96E487-0FBD-47CF-8B68-0220BFCFD6DE}"/>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DDAB941-1E39-43B4-B79F-F50BA7DC548F}" type="slidenum">
              <a:rPr lang="en-US" altLang="en-US" sz="1200"/>
              <a:pPr algn="r" eaLnBrk="1" hangingPunct="1"/>
              <a:t>45</a:t>
            </a:fld>
            <a:endParaRPr lang="en-US" altLang="en-US" sz="1200"/>
          </a:p>
        </p:txBody>
      </p:sp>
      <p:sp>
        <p:nvSpPr>
          <p:cNvPr id="169987" name="Rectangle 2">
            <a:extLst>
              <a:ext uri="{FF2B5EF4-FFF2-40B4-BE49-F238E27FC236}">
                <a16:creationId xmlns:a16="http://schemas.microsoft.com/office/drawing/2014/main" id="{65804600-1013-4DC8-8498-D5CC7BAB8BF8}"/>
              </a:ext>
            </a:extLst>
          </p:cNvPr>
          <p:cNvSpPr>
            <a:spLocks noGrp="1" noRot="1" noChangeAspect="1" noChangeArrowheads="1" noTextEdit="1"/>
          </p:cNvSpPr>
          <p:nvPr>
            <p:ph type="sldImg"/>
          </p:nvPr>
        </p:nvSpPr>
        <p:spPr>
          <a:solidFill>
            <a:srgbClr val="FFFFFF"/>
          </a:solidFill>
          <a:ln/>
        </p:spPr>
      </p:sp>
      <p:sp>
        <p:nvSpPr>
          <p:cNvPr id="169988" name="Rectangle 3">
            <a:extLst>
              <a:ext uri="{FF2B5EF4-FFF2-40B4-BE49-F238E27FC236}">
                <a16:creationId xmlns:a16="http://schemas.microsoft.com/office/drawing/2014/main" id="{40B9E52A-23CF-4370-A6A8-AECB1FD6A26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Why should written documentation always be kept during the conflict resolution process? </a:t>
            </a:r>
            <a:r>
              <a:rPr lang="en-US" altLang="en-US" i="1">
                <a:latin typeface="Arial" panose="020B0604020202020204" pitchFamily="34" charset="0"/>
                <a:ea typeface="ＭＳ Ｐゴシック" panose="020B0600070205080204" pitchFamily="34" charset="-128"/>
              </a:rPr>
              <a:t>(Because conflict already exists, interpretation of the requirement for resolution can become confused. Objective documentation that is agreed on by the parties helps maintain clarity. If the conflict cannot be resolved independently, documentation of the nature of the conflict is extremely important in case the situation escalates to legal action.)</a:t>
            </a:r>
            <a:r>
              <a:rPr lang="en-US" altLang="en-US">
                <a:latin typeface="Arial" panose="020B0604020202020204" pitchFamily="34" charset="0"/>
                <a:ea typeface="ＭＳ Ｐゴシック" panose="020B0600070205080204" pitchFamily="34" charset="-128"/>
              </a:rPr>
              <a:t> </a:t>
            </a: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a:extLst>
              <a:ext uri="{FF2B5EF4-FFF2-40B4-BE49-F238E27FC236}">
                <a16:creationId xmlns:a16="http://schemas.microsoft.com/office/drawing/2014/main" id="{293ED30E-3CA6-41CF-BC7C-E25E584AB8E2}"/>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47D1B47-7122-41F9-B19A-5926E7D21FA4}" type="slidenum">
              <a:rPr lang="en-US" altLang="en-US" sz="1200"/>
              <a:pPr algn="r" eaLnBrk="1" hangingPunct="1"/>
              <a:t>46</a:t>
            </a:fld>
            <a:endParaRPr lang="en-US" altLang="en-US" sz="1200"/>
          </a:p>
        </p:txBody>
      </p:sp>
      <p:sp>
        <p:nvSpPr>
          <p:cNvPr id="172035" name="Rectangle 2">
            <a:extLst>
              <a:ext uri="{FF2B5EF4-FFF2-40B4-BE49-F238E27FC236}">
                <a16:creationId xmlns:a16="http://schemas.microsoft.com/office/drawing/2014/main" id="{80451865-F6EF-429B-B87D-A85885F68AAE}"/>
              </a:ext>
            </a:extLst>
          </p:cNvPr>
          <p:cNvSpPr>
            <a:spLocks noGrp="1" noRot="1" noChangeAspect="1" noChangeArrowheads="1" noTextEdit="1"/>
          </p:cNvSpPr>
          <p:nvPr>
            <p:ph type="sldImg"/>
          </p:nvPr>
        </p:nvSpPr>
        <p:spPr>
          <a:solidFill>
            <a:srgbClr val="FFFFFF"/>
          </a:solidFill>
          <a:ln/>
        </p:spPr>
      </p:sp>
      <p:sp>
        <p:nvSpPr>
          <p:cNvPr id="172036" name="Rectangle 3">
            <a:extLst>
              <a:ext uri="{FF2B5EF4-FFF2-40B4-BE49-F238E27FC236}">
                <a16:creationId xmlns:a16="http://schemas.microsoft.com/office/drawing/2014/main" id="{EBC5D8F7-D749-41CF-BB19-6CB8A5B18B23}"/>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A sense of humor and understanding on the part of both the therapist and the client may help to support an effective solution (reevaluate and make the necessary adjustments). </a:t>
            </a: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a:extLst>
              <a:ext uri="{FF2B5EF4-FFF2-40B4-BE49-F238E27FC236}">
                <a16:creationId xmlns:a16="http://schemas.microsoft.com/office/drawing/2014/main" id="{197347A6-4ABA-4597-9AD0-F58062169360}"/>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41BFF33E-9E1C-4C8A-BF50-CFF28A07170A}" type="slidenum">
              <a:rPr lang="en-US" altLang="en-US" sz="1200"/>
              <a:pPr algn="r" eaLnBrk="1" hangingPunct="1"/>
              <a:t>47</a:t>
            </a:fld>
            <a:endParaRPr lang="en-US" altLang="en-US" sz="1200"/>
          </a:p>
        </p:txBody>
      </p:sp>
      <p:sp>
        <p:nvSpPr>
          <p:cNvPr id="174083" name="Rectangle 2">
            <a:extLst>
              <a:ext uri="{FF2B5EF4-FFF2-40B4-BE49-F238E27FC236}">
                <a16:creationId xmlns:a16="http://schemas.microsoft.com/office/drawing/2014/main" id="{62D29647-651B-46B9-ACF9-8B0FFA4D2694}"/>
              </a:ext>
            </a:extLst>
          </p:cNvPr>
          <p:cNvSpPr>
            <a:spLocks noGrp="1" noRot="1" noChangeAspect="1" noChangeArrowheads="1" noTextEdit="1"/>
          </p:cNvSpPr>
          <p:nvPr>
            <p:ph type="sldImg"/>
          </p:nvPr>
        </p:nvSpPr>
        <p:spPr>
          <a:solidFill>
            <a:srgbClr val="FFFFFF"/>
          </a:solidFill>
          <a:ln/>
        </p:spPr>
      </p:sp>
      <p:sp>
        <p:nvSpPr>
          <p:cNvPr id="174084" name="Rectangle 3">
            <a:extLst>
              <a:ext uri="{FF2B5EF4-FFF2-40B4-BE49-F238E27FC236}">
                <a16:creationId xmlns:a16="http://schemas.microsoft.com/office/drawing/2014/main" id="{D3F108C2-692B-40C0-8D7C-EF5FAF996252}"/>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Effective communication is a skill that can be learned. It is important to recognize these barriers to work on overcoming them if they exist. </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7">
            <a:extLst>
              <a:ext uri="{FF2B5EF4-FFF2-40B4-BE49-F238E27FC236}">
                <a16:creationId xmlns:a16="http://schemas.microsoft.com/office/drawing/2014/main" id="{FD6BA8DA-89F3-411E-9535-285397295CBD}"/>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F4AEBF2-7062-4754-A816-8C4DCA904DCA}" type="slidenum">
              <a:rPr lang="en-US" altLang="en-US" sz="1200"/>
              <a:pPr algn="r" eaLnBrk="1" hangingPunct="1"/>
              <a:t>48</a:t>
            </a:fld>
            <a:endParaRPr lang="en-US" altLang="en-US" sz="1200"/>
          </a:p>
        </p:txBody>
      </p:sp>
      <p:sp>
        <p:nvSpPr>
          <p:cNvPr id="182275" name="Rectangle 2">
            <a:extLst>
              <a:ext uri="{FF2B5EF4-FFF2-40B4-BE49-F238E27FC236}">
                <a16:creationId xmlns:a16="http://schemas.microsoft.com/office/drawing/2014/main" id="{B0FEED03-415E-4084-BF5D-632CE98284A4}"/>
              </a:ext>
            </a:extLst>
          </p:cNvPr>
          <p:cNvSpPr>
            <a:spLocks noGrp="1" noRot="1" noChangeAspect="1" noChangeArrowheads="1" noTextEdit="1"/>
          </p:cNvSpPr>
          <p:nvPr>
            <p:ph type="sldImg"/>
          </p:nvPr>
        </p:nvSpPr>
        <p:spPr>
          <a:solidFill>
            <a:srgbClr val="FFFFFF"/>
          </a:solidFill>
          <a:ln/>
        </p:spPr>
      </p:sp>
      <p:sp>
        <p:nvSpPr>
          <p:cNvPr id="182276" name="Rectangle 3">
            <a:extLst>
              <a:ext uri="{FF2B5EF4-FFF2-40B4-BE49-F238E27FC236}">
                <a16:creationId xmlns:a16="http://schemas.microsoft.com/office/drawing/2014/main" id="{8D477C05-668B-413E-9C33-763173F3031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The easy way to remember the differences is that schools and continuing education classes do not offer certification— they offer certificates.</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7">
            <a:extLst>
              <a:ext uri="{FF2B5EF4-FFF2-40B4-BE49-F238E27FC236}">
                <a16:creationId xmlns:a16="http://schemas.microsoft.com/office/drawing/2014/main" id="{CE4EA186-441B-42A3-B59B-5DCCE9A3EB01}"/>
              </a:ext>
            </a:extLst>
          </p:cNvPr>
          <p:cNvSpPr txBox="1">
            <a:spLocks noGrp="1" noChangeArrowheads="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15FAFCB-9DEF-458E-8C9E-9A7CA7E57A52}" type="slidenum">
              <a:rPr lang="en-US" altLang="en-US" sz="1200"/>
              <a:pPr algn="r" eaLnBrk="1" hangingPunct="1"/>
              <a:t>49</a:t>
            </a:fld>
            <a:endParaRPr lang="en-US" altLang="en-US" sz="1200"/>
          </a:p>
        </p:txBody>
      </p:sp>
      <p:sp>
        <p:nvSpPr>
          <p:cNvPr id="192515" name="Rectangle 2">
            <a:extLst>
              <a:ext uri="{FF2B5EF4-FFF2-40B4-BE49-F238E27FC236}">
                <a16:creationId xmlns:a16="http://schemas.microsoft.com/office/drawing/2014/main" id="{BF540D55-C986-4D8D-A892-823A4E0DD113}"/>
              </a:ext>
            </a:extLst>
          </p:cNvPr>
          <p:cNvSpPr>
            <a:spLocks noGrp="1" noRot="1" noChangeAspect="1" noChangeArrowheads="1" noTextEdit="1"/>
          </p:cNvSpPr>
          <p:nvPr>
            <p:ph type="sldImg"/>
          </p:nvPr>
        </p:nvSpPr>
        <p:spPr>
          <a:solidFill>
            <a:srgbClr val="FFFFFF"/>
          </a:solidFill>
          <a:ln/>
        </p:spPr>
      </p:sp>
      <p:sp>
        <p:nvSpPr>
          <p:cNvPr id="192516" name="Rectangle 3">
            <a:extLst>
              <a:ext uri="{FF2B5EF4-FFF2-40B4-BE49-F238E27FC236}">
                <a16:creationId xmlns:a16="http://schemas.microsoft.com/office/drawing/2014/main" id="{0FE4B9FB-811A-4C84-8A3B-37DA3C7A138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The situation should be purely one of professional ethical concern and not a reaction based on personal values or moral beliefs.</a:t>
            </a:r>
          </a:p>
          <a:p>
            <a:pPr>
              <a:buFontTx/>
              <a:buChar char="•"/>
            </a:pPr>
            <a:r>
              <a:rPr lang="en-US" altLang="en-US">
                <a:latin typeface="Arial" panose="020B0604020202020204" pitchFamily="34" charset="0"/>
                <a:ea typeface="ＭＳ Ｐゴシック" panose="020B0600070205080204" pitchFamily="34" charset="-128"/>
              </a:rPr>
              <a:t>The situation can be discussed in a peer support situation while maintaining the confidentiality of the suspected party.</a:t>
            </a:r>
          </a:p>
          <a:p>
            <a:pPr>
              <a:buFontTx/>
              <a:buChar char="•"/>
            </a:pPr>
            <a:r>
              <a:rPr lang="en-US" altLang="en-US">
                <a:latin typeface="Arial" panose="020B0604020202020204" pitchFamily="34" charset="0"/>
                <a:ea typeface="ＭＳ Ｐゴシック" panose="020B0600070205080204" pitchFamily="34" charset="-128"/>
              </a:rPr>
              <a:t>The concerns and the process of intervention should be documented carefully. </a:t>
            </a:r>
          </a:p>
          <a:p>
            <a:pPr>
              <a:buFontTx/>
              <a:buChar char="•"/>
            </a:pPr>
            <a:r>
              <a:rPr lang="en-US" altLang="en-US">
                <a:latin typeface="Arial" panose="020B0604020202020204" pitchFamily="34" charset="0"/>
                <a:ea typeface="ＭＳ Ｐゴシック" panose="020B0600070205080204" pitchFamily="34" charset="-128"/>
              </a:rPr>
              <a:t>Refer students to Box 2.16.</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solidFill>
                  <a:schemeClr val="bg1"/>
                </a:solidFill>
                <a:latin typeface="Futura PT Demi" panose="020B0702020204020303" pitchFamily="34" charset="0"/>
              </a:rPr>
              <a:t>Professional Boundaries </a:t>
            </a: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7961" y="53086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Futura PT Demi" panose="020B0702020204020303" pitchFamily="34" charset="0"/>
              </a:rPr>
              <a:t>OUR JOURNEY TODAY </a:t>
            </a:r>
          </a:p>
        </p:txBody>
      </p:sp>
      <p:sp>
        <p:nvSpPr>
          <p:cNvPr id="5" name="TextBox 4">
            <a:extLst>
              <a:ext uri="{FF2B5EF4-FFF2-40B4-BE49-F238E27FC236}">
                <a16:creationId xmlns:a16="http://schemas.microsoft.com/office/drawing/2014/main" id="{8ED2BD17-E3E1-B14B-EA91-4D93D7CA46E5}"/>
              </a:ext>
            </a:extLst>
          </p:cNvPr>
          <p:cNvSpPr txBox="1"/>
          <p:nvPr/>
        </p:nvSpPr>
        <p:spPr>
          <a:xfrm>
            <a:off x="737961" y="1570834"/>
            <a:ext cx="8406039" cy="5016758"/>
          </a:xfrm>
          <a:prstGeom prst="rect">
            <a:avLst/>
          </a:prstGeom>
          <a:noFill/>
        </p:spPr>
        <p:txBody>
          <a:bodyPr wrap="square">
            <a:spAutoFit/>
          </a:bodyPr>
          <a:lstStyle/>
          <a:p>
            <a:pPr marL="406400" indent="-285750" eaLnBrk="1" hangingPunct="1">
              <a:buFont typeface="Arial" panose="020B0604020202020204" pitchFamily="34" charset="0"/>
              <a:buChar char="•"/>
              <a:defRPr/>
            </a:pPr>
            <a:r>
              <a:rPr lang="en-US" altLang="en-US" sz="3200" dirty="0">
                <a:cs typeface="+mn-cs"/>
              </a:rPr>
              <a:t>Describe basic functions of the Health Insurance Portability and Accountability Act (HIPAA), the training in its rules and requirements.</a:t>
            </a:r>
          </a:p>
          <a:p>
            <a:pPr marL="406400" indent="-285750" eaLnBrk="1" hangingPunct="1">
              <a:buFont typeface="Arial" panose="020B0604020202020204" pitchFamily="34" charset="0"/>
              <a:buChar char="•"/>
              <a:defRPr/>
            </a:pPr>
            <a:r>
              <a:rPr lang="en-US" altLang="en-US" sz="3200" dirty="0">
                <a:cs typeface="+mn-cs"/>
              </a:rPr>
              <a:t>Integrate ethics into maintaining professional boundaries and the therapeutic relationship.</a:t>
            </a:r>
          </a:p>
          <a:p>
            <a:pPr marL="406400" indent="-285750" eaLnBrk="1" hangingPunct="1">
              <a:buFont typeface="Arial" panose="020B0604020202020204" pitchFamily="34" charset="0"/>
              <a:buChar char="•"/>
              <a:defRPr/>
            </a:pPr>
            <a:r>
              <a:rPr lang="en-US" altLang="en-US" sz="3200" dirty="0">
                <a:cs typeface="+mn-cs"/>
              </a:rPr>
              <a:t>Explain and demonstrate qualities of the therapeutic relationship.</a:t>
            </a:r>
          </a:p>
          <a:p>
            <a:pPr marL="406400" indent="-285750" eaLnBrk="1" hangingPunct="1">
              <a:buFont typeface="Arial" panose="020B0604020202020204" pitchFamily="34" charset="0"/>
              <a:buChar char="•"/>
              <a:defRPr/>
            </a:pPr>
            <a:r>
              <a:rPr lang="en-US" altLang="en-US" sz="3200" dirty="0">
                <a:cs typeface="+mn-cs"/>
              </a:rPr>
              <a:t>Use a problem-solving approach to ethical decision making. </a:t>
            </a:r>
          </a:p>
        </p:txBody>
      </p:sp>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6">
            <a:extLst>
              <a:ext uri="{FF2B5EF4-FFF2-40B4-BE49-F238E27FC236}">
                <a16:creationId xmlns:a16="http://schemas.microsoft.com/office/drawing/2014/main" id="{32795DC5-7AD9-438D-BEA0-9E44314C0063}"/>
              </a:ext>
            </a:extLst>
          </p:cNvPr>
          <p:cNvSpPr>
            <a:spLocks noGrp="1" noChangeArrowheads="1"/>
          </p:cNvSpPr>
          <p:nvPr>
            <p:ph type="title"/>
          </p:nvPr>
        </p:nvSpPr>
        <p:spPr>
          <a:xfrm>
            <a:off x="838200" y="365125"/>
            <a:ext cx="10144432" cy="1325563"/>
          </a:xfrm>
        </p:spPr>
        <p:txBody>
          <a:bodyPr>
            <a:normAutofit fontScale="90000"/>
          </a:bodyPr>
          <a:lstStyle/>
          <a:p>
            <a:r>
              <a:rPr lang="en-US" altLang="en-US" dirty="0"/>
              <a:t>Health Insurance Portability and Accountability Act of 1996 (HIPAA)</a:t>
            </a:r>
            <a:br>
              <a:rPr lang="en-US" altLang="en-US" dirty="0"/>
            </a:br>
            <a:r>
              <a:rPr lang="en-US" altLang="en-US" dirty="0"/>
              <a:t>(Slide 2 of 2)</a:t>
            </a:r>
          </a:p>
        </p:txBody>
      </p:sp>
      <p:sp>
        <p:nvSpPr>
          <p:cNvPr id="78851" name="Rectangle 7">
            <a:extLst>
              <a:ext uri="{FF2B5EF4-FFF2-40B4-BE49-F238E27FC236}">
                <a16:creationId xmlns:a16="http://schemas.microsoft.com/office/drawing/2014/main" id="{D6FB9BD6-775B-404C-AA62-1B9701C99846}"/>
              </a:ext>
            </a:extLst>
          </p:cNvPr>
          <p:cNvSpPr>
            <a:spLocks noGrp="1" noChangeArrowheads="1"/>
          </p:cNvSpPr>
          <p:nvPr>
            <p:ph idx="1"/>
          </p:nvPr>
        </p:nvSpPr>
        <p:spPr/>
        <p:txBody>
          <a:bodyPr/>
          <a:lstStyle/>
          <a:p>
            <a:r>
              <a:rPr lang="en-US" altLang="en-US" dirty="0"/>
              <a:t>Three primary areas</a:t>
            </a:r>
          </a:p>
          <a:p>
            <a:pPr lvl="1"/>
            <a:r>
              <a:rPr lang="en-US" altLang="en-US" dirty="0"/>
              <a:t>Privacy standards</a:t>
            </a:r>
          </a:p>
          <a:p>
            <a:pPr lvl="1"/>
            <a:r>
              <a:rPr lang="en-US" altLang="en-US" dirty="0"/>
              <a:t>Patients’ </a:t>
            </a:r>
            <a:r>
              <a:rPr lang="en-US" altLang="ja-JP" dirty="0"/>
              <a:t>rights </a:t>
            </a:r>
          </a:p>
          <a:p>
            <a:pPr lvl="1"/>
            <a:r>
              <a:rPr lang="en-US" altLang="en-US" dirty="0"/>
              <a:t>Administrative requirements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6">
            <a:extLst>
              <a:ext uri="{FF2B5EF4-FFF2-40B4-BE49-F238E27FC236}">
                <a16:creationId xmlns:a16="http://schemas.microsoft.com/office/drawing/2014/main" id="{E817DAF0-664B-4585-B616-8C127B8F74AC}"/>
              </a:ext>
            </a:extLst>
          </p:cNvPr>
          <p:cNvSpPr>
            <a:spLocks noGrp="1" noChangeArrowheads="1"/>
          </p:cNvSpPr>
          <p:nvPr>
            <p:ph type="title"/>
          </p:nvPr>
        </p:nvSpPr>
        <p:spPr/>
        <p:txBody>
          <a:bodyPr/>
          <a:lstStyle/>
          <a:p>
            <a:r>
              <a:rPr lang="en-US" altLang="en-US" dirty="0"/>
              <a:t>Chain of Trust</a:t>
            </a:r>
            <a:br>
              <a:rPr lang="en-US" altLang="en-US" dirty="0"/>
            </a:br>
            <a:r>
              <a:rPr lang="en-US" altLang="en-US" dirty="0"/>
              <a:t>(Slide 1 of 2) </a:t>
            </a:r>
            <a:endParaRPr lang="en-GB" altLang="en-US" dirty="0"/>
          </a:p>
        </p:txBody>
      </p:sp>
      <p:sp>
        <p:nvSpPr>
          <p:cNvPr id="80899" name="Rectangle 7">
            <a:extLst>
              <a:ext uri="{FF2B5EF4-FFF2-40B4-BE49-F238E27FC236}">
                <a16:creationId xmlns:a16="http://schemas.microsoft.com/office/drawing/2014/main" id="{A3BE5A39-CC61-4E77-808C-B52041BC6EF5}"/>
              </a:ext>
            </a:extLst>
          </p:cNvPr>
          <p:cNvSpPr>
            <a:spLocks noGrp="1" noChangeArrowheads="1"/>
          </p:cNvSpPr>
          <p:nvPr>
            <p:ph idx="1"/>
          </p:nvPr>
        </p:nvSpPr>
        <p:spPr/>
        <p:txBody>
          <a:bodyPr/>
          <a:lstStyle/>
          <a:p>
            <a:r>
              <a:rPr lang="en-US" altLang="en-US" dirty="0"/>
              <a:t>Security measures include the following:</a:t>
            </a:r>
          </a:p>
          <a:p>
            <a:pPr lvl="1"/>
            <a:r>
              <a:rPr lang="en-US" altLang="en-US" dirty="0"/>
              <a:t>Obtain written consent for email relating to health records. Put a confidentiality notice on all faxes and emails </a:t>
            </a:r>
          </a:p>
          <a:p>
            <a:pPr lvl="1"/>
            <a:r>
              <a:rPr lang="en-US" altLang="en-US" dirty="0"/>
              <a:t>Do not leave files where accessible to unauthorized individuals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6">
            <a:extLst>
              <a:ext uri="{FF2B5EF4-FFF2-40B4-BE49-F238E27FC236}">
                <a16:creationId xmlns:a16="http://schemas.microsoft.com/office/drawing/2014/main" id="{4F67845C-F5F3-4028-9049-7D760F18E59A}"/>
              </a:ext>
            </a:extLst>
          </p:cNvPr>
          <p:cNvSpPr>
            <a:spLocks noGrp="1" noChangeArrowheads="1"/>
          </p:cNvSpPr>
          <p:nvPr>
            <p:ph type="title"/>
          </p:nvPr>
        </p:nvSpPr>
        <p:spPr/>
        <p:txBody>
          <a:bodyPr/>
          <a:lstStyle/>
          <a:p>
            <a:pPr eaLnBrk="1" hangingPunct="1"/>
            <a:r>
              <a:rPr lang="en-US" altLang="en-US" dirty="0"/>
              <a:t>Chain of Trust</a:t>
            </a:r>
            <a:br>
              <a:rPr lang="en-US" altLang="en-US" dirty="0"/>
            </a:br>
            <a:r>
              <a:rPr lang="en-US" altLang="en-US" sz="1600" dirty="0"/>
              <a:t>(Slide 2 of 2)</a:t>
            </a:r>
            <a:endParaRPr lang="en-GB" altLang="en-US" sz="1600" dirty="0"/>
          </a:p>
        </p:txBody>
      </p:sp>
      <p:sp>
        <p:nvSpPr>
          <p:cNvPr id="82947" name="Rectangle 7">
            <a:extLst>
              <a:ext uri="{FF2B5EF4-FFF2-40B4-BE49-F238E27FC236}">
                <a16:creationId xmlns:a16="http://schemas.microsoft.com/office/drawing/2014/main" id="{817DF2E5-EE23-4E59-8B78-8D5408C499D7}"/>
              </a:ext>
            </a:extLst>
          </p:cNvPr>
          <p:cNvSpPr>
            <a:spLocks noGrp="1" noChangeArrowheads="1"/>
          </p:cNvSpPr>
          <p:nvPr>
            <p:ph idx="1"/>
          </p:nvPr>
        </p:nvSpPr>
        <p:spPr/>
        <p:txBody>
          <a:bodyPr/>
          <a:lstStyle/>
          <a:p>
            <a:pPr eaLnBrk="1" hangingPunct="1"/>
            <a:r>
              <a:rPr lang="en-US" altLang="en-US"/>
              <a:t>Security measures include the following:</a:t>
            </a:r>
          </a:p>
          <a:p>
            <a:pPr lvl="1" eaLnBrk="1" hangingPunct="1"/>
            <a:r>
              <a:rPr lang="en-US" altLang="en-US"/>
              <a:t>Keep appointment books private and practice management software password protected </a:t>
            </a:r>
          </a:p>
          <a:p>
            <a:pPr lvl="1" eaLnBrk="1" hangingPunct="1"/>
            <a:r>
              <a:rPr lang="en-US" altLang="en-US"/>
              <a:t>Do not discuss any medical information with a third party without written authorization from the client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6">
            <a:extLst>
              <a:ext uri="{FF2B5EF4-FFF2-40B4-BE49-F238E27FC236}">
                <a16:creationId xmlns:a16="http://schemas.microsoft.com/office/drawing/2014/main" id="{A9510DE0-E86D-4966-AB22-FCAC5096895D}"/>
              </a:ext>
            </a:extLst>
          </p:cNvPr>
          <p:cNvSpPr>
            <a:spLocks noGrp="1" noChangeArrowheads="1"/>
          </p:cNvSpPr>
          <p:nvPr>
            <p:ph type="title"/>
          </p:nvPr>
        </p:nvSpPr>
        <p:spPr/>
        <p:txBody>
          <a:bodyPr/>
          <a:lstStyle/>
          <a:p>
            <a:pPr eaLnBrk="1" hangingPunct="1"/>
            <a:r>
              <a:rPr lang="en-US" altLang="en-US"/>
              <a:t>Data Storage </a:t>
            </a:r>
            <a:endParaRPr lang="en-GB" altLang="en-US"/>
          </a:p>
        </p:txBody>
      </p:sp>
      <p:sp>
        <p:nvSpPr>
          <p:cNvPr id="84995" name="Rectangle 7">
            <a:extLst>
              <a:ext uri="{FF2B5EF4-FFF2-40B4-BE49-F238E27FC236}">
                <a16:creationId xmlns:a16="http://schemas.microsoft.com/office/drawing/2014/main" id="{C48D9FAF-D0FF-4528-BA31-C7FD9E8DBA3C}"/>
              </a:ext>
            </a:extLst>
          </p:cNvPr>
          <p:cNvSpPr>
            <a:spLocks noGrp="1" noChangeArrowheads="1"/>
          </p:cNvSpPr>
          <p:nvPr>
            <p:ph idx="1"/>
          </p:nvPr>
        </p:nvSpPr>
        <p:spPr/>
        <p:txBody>
          <a:bodyPr/>
          <a:lstStyle/>
          <a:p>
            <a:pPr eaLnBrk="1" hangingPunct="1"/>
            <a:r>
              <a:rPr lang="en-US" altLang="en-US"/>
              <a:t>HIPAA declaration should include:</a:t>
            </a:r>
          </a:p>
          <a:p>
            <a:pPr lvl="1" eaLnBrk="1" hangingPunct="1"/>
            <a:r>
              <a:rPr lang="en-US" altLang="en-US"/>
              <a:t>Use of the client’</a:t>
            </a:r>
            <a:r>
              <a:rPr lang="en-US" altLang="ja-JP"/>
              <a:t>s information </a:t>
            </a:r>
          </a:p>
          <a:p>
            <a:pPr lvl="1" eaLnBrk="1" hangingPunct="1"/>
            <a:r>
              <a:rPr lang="en-US" altLang="en-US"/>
              <a:t>Type of storage method used to secure the client’</a:t>
            </a:r>
            <a:r>
              <a:rPr lang="en-US" altLang="ja-JP"/>
              <a:t>s files</a:t>
            </a:r>
          </a:p>
          <a:p>
            <a:pPr lvl="1" eaLnBrk="1" hangingPunct="1"/>
            <a:r>
              <a:rPr lang="en-US" altLang="en-US"/>
              <a:t>Situations in which disclosure of information may be required</a:t>
            </a:r>
          </a:p>
          <a:p>
            <a:pPr lvl="1" eaLnBrk="1" hangingPunct="1"/>
            <a:r>
              <a:rPr lang="en-US" altLang="en-US"/>
              <a:t>Information on how clients can obtain copies of their records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6">
            <a:extLst>
              <a:ext uri="{FF2B5EF4-FFF2-40B4-BE49-F238E27FC236}">
                <a16:creationId xmlns:a16="http://schemas.microsoft.com/office/drawing/2014/main" id="{4025EC13-C8AF-4268-A5A8-3867078CD164}"/>
              </a:ext>
            </a:extLst>
          </p:cNvPr>
          <p:cNvSpPr>
            <a:spLocks noGrp="1" noChangeArrowheads="1"/>
          </p:cNvSpPr>
          <p:nvPr>
            <p:ph type="title"/>
          </p:nvPr>
        </p:nvSpPr>
        <p:spPr/>
        <p:txBody>
          <a:bodyPr/>
          <a:lstStyle/>
          <a:p>
            <a:pPr eaLnBrk="1" hangingPunct="1"/>
            <a:r>
              <a:rPr lang="en-US" altLang="en-US"/>
              <a:t>Protected Health Information </a:t>
            </a:r>
            <a:endParaRPr lang="en-GB" altLang="en-US"/>
          </a:p>
        </p:txBody>
      </p:sp>
      <p:sp>
        <p:nvSpPr>
          <p:cNvPr id="87043" name="Rectangle 7">
            <a:extLst>
              <a:ext uri="{FF2B5EF4-FFF2-40B4-BE49-F238E27FC236}">
                <a16:creationId xmlns:a16="http://schemas.microsoft.com/office/drawing/2014/main" id="{9CD9E6F0-3955-48F2-9066-8C004F2BBFC1}"/>
              </a:ext>
            </a:extLst>
          </p:cNvPr>
          <p:cNvSpPr>
            <a:spLocks noGrp="1" noChangeArrowheads="1"/>
          </p:cNvSpPr>
          <p:nvPr>
            <p:ph idx="1"/>
          </p:nvPr>
        </p:nvSpPr>
        <p:spPr/>
        <p:txBody>
          <a:bodyPr/>
          <a:lstStyle/>
          <a:p>
            <a:pPr eaLnBrk="1" hangingPunct="1"/>
            <a:r>
              <a:rPr lang="en-US" altLang="en-US"/>
              <a:t>Protected health information (PHI) includes:</a:t>
            </a:r>
          </a:p>
          <a:p>
            <a:pPr lvl="1" eaLnBrk="1" hangingPunct="1"/>
            <a:r>
              <a:rPr lang="en-US" altLang="en-US"/>
              <a:t>Name</a:t>
            </a:r>
          </a:p>
          <a:p>
            <a:pPr lvl="1" eaLnBrk="1" hangingPunct="1"/>
            <a:r>
              <a:rPr lang="en-US" altLang="en-US"/>
              <a:t>Address</a:t>
            </a:r>
          </a:p>
          <a:p>
            <a:pPr lvl="1" eaLnBrk="1" hangingPunct="1"/>
            <a:r>
              <a:rPr lang="en-US" altLang="en-US"/>
              <a:t>Email address</a:t>
            </a:r>
          </a:p>
          <a:p>
            <a:pPr lvl="1" eaLnBrk="1" hangingPunct="1"/>
            <a:r>
              <a:rPr lang="en-US" altLang="en-US"/>
              <a:t>Birth date (except year)</a:t>
            </a:r>
          </a:p>
          <a:p>
            <a:pPr lvl="1" eaLnBrk="1" hangingPunct="1"/>
            <a:r>
              <a:rPr lang="en-US" altLang="en-US"/>
              <a:t>Social Security number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6">
            <a:extLst>
              <a:ext uri="{FF2B5EF4-FFF2-40B4-BE49-F238E27FC236}">
                <a16:creationId xmlns:a16="http://schemas.microsoft.com/office/drawing/2014/main" id="{541A5A7C-30CB-4EAC-A8E1-D351CDD7DE2D}"/>
              </a:ext>
            </a:extLst>
          </p:cNvPr>
          <p:cNvSpPr>
            <a:spLocks noGrp="1" noChangeArrowheads="1"/>
          </p:cNvSpPr>
          <p:nvPr>
            <p:ph type="title"/>
          </p:nvPr>
        </p:nvSpPr>
        <p:spPr/>
        <p:txBody>
          <a:bodyPr/>
          <a:lstStyle/>
          <a:p>
            <a:pPr eaLnBrk="1" hangingPunct="1"/>
            <a:r>
              <a:rPr lang="en-US" altLang="en-US"/>
              <a:t>Training in HIPAA Requirements </a:t>
            </a:r>
            <a:endParaRPr lang="en-GB" altLang="en-US"/>
          </a:p>
        </p:txBody>
      </p:sp>
      <p:sp>
        <p:nvSpPr>
          <p:cNvPr id="89091" name="Rectangle 7">
            <a:extLst>
              <a:ext uri="{FF2B5EF4-FFF2-40B4-BE49-F238E27FC236}">
                <a16:creationId xmlns:a16="http://schemas.microsoft.com/office/drawing/2014/main" id="{C7058D37-2D1D-4015-8AC9-11DF1FCF6719}"/>
              </a:ext>
            </a:extLst>
          </p:cNvPr>
          <p:cNvSpPr>
            <a:spLocks noGrp="1" noChangeArrowheads="1"/>
          </p:cNvSpPr>
          <p:nvPr>
            <p:ph idx="1"/>
          </p:nvPr>
        </p:nvSpPr>
        <p:spPr/>
        <p:txBody>
          <a:bodyPr/>
          <a:lstStyle/>
          <a:p>
            <a:pPr eaLnBrk="1" hangingPunct="1"/>
            <a:r>
              <a:rPr lang="en-US" altLang="en-US"/>
              <a:t>Massage professionals must obtain the appropriate training for HIPAA compliance</a:t>
            </a:r>
          </a:p>
          <a:p>
            <a:pPr eaLnBrk="1" hangingPunct="1"/>
            <a:r>
              <a:rPr lang="en-US" altLang="en-US"/>
              <a:t>Training varies based on place of employment</a:t>
            </a:r>
          </a:p>
          <a:p>
            <a:pPr eaLnBrk="1" hangingPunct="1"/>
            <a:r>
              <a:rPr lang="en-US" altLang="en-US"/>
              <a:t>Covered entities must also document that privacy training has been provided</a:t>
            </a:r>
          </a:p>
          <a:p>
            <a:pPr eaLnBrk="1" hangingPunct="1"/>
            <a:r>
              <a:rPr lang="en-US" altLang="en-US"/>
              <a:t>More specialized training in detailed HIPAA requirements and internal procedural changes must be tailored for workforce groups directly affected by changes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6">
            <a:extLst>
              <a:ext uri="{FF2B5EF4-FFF2-40B4-BE49-F238E27FC236}">
                <a16:creationId xmlns:a16="http://schemas.microsoft.com/office/drawing/2014/main" id="{B02CE6AA-D6EE-4307-936C-2EF8DEBD640D}"/>
              </a:ext>
            </a:extLst>
          </p:cNvPr>
          <p:cNvSpPr>
            <a:spLocks noGrp="1" noChangeArrowheads="1"/>
          </p:cNvSpPr>
          <p:nvPr>
            <p:ph type="title"/>
          </p:nvPr>
        </p:nvSpPr>
        <p:spPr/>
        <p:txBody>
          <a:bodyPr/>
          <a:lstStyle/>
          <a:p>
            <a:pPr eaLnBrk="1" hangingPunct="1"/>
            <a:r>
              <a:rPr lang="en-US" altLang="en-US"/>
              <a:t>Professional Boundaries: </a:t>
            </a:r>
            <a:br>
              <a:rPr lang="en-US" altLang="en-US"/>
            </a:br>
            <a:r>
              <a:rPr lang="en-US" altLang="en-US"/>
              <a:t>Needs and Wants </a:t>
            </a:r>
            <a:endParaRPr lang="en-GB" altLang="en-US"/>
          </a:p>
        </p:txBody>
      </p:sp>
      <p:sp>
        <p:nvSpPr>
          <p:cNvPr id="91139" name="Rectangle 7">
            <a:extLst>
              <a:ext uri="{FF2B5EF4-FFF2-40B4-BE49-F238E27FC236}">
                <a16:creationId xmlns:a16="http://schemas.microsoft.com/office/drawing/2014/main" id="{520F2675-D18B-420B-81F4-2145F941BD26}"/>
              </a:ext>
            </a:extLst>
          </p:cNvPr>
          <p:cNvSpPr>
            <a:spLocks noGrp="1" noChangeArrowheads="1"/>
          </p:cNvSpPr>
          <p:nvPr>
            <p:ph idx="1"/>
          </p:nvPr>
        </p:nvSpPr>
        <p:spPr/>
        <p:txBody>
          <a:bodyPr/>
          <a:lstStyle/>
          <a:p>
            <a:pPr eaLnBrk="1" hangingPunct="1"/>
            <a:r>
              <a:rPr lang="en-US" altLang="en-US"/>
              <a:t>Needs</a:t>
            </a:r>
          </a:p>
          <a:p>
            <a:pPr lvl="1" eaLnBrk="1" hangingPunct="1"/>
            <a:r>
              <a:rPr lang="en-US" altLang="en-US"/>
              <a:t>Sustain life</a:t>
            </a:r>
          </a:p>
          <a:p>
            <a:pPr eaLnBrk="1" hangingPunct="1"/>
            <a:r>
              <a:rPr lang="en-US" altLang="en-US"/>
              <a:t>Wants</a:t>
            </a:r>
          </a:p>
          <a:p>
            <a:pPr lvl="1" eaLnBrk="1" hangingPunct="1"/>
            <a:r>
              <a:rPr lang="en-US" altLang="en-US"/>
              <a:t>Lead to sense of satisfaction</a:t>
            </a:r>
          </a:p>
          <a:p>
            <a:pPr eaLnBrk="1" hangingPunct="1"/>
            <a:r>
              <a:rPr lang="en-US" altLang="en-US"/>
              <a:t>Needs and wants may become confused in mind of client</a:t>
            </a:r>
          </a:p>
          <a:p>
            <a:pPr lvl="1" eaLnBrk="1" hangingPunct="1"/>
            <a:r>
              <a:rPr lang="en-US" altLang="en-US"/>
              <a:t>May lead to transference or countertransference </a:t>
            </a:r>
          </a:p>
          <a:p>
            <a:pPr lvl="1" eaLnBrk="1" hangingPunct="1"/>
            <a:endParaRPr lang="en-US" alt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DEE3774B-4310-F507-1B68-CB50E74AF087}"/>
              </a:ext>
            </a:extLst>
          </p:cNvPr>
          <p:cNvSpPr txBox="1"/>
          <p:nvPr/>
        </p:nvSpPr>
        <p:spPr>
          <a:xfrm>
            <a:off x="1117601" y="3013501"/>
            <a:ext cx="6169890" cy="830997"/>
          </a:xfrm>
          <a:prstGeom prst="rect">
            <a:avLst/>
          </a:prstGeom>
          <a:noFill/>
        </p:spPr>
        <p:txBody>
          <a:bodyPr wrap="square">
            <a:spAutoFit/>
          </a:bodyPr>
          <a:lstStyle/>
          <a:p>
            <a:r>
              <a:rPr lang="en-US" altLang="en-US" sz="2400" dirty="0">
                <a:solidFill>
                  <a:schemeClr val="bg1">
                    <a:lumMod val="95000"/>
                  </a:schemeClr>
                </a:solidFill>
              </a:rPr>
              <a:t>Professional Boundaries: </a:t>
            </a:r>
            <a:br>
              <a:rPr lang="en-US" altLang="en-US" sz="2400" dirty="0">
                <a:solidFill>
                  <a:schemeClr val="bg1">
                    <a:lumMod val="95000"/>
                  </a:schemeClr>
                </a:solidFill>
              </a:rPr>
            </a:br>
            <a:r>
              <a:rPr lang="en-US" altLang="en-US" sz="2400" dirty="0">
                <a:solidFill>
                  <a:schemeClr val="bg1">
                    <a:lumMod val="95000"/>
                  </a:schemeClr>
                </a:solidFill>
              </a:rPr>
              <a:t>Needs and Wants </a:t>
            </a:r>
            <a:endParaRPr lang="en-US" sz="2400" dirty="0">
              <a:solidFill>
                <a:schemeClr val="bg1">
                  <a:lumMod val="95000"/>
                </a:schemeClr>
              </a:solidFill>
            </a:endParaRPr>
          </a:p>
        </p:txBody>
      </p:sp>
      <p:sp>
        <p:nvSpPr>
          <p:cNvPr id="7" name="TextBox 6">
            <a:extLst>
              <a:ext uri="{FF2B5EF4-FFF2-40B4-BE49-F238E27FC236}">
                <a16:creationId xmlns:a16="http://schemas.microsoft.com/office/drawing/2014/main" id="{76CCFA0C-061F-DC81-CFBB-594D8CEB0F5B}"/>
              </a:ext>
            </a:extLst>
          </p:cNvPr>
          <p:cNvSpPr txBox="1"/>
          <p:nvPr/>
        </p:nvSpPr>
        <p:spPr>
          <a:xfrm>
            <a:off x="5578764" y="2090172"/>
            <a:ext cx="6169890" cy="1754326"/>
          </a:xfrm>
          <a:prstGeom prst="rect">
            <a:avLst/>
          </a:prstGeom>
          <a:noFill/>
        </p:spPr>
        <p:txBody>
          <a:bodyPr wrap="square">
            <a:spAutoFit/>
          </a:bodyPr>
          <a:lstStyle/>
          <a:p>
            <a:pPr eaLnBrk="1" hangingPunct="1"/>
            <a:r>
              <a:rPr lang="en-US" altLang="en-US" b="1" dirty="0">
                <a:solidFill>
                  <a:srgbClr val="C00000"/>
                </a:solidFill>
              </a:rPr>
              <a:t>Needs</a:t>
            </a:r>
          </a:p>
          <a:p>
            <a:pPr marL="742950" lvl="1" indent="-285750" eaLnBrk="1" hangingPunct="1">
              <a:buFont typeface="Arial" panose="020B0604020202020204" pitchFamily="34" charset="0"/>
              <a:buChar char="•"/>
            </a:pPr>
            <a:r>
              <a:rPr lang="en-US" altLang="en-US" b="1" dirty="0">
                <a:solidFill>
                  <a:srgbClr val="C00000"/>
                </a:solidFill>
              </a:rPr>
              <a:t>Sustain life</a:t>
            </a:r>
          </a:p>
          <a:p>
            <a:pPr eaLnBrk="1" hangingPunct="1"/>
            <a:r>
              <a:rPr lang="en-US" altLang="en-US" b="1" dirty="0">
                <a:solidFill>
                  <a:srgbClr val="C00000"/>
                </a:solidFill>
              </a:rPr>
              <a:t>Wants</a:t>
            </a:r>
          </a:p>
          <a:p>
            <a:pPr marL="742950" lvl="1" indent="-285750" eaLnBrk="1" hangingPunct="1">
              <a:buFont typeface="Arial" panose="020B0604020202020204" pitchFamily="34" charset="0"/>
              <a:buChar char="•"/>
            </a:pPr>
            <a:r>
              <a:rPr lang="en-US" altLang="en-US" b="1" dirty="0">
                <a:solidFill>
                  <a:srgbClr val="C00000"/>
                </a:solidFill>
              </a:rPr>
              <a:t>Lead to sense of satisfaction</a:t>
            </a:r>
          </a:p>
          <a:p>
            <a:pPr eaLnBrk="1" hangingPunct="1"/>
            <a:r>
              <a:rPr lang="en-US" altLang="en-US" b="1" dirty="0">
                <a:solidFill>
                  <a:srgbClr val="C00000"/>
                </a:solidFill>
              </a:rPr>
              <a:t>Needs and wants may become confused in mind of client</a:t>
            </a:r>
          </a:p>
          <a:p>
            <a:pPr marL="742950" lvl="1" indent="-285750" eaLnBrk="1" hangingPunct="1">
              <a:buFont typeface="Arial" panose="020B0604020202020204" pitchFamily="34" charset="0"/>
              <a:buChar char="•"/>
            </a:pPr>
            <a:r>
              <a:rPr lang="en-US" altLang="en-US" b="1" dirty="0">
                <a:solidFill>
                  <a:srgbClr val="C00000"/>
                </a:solidFill>
              </a:rPr>
              <a:t>May lead to transference or countertransference </a:t>
            </a:r>
          </a:p>
        </p:txBody>
      </p:sp>
    </p:spTree>
    <p:extLst>
      <p:ext uri="{BB962C8B-B14F-4D97-AF65-F5344CB8AC3E}">
        <p14:creationId xmlns:p14="http://schemas.microsoft.com/office/powerpoint/2010/main" val="32172367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6">
            <a:extLst>
              <a:ext uri="{FF2B5EF4-FFF2-40B4-BE49-F238E27FC236}">
                <a16:creationId xmlns:a16="http://schemas.microsoft.com/office/drawing/2014/main" id="{2EE78394-93F1-41D9-A54E-6DEF9365F366}"/>
              </a:ext>
            </a:extLst>
          </p:cNvPr>
          <p:cNvSpPr>
            <a:spLocks noGrp="1" noChangeArrowheads="1"/>
          </p:cNvSpPr>
          <p:nvPr>
            <p:ph type="title"/>
          </p:nvPr>
        </p:nvSpPr>
        <p:spPr/>
        <p:txBody>
          <a:bodyPr/>
          <a:lstStyle/>
          <a:p>
            <a:pPr eaLnBrk="1" hangingPunct="1"/>
            <a:r>
              <a:rPr lang="en-US" altLang="en-US"/>
              <a:t>Boundaries </a:t>
            </a:r>
            <a:endParaRPr lang="en-GB" altLang="en-US"/>
          </a:p>
        </p:txBody>
      </p:sp>
      <p:sp>
        <p:nvSpPr>
          <p:cNvPr id="93187" name="Rectangle 7">
            <a:extLst>
              <a:ext uri="{FF2B5EF4-FFF2-40B4-BE49-F238E27FC236}">
                <a16:creationId xmlns:a16="http://schemas.microsoft.com/office/drawing/2014/main" id="{189EF5D2-DBCC-4C73-8896-731966706CDC}"/>
              </a:ext>
            </a:extLst>
          </p:cNvPr>
          <p:cNvSpPr>
            <a:spLocks noGrp="1" noChangeArrowheads="1"/>
          </p:cNvSpPr>
          <p:nvPr>
            <p:ph idx="1"/>
          </p:nvPr>
        </p:nvSpPr>
        <p:spPr/>
        <p:txBody>
          <a:bodyPr/>
          <a:lstStyle/>
          <a:p>
            <a:pPr eaLnBrk="1" hangingPunct="1"/>
            <a:r>
              <a:rPr lang="en-US" altLang="en-US"/>
              <a:t>Physical boundaries</a:t>
            </a:r>
          </a:p>
          <a:p>
            <a:pPr eaLnBrk="1" hangingPunct="1"/>
            <a:r>
              <a:rPr lang="en-US" altLang="en-US"/>
              <a:t>Personal boundaries</a:t>
            </a:r>
          </a:p>
          <a:p>
            <a:pPr eaLnBrk="1" hangingPunct="1"/>
            <a:r>
              <a:rPr lang="en-US" altLang="en-US"/>
              <a:t>Professional boundaries</a:t>
            </a:r>
          </a:p>
          <a:p>
            <a:pPr eaLnBrk="1" hangingPunct="1"/>
            <a:r>
              <a:rPr lang="en-US" altLang="en-US"/>
              <a:t>Client’</a:t>
            </a:r>
            <a:r>
              <a:rPr lang="en-US" altLang="ja-JP"/>
              <a:t>s boundaries</a:t>
            </a:r>
            <a:endParaRPr lang="en-US"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6">
            <a:extLst>
              <a:ext uri="{FF2B5EF4-FFF2-40B4-BE49-F238E27FC236}">
                <a16:creationId xmlns:a16="http://schemas.microsoft.com/office/drawing/2014/main" id="{46745B79-8375-48B4-96A3-20CDA3E5E307}"/>
              </a:ext>
            </a:extLst>
          </p:cNvPr>
          <p:cNvSpPr>
            <a:spLocks noGrp="1" noChangeArrowheads="1"/>
          </p:cNvSpPr>
          <p:nvPr>
            <p:ph type="title"/>
          </p:nvPr>
        </p:nvSpPr>
        <p:spPr/>
        <p:txBody>
          <a:bodyPr/>
          <a:lstStyle/>
          <a:p>
            <a:pPr eaLnBrk="1" hangingPunct="1"/>
            <a:r>
              <a:rPr lang="en-US" altLang="en-US"/>
              <a:t>Right of Refusal </a:t>
            </a:r>
            <a:endParaRPr lang="en-GB" altLang="en-US"/>
          </a:p>
        </p:txBody>
      </p:sp>
      <p:sp>
        <p:nvSpPr>
          <p:cNvPr id="95235" name="Rectangle 7">
            <a:extLst>
              <a:ext uri="{FF2B5EF4-FFF2-40B4-BE49-F238E27FC236}">
                <a16:creationId xmlns:a16="http://schemas.microsoft.com/office/drawing/2014/main" id="{E07FB430-C902-434E-8022-F3D948F1E90C}"/>
              </a:ext>
            </a:extLst>
          </p:cNvPr>
          <p:cNvSpPr>
            <a:spLocks noGrp="1" noChangeArrowheads="1"/>
          </p:cNvSpPr>
          <p:nvPr>
            <p:ph idx="1"/>
          </p:nvPr>
        </p:nvSpPr>
        <p:spPr/>
        <p:txBody>
          <a:bodyPr/>
          <a:lstStyle/>
          <a:p>
            <a:pPr eaLnBrk="1" hangingPunct="1"/>
            <a:r>
              <a:rPr lang="en-US" altLang="en-US"/>
              <a:t>The client has the right to refuse the massage practitioner’</a:t>
            </a:r>
            <a:r>
              <a:rPr lang="en-US" altLang="ja-JP"/>
              <a:t>s services at any time</a:t>
            </a:r>
          </a:p>
          <a:p>
            <a:pPr eaLnBrk="1" hangingPunct="1"/>
            <a:r>
              <a:rPr lang="en-US" altLang="en-US"/>
              <a:t>Massage professionals may refuse to massage or otherwise treat any person if a just and reasonable cause exists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6">
            <a:extLst>
              <a:ext uri="{FF2B5EF4-FFF2-40B4-BE49-F238E27FC236}">
                <a16:creationId xmlns:a16="http://schemas.microsoft.com/office/drawing/2014/main" id="{1034EC80-7EE9-4390-AF2C-BFE27D91FC77}"/>
              </a:ext>
            </a:extLst>
          </p:cNvPr>
          <p:cNvSpPr>
            <a:spLocks noGrp="1" noChangeArrowheads="1"/>
          </p:cNvSpPr>
          <p:nvPr>
            <p:ph type="title"/>
          </p:nvPr>
        </p:nvSpPr>
        <p:spPr/>
        <p:txBody>
          <a:bodyPr/>
          <a:lstStyle/>
          <a:p>
            <a:pPr eaLnBrk="1" hangingPunct="1"/>
            <a:r>
              <a:rPr lang="en-US" altLang="en-US"/>
              <a:t>The Therapeutic Relationship </a:t>
            </a:r>
            <a:endParaRPr lang="en-GB" altLang="en-US"/>
          </a:p>
        </p:txBody>
      </p:sp>
      <p:sp>
        <p:nvSpPr>
          <p:cNvPr id="97283" name="Rectangle 7">
            <a:extLst>
              <a:ext uri="{FF2B5EF4-FFF2-40B4-BE49-F238E27FC236}">
                <a16:creationId xmlns:a16="http://schemas.microsoft.com/office/drawing/2014/main" id="{2CA70628-65B7-426F-9E99-4C616DD6BC6D}"/>
              </a:ext>
            </a:extLst>
          </p:cNvPr>
          <p:cNvSpPr>
            <a:spLocks noGrp="1" noChangeArrowheads="1"/>
          </p:cNvSpPr>
          <p:nvPr>
            <p:ph idx="1"/>
          </p:nvPr>
        </p:nvSpPr>
        <p:spPr/>
        <p:txBody>
          <a:bodyPr/>
          <a:lstStyle/>
          <a:p>
            <a:pPr eaLnBrk="1" hangingPunct="1"/>
            <a:r>
              <a:rPr lang="en-US" altLang="en-US"/>
              <a:t>A power differential is a power imbalance between the client and the professional, stemming from the difference in skills and knowledge</a:t>
            </a:r>
          </a:p>
          <a:p>
            <a:pPr lvl="1" eaLnBrk="1" hangingPunct="1"/>
            <a:r>
              <a:rPr lang="en-US" altLang="en-US"/>
              <a:t>Must be minimized as much as possible without denying its existence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6">
            <a:extLst>
              <a:ext uri="{FF2B5EF4-FFF2-40B4-BE49-F238E27FC236}">
                <a16:creationId xmlns:a16="http://schemas.microsoft.com/office/drawing/2014/main" id="{3B27C004-A92F-40A0-81D6-F1474875385F}"/>
              </a:ext>
            </a:extLst>
          </p:cNvPr>
          <p:cNvSpPr>
            <a:spLocks noGrp="1" noChangeArrowheads="1"/>
          </p:cNvSpPr>
          <p:nvPr>
            <p:ph type="title"/>
          </p:nvPr>
        </p:nvSpPr>
        <p:spPr/>
        <p:txBody>
          <a:bodyPr/>
          <a:lstStyle/>
          <a:p>
            <a:pPr eaLnBrk="1" hangingPunct="1"/>
            <a:r>
              <a:rPr lang="en-US" altLang="en-US"/>
              <a:t>Transference </a:t>
            </a:r>
            <a:endParaRPr lang="en-GB" altLang="en-US"/>
          </a:p>
        </p:txBody>
      </p:sp>
      <p:sp>
        <p:nvSpPr>
          <p:cNvPr id="99331" name="Rectangle 7">
            <a:extLst>
              <a:ext uri="{FF2B5EF4-FFF2-40B4-BE49-F238E27FC236}">
                <a16:creationId xmlns:a16="http://schemas.microsoft.com/office/drawing/2014/main" id="{C2D6D107-91E4-44EA-9396-52BC5B7FE0FE}"/>
              </a:ext>
            </a:extLst>
          </p:cNvPr>
          <p:cNvSpPr>
            <a:spLocks noGrp="1" noChangeArrowheads="1"/>
          </p:cNvSpPr>
          <p:nvPr>
            <p:ph idx="1"/>
          </p:nvPr>
        </p:nvSpPr>
        <p:spPr/>
        <p:txBody>
          <a:bodyPr/>
          <a:lstStyle/>
          <a:p>
            <a:pPr eaLnBrk="1" hangingPunct="1"/>
            <a:r>
              <a:rPr lang="en-US" altLang="en-US"/>
              <a:t>Transference is the client’</a:t>
            </a:r>
            <a:r>
              <a:rPr lang="en-US" altLang="ja-JP"/>
              <a:t>s personalization of the professional relationship</a:t>
            </a:r>
          </a:p>
          <a:p>
            <a:pPr eaLnBrk="1" hangingPunct="1"/>
            <a:r>
              <a:rPr lang="en-US" altLang="en-US"/>
              <a:t>Clients are susceptible to transference in a therapeutic setting</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6">
            <a:extLst>
              <a:ext uri="{FF2B5EF4-FFF2-40B4-BE49-F238E27FC236}">
                <a16:creationId xmlns:a16="http://schemas.microsoft.com/office/drawing/2014/main" id="{3D624D20-7ADA-4FBB-8DB7-52F22B435A6F}"/>
              </a:ext>
            </a:extLst>
          </p:cNvPr>
          <p:cNvSpPr>
            <a:spLocks noGrp="1" noChangeArrowheads="1"/>
          </p:cNvSpPr>
          <p:nvPr>
            <p:ph type="title"/>
          </p:nvPr>
        </p:nvSpPr>
        <p:spPr/>
        <p:txBody>
          <a:bodyPr/>
          <a:lstStyle/>
          <a:p>
            <a:pPr eaLnBrk="1" hangingPunct="1"/>
            <a:r>
              <a:rPr lang="en-US" altLang="en-US"/>
              <a:t>Manifestations of Transference </a:t>
            </a:r>
            <a:endParaRPr lang="en-GB" altLang="en-US"/>
          </a:p>
        </p:txBody>
      </p:sp>
      <p:sp>
        <p:nvSpPr>
          <p:cNvPr id="101379" name="Rectangle 7">
            <a:extLst>
              <a:ext uri="{FF2B5EF4-FFF2-40B4-BE49-F238E27FC236}">
                <a16:creationId xmlns:a16="http://schemas.microsoft.com/office/drawing/2014/main" id="{4AA00530-B603-4978-8D48-5185ECF7EFEC}"/>
              </a:ext>
            </a:extLst>
          </p:cNvPr>
          <p:cNvSpPr>
            <a:spLocks noGrp="1" noChangeArrowheads="1"/>
          </p:cNvSpPr>
          <p:nvPr>
            <p:ph idx="1"/>
          </p:nvPr>
        </p:nvSpPr>
        <p:spPr/>
        <p:txBody>
          <a:bodyPr/>
          <a:lstStyle/>
          <a:p>
            <a:pPr eaLnBrk="1" hangingPunct="1"/>
            <a:r>
              <a:rPr lang="en-US" altLang="en-US"/>
              <a:t>Demands for more of the therapist’</a:t>
            </a:r>
            <a:r>
              <a:rPr lang="en-US" altLang="ja-JP"/>
              <a:t>s time</a:t>
            </a:r>
          </a:p>
          <a:p>
            <a:pPr eaLnBrk="1" hangingPunct="1"/>
            <a:r>
              <a:rPr lang="en-US" altLang="en-US"/>
              <a:t>Bringing the therapist personal gifts</a:t>
            </a:r>
          </a:p>
          <a:p>
            <a:pPr eaLnBrk="1" hangingPunct="1"/>
            <a:r>
              <a:rPr lang="en-US" altLang="en-US"/>
              <a:t>Attempting to engage the professional in personal conversation</a:t>
            </a:r>
          </a:p>
          <a:p>
            <a:pPr eaLnBrk="1" hangingPunct="1"/>
            <a:r>
              <a:rPr lang="en-US" altLang="en-US"/>
              <a:t>Proposals of friendship or sexual activity</a:t>
            </a:r>
          </a:p>
          <a:p>
            <a:pPr eaLnBrk="1" hangingPunct="1"/>
            <a:r>
              <a:rPr lang="en-US" altLang="en-US"/>
              <a:t>Expressions of anger and blame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6">
            <a:extLst>
              <a:ext uri="{FF2B5EF4-FFF2-40B4-BE49-F238E27FC236}">
                <a16:creationId xmlns:a16="http://schemas.microsoft.com/office/drawing/2014/main" id="{B28C63C1-470B-4DBD-BC1C-98E2044DE72B}"/>
              </a:ext>
            </a:extLst>
          </p:cNvPr>
          <p:cNvSpPr>
            <a:spLocks noGrp="1" noChangeArrowheads="1"/>
          </p:cNvSpPr>
          <p:nvPr>
            <p:ph type="title"/>
          </p:nvPr>
        </p:nvSpPr>
        <p:spPr/>
        <p:txBody>
          <a:bodyPr/>
          <a:lstStyle/>
          <a:p>
            <a:pPr eaLnBrk="1" hangingPunct="1"/>
            <a:r>
              <a:rPr lang="en-US" altLang="en-US" dirty="0"/>
              <a:t>Countertransference</a:t>
            </a:r>
            <a:br>
              <a:rPr lang="en-US" altLang="en-US" dirty="0"/>
            </a:br>
            <a:r>
              <a:rPr lang="en-US" altLang="en-US" sz="1600" dirty="0"/>
              <a:t>(Slide 1 of 2) </a:t>
            </a:r>
            <a:endParaRPr lang="en-GB" altLang="en-US" sz="1600" dirty="0"/>
          </a:p>
        </p:txBody>
      </p:sp>
      <p:sp>
        <p:nvSpPr>
          <p:cNvPr id="103427" name="Rectangle 7">
            <a:extLst>
              <a:ext uri="{FF2B5EF4-FFF2-40B4-BE49-F238E27FC236}">
                <a16:creationId xmlns:a16="http://schemas.microsoft.com/office/drawing/2014/main" id="{BABD58EF-6D83-4335-BF75-4FC78835D9F7}"/>
              </a:ext>
            </a:extLst>
          </p:cNvPr>
          <p:cNvSpPr>
            <a:spLocks noGrp="1" noChangeArrowheads="1"/>
          </p:cNvSpPr>
          <p:nvPr>
            <p:ph idx="1"/>
          </p:nvPr>
        </p:nvSpPr>
        <p:spPr/>
        <p:txBody>
          <a:bodyPr/>
          <a:lstStyle/>
          <a:p>
            <a:pPr eaLnBrk="1" hangingPunct="1"/>
            <a:r>
              <a:rPr lang="en-US" altLang="en-US"/>
              <a:t>Countertransference is the professional’</a:t>
            </a:r>
            <a:r>
              <a:rPr lang="en-US" altLang="ja-JP"/>
              <a:t>s inability to separate the therapeutic relationship from personal feelings</a:t>
            </a:r>
          </a:p>
          <a:p>
            <a:pPr lvl="1" eaLnBrk="1" hangingPunct="1"/>
            <a:r>
              <a:rPr lang="en-US" altLang="en-US"/>
              <a:t>Presents itself in feelings of attachment to the client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6">
            <a:extLst>
              <a:ext uri="{FF2B5EF4-FFF2-40B4-BE49-F238E27FC236}">
                <a16:creationId xmlns:a16="http://schemas.microsoft.com/office/drawing/2014/main" id="{CF32E529-54B7-4DAF-BCD6-E612FE41A8E0}"/>
              </a:ext>
            </a:extLst>
          </p:cNvPr>
          <p:cNvSpPr>
            <a:spLocks noGrp="1" noChangeArrowheads="1"/>
          </p:cNvSpPr>
          <p:nvPr>
            <p:ph type="title"/>
          </p:nvPr>
        </p:nvSpPr>
        <p:spPr/>
        <p:txBody>
          <a:bodyPr>
            <a:normAutofit fontScale="90000"/>
          </a:bodyPr>
          <a:lstStyle/>
          <a:p>
            <a:pPr eaLnBrk="1" hangingPunct="1"/>
            <a:r>
              <a:rPr lang="en-US" altLang="en-US" dirty="0"/>
              <a:t>Managing Transference </a:t>
            </a:r>
            <a:br>
              <a:rPr lang="en-US" altLang="en-US" dirty="0"/>
            </a:br>
            <a:r>
              <a:rPr lang="en-US" altLang="en-US" dirty="0"/>
              <a:t>and Countertransference </a:t>
            </a:r>
            <a:br>
              <a:rPr lang="en-US" altLang="en-US" dirty="0"/>
            </a:br>
            <a:r>
              <a:rPr lang="en-US" altLang="en-US" sz="1600" dirty="0"/>
              <a:t>(Slide 1 of 2) </a:t>
            </a:r>
            <a:endParaRPr lang="en-GB" altLang="en-US" sz="1600" dirty="0"/>
          </a:p>
        </p:txBody>
      </p:sp>
      <p:sp>
        <p:nvSpPr>
          <p:cNvPr id="107523" name="Rectangle 7">
            <a:extLst>
              <a:ext uri="{FF2B5EF4-FFF2-40B4-BE49-F238E27FC236}">
                <a16:creationId xmlns:a16="http://schemas.microsoft.com/office/drawing/2014/main" id="{742FC68B-D279-44CF-8F17-F21D382FEAD8}"/>
              </a:ext>
            </a:extLst>
          </p:cNvPr>
          <p:cNvSpPr>
            <a:spLocks noGrp="1" noChangeArrowheads="1"/>
          </p:cNvSpPr>
          <p:nvPr>
            <p:ph idx="1"/>
          </p:nvPr>
        </p:nvSpPr>
        <p:spPr>
          <a:xfrm>
            <a:off x="2209800" y="1677671"/>
            <a:ext cx="7772400" cy="4219575"/>
          </a:xfrm>
        </p:spPr>
        <p:txBody>
          <a:bodyPr/>
          <a:lstStyle/>
          <a:p>
            <a:pPr eaLnBrk="1" hangingPunct="1"/>
            <a:r>
              <a:rPr lang="en-US" altLang="en-US" dirty="0"/>
              <a:t>It is the massage professional’</a:t>
            </a:r>
            <a:r>
              <a:rPr lang="en-US" altLang="ja-JP" dirty="0"/>
              <a:t>s responsibility to reinforce the boundaries of the professional relationship</a:t>
            </a:r>
          </a:p>
          <a:p>
            <a:pPr eaLnBrk="1" hangingPunct="1"/>
            <a:r>
              <a:rPr lang="en-US" altLang="en-US" dirty="0"/>
              <a:t>Explain to clients why these feelings may occur</a:t>
            </a:r>
          </a:p>
          <a:p>
            <a:pPr eaLnBrk="1" hangingPunct="1"/>
            <a:r>
              <a:rPr lang="en-US" altLang="en-US" dirty="0"/>
              <a:t>Help clients redirect transference activity to appropriate people or situations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6">
            <a:extLst>
              <a:ext uri="{FF2B5EF4-FFF2-40B4-BE49-F238E27FC236}">
                <a16:creationId xmlns:a16="http://schemas.microsoft.com/office/drawing/2014/main" id="{D0E88A42-B880-4BFC-99A2-38B289A85997}"/>
              </a:ext>
            </a:extLst>
          </p:cNvPr>
          <p:cNvSpPr>
            <a:spLocks noGrp="1" noChangeArrowheads="1"/>
          </p:cNvSpPr>
          <p:nvPr>
            <p:ph type="title"/>
          </p:nvPr>
        </p:nvSpPr>
        <p:spPr/>
        <p:txBody>
          <a:bodyPr>
            <a:normAutofit fontScale="90000"/>
          </a:bodyPr>
          <a:lstStyle/>
          <a:p>
            <a:pPr eaLnBrk="1" hangingPunct="1"/>
            <a:r>
              <a:rPr lang="en-US" altLang="en-US" dirty="0"/>
              <a:t>Managing Transference </a:t>
            </a:r>
            <a:br>
              <a:rPr lang="en-US" altLang="en-US" dirty="0"/>
            </a:br>
            <a:r>
              <a:rPr lang="en-US" altLang="en-US" dirty="0"/>
              <a:t>and Countertransference</a:t>
            </a:r>
            <a:br>
              <a:rPr lang="en-US" altLang="en-US" dirty="0"/>
            </a:br>
            <a:r>
              <a:rPr lang="en-US" altLang="en-US" sz="1600" dirty="0"/>
              <a:t>(Slide 2 of 2)</a:t>
            </a:r>
            <a:endParaRPr lang="en-GB" altLang="en-US" sz="1600" dirty="0"/>
          </a:p>
        </p:txBody>
      </p:sp>
      <p:sp>
        <p:nvSpPr>
          <p:cNvPr id="109571" name="Rectangle 7">
            <a:extLst>
              <a:ext uri="{FF2B5EF4-FFF2-40B4-BE49-F238E27FC236}">
                <a16:creationId xmlns:a16="http://schemas.microsoft.com/office/drawing/2014/main" id="{B6AC0104-B517-4988-92DD-9FE94E4A1A0B}"/>
              </a:ext>
            </a:extLst>
          </p:cNvPr>
          <p:cNvSpPr>
            <a:spLocks noGrp="1" noChangeArrowheads="1"/>
          </p:cNvSpPr>
          <p:nvPr>
            <p:ph idx="1"/>
          </p:nvPr>
        </p:nvSpPr>
        <p:spPr>
          <a:xfrm>
            <a:off x="2209800" y="1677989"/>
            <a:ext cx="7772400" cy="4198937"/>
          </a:xfrm>
        </p:spPr>
        <p:txBody>
          <a:bodyPr/>
          <a:lstStyle/>
          <a:p>
            <a:pPr eaLnBrk="1" hangingPunct="1"/>
            <a:r>
              <a:rPr lang="en-US" altLang="en-US" dirty="0"/>
              <a:t>Acknowledgment of transference or countertransference is first step in resolution</a:t>
            </a:r>
          </a:p>
          <a:p>
            <a:pPr eaLnBrk="1" hangingPunct="1"/>
            <a:r>
              <a:rPr lang="en-US" altLang="en-US" dirty="0"/>
              <a:t>Seek information from more experienced professionals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6">
            <a:extLst>
              <a:ext uri="{FF2B5EF4-FFF2-40B4-BE49-F238E27FC236}">
                <a16:creationId xmlns:a16="http://schemas.microsoft.com/office/drawing/2014/main" id="{C932E0B4-985A-4360-8FBA-488E3F44CAB7}"/>
              </a:ext>
            </a:extLst>
          </p:cNvPr>
          <p:cNvSpPr>
            <a:spLocks noGrp="1" noChangeArrowheads="1"/>
          </p:cNvSpPr>
          <p:nvPr>
            <p:ph type="title"/>
          </p:nvPr>
        </p:nvSpPr>
        <p:spPr/>
        <p:txBody>
          <a:bodyPr/>
          <a:lstStyle/>
          <a:p>
            <a:pPr eaLnBrk="1" hangingPunct="1"/>
            <a:r>
              <a:rPr lang="en-US" altLang="en-US"/>
              <a:t>The Therapeutic Alliance </a:t>
            </a:r>
            <a:endParaRPr lang="en-GB" altLang="en-US"/>
          </a:p>
        </p:txBody>
      </p:sp>
      <p:sp>
        <p:nvSpPr>
          <p:cNvPr id="111619" name="Rectangle 7">
            <a:extLst>
              <a:ext uri="{FF2B5EF4-FFF2-40B4-BE49-F238E27FC236}">
                <a16:creationId xmlns:a16="http://schemas.microsoft.com/office/drawing/2014/main" id="{3485E7D8-450B-4E3E-BE37-E49FA22D8B38}"/>
              </a:ext>
            </a:extLst>
          </p:cNvPr>
          <p:cNvSpPr>
            <a:spLocks noGrp="1" noChangeArrowheads="1"/>
          </p:cNvSpPr>
          <p:nvPr>
            <p:ph idx="1"/>
          </p:nvPr>
        </p:nvSpPr>
        <p:spPr/>
        <p:txBody>
          <a:bodyPr/>
          <a:lstStyle/>
          <a:p>
            <a:pPr eaLnBrk="1" hangingPunct="1"/>
            <a:r>
              <a:rPr lang="en-US" altLang="en-US"/>
              <a:t>Developing a trusting relationship through building rapport</a:t>
            </a:r>
          </a:p>
          <a:p>
            <a:pPr eaLnBrk="1" hangingPunct="1"/>
            <a:r>
              <a:rPr lang="en-US" altLang="en-US"/>
              <a:t>Establishing a need in clients’ minds to be actively engaged in self-help activities</a:t>
            </a:r>
          </a:p>
          <a:p>
            <a:pPr eaLnBrk="1" hangingPunct="1"/>
            <a:r>
              <a:rPr lang="en-US" altLang="en-US"/>
              <a:t>Identifying a massage approach and appointment schedule that the client will find beneficial</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6">
            <a:extLst>
              <a:ext uri="{FF2B5EF4-FFF2-40B4-BE49-F238E27FC236}">
                <a16:creationId xmlns:a16="http://schemas.microsoft.com/office/drawing/2014/main" id="{73D62C23-823F-4D12-8901-ACFD4A89ACA8}"/>
              </a:ext>
            </a:extLst>
          </p:cNvPr>
          <p:cNvSpPr>
            <a:spLocks noGrp="1" noChangeArrowheads="1"/>
          </p:cNvSpPr>
          <p:nvPr>
            <p:ph type="title"/>
          </p:nvPr>
        </p:nvSpPr>
        <p:spPr/>
        <p:txBody>
          <a:bodyPr/>
          <a:lstStyle/>
          <a:p>
            <a:pPr eaLnBrk="1" hangingPunct="1"/>
            <a:r>
              <a:rPr lang="en-US" altLang="en-US"/>
              <a:t>Dual or Multiple Roles </a:t>
            </a:r>
            <a:endParaRPr lang="en-GB" altLang="en-US"/>
          </a:p>
        </p:txBody>
      </p:sp>
      <p:sp>
        <p:nvSpPr>
          <p:cNvPr id="113667" name="Rectangle 7">
            <a:extLst>
              <a:ext uri="{FF2B5EF4-FFF2-40B4-BE49-F238E27FC236}">
                <a16:creationId xmlns:a16="http://schemas.microsoft.com/office/drawing/2014/main" id="{9621C56A-AD60-45DE-BA3F-95363F51F61B}"/>
              </a:ext>
            </a:extLst>
          </p:cNvPr>
          <p:cNvSpPr>
            <a:spLocks noGrp="1" noChangeArrowheads="1"/>
          </p:cNvSpPr>
          <p:nvPr>
            <p:ph idx="1"/>
          </p:nvPr>
        </p:nvSpPr>
        <p:spPr/>
        <p:txBody>
          <a:bodyPr/>
          <a:lstStyle/>
          <a:p>
            <a:pPr eaLnBrk="1" hangingPunct="1"/>
            <a:r>
              <a:rPr lang="en-US" altLang="en-US"/>
              <a:t>Dual or multiple roles result when scopes of practice overlap, and a professional has more than one area of expertise</a:t>
            </a:r>
          </a:p>
          <a:p>
            <a:pPr eaLnBrk="1" hangingPunct="1"/>
            <a:r>
              <a:rPr lang="en-US" altLang="en-US"/>
              <a:t>Examples include providing:</a:t>
            </a:r>
          </a:p>
          <a:p>
            <a:pPr lvl="1" eaLnBrk="1" hangingPunct="1"/>
            <a:r>
              <a:rPr lang="en-US" altLang="en-US"/>
              <a:t>Massage in the professional environment for family members</a:t>
            </a:r>
          </a:p>
          <a:p>
            <a:pPr lvl="1" eaLnBrk="1" hangingPunct="1"/>
            <a:r>
              <a:rPr lang="en-US" altLang="en-US"/>
              <a:t>Professional services for a personal friend</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6">
            <a:extLst>
              <a:ext uri="{FF2B5EF4-FFF2-40B4-BE49-F238E27FC236}">
                <a16:creationId xmlns:a16="http://schemas.microsoft.com/office/drawing/2014/main" id="{197E2E82-8071-4059-9C12-F3233941C483}"/>
              </a:ext>
            </a:extLst>
          </p:cNvPr>
          <p:cNvSpPr>
            <a:spLocks noGrp="1" noChangeArrowheads="1"/>
          </p:cNvSpPr>
          <p:nvPr>
            <p:ph type="title"/>
          </p:nvPr>
        </p:nvSpPr>
        <p:spPr/>
        <p:txBody>
          <a:bodyPr/>
          <a:lstStyle/>
          <a:p>
            <a:pPr eaLnBrk="1" hangingPunct="1"/>
            <a:r>
              <a:rPr lang="en-US" altLang="en-US" dirty="0"/>
              <a:t>Massage Therapy and Intimacy</a:t>
            </a:r>
            <a:br>
              <a:rPr lang="en-US" altLang="en-US" dirty="0"/>
            </a:br>
            <a:r>
              <a:rPr lang="en-US" altLang="en-US" sz="1600" dirty="0"/>
              <a:t>(Slide 1 of 2)</a:t>
            </a:r>
            <a:endParaRPr lang="en-GB" altLang="en-US" sz="1600" dirty="0"/>
          </a:p>
        </p:txBody>
      </p:sp>
      <p:sp>
        <p:nvSpPr>
          <p:cNvPr id="115715" name="Rectangle 7">
            <a:extLst>
              <a:ext uri="{FF2B5EF4-FFF2-40B4-BE49-F238E27FC236}">
                <a16:creationId xmlns:a16="http://schemas.microsoft.com/office/drawing/2014/main" id="{95BC4917-1244-4E38-A111-91C39681B359}"/>
              </a:ext>
            </a:extLst>
          </p:cNvPr>
          <p:cNvSpPr>
            <a:spLocks noGrp="1" noChangeArrowheads="1"/>
          </p:cNvSpPr>
          <p:nvPr>
            <p:ph idx="1"/>
          </p:nvPr>
        </p:nvSpPr>
        <p:spPr/>
        <p:txBody>
          <a:bodyPr/>
          <a:lstStyle/>
          <a:p>
            <a:pPr eaLnBrk="1" hangingPunct="1"/>
            <a:r>
              <a:rPr lang="en-US" altLang="en-US"/>
              <a:t>Feelings of intimacy may arise due to physiological and psychological responses to stimulation</a:t>
            </a:r>
          </a:p>
          <a:p>
            <a:pPr eaLnBrk="1" hangingPunct="1"/>
            <a:r>
              <a:rPr lang="en-US" altLang="en-US"/>
              <a:t>Both the professional and client must understand the physiological “</a:t>
            </a:r>
            <a:r>
              <a:rPr lang="en-US" altLang="ja-JP"/>
              <a:t>feeling” to maintain a professional relationship</a:t>
            </a:r>
            <a:endParaRPr lang="en-US"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6">
            <a:extLst>
              <a:ext uri="{FF2B5EF4-FFF2-40B4-BE49-F238E27FC236}">
                <a16:creationId xmlns:a16="http://schemas.microsoft.com/office/drawing/2014/main" id="{197E2E82-8071-4059-9C12-F3233941C483}"/>
              </a:ext>
            </a:extLst>
          </p:cNvPr>
          <p:cNvSpPr>
            <a:spLocks noGrp="1" noChangeArrowheads="1"/>
          </p:cNvSpPr>
          <p:nvPr>
            <p:ph type="title"/>
          </p:nvPr>
        </p:nvSpPr>
        <p:spPr/>
        <p:txBody>
          <a:bodyPr/>
          <a:lstStyle/>
          <a:p>
            <a:pPr eaLnBrk="1" hangingPunct="1"/>
            <a:r>
              <a:rPr lang="en-US" altLang="en-US" dirty="0"/>
              <a:t>Massage Therapy and Intimacy</a:t>
            </a:r>
            <a:br>
              <a:rPr lang="en-US" altLang="en-US" dirty="0"/>
            </a:br>
            <a:r>
              <a:rPr lang="en-US" altLang="en-US" sz="1600" dirty="0"/>
              <a:t>(Slide 1 of 2)</a:t>
            </a:r>
            <a:endParaRPr lang="en-GB" altLang="en-US" sz="1600" dirty="0"/>
          </a:p>
        </p:txBody>
      </p:sp>
      <p:sp>
        <p:nvSpPr>
          <p:cNvPr id="115715" name="Rectangle 7">
            <a:extLst>
              <a:ext uri="{FF2B5EF4-FFF2-40B4-BE49-F238E27FC236}">
                <a16:creationId xmlns:a16="http://schemas.microsoft.com/office/drawing/2014/main" id="{95BC4917-1244-4E38-A111-91C39681B359}"/>
              </a:ext>
            </a:extLst>
          </p:cNvPr>
          <p:cNvSpPr>
            <a:spLocks noGrp="1" noChangeArrowheads="1"/>
          </p:cNvSpPr>
          <p:nvPr>
            <p:ph idx="1"/>
          </p:nvPr>
        </p:nvSpPr>
        <p:spPr/>
        <p:txBody>
          <a:bodyPr/>
          <a:lstStyle/>
          <a:p>
            <a:pPr eaLnBrk="1" hangingPunct="1"/>
            <a:r>
              <a:rPr lang="en-US" altLang="en-US"/>
              <a:t>Feelings of intimacy may arise due to physiological and psychological responses to stimulation</a:t>
            </a:r>
          </a:p>
          <a:p>
            <a:pPr eaLnBrk="1" hangingPunct="1"/>
            <a:r>
              <a:rPr lang="en-US" altLang="en-US"/>
              <a:t>Both the professional and client must understand the physiological “</a:t>
            </a:r>
            <a:r>
              <a:rPr lang="en-US" altLang="ja-JP"/>
              <a:t>feeling” to maintain a professional relationship</a:t>
            </a:r>
            <a:endParaRPr lang="en-US"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6">
            <a:extLst>
              <a:ext uri="{FF2B5EF4-FFF2-40B4-BE49-F238E27FC236}">
                <a16:creationId xmlns:a16="http://schemas.microsoft.com/office/drawing/2014/main" id="{F0019D74-7C9E-4E44-9492-03D869421764}"/>
              </a:ext>
            </a:extLst>
          </p:cNvPr>
          <p:cNvSpPr>
            <a:spLocks noGrp="1" noChangeArrowheads="1"/>
          </p:cNvSpPr>
          <p:nvPr>
            <p:ph type="title"/>
          </p:nvPr>
        </p:nvSpPr>
        <p:spPr/>
        <p:txBody>
          <a:bodyPr/>
          <a:lstStyle/>
          <a:p>
            <a:pPr eaLnBrk="1" hangingPunct="1"/>
            <a:r>
              <a:rPr lang="en-US" altLang="en-US"/>
              <a:t>Touch Intimacy </a:t>
            </a:r>
            <a:endParaRPr lang="en-GB" altLang="en-US"/>
          </a:p>
        </p:txBody>
      </p:sp>
      <p:sp>
        <p:nvSpPr>
          <p:cNvPr id="119811" name="Rectangle 7">
            <a:extLst>
              <a:ext uri="{FF2B5EF4-FFF2-40B4-BE49-F238E27FC236}">
                <a16:creationId xmlns:a16="http://schemas.microsoft.com/office/drawing/2014/main" id="{E2FDE400-0BAE-46FF-8137-9670B637ED6A}"/>
              </a:ext>
            </a:extLst>
          </p:cNvPr>
          <p:cNvSpPr>
            <a:spLocks noGrp="1" noChangeArrowheads="1"/>
          </p:cNvSpPr>
          <p:nvPr>
            <p:ph idx="1"/>
          </p:nvPr>
        </p:nvSpPr>
        <p:spPr/>
        <p:txBody>
          <a:bodyPr/>
          <a:lstStyle/>
          <a:p>
            <a:pPr eaLnBrk="1" hangingPunct="1"/>
            <a:r>
              <a:rPr lang="en-US" altLang="en-US"/>
              <a:t>The intention of a touch is a determining factor in the interpretation of the touch</a:t>
            </a:r>
          </a:p>
          <a:p>
            <a:pPr eaLnBrk="1" hangingPunct="1"/>
            <a:r>
              <a:rPr lang="en-US" altLang="en-US"/>
              <a:t>Interpersonal communication skills of the practitioner are important here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6">
            <a:extLst>
              <a:ext uri="{FF2B5EF4-FFF2-40B4-BE49-F238E27FC236}">
                <a16:creationId xmlns:a16="http://schemas.microsoft.com/office/drawing/2014/main" id="{D98FCD0C-76B4-44DA-AA6A-2CD26EA889D7}"/>
              </a:ext>
            </a:extLst>
          </p:cNvPr>
          <p:cNvSpPr>
            <a:spLocks noGrp="1" noChangeArrowheads="1"/>
          </p:cNvSpPr>
          <p:nvPr>
            <p:ph type="title"/>
          </p:nvPr>
        </p:nvSpPr>
        <p:spPr/>
        <p:txBody>
          <a:bodyPr/>
          <a:lstStyle/>
          <a:p>
            <a:pPr eaLnBrk="1" hangingPunct="1"/>
            <a:r>
              <a:rPr lang="en-US" altLang="en-US"/>
              <a:t>Sexual Misconduct </a:t>
            </a:r>
            <a:br>
              <a:rPr lang="en-US" altLang="en-US"/>
            </a:br>
            <a:r>
              <a:rPr lang="en-US" altLang="en-US"/>
              <a:t>and Sexual Harassment </a:t>
            </a:r>
            <a:endParaRPr lang="en-GB" altLang="en-US"/>
          </a:p>
        </p:txBody>
      </p:sp>
      <p:sp>
        <p:nvSpPr>
          <p:cNvPr id="121859" name="Rectangle 7">
            <a:extLst>
              <a:ext uri="{FF2B5EF4-FFF2-40B4-BE49-F238E27FC236}">
                <a16:creationId xmlns:a16="http://schemas.microsoft.com/office/drawing/2014/main" id="{3DF986B4-2D70-4503-BA2E-AE5AD60DCC5D}"/>
              </a:ext>
            </a:extLst>
          </p:cNvPr>
          <p:cNvSpPr>
            <a:spLocks noGrp="1" noChangeArrowheads="1"/>
          </p:cNvSpPr>
          <p:nvPr>
            <p:ph idx="1"/>
          </p:nvPr>
        </p:nvSpPr>
        <p:spPr/>
        <p:txBody>
          <a:bodyPr/>
          <a:lstStyle/>
          <a:p>
            <a:pPr eaLnBrk="1" hangingPunct="1"/>
            <a:r>
              <a:rPr lang="en-US" altLang="en-US"/>
              <a:t>Sexual misconduct is any type of sexual activity that occurs between the professional and the client</a:t>
            </a:r>
          </a:p>
          <a:p>
            <a:pPr eaLnBrk="1" hangingPunct="1"/>
            <a:r>
              <a:rPr lang="en-US" altLang="en-US"/>
              <a:t>Sexual harassment occurs in the work setting between peers or with supervisors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6">
            <a:extLst>
              <a:ext uri="{FF2B5EF4-FFF2-40B4-BE49-F238E27FC236}">
                <a16:creationId xmlns:a16="http://schemas.microsoft.com/office/drawing/2014/main" id="{726A1A10-E513-4958-8F46-3B839173CBC6}"/>
              </a:ext>
            </a:extLst>
          </p:cNvPr>
          <p:cNvSpPr>
            <a:spLocks noGrp="1" noChangeArrowheads="1"/>
          </p:cNvSpPr>
          <p:nvPr>
            <p:ph type="title"/>
          </p:nvPr>
        </p:nvSpPr>
        <p:spPr>
          <a:xfrm>
            <a:off x="1524000" y="228600"/>
            <a:ext cx="9144000" cy="1219200"/>
          </a:xfrm>
        </p:spPr>
        <p:txBody>
          <a:bodyPr>
            <a:normAutofit fontScale="90000"/>
          </a:bodyPr>
          <a:lstStyle/>
          <a:p>
            <a:pPr eaLnBrk="1" hangingPunct="1"/>
            <a:r>
              <a:rPr lang="en-US" altLang="en-US"/>
              <a:t>Maintaining the Professional </a:t>
            </a:r>
            <a:br>
              <a:rPr lang="en-US" altLang="en-US"/>
            </a:br>
            <a:r>
              <a:rPr lang="en-US" altLang="en-US"/>
              <a:t>Environment </a:t>
            </a:r>
            <a:endParaRPr lang="en-GB" altLang="en-US"/>
          </a:p>
        </p:txBody>
      </p:sp>
      <p:sp>
        <p:nvSpPr>
          <p:cNvPr id="123907" name="Rectangle 7">
            <a:extLst>
              <a:ext uri="{FF2B5EF4-FFF2-40B4-BE49-F238E27FC236}">
                <a16:creationId xmlns:a16="http://schemas.microsoft.com/office/drawing/2014/main" id="{AA0E0239-54FC-4DCB-AD33-61E5395E97AF}"/>
              </a:ext>
            </a:extLst>
          </p:cNvPr>
          <p:cNvSpPr>
            <a:spLocks noGrp="1" noChangeArrowheads="1"/>
          </p:cNvSpPr>
          <p:nvPr>
            <p:ph idx="1"/>
          </p:nvPr>
        </p:nvSpPr>
        <p:spPr/>
        <p:txBody>
          <a:bodyPr/>
          <a:lstStyle/>
          <a:p>
            <a:pPr eaLnBrk="1" hangingPunct="1"/>
            <a:r>
              <a:rPr lang="en-US" altLang="en-US"/>
              <a:t>Maintaining professional space helps create professional boundaries</a:t>
            </a:r>
          </a:p>
          <a:p>
            <a:pPr eaLnBrk="1" hangingPunct="1"/>
            <a:r>
              <a:rPr lang="en-US" altLang="en-US"/>
              <a:t>As the therapist closes the session and leaves the client’</a:t>
            </a:r>
            <a:r>
              <a:rPr lang="en-US" altLang="ja-JP"/>
              <a:t>s space, it is important to change both physiology and body language </a:t>
            </a:r>
            <a:endParaRPr lang="en-US" alt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6">
            <a:extLst>
              <a:ext uri="{FF2B5EF4-FFF2-40B4-BE49-F238E27FC236}">
                <a16:creationId xmlns:a16="http://schemas.microsoft.com/office/drawing/2014/main" id="{3029A63D-A94C-4409-A391-5E6E42B07759}"/>
              </a:ext>
            </a:extLst>
          </p:cNvPr>
          <p:cNvSpPr>
            <a:spLocks noGrp="1" noChangeArrowheads="1"/>
          </p:cNvSpPr>
          <p:nvPr>
            <p:ph type="title"/>
          </p:nvPr>
        </p:nvSpPr>
        <p:spPr/>
        <p:txBody>
          <a:bodyPr/>
          <a:lstStyle/>
          <a:p>
            <a:pPr eaLnBrk="1" hangingPunct="1"/>
            <a:r>
              <a:rPr lang="en-US" altLang="en-US" dirty="0"/>
              <a:t>Managing Intimacy Issues</a:t>
            </a:r>
            <a:br>
              <a:rPr lang="en-US" altLang="en-US" dirty="0"/>
            </a:br>
            <a:r>
              <a:rPr lang="en-US" altLang="en-US" sz="1600" dirty="0"/>
              <a:t>(Slide 1 of 5) </a:t>
            </a:r>
            <a:endParaRPr lang="en-GB" altLang="en-US" sz="1600" dirty="0"/>
          </a:p>
        </p:txBody>
      </p:sp>
      <p:sp>
        <p:nvSpPr>
          <p:cNvPr id="125955" name="Rectangle 7">
            <a:extLst>
              <a:ext uri="{FF2B5EF4-FFF2-40B4-BE49-F238E27FC236}">
                <a16:creationId xmlns:a16="http://schemas.microsoft.com/office/drawing/2014/main" id="{483501A7-8E62-4F73-ABFB-84FD9F1F18CF}"/>
              </a:ext>
            </a:extLst>
          </p:cNvPr>
          <p:cNvSpPr>
            <a:spLocks noGrp="1" noChangeArrowheads="1"/>
          </p:cNvSpPr>
          <p:nvPr>
            <p:ph idx="1"/>
          </p:nvPr>
        </p:nvSpPr>
        <p:spPr/>
        <p:txBody>
          <a:bodyPr/>
          <a:lstStyle/>
          <a:p>
            <a:pPr eaLnBrk="1" hangingPunct="1"/>
            <a:r>
              <a:rPr lang="en-US" altLang="en-US"/>
              <a:t>If a professional relationship cannot be maintained with a client, stop providing therapeutic massage and refer the client to someone else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6">
            <a:extLst>
              <a:ext uri="{FF2B5EF4-FFF2-40B4-BE49-F238E27FC236}">
                <a16:creationId xmlns:a16="http://schemas.microsoft.com/office/drawing/2014/main" id="{F696DC3A-EC2E-4668-960D-E7F606E9EAB9}"/>
              </a:ext>
            </a:extLst>
          </p:cNvPr>
          <p:cNvSpPr>
            <a:spLocks noGrp="1" noChangeArrowheads="1"/>
          </p:cNvSpPr>
          <p:nvPr>
            <p:ph type="title"/>
          </p:nvPr>
        </p:nvSpPr>
        <p:spPr/>
        <p:txBody>
          <a:bodyPr/>
          <a:lstStyle/>
          <a:p>
            <a:r>
              <a:rPr lang="en-US" altLang="en-US" dirty="0"/>
              <a:t>Managing Intimacy Issues</a:t>
            </a:r>
            <a:br>
              <a:rPr lang="en-US" altLang="en-US" dirty="0"/>
            </a:br>
            <a:r>
              <a:rPr lang="en-US" altLang="en-US" dirty="0"/>
              <a:t>(Slide 3 of 5) </a:t>
            </a:r>
            <a:endParaRPr lang="en-GB" altLang="en-US" dirty="0"/>
          </a:p>
        </p:txBody>
      </p:sp>
      <p:sp>
        <p:nvSpPr>
          <p:cNvPr id="130051" name="Rectangle 7">
            <a:extLst>
              <a:ext uri="{FF2B5EF4-FFF2-40B4-BE49-F238E27FC236}">
                <a16:creationId xmlns:a16="http://schemas.microsoft.com/office/drawing/2014/main" id="{80249CA5-1192-425D-9EAD-F389CDCDA950}"/>
              </a:ext>
            </a:extLst>
          </p:cNvPr>
          <p:cNvSpPr>
            <a:spLocks noGrp="1" noChangeArrowheads="1"/>
          </p:cNvSpPr>
          <p:nvPr>
            <p:ph idx="1"/>
          </p:nvPr>
        </p:nvSpPr>
        <p:spPr/>
        <p:txBody>
          <a:bodyPr/>
          <a:lstStyle/>
          <a:p>
            <a:r>
              <a:rPr lang="en-US" altLang="en-US"/>
              <a:t>The professional may wish to ask himself or herself the following questions:</a:t>
            </a:r>
          </a:p>
          <a:p>
            <a:pPr lvl="1"/>
            <a:r>
              <a:rPr lang="en-US" altLang="en-US"/>
              <a:t>Can I handle the professional power differential from a position of respect and empowerment for the client?</a:t>
            </a:r>
          </a:p>
          <a:p>
            <a:pPr lvl="1"/>
            <a:r>
              <a:rPr lang="en-US" altLang="en-US"/>
              <a:t>Do I have the knowledge and skills to respond effectively to the situation?</a:t>
            </a:r>
          </a:p>
          <a:p>
            <a:pPr lvl="1"/>
            <a:r>
              <a:rPr lang="en-US" altLang="en-US"/>
              <a:t>Am I avoiding dual or multiple roles with the client?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6">
            <a:extLst>
              <a:ext uri="{FF2B5EF4-FFF2-40B4-BE49-F238E27FC236}">
                <a16:creationId xmlns:a16="http://schemas.microsoft.com/office/drawing/2014/main" id="{290352B8-2FA2-47FC-BC4A-C3AA3B1AE950}"/>
              </a:ext>
            </a:extLst>
          </p:cNvPr>
          <p:cNvSpPr>
            <a:spLocks noGrp="1" noChangeArrowheads="1"/>
          </p:cNvSpPr>
          <p:nvPr>
            <p:ph type="title"/>
          </p:nvPr>
        </p:nvSpPr>
        <p:spPr/>
        <p:txBody>
          <a:bodyPr/>
          <a:lstStyle/>
          <a:p>
            <a:pPr eaLnBrk="1" hangingPunct="1"/>
            <a:r>
              <a:rPr lang="en-US" altLang="en-US" dirty="0"/>
              <a:t>Managing Intimacy Issues</a:t>
            </a:r>
            <a:br>
              <a:rPr lang="en-US" altLang="en-US" dirty="0"/>
            </a:br>
            <a:r>
              <a:rPr lang="en-US" altLang="en-US" sz="1600" dirty="0"/>
              <a:t>(Slide 4 of 5) </a:t>
            </a:r>
            <a:endParaRPr lang="en-GB" altLang="en-US" sz="1600" dirty="0"/>
          </a:p>
        </p:txBody>
      </p:sp>
      <p:sp>
        <p:nvSpPr>
          <p:cNvPr id="132099" name="Rectangle 7">
            <a:extLst>
              <a:ext uri="{FF2B5EF4-FFF2-40B4-BE49-F238E27FC236}">
                <a16:creationId xmlns:a16="http://schemas.microsoft.com/office/drawing/2014/main" id="{444976B4-1893-42A8-AEF1-AB7DA39AA1B9}"/>
              </a:ext>
            </a:extLst>
          </p:cNvPr>
          <p:cNvSpPr>
            <a:spLocks noGrp="1" noChangeArrowheads="1"/>
          </p:cNvSpPr>
          <p:nvPr>
            <p:ph idx="1"/>
          </p:nvPr>
        </p:nvSpPr>
        <p:spPr/>
        <p:txBody>
          <a:bodyPr/>
          <a:lstStyle/>
          <a:p>
            <a:pPr eaLnBrk="1" hangingPunct="1"/>
            <a:r>
              <a:rPr lang="en-US" altLang="en-US"/>
              <a:t>The professional may wish to ask himself or herself the following questions:</a:t>
            </a:r>
            <a:endParaRPr lang="en-US" altLang="ja-JP"/>
          </a:p>
          <a:p>
            <a:pPr lvl="1" eaLnBrk="1" hangingPunct="1"/>
            <a:r>
              <a:rPr lang="en-US" altLang="en-US"/>
              <a:t>Am I maintaining the boundaries of the therapeutic relationship?</a:t>
            </a:r>
          </a:p>
          <a:p>
            <a:pPr lvl="1" eaLnBrk="1" hangingPunct="1"/>
            <a:r>
              <a:rPr lang="en-US" altLang="en-US"/>
              <a:t>Am I within the established scope of practice for therapeutic massage?</a:t>
            </a:r>
          </a:p>
          <a:p>
            <a:pPr lvl="1" eaLnBrk="1" hangingPunct="1"/>
            <a:r>
              <a:rPr lang="en-US" altLang="en-US"/>
              <a:t>Am I respecting the scope of practice of other professionals?</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6">
            <a:extLst>
              <a:ext uri="{FF2B5EF4-FFF2-40B4-BE49-F238E27FC236}">
                <a16:creationId xmlns:a16="http://schemas.microsoft.com/office/drawing/2014/main" id="{26F1D0E3-A45C-44FA-8EE3-CB9332DF6633}"/>
              </a:ext>
            </a:extLst>
          </p:cNvPr>
          <p:cNvSpPr>
            <a:spLocks noGrp="1" noChangeArrowheads="1"/>
          </p:cNvSpPr>
          <p:nvPr>
            <p:ph type="title"/>
          </p:nvPr>
        </p:nvSpPr>
        <p:spPr/>
        <p:txBody>
          <a:bodyPr/>
          <a:lstStyle/>
          <a:p>
            <a:pPr eaLnBrk="1" hangingPunct="1"/>
            <a:r>
              <a:rPr lang="en-US" altLang="en-US" dirty="0"/>
              <a:t>Managing Intimacy Issues</a:t>
            </a:r>
            <a:br>
              <a:rPr lang="en-US" altLang="en-US" dirty="0"/>
            </a:br>
            <a:r>
              <a:rPr lang="en-US" altLang="en-US" sz="1600" dirty="0"/>
              <a:t>(Slide 5 of 5) </a:t>
            </a:r>
            <a:endParaRPr lang="en-GB" altLang="en-US" sz="1600" dirty="0"/>
          </a:p>
        </p:txBody>
      </p:sp>
      <p:sp>
        <p:nvSpPr>
          <p:cNvPr id="134147" name="Rectangle 7">
            <a:extLst>
              <a:ext uri="{FF2B5EF4-FFF2-40B4-BE49-F238E27FC236}">
                <a16:creationId xmlns:a16="http://schemas.microsoft.com/office/drawing/2014/main" id="{8994CC60-75AC-47E0-9AD8-4D59A7CDF7DA}"/>
              </a:ext>
            </a:extLst>
          </p:cNvPr>
          <p:cNvSpPr>
            <a:spLocks noGrp="1" noChangeArrowheads="1"/>
          </p:cNvSpPr>
          <p:nvPr>
            <p:ph idx="1"/>
          </p:nvPr>
        </p:nvSpPr>
        <p:spPr/>
        <p:txBody>
          <a:bodyPr/>
          <a:lstStyle/>
          <a:p>
            <a:pPr eaLnBrk="1" hangingPunct="1"/>
            <a:r>
              <a:rPr lang="en-US" altLang="en-US"/>
              <a:t>The professional may wish to ask himself or herself the following questions: </a:t>
            </a:r>
          </a:p>
          <a:p>
            <a:pPr lvl="1" eaLnBrk="1" hangingPunct="1"/>
            <a:r>
              <a:rPr lang="en-US" altLang="en-US"/>
              <a:t>Do I have the highest good of the client in mind?</a:t>
            </a:r>
          </a:p>
          <a:p>
            <a:pPr lvl="1" eaLnBrk="1" hangingPunct="1"/>
            <a:r>
              <a:rPr lang="en-US" altLang="en-US"/>
              <a:t>Is what I am doing supporting the highest good of the profession?</a:t>
            </a:r>
          </a:p>
          <a:p>
            <a:pPr lvl="1" eaLnBrk="1" hangingPunct="1"/>
            <a:r>
              <a:rPr lang="en-US" altLang="en-US"/>
              <a:t>And maybe the most telling: Would I want anyone else to know what I am doing?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6">
            <a:extLst>
              <a:ext uri="{FF2B5EF4-FFF2-40B4-BE49-F238E27FC236}">
                <a16:creationId xmlns:a16="http://schemas.microsoft.com/office/drawing/2014/main" id="{7DEB70FF-B76F-4441-B163-268AFE616FD5}"/>
              </a:ext>
            </a:extLst>
          </p:cNvPr>
          <p:cNvSpPr>
            <a:spLocks noGrp="1" noChangeArrowheads="1"/>
          </p:cNvSpPr>
          <p:nvPr>
            <p:ph type="title"/>
          </p:nvPr>
        </p:nvSpPr>
        <p:spPr/>
        <p:txBody>
          <a:bodyPr/>
          <a:lstStyle/>
          <a:p>
            <a:pPr eaLnBrk="1" hangingPunct="1"/>
            <a:r>
              <a:rPr lang="en-US" altLang="en-US"/>
              <a:t>Ethical Decision Making </a:t>
            </a:r>
            <a:endParaRPr lang="en-GB" altLang="en-US"/>
          </a:p>
        </p:txBody>
      </p:sp>
      <p:sp>
        <p:nvSpPr>
          <p:cNvPr id="136195" name="Rectangle 7">
            <a:extLst>
              <a:ext uri="{FF2B5EF4-FFF2-40B4-BE49-F238E27FC236}">
                <a16:creationId xmlns:a16="http://schemas.microsoft.com/office/drawing/2014/main" id="{074F9AB4-8876-4016-BB5D-8CA402BAA70D}"/>
              </a:ext>
            </a:extLst>
          </p:cNvPr>
          <p:cNvSpPr>
            <a:spLocks noGrp="1" noChangeArrowheads="1"/>
          </p:cNvSpPr>
          <p:nvPr>
            <p:ph idx="1"/>
          </p:nvPr>
        </p:nvSpPr>
        <p:spPr/>
        <p:txBody>
          <a:bodyPr/>
          <a:lstStyle/>
          <a:p>
            <a:pPr eaLnBrk="1" hangingPunct="1"/>
            <a:r>
              <a:rPr lang="en-US" altLang="en-US"/>
              <a:t>Decisions are thought-out responses based on principles, information, and the complexities of the situation </a:t>
            </a:r>
          </a:p>
          <a:p>
            <a:pPr eaLnBrk="1" hangingPunct="1"/>
            <a:r>
              <a:rPr lang="en-US" altLang="en-US"/>
              <a:t>Decision making requires a person to consider the facts, possibilities, logical consequences of cause and effect (pros and cons), and impact on people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6">
            <a:extLst>
              <a:ext uri="{FF2B5EF4-FFF2-40B4-BE49-F238E27FC236}">
                <a16:creationId xmlns:a16="http://schemas.microsoft.com/office/drawing/2014/main" id="{08E1D830-FB4F-495A-85B6-FE655A6131D6}"/>
              </a:ext>
            </a:extLst>
          </p:cNvPr>
          <p:cNvSpPr>
            <a:spLocks noGrp="1" noChangeArrowheads="1"/>
          </p:cNvSpPr>
          <p:nvPr>
            <p:ph type="title"/>
          </p:nvPr>
        </p:nvSpPr>
        <p:spPr/>
        <p:txBody>
          <a:bodyPr>
            <a:normAutofit fontScale="90000"/>
          </a:bodyPr>
          <a:lstStyle/>
          <a:p>
            <a:pPr eaLnBrk="1" hangingPunct="1"/>
            <a:r>
              <a:rPr lang="en-US" altLang="en-US" dirty="0"/>
              <a:t>Problem-Solving Approach </a:t>
            </a:r>
            <a:br>
              <a:rPr lang="en-US" altLang="en-US" dirty="0"/>
            </a:br>
            <a:r>
              <a:rPr lang="en-US" altLang="en-US" dirty="0"/>
              <a:t>to Ethical Decision Making </a:t>
            </a:r>
            <a:br>
              <a:rPr lang="en-US" altLang="en-US" dirty="0"/>
            </a:br>
            <a:r>
              <a:rPr lang="en-US" altLang="en-US" sz="1600" dirty="0"/>
              <a:t>(Slide 1 of 3)</a:t>
            </a:r>
            <a:endParaRPr lang="en-GB" altLang="en-US" sz="1600" dirty="0"/>
          </a:p>
        </p:txBody>
      </p:sp>
      <p:sp>
        <p:nvSpPr>
          <p:cNvPr id="138243" name="Rectangle 7">
            <a:extLst>
              <a:ext uri="{FF2B5EF4-FFF2-40B4-BE49-F238E27FC236}">
                <a16:creationId xmlns:a16="http://schemas.microsoft.com/office/drawing/2014/main" id="{D73ECA67-A2E6-43BB-A47E-79EF43371F09}"/>
              </a:ext>
            </a:extLst>
          </p:cNvPr>
          <p:cNvSpPr>
            <a:spLocks noGrp="1" noChangeArrowheads="1"/>
          </p:cNvSpPr>
          <p:nvPr>
            <p:ph idx="1"/>
          </p:nvPr>
        </p:nvSpPr>
        <p:spPr/>
        <p:txBody>
          <a:bodyPr/>
          <a:lstStyle/>
          <a:p>
            <a:pPr eaLnBrk="1" hangingPunct="1"/>
            <a:r>
              <a:rPr lang="en-US" altLang="en-US"/>
              <a:t>Clinical reasoning involves why and how to provide massage </a:t>
            </a:r>
          </a:p>
          <a:p>
            <a:pPr eaLnBrk="1" hangingPunct="1"/>
            <a:r>
              <a:rPr lang="en-US" altLang="en-US"/>
              <a:t>Massage therapists with well-developed clinical reasoning are able to generate, implement, and evaluate approaches to care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6">
            <a:extLst>
              <a:ext uri="{FF2B5EF4-FFF2-40B4-BE49-F238E27FC236}">
                <a16:creationId xmlns:a16="http://schemas.microsoft.com/office/drawing/2014/main" id="{104F188D-A9C4-40D5-8F13-E8BF6D2B60DE}"/>
              </a:ext>
            </a:extLst>
          </p:cNvPr>
          <p:cNvSpPr>
            <a:spLocks noGrp="1" noChangeArrowheads="1"/>
          </p:cNvSpPr>
          <p:nvPr>
            <p:ph type="title"/>
          </p:nvPr>
        </p:nvSpPr>
        <p:spPr/>
        <p:txBody>
          <a:bodyPr>
            <a:normAutofit fontScale="90000"/>
          </a:bodyPr>
          <a:lstStyle/>
          <a:p>
            <a:pPr eaLnBrk="1" hangingPunct="1"/>
            <a:r>
              <a:rPr lang="en-US" altLang="en-US" dirty="0"/>
              <a:t>Problem-Solving Approach </a:t>
            </a:r>
            <a:br>
              <a:rPr lang="en-US" altLang="en-US" dirty="0"/>
            </a:br>
            <a:r>
              <a:rPr lang="en-US" altLang="en-US" dirty="0"/>
              <a:t>to Ethical Decision Making </a:t>
            </a:r>
            <a:br>
              <a:rPr lang="en-US" altLang="en-US" dirty="0"/>
            </a:br>
            <a:r>
              <a:rPr lang="en-US" altLang="en-US" sz="1600" dirty="0"/>
              <a:t>(Slide 2 of 3)</a:t>
            </a:r>
            <a:endParaRPr lang="en-GB" altLang="en-US" sz="1600" dirty="0"/>
          </a:p>
        </p:txBody>
      </p:sp>
      <p:sp>
        <p:nvSpPr>
          <p:cNvPr id="140291" name="Rectangle 7">
            <a:extLst>
              <a:ext uri="{FF2B5EF4-FFF2-40B4-BE49-F238E27FC236}">
                <a16:creationId xmlns:a16="http://schemas.microsoft.com/office/drawing/2014/main" id="{99CA7160-4857-47A5-9FCE-4BF6C6C798CB}"/>
              </a:ext>
            </a:extLst>
          </p:cNvPr>
          <p:cNvSpPr>
            <a:spLocks noGrp="1" noChangeArrowheads="1"/>
          </p:cNvSpPr>
          <p:nvPr>
            <p:ph idx="1"/>
          </p:nvPr>
        </p:nvSpPr>
        <p:spPr/>
        <p:txBody>
          <a:bodyPr/>
          <a:lstStyle/>
          <a:p>
            <a:pPr eaLnBrk="1" hangingPunct="1"/>
            <a:r>
              <a:rPr lang="en-US" altLang="en-US"/>
              <a:t>Step 1: Gather the facts to identify and define the situation</a:t>
            </a:r>
          </a:p>
          <a:p>
            <a:pPr eaLnBrk="1" hangingPunct="1"/>
            <a:r>
              <a:rPr lang="en-US" altLang="en-US"/>
              <a:t>Step 2: Brainstorm possible solutions</a:t>
            </a:r>
          </a:p>
          <a:p>
            <a:pPr eaLnBrk="1" hangingPunct="1"/>
            <a:r>
              <a:rPr lang="en-US" altLang="en-US"/>
              <a:t>Step 3: Logically and objectively evaluate each possible solution identified in Step 2; look at both sides and the pros and cons</a:t>
            </a:r>
          </a:p>
          <a:p>
            <a:pPr eaLnBrk="1" hangingPunct="1"/>
            <a:r>
              <a:rPr lang="en-US" altLang="en-US"/>
              <a:t>Step 4: Evaluate the effect of each possible solution on the people involved</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6">
            <a:extLst>
              <a:ext uri="{FF2B5EF4-FFF2-40B4-BE49-F238E27FC236}">
                <a16:creationId xmlns:a16="http://schemas.microsoft.com/office/drawing/2014/main" id="{E339F802-660F-4A1E-A0D9-8214AFC24094}"/>
              </a:ext>
            </a:extLst>
          </p:cNvPr>
          <p:cNvSpPr>
            <a:spLocks noGrp="1" noChangeArrowheads="1"/>
          </p:cNvSpPr>
          <p:nvPr>
            <p:ph type="title"/>
          </p:nvPr>
        </p:nvSpPr>
        <p:spPr/>
        <p:txBody>
          <a:bodyPr>
            <a:normAutofit fontScale="90000"/>
          </a:bodyPr>
          <a:lstStyle/>
          <a:p>
            <a:pPr eaLnBrk="1" hangingPunct="1"/>
            <a:r>
              <a:rPr lang="en-US" altLang="en-US" dirty="0"/>
              <a:t>Problem-Solving Approach</a:t>
            </a:r>
            <a:br>
              <a:rPr lang="en-US" altLang="en-US" dirty="0"/>
            </a:br>
            <a:r>
              <a:rPr lang="en-US" altLang="en-US" dirty="0"/>
              <a:t>to Ethical Decision Making </a:t>
            </a:r>
            <a:br>
              <a:rPr lang="en-US" altLang="en-US" dirty="0"/>
            </a:br>
            <a:r>
              <a:rPr lang="en-US" altLang="en-US" sz="1600" dirty="0"/>
              <a:t>(Slide 3 of 3)</a:t>
            </a:r>
            <a:endParaRPr lang="en-GB" altLang="en-US" sz="1600" dirty="0"/>
          </a:p>
        </p:txBody>
      </p:sp>
      <p:sp>
        <p:nvSpPr>
          <p:cNvPr id="142339" name="Rectangle 7">
            <a:extLst>
              <a:ext uri="{FF2B5EF4-FFF2-40B4-BE49-F238E27FC236}">
                <a16:creationId xmlns:a16="http://schemas.microsoft.com/office/drawing/2014/main" id="{1FB0D288-A0F2-4D2A-9030-B2254E4A0F82}"/>
              </a:ext>
            </a:extLst>
          </p:cNvPr>
          <p:cNvSpPr>
            <a:spLocks noGrp="1" noChangeArrowheads="1"/>
          </p:cNvSpPr>
          <p:nvPr>
            <p:ph idx="1"/>
          </p:nvPr>
        </p:nvSpPr>
        <p:spPr/>
        <p:txBody>
          <a:bodyPr/>
          <a:lstStyle/>
          <a:p>
            <a:pPr eaLnBrk="1" hangingPunct="1"/>
            <a:r>
              <a:rPr lang="en-US" altLang="en-US"/>
              <a:t>Step 5: Choose a solution and develop an implementation plan after processing Steps 1 to 4</a:t>
            </a:r>
          </a:p>
          <a:p>
            <a:pPr eaLnBrk="1" hangingPunct="1"/>
            <a:r>
              <a:rPr lang="en-US" altLang="en-US"/>
              <a:t>Step 6: Implement the plan and set a date for reevaluation</a:t>
            </a:r>
          </a:p>
          <a:p>
            <a:pPr eaLnBrk="1" hangingPunct="1"/>
            <a:r>
              <a:rPr lang="en-US" altLang="en-US"/>
              <a:t>Step 7: Determine the logical consequences if the plan is not followed</a:t>
            </a:r>
          </a:p>
          <a:p>
            <a:pPr eaLnBrk="1" hangingPunct="1"/>
            <a:r>
              <a:rPr lang="en-US" altLang="en-US"/>
              <a:t>Step 8: Reevaluate and make necessary adjustments; then implement the refined plan</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7" name="Title 3">
            <a:extLst>
              <a:ext uri="{FF2B5EF4-FFF2-40B4-BE49-F238E27FC236}">
                <a16:creationId xmlns:a16="http://schemas.microsoft.com/office/drawing/2014/main" id="{9B77A410-633F-4659-B287-71061073313C}"/>
              </a:ext>
            </a:extLst>
          </p:cNvPr>
          <p:cNvSpPr>
            <a:spLocks noGrp="1" noChangeArrowheads="1"/>
          </p:cNvSpPr>
          <p:nvPr>
            <p:ph type="title"/>
          </p:nvPr>
        </p:nvSpPr>
        <p:spPr/>
        <p:txBody>
          <a:bodyPr>
            <a:normAutofit fontScale="90000"/>
          </a:bodyPr>
          <a:lstStyle/>
          <a:p>
            <a:r>
              <a:rPr lang="en-US" altLang="en-US"/>
              <a:t>Learning Objectives</a:t>
            </a:r>
            <a:br>
              <a:rPr lang="en-US" altLang="en-US"/>
            </a:br>
            <a:r>
              <a:rPr lang="en-US" altLang="en-US"/>
              <a:t>Lesson 2.3: Communication, </a:t>
            </a:r>
            <a:br>
              <a:rPr lang="en-US" altLang="en-US"/>
            </a:br>
            <a:r>
              <a:rPr lang="en-US" altLang="en-US"/>
              <a:t>Conflict, and Legal Concerns</a:t>
            </a:r>
          </a:p>
        </p:txBody>
      </p:sp>
      <p:sp>
        <p:nvSpPr>
          <p:cNvPr id="144386" name="Rectangle 7">
            <a:extLst>
              <a:ext uri="{FF2B5EF4-FFF2-40B4-BE49-F238E27FC236}">
                <a16:creationId xmlns:a16="http://schemas.microsoft.com/office/drawing/2014/main" id="{E7418CBB-45EB-4D2A-A74D-E8A5F3B67128}"/>
              </a:ext>
            </a:extLst>
          </p:cNvPr>
          <p:cNvSpPr>
            <a:spLocks noGrp="1" noChangeArrowheads="1"/>
          </p:cNvSpPr>
          <p:nvPr>
            <p:ph idx="1"/>
          </p:nvPr>
        </p:nvSpPr>
        <p:spPr/>
        <p:txBody>
          <a:bodyPr/>
          <a:lstStyle/>
          <a:p>
            <a:r>
              <a:rPr lang="en-US" altLang="en-US" dirty="0"/>
              <a:t>Use basic communication skills to listen effectively and deliver an I-message.</a:t>
            </a:r>
          </a:p>
          <a:p>
            <a:r>
              <a:rPr lang="en-US" altLang="en-US" dirty="0"/>
              <a:t>Identify and resolve conflict in the professional setting.</a:t>
            </a:r>
          </a:p>
          <a:p>
            <a:r>
              <a:rPr lang="en-US" altLang="en-US" dirty="0"/>
              <a:t>Identify legal and credentialing concerns of the massage professional.</a:t>
            </a:r>
          </a:p>
          <a:p>
            <a:r>
              <a:rPr lang="en-US" altLang="en-US" dirty="0"/>
              <a:t>Identify and report unethical conduct by colleagues.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6">
            <a:extLst>
              <a:ext uri="{FF2B5EF4-FFF2-40B4-BE49-F238E27FC236}">
                <a16:creationId xmlns:a16="http://schemas.microsoft.com/office/drawing/2014/main" id="{AEF817CB-2F5F-46A9-9B20-F67579AD665D}"/>
              </a:ext>
            </a:extLst>
          </p:cNvPr>
          <p:cNvSpPr>
            <a:spLocks noGrp="1" noChangeArrowheads="1"/>
          </p:cNvSpPr>
          <p:nvPr>
            <p:ph type="title"/>
          </p:nvPr>
        </p:nvSpPr>
        <p:spPr/>
        <p:txBody>
          <a:bodyPr/>
          <a:lstStyle/>
          <a:p>
            <a:pPr eaLnBrk="1" hangingPunct="1"/>
            <a:r>
              <a:rPr lang="en-US" altLang="en-US" dirty="0"/>
              <a:t>Communication Skills</a:t>
            </a:r>
            <a:br>
              <a:rPr lang="en-US" altLang="en-US" dirty="0"/>
            </a:br>
            <a:r>
              <a:rPr lang="en-US" altLang="en-US" sz="1600" dirty="0"/>
              <a:t>(Slide 1 of 2) </a:t>
            </a:r>
            <a:endParaRPr lang="en-GB" altLang="en-US" sz="1600" dirty="0"/>
          </a:p>
        </p:txBody>
      </p:sp>
      <p:sp>
        <p:nvSpPr>
          <p:cNvPr id="146435" name="Rectangle 7">
            <a:extLst>
              <a:ext uri="{FF2B5EF4-FFF2-40B4-BE49-F238E27FC236}">
                <a16:creationId xmlns:a16="http://schemas.microsoft.com/office/drawing/2014/main" id="{D364DA60-8B18-4B7D-AADC-B90AE43ED692}"/>
              </a:ext>
            </a:extLst>
          </p:cNvPr>
          <p:cNvSpPr>
            <a:spLocks noGrp="1" noChangeArrowheads="1"/>
          </p:cNvSpPr>
          <p:nvPr>
            <p:ph idx="1"/>
          </p:nvPr>
        </p:nvSpPr>
        <p:spPr/>
        <p:txBody>
          <a:bodyPr/>
          <a:lstStyle/>
          <a:p>
            <a:pPr eaLnBrk="1" hangingPunct="1"/>
            <a:r>
              <a:rPr lang="en-US" altLang="en-US"/>
              <a:t>Communication is the act of exchanging thoughts, feelings, and behavior</a:t>
            </a:r>
          </a:p>
          <a:p>
            <a:pPr eaLnBrk="1" hangingPunct="1"/>
            <a:r>
              <a:rPr lang="en-US" altLang="en-US"/>
              <a:t>Touch is a powerful mode of communication</a:t>
            </a:r>
          </a:p>
          <a:p>
            <a:pPr lvl="1" eaLnBrk="1" hangingPunct="1"/>
            <a:r>
              <a:rPr lang="en-US" altLang="en-US"/>
              <a:t>Influenced by many factors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6">
            <a:extLst>
              <a:ext uri="{FF2B5EF4-FFF2-40B4-BE49-F238E27FC236}">
                <a16:creationId xmlns:a16="http://schemas.microsoft.com/office/drawing/2014/main" id="{1C0CFFAC-7E49-4495-BDBE-79C24ACCB6EE}"/>
              </a:ext>
            </a:extLst>
          </p:cNvPr>
          <p:cNvSpPr>
            <a:spLocks noGrp="1" noChangeArrowheads="1"/>
          </p:cNvSpPr>
          <p:nvPr>
            <p:ph type="title"/>
          </p:nvPr>
        </p:nvSpPr>
        <p:spPr/>
        <p:txBody>
          <a:bodyPr/>
          <a:lstStyle/>
          <a:p>
            <a:pPr eaLnBrk="1" hangingPunct="1"/>
            <a:r>
              <a:rPr lang="en-US" altLang="en-US" dirty="0"/>
              <a:t>Communication Skills</a:t>
            </a:r>
            <a:br>
              <a:rPr lang="en-US" altLang="en-US" dirty="0"/>
            </a:br>
            <a:r>
              <a:rPr lang="en-US" altLang="en-US" sz="1600" dirty="0"/>
              <a:t>(Slide 2 of 2) </a:t>
            </a:r>
            <a:endParaRPr lang="en-GB" altLang="en-US" sz="1600" dirty="0"/>
          </a:p>
        </p:txBody>
      </p:sp>
      <p:sp>
        <p:nvSpPr>
          <p:cNvPr id="148483" name="Rectangle 7">
            <a:extLst>
              <a:ext uri="{FF2B5EF4-FFF2-40B4-BE49-F238E27FC236}">
                <a16:creationId xmlns:a16="http://schemas.microsoft.com/office/drawing/2014/main" id="{387FE786-B72E-426C-BF07-68344ED7A5C6}"/>
              </a:ext>
            </a:extLst>
          </p:cNvPr>
          <p:cNvSpPr>
            <a:spLocks noGrp="1" noChangeArrowheads="1"/>
          </p:cNvSpPr>
          <p:nvPr>
            <p:ph idx="1"/>
          </p:nvPr>
        </p:nvSpPr>
        <p:spPr/>
        <p:txBody>
          <a:bodyPr/>
          <a:lstStyle/>
          <a:p>
            <a:pPr eaLnBrk="1" hangingPunct="1"/>
            <a:r>
              <a:rPr lang="en-US" altLang="en-US"/>
              <a:t>Body language = strongest communication method</a:t>
            </a:r>
          </a:p>
          <a:p>
            <a:pPr lvl="1" eaLnBrk="1" hangingPunct="1"/>
            <a:r>
              <a:rPr lang="en-US" altLang="en-US"/>
              <a:t>Most effective</a:t>
            </a:r>
          </a:p>
          <a:p>
            <a:pPr eaLnBrk="1" hangingPunct="1"/>
            <a:r>
              <a:rPr lang="en-US" altLang="en-US"/>
              <a:t>Words = weakest communication method</a:t>
            </a:r>
          </a:p>
          <a:p>
            <a:pPr lvl="1" eaLnBrk="1" hangingPunct="1"/>
            <a:r>
              <a:rPr lang="en-US" altLang="en-US"/>
              <a:t>Least effective</a:t>
            </a:r>
          </a:p>
          <a:p>
            <a:pPr lvl="1" eaLnBrk="1" hangingPunct="1"/>
            <a:r>
              <a:rPr lang="en-US" altLang="en-US"/>
              <a:t>Words have mixed meanings</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6">
            <a:extLst>
              <a:ext uri="{FF2B5EF4-FFF2-40B4-BE49-F238E27FC236}">
                <a16:creationId xmlns:a16="http://schemas.microsoft.com/office/drawing/2014/main" id="{4CC36481-C1F4-4C28-AE24-C008DE378745}"/>
              </a:ext>
            </a:extLst>
          </p:cNvPr>
          <p:cNvSpPr>
            <a:spLocks noGrp="1" noChangeArrowheads="1"/>
          </p:cNvSpPr>
          <p:nvPr>
            <p:ph type="title"/>
          </p:nvPr>
        </p:nvSpPr>
        <p:spPr/>
        <p:txBody>
          <a:bodyPr/>
          <a:lstStyle/>
          <a:p>
            <a:pPr eaLnBrk="1" hangingPunct="1"/>
            <a:r>
              <a:rPr lang="en-US" altLang="en-US" dirty="0"/>
              <a:t>Preferred Communication Patterns</a:t>
            </a:r>
            <a:br>
              <a:rPr lang="en-US" altLang="en-US" dirty="0"/>
            </a:br>
            <a:r>
              <a:rPr lang="en-US" altLang="en-US" sz="1600" dirty="0"/>
              <a:t>(Slide 1 of 2) </a:t>
            </a:r>
            <a:endParaRPr lang="en-GB" altLang="en-US" sz="1600" dirty="0"/>
          </a:p>
        </p:txBody>
      </p:sp>
      <p:sp>
        <p:nvSpPr>
          <p:cNvPr id="150531" name="Rectangle 7">
            <a:extLst>
              <a:ext uri="{FF2B5EF4-FFF2-40B4-BE49-F238E27FC236}">
                <a16:creationId xmlns:a16="http://schemas.microsoft.com/office/drawing/2014/main" id="{8530B501-25DD-48DC-92B6-0BE3D34AB179}"/>
              </a:ext>
            </a:extLst>
          </p:cNvPr>
          <p:cNvSpPr>
            <a:spLocks noGrp="1" noChangeArrowheads="1"/>
          </p:cNvSpPr>
          <p:nvPr>
            <p:ph idx="1"/>
          </p:nvPr>
        </p:nvSpPr>
        <p:spPr/>
        <p:txBody>
          <a:bodyPr/>
          <a:lstStyle/>
          <a:p>
            <a:pPr eaLnBrk="1" hangingPunct="1"/>
            <a:r>
              <a:rPr lang="en-US" altLang="en-US"/>
              <a:t>Determine which modes of communication a person prefers</a:t>
            </a:r>
          </a:p>
          <a:p>
            <a:pPr lvl="1" eaLnBrk="1" hangingPunct="1"/>
            <a:r>
              <a:rPr lang="en-US" altLang="en-US"/>
              <a:t>Visual</a:t>
            </a:r>
          </a:p>
          <a:p>
            <a:pPr lvl="1" eaLnBrk="1" hangingPunct="1"/>
            <a:r>
              <a:rPr lang="en-US" altLang="en-US"/>
              <a:t>Auditory</a:t>
            </a:r>
          </a:p>
          <a:p>
            <a:pPr lvl="1" eaLnBrk="1" hangingPunct="1"/>
            <a:r>
              <a:rPr lang="en-US" altLang="en-US"/>
              <a:t>Kinesthetic (feeling)</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6">
            <a:extLst>
              <a:ext uri="{FF2B5EF4-FFF2-40B4-BE49-F238E27FC236}">
                <a16:creationId xmlns:a16="http://schemas.microsoft.com/office/drawing/2014/main" id="{8389A604-40DF-4A0F-9D70-97C0383FDD1E}"/>
              </a:ext>
            </a:extLst>
          </p:cNvPr>
          <p:cNvSpPr>
            <a:spLocks noGrp="1" noChangeArrowheads="1"/>
          </p:cNvSpPr>
          <p:nvPr>
            <p:ph type="title"/>
          </p:nvPr>
        </p:nvSpPr>
        <p:spPr/>
        <p:txBody>
          <a:bodyPr/>
          <a:lstStyle/>
          <a:p>
            <a:pPr eaLnBrk="1" hangingPunct="1"/>
            <a:r>
              <a:rPr lang="en-US" altLang="en-US"/>
              <a:t>Listening </a:t>
            </a:r>
            <a:endParaRPr lang="en-GB" altLang="en-US"/>
          </a:p>
        </p:txBody>
      </p:sp>
      <p:sp>
        <p:nvSpPr>
          <p:cNvPr id="154627" name="Rectangle 7">
            <a:extLst>
              <a:ext uri="{FF2B5EF4-FFF2-40B4-BE49-F238E27FC236}">
                <a16:creationId xmlns:a16="http://schemas.microsoft.com/office/drawing/2014/main" id="{9D3FEF5A-DBB8-4C52-8279-1A0916AFB8B7}"/>
              </a:ext>
            </a:extLst>
          </p:cNvPr>
          <p:cNvSpPr>
            <a:spLocks noGrp="1" noChangeArrowheads="1"/>
          </p:cNvSpPr>
          <p:nvPr>
            <p:ph idx="1"/>
          </p:nvPr>
        </p:nvSpPr>
        <p:spPr/>
        <p:txBody>
          <a:bodyPr/>
          <a:lstStyle/>
          <a:p>
            <a:pPr eaLnBrk="1" hangingPunct="1"/>
            <a:r>
              <a:rPr lang="en-US" altLang="en-US"/>
              <a:t>Reflective listening is restating information to indicate that the message was received and understood</a:t>
            </a:r>
          </a:p>
          <a:p>
            <a:pPr eaLnBrk="1" hangingPunct="1"/>
            <a:r>
              <a:rPr lang="en-US" altLang="en-US"/>
              <a:t>Active listening is clarifying a feeling attached to a message without adding to or changing the message</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6">
            <a:extLst>
              <a:ext uri="{FF2B5EF4-FFF2-40B4-BE49-F238E27FC236}">
                <a16:creationId xmlns:a16="http://schemas.microsoft.com/office/drawing/2014/main" id="{0A12ECB3-228B-4E86-B54A-C9A052B104E6}"/>
              </a:ext>
            </a:extLst>
          </p:cNvPr>
          <p:cNvSpPr>
            <a:spLocks noGrp="1" noChangeArrowheads="1"/>
          </p:cNvSpPr>
          <p:nvPr>
            <p:ph type="title"/>
          </p:nvPr>
        </p:nvSpPr>
        <p:spPr/>
        <p:txBody>
          <a:bodyPr/>
          <a:lstStyle/>
          <a:p>
            <a:r>
              <a:rPr lang="en-US" altLang="en-US"/>
              <a:t>Delivering Information with I-Messages </a:t>
            </a:r>
            <a:endParaRPr lang="en-GB" altLang="en-US"/>
          </a:p>
        </p:txBody>
      </p:sp>
      <p:sp>
        <p:nvSpPr>
          <p:cNvPr id="156675" name="Rectangle 7">
            <a:extLst>
              <a:ext uri="{FF2B5EF4-FFF2-40B4-BE49-F238E27FC236}">
                <a16:creationId xmlns:a16="http://schemas.microsoft.com/office/drawing/2014/main" id="{2E573E4B-94D7-4BC9-80E6-BC983E15EE59}"/>
              </a:ext>
            </a:extLst>
          </p:cNvPr>
          <p:cNvSpPr>
            <a:spLocks noGrp="1" noChangeArrowheads="1"/>
          </p:cNvSpPr>
          <p:nvPr>
            <p:ph idx="1"/>
          </p:nvPr>
        </p:nvSpPr>
        <p:spPr/>
        <p:txBody>
          <a:bodyPr/>
          <a:lstStyle/>
          <a:p>
            <a:r>
              <a:rPr lang="en-US" altLang="en-US"/>
              <a:t>I-messages share feelings and concerns. </a:t>
            </a:r>
          </a:p>
          <a:p>
            <a:r>
              <a:rPr lang="en-US" altLang="en-US"/>
              <a:t>I-message pattern</a:t>
            </a:r>
          </a:p>
          <a:p>
            <a:pPr lvl="1"/>
            <a:r>
              <a:rPr lang="en-US" altLang="en-US"/>
              <a:t>Describe the behavior or problem you find bothersome (facts)</a:t>
            </a:r>
          </a:p>
          <a:p>
            <a:pPr lvl="1"/>
            <a:r>
              <a:rPr lang="en-US" altLang="en-US"/>
              <a:t>State your feelings about the situation (impact on people)</a:t>
            </a:r>
          </a:p>
          <a:p>
            <a:pPr lvl="1"/>
            <a:r>
              <a:rPr lang="en-US" altLang="en-US"/>
              <a:t>State the consequence (logical cause and effect)</a:t>
            </a:r>
          </a:p>
          <a:p>
            <a:pPr lvl="1"/>
            <a:r>
              <a:rPr lang="en-US" altLang="en-US"/>
              <a:t>Request the preferred behavior or action (possibilities)</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6">
            <a:extLst>
              <a:ext uri="{FF2B5EF4-FFF2-40B4-BE49-F238E27FC236}">
                <a16:creationId xmlns:a16="http://schemas.microsoft.com/office/drawing/2014/main" id="{634B10B4-3F15-4720-A800-4627ACE917FC}"/>
              </a:ext>
            </a:extLst>
          </p:cNvPr>
          <p:cNvSpPr>
            <a:spLocks noGrp="1" noChangeArrowheads="1"/>
          </p:cNvSpPr>
          <p:nvPr>
            <p:ph type="title"/>
          </p:nvPr>
        </p:nvSpPr>
        <p:spPr/>
        <p:txBody>
          <a:bodyPr/>
          <a:lstStyle/>
          <a:p>
            <a:pPr eaLnBrk="1" hangingPunct="1"/>
            <a:r>
              <a:rPr lang="en-US" altLang="en-US" dirty="0"/>
              <a:t>Conflict and Conflict Resolution</a:t>
            </a:r>
            <a:br>
              <a:rPr lang="en-US" altLang="en-US" dirty="0"/>
            </a:br>
            <a:r>
              <a:rPr lang="en-US" altLang="en-US" sz="1600" dirty="0"/>
              <a:t>(Slide 1 of 2) </a:t>
            </a:r>
            <a:endParaRPr lang="en-GB" altLang="en-US" sz="1600" dirty="0"/>
          </a:p>
        </p:txBody>
      </p:sp>
      <p:sp>
        <p:nvSpPr>
          <p:cNvPr id="158723" name="Rectangle 7">
            <a:extLst>
              <a:ext uri="{FF2B5EF4-FFF2-40B4-BE49-F238E27FC236}">
                <a16:creationId xmlns:a16="http://schemas.microsoft.com/office/drawing/2014/main" id="{979703A4-5F53-4F58-9823-79395CED059E}"/>
              </a:ext>
            </a:extLst>
          </p:cNvPr>
          <p:cNvSpPr>
            <a:spLocks noGrp="1" noChangeArrowheads="1"/>
          </p:cNvSpPr>
          <p:nvPr>
            <p:ph idx="1"/>
          </p:nvPr>
        </p:nvSpPr>
        <p:spPr/>
        <p:txBody>
          <a:bodyPr/>
          <a:lstStyle/>
          <a:p>
            <a:pPr eaLnBrk="1" hangingPunct="1"/>
            <a:r>
              <a:rPr lang="en-US" altLang="en-US"/>
              <a:t>Conflict is an expressed struggle between two or more parties who perceive incompatible goals, scarce resources, and/or interference from the other party</a:t>
            </a:r>
          </a:p>
          <a:p>
            <a:pPr eaLnBrk="1" hangingPunct="1"/>
            <a:r>
              <a:rPr lang="en-US" altLang="en-US"/>
              <a:t>Arises from number of factors, including:</a:t>
            </a:r>
          </a:p>
          <a:p>
            <a:pPr lvl="1" eaLnBrk="1" hangingPunct="1"/>
            <a:r>
              <a:rPr lang="en-US" altLang="en-US"/>
              <a:t>Varied perspectives on a situation</a:t>
            </a:r>
          </a:p>
          <a:p>
            <a:pPr lvl="1" eaLnBrk="1" hangingPunct="1"/>
            <a:r>
              <a:rPr lang="en-US" altLang="en-US"/>
              <a:t>Differing belief systems and values</a:t>
            </a:r>
          </a:p>
          <a:p>
            <a:pPr lvl="1" eaLnBrk="1" hangingPunct="1"/>
            <a:r>
              <a:rPr lang="en-US" altLang="en-US"/>
              <a:t>Differing objectives and interests</a:t>
            </a:r>
          </a:p>
          <a:p>
            <a:pPr lvl="1" eaLnBrk="1" hangingPunct="1"/>
            <a:r>
              <a:rPr lang="en-US" altLang="en-US"/>
              <a:t>Time concerns and expense</a:t>
            </a:r>
          </a:p>
          <a:p>
            <a:pPr lvl="1" eaLnBrk="1" hangingPunct="1"/>
            <a:r>
              <a:rPr lang="en-US" altLang="en-US"/>
              <a:t>Effect on others; lost opportunities</a:t>
            </a:r>
          </a:p>
          <a:p>
            <a:pPr lvl="1" eaLnBrk="1" hangingPunct="1"/>
            <a:r>
              <a:rPr lang="en-US" altLang="en-US"/>
              <a:t>Stress; lack of closure; uncertain compliance</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6">
            <a:extLst>
              <a:ext uri="{FF2B5EF4-FFF2-40B4-BE49-F238E27FC236}">
                <a16:creationId xmlns:a16="http://schemas.microsoft.com/office/drawing/2014/main" id="{A7360646-7475-4835-8198-D179DB303C70}"/>
              </a:ext>
            </a:extLst>
          </p:cNvPr>
          <p:cNvSpPr>
            <a:spLocks noGrp="1" noChangeArrowheads="1"/>
          </p:cNvSpPr>
          <p:nvPr>
            <p:ph type="title"/>
          </p:nvPr>
        </p:nvSpPr>
        <p:spPr/>
        <p:txBody>
          <a:bodyPr/>
          <a:lstStyle/>
          <a:p>
            <a:r>
              <a:rPr lang="en-US" altLang="en-US" dirty="0"/>
              <a:t>Conflict and Conflict Resolution</a:t>
            </a:r>
            <a:br>
              <a:rPr lang="en-US" altLang="en-US" dirty="0"/>
            </a:br>
            <a:r>
              <a:rPr lang="en-US" altLang="en-US" dirty="0"/>
              <a:t>(Slide 2 of 2) </a:t>
            </a:r>
            <a:endParaRPr lang="en-GB" altLang="en-US" dirty="0"/>
          </a:p>
        </p:txBody>
      </p:sp>
      <p:sp>
        <p:nvSpPr>
          <p:cNvPr id="160771" name="Rectangle 7">
            <a:extLst>
              <a:ext uri="{FF2B5EF4-FFF2-40B4-BE49-F238E27FC236}">
                <a16:creationId xmlns:a16="http://schemas.microsoft.com/office/drawing/2014/main" id="{024F52B5-6FCF-4B9C-9034-AAC89A7C99F6}"/>
              </a:ext>
            </a:extLst>
          </p:cNvPr>
          <p:cNvSpPr>
            <a:spLocks noGrp="1" noChangeArrowheads="1"/>
          </p:cNvSpPr>
          <p:nvPr>
            <p:ph idx="1"/>
          </p:nvPr>
        </p:nvSpPr>
        <p:spPr/>
        <p:txBody>
          <a:bodyPr/>
          <a:lstStyle/>
          <a:p>
            <a:r>
              <a:rPr lang="en-US" altLang="en-US" dirty="0"/>
              <a:t>Conflict exists at two levels</a:t>
            </a:r>
          </a:p>
          <a:p>
            <a:pPr lvl="1"/>
            <a:r>
              <a:rPr lang="en-US" altLang="en-US" dirty="0"/>
              <a:t>External</a:t>
            </a:r>
          </a:p>
          <a:p>
            <a:pPr lvl="1"/>
            <a:r>
              <a:rPr lang="en-US" altLang="en-US" dirty="0"/>
              <a:t>Internal</a:t>
            </a:r>
          </a:p>
          <a:p>
            <a:r>
              <a:rPr lang="en-US" altLang="en-US" dirty="0"/>
              <a:t>Areas of common ground include: </a:t>
            </a:r>
          </a:p>
          <a:p>
            <a:pPr lvl="1"/>
            <a:r>
              <a:rPr lang="en-US" altLang="en-US" dirty="0"/>
              <a:t>Overlapping interests</a:t>
            </a:r>
          </a:p>
          <a:p>
            <a:pPr lvl="1"/>
            <a:r>
              <a:rPr lang="en-US" altLang="en-US" dirty="0"/>
              <a:t>Interdependence</a:t>
            </a:r>
          </a:p>
          <a:p>
            <a:pPr lvl="1"/>
            <a:r>
              <a:rPr lang="en-US" altLang="en-US" dirty="0"/>
              <a:t>Points of agreement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6">
            <a:extLst>
              <a:ext uri="{FF2B5EF4-FFF2-40B4-BE49-F238E27FC236}">
                <a16:creationId xmlns:a16="http://schemas.microsoft.com/office/drawing/2014/main" id="{FD3BAFF3-82B4-4846-959F-CC35180EA809}"/>
              </a:ext>
            </a:extLst>
          </p:cNvPr>
          <p:cNvSpPr>
            <a:spLocks noGrp="1" noChangeArrowheads="1"/>
          </p:cNvSpPr>
          <p:nvPr>
            <p:ph type="title"/>
          </p:nvPr>
        </p:nvSpPr>
        <p:spPr/>
        <p:txBody>
          <a:bodyPr/>
          <a:lstStyle/>
          <a:p>
            <a:pPr eaLnBrk="1" hangingPunct="1"/>
            <a:r>
              <a:rPr lang="en-US" altLang="en-US"/>
              <a:t>Types of Conflict </a:t>
            </a:r>
            <a:endParaRPr lang="en-GB" altLang="en-US"/>
          </a:p>
        </p:txBody>
      </p:sp>
      <p:sp>
        <p:nvSpPr>
          <p:cNvPr id="162819" name="Rectangle 7">
            <a:extLst>
              <a:ext uri="{FF2B5EF4-FFF2-40B4-BE49-F238E27FC236}">
                <a16:creationId xmlns:a16="http://schemas.microsoft.com/office/drawing/2014/main" id="{9B6CCA8B-06D6-4AEE-9001-13D5B8AF01F3}"/>
              </a:ext>
            </a:extLst>
          </p:cNvPr>
          <p:cNvSpPr>
            <a:spLocks noGrp="1" noChangeArrowheads="1"/>
          </p:cNvSpPr>
          <p:nvPr>
            <p:ph idx="1"/>
          </p:nvPr>
        </p:nvSpPr>
        <p:spPr/>
        <p:txBody>
          <a:bodyPr/>
          <a:lstStyle/>
          <a:p>
            <a:pPr eaLnBrk="1" hangingPunct="1"/>
            <a:r>
              <a:rPr lang="en-US" altLang="en-US"/>
              <a:t>Relationship conflicts (personality conflicts)</a:t>
            </a:r>
          </a:p>
          <a:p>
            <a:pPr eaLnBrk="1" hangingPunct="1"/>
            <a:r>
              <a:rPr lang="en-US" altLang="en-US"/>
              <a:t>Data conflicts</a:t>
            </a:r>
          </a:p>
          <a:p>
            <a:pPr eaLnBrk="1" hangingPunct="1"/>
            <a:r>
              <a:rPr lang="en-US" altLang="en-US"/>
              <a:t>Interest conflicts</a:t>
            </a:r>
          </a:p>
          <a:p>
            <a:pPr eaLnBrk="1" hangingPunct="1"/>
            <a:r>
              <a:rPr lang="en-US" altLang="en-US"/>
              <a:t>Value conflicts</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6">
            <a:extLst>
              <a:ext uri="{FF2B5EF4-FFF2-40B4-BE49-F238E27FC236}">
                <a16:creationId xmlns:a16="http://schemas.microsoft.com/office/drawing/2014/main" id="{7B3C1806-3AED-4A06-87EC-D181D884E6EE}"/>
              </a:ext>
            </a:extLst>
          </p:cNvPr>
          <p:cNvSpPr>
            <a:spLocks noGrp="1" noChangeArrowheads="1"/>
          </p:cNvSpPr>
          <p:nvPr>
            <p:ph type="title"/>
          </p:nvPr>
        </p:nvSpPr>
        <p:spPr/>
        <p:txBody>
          <a:bodyPr/>
          <a:lstStyle/>
          <a:p>
            <a:pPr eaLnBrk="1" hangingPunct="1"/>
            <a:r>
              <a:rPr lang="en-US" altLang="en-US"/>
              <a:t>Ways of Dealing with Conflict </a:t>
            </a:r>
            <a:endParaRPr lang="en-GB" altLang="en-US"/>
          </a:p>
        </p:txBody>
      </p:sp>
      <p:sp>
        <p:nvSpPr>
          <p:cNvPr id="164867" name="Rectangle 7">
            <a:extLst>
              <a:ext uri="{FF2B5EF4-FFF2-40B4-BE49-F238E27FC236}">
                <a16:creationId xmlns:a16="http://schemas.microsoft.com/office/drawing/2014/main" id="{3B0DF5F7-646E-463B-BD15-12A85EF6E2F2}"/>
              </a:ext>
            </a:extLst>
          </p:cNvPr>
          <p:cNvSpPr>
            <a:spLocks noGrp="1" noChangeArrowheads="1"/>
          </p:cNvSpPr>
          <p:nvPr>
            <p:ph idx="1"/>
          </p:nvPr>
        </p:nvSpPr>
        <p:spPr/>
        <p:txBody>
          <a:bodyPr/>
          <a:lstStyle/>
          <a:p>
            <a:pPr eaLnBrk="1" hangingPunct="1"/>
            <a:r>
              <a:rPr lang="en-US" altLang="en-US"/>
              <a:t>Denial or withdrawal</a:t>
            </a:r>
          </a:p>
          <a:p>
            <a:pPr eaLnBrk="1" hangingPunct="1"/>
            <a:r>
              <a:rPr lang="en-US" altLang="en-US"/>
              <a:t>Suppression or smoothing over</a:t>
            </a:r>
          </a:p>
          <a:p>
            <a:pPr eaLnBrk="1" hangingPunct="1"/>
            <a:r>
              <a:rPr lang="en-US" altLang="en-US"/>
              <a:t>Power or dominance</a:t>
            </a:r>
          </a:p>
          <a:p>
            <a:pPr eaLnBrk="1" hangingPunct="1"/>
            <a:r>
              <a:rPr lang="en-US" altLang="en-US"/>
              <a:t>Compromise or negotiation</a:t>
            </a:r>
          </a:p>
          <a:p>
            <a:pPr eaLnBrk="1" hangingPunct="1"/>
            <a:r>
              <a:rPr lang="en-US" altLang="en-US"/>
              <a:t>Integration or collaboration</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6">
            <a:extLst>
              <a:ext uri="{FF2B5EF4-FFF2-40B4-BE49-F238E27FC236}">
                <a16:creationId xmlns:a16="http://schemas.microsoft.com/office/drawing/2014/main" id="{81C542A6-F3EF-4B6A-BD8B-479415C24283}"/>
              </a:ext>
            </a:extLst>
          </p:cNvPr>
          <p:cNvSpPr>
            <a:spLocks noGrp="1" noChangeArrowheads="1"/>
          </p:cNvSpPr>
          <p:nvPr>
            <p:ph type="title"/>
          </p:nvPr>
        </p:nvSpPr>
        <p:spPr/>
        <p:txBody>
          <a:bodyPr>
            <a:normAutofit fontScale="90000"/>
          </a:bodyPr>
          <a:lstStyle/>
          <a:p>
            <a:pPr eaLnBrk="1" hangingPunct="1"/>
            <a:r>
              <a:rPr lang="en-US" altLang="en-US" dirty="0"/>
              <a:t>Conflict Climate: </a:t>
            </a:r>
            <a:br>
              <a:rPr lang="en-US" altLang="en-US" dirty="0"/>
            </a:br>
            <a:r>
              <a:rPr lang="en-US" altLang="en-US" dirty="0"/>
              <a:t>Defensive or Supportive </a:t>
            </a:r>
            <a:br>
              <a:rPr lang="en-US" altLang="en-US" dirty="0"/>
            </a:br>
            <a:r>
              <a:rPr lang="en-US" altLang="en-US" sz="1600" dirty="0"/>
              <a:t>(Slide 1 of 2)</a:t>
            </a:r>
            <a:endParaRPr lang="en-GB" altLang="en-US" sz="1600" dirty="0"/>
          </a:p>
        </p:txBody>
      </p:sp>
      <p:sp>
        <p:nvSpPr>
          <p:cNvPr id="166915" name="Rectangle 7">
            <a:extLst>
              <a:ext uri="{FF2B5EF4-FFF2-40B4-BE49-F238E27FC236}">
                <a16:creationId xmlns:a16="http://schemas.microsoft.com/office/drawing/2014/main" id="{24C57499-DE16-4999-AFB5-66AB26BC2E98}"/>
              </a:ext>
            </a:extLst>
          </p:cNvPr>
          <p:cNvSpPr>
            <a:spLocks noGrp="1" noChangeArrowheads="1"/>
          </p:cNvSpPr>
          <p:nvPr>
            <p:ph idx="1"/>
          </p:nvPr>
        </p:nvSpPr>
        <p:spPr/>
        <p:txBody>
          <a:bodyPr/>
          <a:lstStyle/>
          <a:p>
            <a:pPr eaLnBrk="1" hangingPunct="1"/>
            <a:r>
              <a:rPr lang="en-US" altLang="en-US"/>
              <a:t>Defensive climate</a:t>
            </a:r>
          </a:p>
          <a:p>
            <a:pPr lvl="1" eaLnBrk="1" hangingPunct="1"/>
            <a:r>
              <a:rPr lang="en-US" altLang="en-US"/>
              <a:t>Reflects the type of atmosphere characteristic of competition</a:t>
            </a:r>
          </a:p>
          <a:p>
            <a:pPr eaLnBrk="1" hangingPunct="1"/>
            <a:r>
              <a:rPr lang="en-US" altLang="en-US"/>
              <a:t>Supportive climate</a:t>
            </a:r>
          </a:p>
          <a:p>
            <a:pPr lvl="1" eaLnBrk="1" hangingPunct="1"/>
            <a:r>
              <a:rPr lang="en-US" altLang="en-US"/>
              <a:t>Reflects collaboration</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6">
            <a:extLst>
              <a:ext uri="{FF2B5EF4-FFF2-40B4-BE49-F238E27FC236}">
                <a16:creationId xmlns:a16="http://schemas.microsoft.com/office/drawing/2014/main" id="{E9FD8964-94C8-4E40-BEFA-99361676890C}"/>
              </a:ext>
            </a:extLst>
          </p:cNvPr>
          <p:cNvSpPr>
            <a:spLocks noGrp="1" noChangeArrowheads="1"/>
          </p:cNvSpPr>
          <p:nvPr>
            <p:ph type="title"/>
          </p:nvPr>
        </p:nvSpPr>
        <p:spPr/>
        <p:txBody>
          <a:bodyPr>
            <a:normAutofit fontScale="90000"/>
          </a:bodyPr>
          <a:lstStyle/>
          <a:p>
            <a:pPr eaLnBrk="1" hangingPunct="1"/>
            <a:r>
              <a:rPr lang="en-US" altLang="en-US" dirty="0"/>
              <a:t>Conflict Climate: </a:t>
            </a:r>
            <a:br>
              <a:rPr lang="en-US" altLang="en-US" dirty="0"/>
            </a:br>
            <a:r>
              <a:rPr lang="en-US" altLang="en-US" dirty="0"/>
              <a:t>Defensive or Supportive </a:t>
            </a:r>
            <a:br>
              <a:rPr lang="en-US" altLang="en-US" dirty="0"/>
            </a:br>
            <a:r>
              <a:rPr lang="en-US" altLang="en-US" sz="1600" dirty="0"/>
              <a:t>(Slide 2 of 2)</a:t>
            </a:r>
            <a:endParaRPr lang="en-GB" altLang="en-US" sz="1600" dirty="0"/>
          </a:p>
        </p:txBody>
      </p:sp>
      <p:sp>
        <p:nvSpPr>
          <p:cNvPr id="168963" name="Rectangle 7">
            <a:extLst>
              <a:ext uri="{FF2B5EF4-FFF2-40B4-BE49-F238E27FC236}">
                <a16:creationId xmlns:a16="http://schemas.microsoft.com/office/drawing/2014/main" id="{F64BE178-5440-4DC6-8BE7-6F1C1B45F2D5}"/>
              </a:ext>
            </a:extLst>
          </p:cNvPr>
          <p:cNvSpPr>
            <a:spLocks noGrp="1" noChangeArrowheads="1"/>
          </p:cNvSpPr>
          <p:nvPr>
            <p:ph idx="1"/>
          </p:nvPr>
        </p:nvSpPr>
        <p:spPr/>
        <p:txBody>
          <a:bodyPr/>
          <a:lstStyle/>
          <a:p>
            <a:pPr eaLnBrk="1" hangingPunct="1"/>
            <a:r>
              <a:rPr lang="en-US" altLang="en-US" dirty="0"/>
              <a:t>Maintain written documentation</a:t>
            </a:r>
          </a:p>
          <a:p>
            <a:pPr lvl="1" eaLnBrk="1" hangingPunct="1"/>
            <a:r>
              <a:rPr lang="en-US" altLang="en-US" dirty="0"/>
              <a:t>Nature of the conflict</a:t>
            </a:r>
          </a:p>
          <a:p>
            <a:pPr lvl="1" eaLnBrk="1" hangingPunct="1"/>
            <a:r>
              <a:rPr lang="en-US" altLang="en-US" dirty="0"/>
              <a:t>Type of resolution attempted</a:t>
            </a:r>
          </a:p>
          <a:p>
            <a:pPr lvl="1" eaLnBrk="1" hangingPunct="1"/>
            <a:r>
              <a:rPr lang="en-US" altLang="en-US" dirty="0"/>
              <a:t>Success of the conflict resolution</a:t>
            </a:r>
          </a:p>
          <a:p>
            <a:pPr lvl="1" eaLnBrk="1" hangingPunct="1"/>
            <a:r>
              <a:rPr lang="en-US" altLang="en-US" dirty="0"/>
              <a:t>Outcome</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6">
            <a:extLst>
              <a:ext uri="{FF2B5EF4-FFF2-40B4-BE49-F238E27FC236}">
                <a16:creationId xmlns:a16="http://schemas.microsoft.com/office/drawing/2014/main" id="{9CE9C2EC-8040-496C-B782-DEAE7F883392}"/>
              </a:ext>
            </a:extLst>
          </p:cNvPr>
          <p:cNvSpPr>
            <a:spLocks noGrp="1" noChangeArrowheads="1"/>
          </p:cNvSpPr>
          <p:nvPr>
            <p:ph type="title"/>
          </p:nvPr>
        </p:nvSpPr>
        <p:spPr/>
        <p:txBody>
          <a:bodyPr/>
          <a:lstStyle/>
          <a:p>
            <a:r>
              <a:rPr lang="en-US" altLang="en-US" dirty="0"/>
              <a:t>Communicating When </a:t>
            </a:r>
            <a:br>
              <a:rPr lang="en-US" altLang="en-US" dirty="0"/>
            </a:br>
            <a:r>
              <a:rPr lang="en-US" altLang="en-US" dirty="0"/>
              <a:t>Dilemmas Arise </a:t>
            </a:r>
            <a:endParaRPr lang="en-GB" altLang="en-US" dirty="0"/>
          </a:p>
        </p:txBody>
      </p:sp>
      <p:sp>
        <p:nvSpPr>
          <p:cNvPr id="171011" name="Rectangle 7">
            <a:extLst>
              <a:ext uri="{FF2B5EF4-FFF2-40B4-BE49-F238E27FC236}">
                <a16:creationId xmlns:a16="http://schemas.microsoft.com/office/drawing/2014/main" id="{8CA285A1-821A-4FF6-8DEA-C728DDEDDB9F}"/>
              </a:ext>
            </a:extLst>
          </p:cNvPr>
          <p:cNvSpPr>
            <a:spLocks noGrp="1" noChangeArrowheads="1"/>
          </p:cNvSpPr>
          <p:nvPr>
            <p:ph idx="1"/>
          </p:nvPr>
        </p:nvSpPr>
        <p:spPr/>
        <p:txBody>
          <a:bodyPr/>
          <a:lstStyle/>
          <a:p>
            <a:r>
              <a:rPr lang="en-US" altLang="en-US"/>
              <a:t>Examine all aspects of the situation</a:t>
            </a:r>
          </a:p>
          <a:p>
            <a:r>
              <a:rPr lang="en-US" altLang="en-US"/>
              <a:t>Speak with a mentor, peer, or supervisor</a:t>
            </a:r>
          </a:p>
          <a:p>
            <a:r>
              <a:rPr lang="en-US" altLang="en-US"/>
              <a:t>Plan a time to talk about the situation with the other person or people involved</a:t>
            </a:r>
          </a:p>
          <a:p>
            <a:r>
              <a:rPr lang="en-US" altLang="en-US"/>
              <a:t>Begin the conversation by identifying the problem as you see it</a:t>
            </a:r>
          </a:p>
          <a:p>
            <a:r>
              <a:rPr lang="en-US" altLang="en-US"/>
              <a:t>Use the standard I-message format to provide information and professional disclosure</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6">
            <a:extLst>
              <a:ext uri="{FF2B5EF4-FFF2-40B4-BE49-F238E27FC236}">
                <a16:creationId xmlns:a16="http://schemas.microsoft.com/office/drawing/2014/main" id="{F72C2F3E-071D-4A93-9007-53768B91DC17}"/>
              </a:ext>
            </a:extLst>
          </p:cNvPr>
          <p:cNvSpPr>
            <a:spLocks noGrp="1" noChangeArrowheads="1"/>
          </p:cNvSpPr>
          <p:nvPr>
            <p:ph type="title"/>
          </p:nvPr>
        </p:nvSpPr>
        <p:spPr/>
        <p:txBody>
          <a:bodyPr/>
          <a:lstStyle/>
          <a:p>
            <a:pPr eaLnBrk="1" hangingPunct="1"/>
            <a:r>
              <a:rPr lang="en-US" altLang="en-US" dirty="0"/>
              <a:t>Barriers to Effective </a:t>
            </a:r>
            <a:br>
              <a:rPr lang="en-US" altLang="en-US" dirty="0"/>
            </a:br>
            <a:r>
              <a:rPr lang="en-US" altLang="en-US" dirty="0"/>
              <a:t>Communication </a:t>
            </a:r>
            <a:endParaRPr lang="en-GB" altLang="en-US" dirty="0"/>
          </a:p>
        </p:txBody>
      </p:sp>
      <p:sp>
        <p:nvSpPr>
          <p:cNvPr id="173059" name="Rectangle 7">
            <a:extLst>
              <a:ext uri="{FF2B5EF4-FFF2-40B4-BE49-F238E27FC236}">
                <a16:creationId xmlns:a16="http://schemas.microsoft.com/office/drawing/2014/main" id="{FFC5F6BA-DCE4-48A0-8B68-751B860F59EE}"/>
              </a:ext>
            </a:extLst>
          </p:cNvPr>
          <p:cNvSpPr>
            <a:spLocks noGrp="1" noChangeArrowheads="1"/>
          </p:cNvSpPr>
          <p:nvPr>
            <p:ph idx="1"/>
          </p:nvPr>
        </p:nvSpPr>
        <p:spPr/>
        <p:txBody>
          <a:bodyPr/>
          <a:lstStyle/>
          <a:p>
            <a:pPr eaLnBrk="1" hangingPunct="1"/>
            <a:r>
              <a:rPr lang="en-US" altLang="en-US"/>
              <a:t>Time</a:t>
            </a:r>
          </a:p>
          <a:p>
            <a:pPr eaLnBrk="1" hangingPunct="1"/>
            <a:r>
              <a:rPr lang="en-US" altLang="en-US"/>
              <a:t>Old patterns</a:t>
            </a:r>
          </a:p>
          <a:p>
            <a:pPr eaLnBrk="1" hangingPunct="1"/>
            <a:r>
              <a:rPr lang="en-US" altLang="en-US"/>
              <a:t>Avoidance</a:t>
            </a:r>
          </a:p>
          <a:p>
            <a:pPr eaLnBrk="1" hangingPunct="1"/>
            <a:r>
              <a:rPr lang="en-US" altLang="en-US"/>
              <a:t>Language, culture, and communication</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6">
            <a:extLst>
              <a:ext uri="{FF2B5EF4-FFF2-40B4-BE49-F238E27FC236}">
                <a16:creationId xmlns:a16="http://schemas.microsoft.com/office/drawing/2014/main" id="{BA298970-1FC4-478E-B07B-C200367672CD}"/>
              </a:ext>
            </a:extLst>
          </p:cNvPr>
          <p:cNvSpPr>
            <a:spLocks noGrp="1" noChangeArrowheads="1"/>
          </p:cNvSpPr>
          <p:nvPr>
            <p:ph type="title"/>
          </p:nvPr>
        </p:nvSpPr>
        <p:spPr/>
        <p:txBody>
          <a:bodyPr/>
          <a:lstStyle/>
          <a:p>
            <a:pPr eaLnBrk="1" hangingPunct="1"/>
            <a:r>
              <a:rPr lang="en-US" altLang="en-US" dirty="0"/>
              <a:t>Difference Between </a:t>
            </a:r>
            <a:br>
              <a:rPr lang="en-US" altLang="en-US" dirty="0"/>
            </a:br>
            <a:r>
              <a:rPr lang="en-US" altLang="en-US" dirty="0"/>
              <a:t>Certificates and Certification</a:t>
            </a:r>
            <a:endParaRPr lang="en-GB" altLang="en-US" dirty="0"/>
          </a:p>
        </p:txBody>
      </p:sp>
      <p:sp>
        <p:nvSpPr>
          <p:cNvPr id="181251" name="Rectangle 7">
            <a:extLst>
              <a:ext uri="{FF2B5EF4-FFF2-40B4-BE49-F238E27FC236}">
                <a16:creationId xmlns:a16="http://schemas.microsoft.com/office/drawing/2014/main" id="{F239028C-FA0D-4529-94EC-15701B7CD693}"/>
              </a:ext>
            </a:extLst>
          </p:cNvPr>
          <p:cNvSpPr>
            <a:spLocks noGrp="1" noChangeArrowheads="1"/>
          </p:cNvSpPr>
          <p:nvPr>
            <p:ph idx="1"/>
          </p:nvPr>
        </p:nvSpPr>
        <p:spPr/>
        <p:txBody>
          <a:bodyPr/>
          <a:lstStyle/>
          <a:p>
            <a:pPr eaLnBrk="1" hangingPunct="1"/>
            <a:r>
              <a:rPr lang="en-US" altLang="en-US"/>
              <a:t>Certificate provides recognition of the completion of classes in a specialty area of practice or set of skills</a:t>
            </a:r>
          </a:p>
          <a:p>
            <a:pPr eaLnBrk="1" hangingPunct="1"/>
            <a:r>
              <a:rPr lang="en-US" altLang="en-US"/>
              <a:t>Certification recognizes professionals who meet established knowledge, skills, or competencies</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6">
            <a:extLst>
              <a:ext uri="{FF2B5EF4-FFF2-40B4-BE49-F238E27FC236}">
                <a16:creationId xmlns:a16="http://schemas.microsoft.com/office/drawing/2014/main" id="{98B96BEF-F925-463A-896F-0A28D7FDD0DC}"/>
              </a:ext>
            </a:extLst>
          </p:cNvPr>
          <p:cNvSpPr>
            <a:spLocks noGrp="1" noChangeArrowheads="1"/>
          </p:cNvSpPr>
          <p:nvPr>
            <p:ph type="title"/>
          </p:nvPr>
        </p:nvSpPr>
        <p:spPr/>
        <p:txBody>
          <a:bodyPr/>
          <a:lstStyle/>
          <a:p>
            <a:pPr eaLnBrk="1" hangingPunct="1"/>
            <a:r>
              <a:rPr lang="en-US" altLang="en-US"/>
              <a:t>Dealing with Suspected </a:t>
            </a:r>
            <a:br>
              <a:rPr lang="en-US" altLang="en-US"/>
            </a:br>
            <a:r>
              <a:rPr lang="en-US" altLang="en-US"/>
              <a:t>Unethical or Illegal Behavior </a:t>
            </a:r>
            <a:endParaRPr lang="en-GB" altLang="en-US"/>
          </a:p>
        </p:txBody>
      </p:sp>
      <p:sp>
        <p:nvSpPr>
          <p:cNvPr id="191491" name="Rectangle 7">
            <a:extLst>
              <a:ext uri="{FF2B5EF4-FFF2-40B4-BE49-F238E27FC236}">
                <a16:creationId xmlns:a16="http://schemas.microsoft.com/office/drawing/2014/main" id="{582B1522-A309-42CC-9D7D-FB1B2B78110D}"/>
              </a:ext>
            </a:extLst>
          </p:cNvPr>
          <p:cNvSpPr>
            <a:spLocks noGrp="1" noChangeArrowheads="1"/>
          </p:cNvSpPr>
          <p:nvPr>
            <p:ph idx="1"/>
          </p:nvPr>
        </p:nvSpPr>
        <p:spPr/>
        <p:txBody>
          <a:bodyPr/>
          <a:lstStyle/>
          <a:p>
            <a:pPr eaLnBrk="1" hangingPunct="1"/>
            <a:r>
              <a:rPr lang="en-US" altLang="en-US"/>
              <a:t>Self-reflect before initiating a confrontation</a:t>
            </a:r>
            <a:br>
              <a:rPr lang="en-US" altLang="en-US"/>
            </a:br>
            <a:r>
              <a:rPr lang="en-US" altLang="en-US"/>
              <a:t>or action</a:t>
            </a:r>
          </a:p>
          <a:p>
            <a:pPr lvl="1" eaLnBrk="1" hangingPunct="1"/>
            <a:r>
              <a:rPr lang="en-US" altLang="en-US"/>
              <a:t>Motives should be based on a genuine concern for the fellow professional, clients, and the good of the profession, not on personal values or moral beliefs</a:t>
            </a:r>
          </a:p>
          <a:p>
            <a:pPr eaLnBrk="1" hangingPunct="1"/>
            <a:r>
              <a:rPr lang="en-US" altLang="en-US"/>
              <a:t>Mentoring and peer support</a:t>
            </a:r>
          </a:p>
          <a:p>
            <a:pPr eaLnBrk="1" hangingPunct="1"/>
            <a:r>
              <a:rPr lang="en-US" altLang="en-US"/>
              <a:t>Talking with those involved</a:t>
            </a:r>
          </a:p>
          <a:p>
            <a:pPr eaLnBrk="1" hangingPunct="1"/>
            <a:r>
              <a:rPr lang="en-US" altLang="en-US"/>
              <a:t>Formal reporting</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6788</TotalTime>
  <Words>3982</Words>
  <Application>Microsoft Office PowerPoint</Application>
  <PresentationFormat>Widescreen</PresentationFormat>
  <Paragraphs>360</Paragraphs>
  <Slides>50</Slides>
  <Notes>46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Calibri</vt:lpstr>
      <vt:lpstr>Futura PT Book</vt:lpstr>
      <vt:lpstr>Futura PT Demi</vt:lpstr>
      <vt:lpstr>Office Theme</vt:lpstr>
      <vt:lpstr>PowerPoint Presentation</vt:lpstr>
      <vt:lpstr>PowerPoint Presentation</vt:lpstr>
      <vt:lpstr>Health Insurance Portability and Accountability Act of 1996 (HIPAA) (Slide 2 of 2)</vt:lpstr>
      <vt:lpstr>Chain of Trust (Slide 1 of 2) </vt:lpstr>
      <vt:lpstr>Chain of Trust (Slide 2 of 2)</vt:lpstr>
      <vt:lpstr>Data Storage </vt:lpstr>
      <vt:lpstr>Protected Health Information </vt:lpstr>
      <vt:lpstr>Training in HIPAA Requirements </vt:lpstr>
      <vt:lpstr>Professional Boundaries:  Needs and Wants </vt:lpstr>
      <vt:lpstr>PowerPoint Presentation</vt:lpstr>
      <vt:lpstr>Boundaries </vt:lpstr>
      <vt:lpstr>Right of Refusal </vt:lpstr>
      <vt:lpstr>The Therapeutic Relationship </vt:lpstr>
      <vt:lpstr>Transference </vt:lpstr>
      <vt:lpstr>Manifestations of Transference </vt:lpstr>
      <vt:lpstr>Countertransference (Slide 1 of 2) </vt:lpstr>
      <vt:lpstr>Managing Transference  and Countertransference  (Slide 1 of 2) </vt:lpstr>
      <vt:lpstr>Managing Transference  and Countertransference (Slide 2 of 2)</vt:lpstr>
      <vt:lpstr>The Therapeutic Alliance </vt:lpstr>
      <vt:lpstr>Dual or Multiple Roles </vt:lpstr>
      <vt:lpstr>Massage Therapy and Intimacy (Slide 1 of 2)</vt:lpstr>
      <vt:lpstr>Massage Therapy and Intimacy (Slide 1 of 2)</vt:lpstr>
      <vt:lpstr>Touch Intimacy </vt:lpstr>
      <vt:lpstr>Sexual Misconduct  and Sexual Harassment </vt:lpstr>
      <vt:lpstr>Maintaining the Professional  Environment </vt:lpstr>
      <vt:lpstr>Managing Intimacy Issues (Slide 1 of 5) </vt:lpstr>
      <vt:lpstr>Managing Intimacy Issues (Slide 3 of 5) </vt:lpstr>
      <vt:lpstr>Managing Intimacy Issues (Slide 4 of 5) </vt:lpstr>
      <vt:lpstr>Managing Intimacy Issues (Slide 5 of 5) </vt:lpstr>
      <vt:lpstr>Ethical Decision Making </vt:lpstr>
      <vt:lpstr>Problem-Solving Approach  to Ethical Decision Making  (Slide 1 of 3)</vt:lpstr>
      <vt:lpstr>Problem-Solving Approach  to Ethical Decision Making  (Slide 2 of 3)</vt:lpstr>
      <vt:lpstr>Problem-Solving Approach to Ethical Decision Making  (Slide 3 of 3)</vt:lpstr>
      <vt:lpstr>Learning Objectives Lesson 2.3: Communication,  Conflict, and Legal Concerns</vt:lpstr>
      <vt:lpstr>Communication Skills (Slide 1 of 2) </vt:lpstr>
      <vt:lpstr>Communication Skills (Slide 2 of 2) </vt:lpstr>
      <vt:lpstr>Preferred Communication Patterns (Slide 1 of 2) </vt:lpstr>
      <vt:lpstr>Listening </vt:lpstr>
      <vt:lpstr>Delivering Information with I-Messages </vt:lpstr>
      <vt:lpstr>Conflict and Conflict Resolution (Slide 1 of 2) </vt:lpstr>
      <vt:lpstr>Conflict and Conflict Resolution (Slide 2 of 2) </vt:lpstr>
      <vt:lpstr>Types of Conflict </vt:lpstr>
      <vt:lpstr>Ways of Dealing with Conflict </vt:lpstr>
      <vt:lpstr>Conflict Climate:  Defensive or Supportive  (Slide 1 of 2)</vt:lpstr>
      <vt:lpstr>Conflict Climate:  Defensive or Supportive  (Slide 2 of 2)</vt:lpstr>
      <vt:lpstr>Communicating When  Dilemmas Arise </vt:lpstr>
      <vt:lpstr>Barriers to Effective  Communication </vt:lpstr>
      <vt:lpstr>Difference Between  Certificates and Certification</vt:lpstr>
      <vt:lpstr>Dealing with Suspected  Unethical or Illegal Behavior </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2023-04-11T17:00:56Z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