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720" r:id="rId3"/>
    <p:sldMasterId id="2147483732" r:id="rId4"/>
  </p:sldMasterIdLst>
  <p:sldIdLst>
    <p:sldId id="256" r:id="rId5"/>
    <p:sldId id="268" r:id="rId6"/>
    <p:sldId id="257" r:id="rId7"/>
    <p:sldId id="258" r:id="rId8"/>
    <p:sldId id="259" r:id="rId9"/>
    <p:sldId id="260" r:id="rId10"/>
    <p:sldId id="269" r:id="rId11"/>
    <p:sldId id="263" r:id="rId12"/>
    <p:sldId id="264" r:id="rId13"/>
    <p:sldId id="265" r:id="rId14"/>
    <p:sldId id="266" r:id="rId15"/>
    <p:sldId id="267"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ED295A-37D8-4BAB-8B88-3402AD65DCBF}" v="6" dt="2022-11-08T21:40:42.7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8" d="100"/>
          <a:sy n="78" d="100"/>
        </p:scale>
        <p:origin x="835"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slideMaster" Target="slideMasters/slideMaster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FE85029-0B5A-482F-A179-61DFE540CBF5}" type="doc">
      <dgm:prSet loTypeId="urn:microsoft.com/office/officeart/2005/8/layout/hierarchy1" loCatId="hierarchy" qsTypeId="urn:microsoft.com/office/officeart/2005/8/quickstyle/simple1" qsCatId="simple" csTypeId="urn:microsoft.com/office/officeart/2005/8/colors/colorful1" csCatId="colorful"/>
      <dgm:spPr/>
      <dgm:t>
        <a:bodyPr/>
        <a:lstStyle/>
        <a:p>
          <a:endParaRPr lang="en-US"/>
        </a:p>
      </dgm:t>
    </dgm:pt>
    <dgm:pt modelId="{BF82A83D-EBE0-4F16-B4D2-653CFBCE9A1D}">
      <dgm:prSet/>
      <dgm:spPr/>
      <dgm:t>
        <a:bodyPr/>
        <a:lstStyle/>
        <a:p>
          <a:r>
            <a:rPr lang="en-US" b="0" i="0" dirty="0"/>
            <a:t>The purchase of inventory and supplies should be closely monitored. Purchase records help you maintain a perpetual inventory, which prevents overstocking or a shortage of needed supplies, and alert you to any incidents of theft. Purchase records also help establish the net worth of the business at the end of the year.</a:t>
          </a:r>
          <a:endParaRPr lang="en-US" dirty="0"/>
        </a:p>
      </dgm:t>
    </dgm:pt>
    <dgm:pt modelId="{EAE46FE7-A738-4BC2-8106-7271ABD19BAF}" type="parTrans" cxnId="{9AEBDCE0-63C0-4B88-929E-4B48731E7B52}">
      <dgm:prSet/>
      <dgm:spPr/>
      <dgm:t>
        <a:bodyPr/>
        <a:lstStyle/>
        <a:p>
          <a:endParaRPr lang="en-US"/>
        </a:p>
      </dgm:t>
    </dgm:pt>
    <dgm:pt modelId="{0C79B68D-9750-43DE-9AB4-8FC99F289F24}" type="sibTrans" cxnId="{9AEBDCE0-63C0-4B88-929E-4B48731E7B52}">
      <dgm:prSet/>
      <dgm:spPr/>
      <dgm:t>
        <a:bodyPr/>
        <a:lstStyle/>
        <a:p>
          <a:endParaRPr lang="en-US"/>
        </a:p>
      </dgm:t>
    </dgm:pt>
    <dgm:pt modelId="{70FF473B-03D7-4653-8081-C736D4F8373D}">
      <dgm:prSet/>
      <dgm:spPr/>
      <dgm:t>
        <a:bodyPr/>
        <a:lstStyle/>
        <a:p>
          <a:r>
            <a:rPr lang="en-US" b="0" i="0"/>
            <a:t>Keep a running inventory of all supplies and classify them according to their use and retail value. Those to be used in the daily business operation are </a:t>
          </a:r>
          <a:r>
            <a:rPr lang="en-US" b="1" i="0"/>
            <a:t>consumption supplies</a:t>
          </a:r>
          <a:r>
            <a:rPr lang="en-US"/>
            <a:t>.</a:t>
          </a:r>
          <a:r>
            <a:rPr lang="en-US" b="0" i="0"/>
            <a:t> Those to be sold to clients are </a:t>
          </a:r>
          <a:r>
            <a:rPr lang="en-US" b="1" i="0"/>
            <a:t>retail supplies</a:t>
          </a:r>
          <a:r>
            <a:rPr lang="en-US" b="0" i="0"/>
            <a:t> . Both categories have different tax responsibilities, so be sure to check with your accountant that you are charging the proper taxes.</a:t>
          </a:r>
          <a:endParaRPr lang="en-US"/>
        </a:p>
      </dgm:t>
    </dgm:pt>
    <dgm:pt modelId="{D1AB98A2-E3E6-43CA-ACAA-72932927614B}" type="parTrans" cxnId="{7B39EB40-4F9C-48CD-B394-8C582BD5B261}">
      <dgm:prSet/>
      <dgm:spPr/>
      <dgm:t>
        <a:bodyPr/>
        <a:lstStyle/>
        <a:p>
          <a:endParaRPr lang="en-US"/>
        </a:p>
      </dgm:t>
    </dgm:pt>
    <dgm:pt modelId="{E586E4CB-1C64-43F8-AD2A-683BA663EB56}" type="sibTrans" cxnId="{7B39EB40-4F9C-48CD-B394-8C582BD5B261}">
      <dgm:prSet/>
      <dgm:spPr/>
      <dgm:t>
        <a:bodyPr/>
        <a:lstStyle/>
        <a:p>
          <a:endParaRPr lang="en-US"/>
        </a:p>
      </dgm:t>
    </dgm:pt>
    <dgm:pt modelId="{C96CCB5B-92A5-4E22-97E9-A16835B6D57C}" type="pres">
      <dgm:prSet presAssocID="{9FE85029-0B5A-482F-A179-61DFE540CBF5}" presName="hierChild1" presStyleCnt="0">
        <dgm:presLayoutVars>
          <dgm:chPref val="1"/>
          <dgm:dir/>
          <dgm:animOne val="branch"/>
          <dgm:animLvl val="lvl"/>
          <dgm:resizeHandles/>
        </dgm:presLayoutVars>
      </dgm:prSet>
      <dgm:spPr/>
    </dgm:pt>
    <dgm:pt modelId="{D54B5642-4F7A-4411-A1C8-5EA85D1A3824}" type="pres">
      <dgm:prSet presAssocID="{BF82A83D-EBE0-4F16-B4D2-653CFBCE9A1D}" presName="hierRoot1" presStyleCnt="0"/>
      <dgm:spPr/>
    </dgm:pt>
    <dgm:pt modelId="{BA6054EC-2B9F-4F72-9B84-88522DA42095}" type="pres">
      <dgm:prSet presAssocID="{BF82A83D-EBE0-4F16-B4D2-653CFBCE9A1D}" presName="composite" presStyleCnt="0"/>
      <dgm:spPr/>
    </dgm:pt>
    <dgm:pt modelId="{8180C440-722C-4915-8754-09B0CE1BE4AC}" type="pres">
      <dgm:prSet presAssocID="{BF82A83D-EBE0-4F16-B4D2-653CFBCE9A1D}" presName="background" presStyleLbl="node0" presStyleIdx="0" presStyleCnt="2"/>
      <dgm:spPr/>
    </dgm:pt>
    <dgm:pt modelId="{51B671A2-6391-46F7-B220-DF10AC29BF34}" type="pres">
      <dgm:prSet presAssocID="{BF82A83D-EBE0-4F16-B4D2-653CFBCE9A1D}" presName="text" presStyleLbl="fgAcc0" presStyleIdx="0" presStyleCnt="2">
        <dgm:presLayoutVars>
          <dgm:chPref val="3"/>
        </dgm:presLayoutVars>
      </dgm:prSet>
      <dgm:spPr/>
    </dgm:pt>
    <dgm:pt modelId="{C36408AA-37F5-42AB-B833-810C4820C7A4}" type="pres">
      <dgm:prSet presAssocID="{BF82A83D-EBE0-4F16-B4D2-653CFBCE9A1D}" presName="hierChild2" presStyleCnt="0"/>
      <dgm:spPr/>
    </dgm:pt>
    <dgm:pt modelId="{FCE5572E-FC12-40FA-829E-133479878E9C}" type="pres">
      <dgm:prSet presAssocID="{70FF473B-03D7-4653-8081-C736D4F8373D}" presName="hierRoot1" presStyleCnt="0"/>
      <dgm:spPr/>
    </dgm:pt>
    <dgm:pt modelId="{15F937F1-017C-4E96-A2AC-B98496EB6D52}" type="pres">
      <dgm:prSet presAssocID="{70FF473B-03D7-4653-8081-C736D4F8373D}" presName="composite" presStyleCnt="0"/>
      <dgm:spPr/>
    </dgm:pt>
    <dgm:pt modelId="{C71B98B0-6D91-4850-BF95-324ED3ACF93C}" type="pres">
      <dgm:prSet presAssocID="{70FF473B-03D7-4653-8081-C736D4F8373D}" presName="background" presStyleLbl="node0" presStyleIdx="1" presStyleCnt="2"/>
      <dgm:spPr/>
    </dgm:pt>
    <dgm:pt modelId="{7C965192-ABB5-4605-A5BE-5BA22B6069B8}" type="pres">
      <dgm:prSet presAssocID="{70FF473B-03D7-4653-8081-C736D4F8373D}" presName="text" presStyleLbl="fgAcc0" presStyleIdx="1" presStyleCnt="2">
        <dgm:presLayoutVars>
          <dgm:chPref val="3"/>
        </dgm:presLayoutVars>
      </dgm:prSet>
      <dgm:spPr/>
    </dgm:pt>
    <dgm:pt modelId="{BD38735F-218E-4AD5-BD2F-2F297EEDB38D}" type="pres">
      <dgm:prSet presAssocID="{70FF473B-03D7-4653-8081-C736D4F8373D}" presName="hierChild2" presStyleCnt="0"/>
      <dgm:spPr/>
    </dgm:pt>
  </dgm:ptLst>
  <dgm:cxnLst>
    <dgm:cxn modelId="{7B39EB40-4F9C-48CD-B394-8C582BD5B261}" srcId="{9FE85029-0B5A-482F-A179-61DFE540CBF5}" destId="{70FF473B-03D7-4653-8081-C736D4F8373D}" srcOrd="1" destOrd="0" parTransId="{D1AB98A2-E3E6-43CA-ACAA-72932927614B}" sibTransId="{E586E4CB-1C64-43F8-AD2A-683BA663EB56}"/>
    <dgm:cxn modelId="{81755D9A-B251-43BC-940F-5A4843590750}" type="presOf" srcId="{BF82A83D-EBE0-4F16-B4D2-653CFBCE9A1D}" destId="{51B671A2-6391-46F7-B220-DF10AC29BF34}" srcOrd="0" destOrd="0" presId="urn:microsoft.com/office/officeart/2005/8/layout/hierarchy1"/>
    <dgm:cxn modelId="{9DF26AA5-E98D-415F-A351-5237364461B5}" type="presOf" srcId="{70FF473B-03D7-4653-8081-C736D4F8373D}" destId="{7C965192-ABB5-4605-A5BE-5BA22B6069B8}" srcOrd="0" destOrd="0" presId="urn:microsoft.com/office/officeart/2005/8/layout/hierarchy1"/>
    <dgm:cxn modelId="{3BB09CB4-402A-491D-8A53-416706933E11}" type="presOf" srcId="{9FE85029-0B5A-482F-A179-61DFE540CBF5}" destId="{C96CCB5B-92A5-4E22-97E9-A16835B6D57C}" srcOrd="0" destOrd="0" presId="urn:microsoft.com/office/officeart/2005/8/layout/hierarchy1"/>
    <dgm:cxn modelId="{9AEBDCE0-63C0-4B88-929E-4B48731E7B52}" srcId="{9FE85029-0B5A-482F-A179-61DFE540CBF5}" destId="{BF82A83D-EBE0-4F16-B4D2-653CFBCE9A1D}" srcOrd="0" destOrd="0" parTransId="{EAE46FE7-A738-4BC2-8106-7271ABD19BAF}" sibTransId="{0C79B68D-9750-43DE-9AB4-8FC99F289F24}"/>
    <dgm:cxn modelId="{8DFA188F-946E-479E-B263-63DFBCC64067}" type="presParOf" srcId="{C96CCB5B-92A5-4E22-97E9-A16835B6D57C}" destId="{D54B5642-4F7A-4411-A1C8-5EA85D1A3824}" srcOrd="0" destOrd="0" presId="urn:microsoft.com/office/officeart/2005/8/layout/hierarchy1"/>
    <dgm:cxn modelId="{FD37953A-AF9F-44E9-B741-1B4EBD59186F}" type="presParOf" srcId="{D54B5642-4F7A-4411-A1C8-5EA85D1A3824}" destId="{BA6054EC-2B9F-4F72-9B84-88522DA42095}" srcOrd="0" destOrd="0" presId="urn:microsoft.com/office/officeart/2005/8/layout/hierarchy1"/>
    <dgm:cxn modelId="{9241B541-0474-4E9B-B291-A384C2DE613D}" type="presParOf" srcId="{BA6054EC-2B9F-4F72-9B84-88522DA42095}" destId="{8180C440-722C-4915-8754-09B0CE1BE4AC}" srcOrd="0" destOrd="0" presId="urn:microsoft.com/office/officeart/2005/8/layout/hierarchy1"/>
    <dgm:cxn modelId="{04A75A82-479A-4732-B7CD-20CF831DBBEA}" type="presParOf" srcId="{BA6054EC-2B9F-4F72-9B84-88522DA42095}" destId="{51B671A2-6391-46F7-B220-DF10AC29BF34}" srcOrd="1" destOrd="0" presId="urn:microsoft.com/office/officeart/2005/8/layout/hierarchy1"/>
    <dgm:cxn modelId="{84F8F726-6F40-48EF-A303-F4CA6D1DEDF7}" type="presParOf" srcId="{D54B5642-4F7A-4411-A1C8-5EA85D1A3824}" destId="{C36408AA-37F5-42AB-B833-810C4820C7A4}" srcOrd="1" destOrd="0" presId="urn:microsoft.com/office/officeart/2005/8/layout/hierarchy1"/>
    <dgm:cxn modelId="{B5BD9BF0-D76F-4AE5-BFBE-CDE6A6629448}" type="presParOf" srcId="{C96CCB5B-92A5-4E22-97E9-A16835B6D57C}" destId="{FCE5572E-FC12-40FA-829E-133479878E9C}" srcOrd="1" destOrd="0" presId="urn:microsoft.com/office/officeart/2005/8/layout/hierarchy1"/>
    <dgm:cxn modelId="{D92C7CD4-3DA9-4416-9E09-578E5ECDE818}" type="presParOf" srcId="{FCE5572E-FC12-40FA-829E-133479878E9C}" destId="{15F937F1-017C-4E96-A2AC-B98496EB6D52}" srcOrd="0" destOrd="0" presId="urn:microsoft.com/office/officeart/2005/8/layout/hierarchy1"/>
    <dgm:cxn modelId="{E343F358-0F78-4F31-A4A7-1A8FB224DCA3}" type="presParOf" srcId="{15F937F1-017C-4E96-A2AC-B98496EB6D52}" destId="{C71B98B0-6D91-4850-BF95-324ED3ACF93C}" srcOrd="0" destOrd="0" presId="urn:microsoft.com/office/officeart/2005/8/layout/hierarchy1"/>
    <dgm:cxn modelId="{DEF52B50-ACE6-4A76-8A45-A411FF49B1A4}" type="presParOf" srcId="{15F937F1-017C-4E96-A2AC-B98496EB6D52}" destId="{7C965192-ABB5-4605-A5BE-5BA22B6069B8}" srcOrd="1" destOrd="0" presId="urn:microsoft.com/office/officeart/2005/8/layout/hierarchy1"/>
    <dgm:cxn modelId="{1A288184-49EE-46E4-B721-078AFB3A6261}" type="presParOf" srcId="{FCE5572E-FC12-40FA-829E-133479878E9C}" destId="{BD38735F-218E-4AD5-BD2F-2F297EEDB38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80C440-722C-4915-8754-09B0CE1BE4AC}">
      <dsp:nvSpPr>
        <dsp:cNvPr id="0" name=""/>
        <dsp:cNvSpPr/>
      </dsp:nvSpPr>
      <dsp:spPr>
        <a:xfrm>
          <a:off x="1283" y="507350"/>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B671A2-6391-46F7-B220-DF10AC29BF34}">
      <dsp:nvSpPr>
        <dsp:cNvPr id="0" name=""/>
        <dsp:cNvSpPr/>
      </dsp:nvSpPr>
      <dsp:spPr>
        <a:xfrm>
          <a:off x="501904"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0" i="0" kern="1200" dirty="0"/>
            <a:t>The purchase of inventory and supplies should be closely monitored. Purchase records help you maintain a perpetual inventory, which prevents overstocking or a shortage of needed supplies, and alert you to any incidents of theft. Purchase records also help establish the net worth of the business at the end of the year.</a:t>
          </a:r>
          <a:endParaRPr lang="en-US" sz="1900" kern="1200" dirty="0"/>
        </a:p>
      </dsp:txBody>
      <dsp:txXfrm>
        <a:off x="585701" y="1066737"/>
        <a:ext cx="4337991" cy="2693452"/>
      </dsp:txXfrm>
    </dsp:sp>
    <dsp:sp modelId="{C71B98B0-6D91-4850-BF95-324ED3ACF93C}">
      <dsp:nvSpPr>
        <dsp:cNvPr id="0" name=""/>
        <dsp:cNvSpPr/>
      </dsp:nvSpPr>
      <dsp:spPr>
        <a:xfrm>
          <a:off x="5508110" y="507350"/>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965192-ABB5-4605-A5BE-5BA22B6069B8}">
      <dsp:nvSpPr>
        <dsp:cNvPr id="0" name=""/>
        <dsp:cNvSpPr/>
      </dsp:nvSpPr>
      <dsp:spPr>
        <a:xfrm>
          <a:off x="6008730"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0" i="0" kern="1200"/>
            <a:t>Keep a running inventory of all supplies and classify them according to their use and retail value. Those to be used in the daily business operation are </a:t>
          </a:r>
          <a:r>
            <a:rPr lang="en-US" sz="1900" b="1" i="0" kern="1200"/>
            <a:t>consumption supplies</a:t>
          </a:r>
          <a:r>
            <a:rPr lang="en-US" sz="1900" kern="1200"/>
            <a:t>.</a:t>
          </a:r>
          <a:r>
            <a:rPr lang="en-US" sz="1900" b="0" i="0" kern="1200"/>
            <a:t> Those to be sold to clients are </a:t>
          </a:r>
          <a:r>
            <a:rPr lang="en-US" sz="1900" b="1" i="0" kern="1200"/>
            <a:t>retail supplies</a:t>
          </a:r>
          <a:r>
            <a:rPr lang="en-US" sz="1900" b="0" i="0" kern="1200"/>
            <a:t> . Both categories have different tax responsibilities, so be sure to check with your accountant that you are charging the proper taxes.</a:t>
          </a:r>
          <a:endParaRPr lang="en-US" sz="1900" kern="1200"/>
        </a:p>
      </dsp:txBody>
      <dsp:txXfrm>
        <a:off x="6092527" y="1066737"/>
        <a:ext cx="4337991" cy="269345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3BD54-29B9-3D42-B178-776ED395AA85}" type="datetimeFigureOut">
              <a:rPr lang="en-US" smtClean="0"/>
              <a:pPr/>
              <a:t>2/1/2023</a:t>
            </a:fld>
            <a:endParaRPr lang="en-US" sz="1400"/>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3181105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3BD54-29B9-3D42-B178-776ED395AA85}" type="datetimeFigureOut">
              <a:rPr lang="en-US" smtClean="0"/>
              <a:t>2/1/2023</a:t>
            </a:fld>
            <a:endParaRPr lang="en-US"/>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86BB3423-611C-6944-BA94-F2572F362413}" type="slidenum">
              <a:rPr lang="en-US" smtClean="0"/>
              <a:t>‹#›</a:t>
            </a:fld>
            <a:endParaRPr lang="en-US"/>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29002799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3BD54-29B9-3D42-B178-776ED395AA85}" type="datetimeFigureOut">
              <a:rPr lang="en-US" smtClean="0"/>
              <a:t>2/1/2023</a:t>
            </a:fld>
            <a:endParaRPr lang="en-US"/>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1357493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3BD54-29B9-3D42-B178-776ED395AA85}" type="datetimeFigureOut">
              <a:rPr lang="en-US" smtClean="0"/>
              <a:t>2/1/2023</a:t>
            </a:fld>
            <a:endParaRPr lang="en-US"/>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24854629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3BD54-29B9-3D42-B178-776ED395AA85}" type="datetimeFigureOut">
              <a:rPr lang="en-US" smtClean="0"/>
              <a:t>2/1/2023</a:t>
            </a:fld>
            <a:endParaRPr lang="en-US"/>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28376522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3BD54-29B9-3D42-B178-776ED395AA85}" type="datetimeFigureOut">
              <a:rPr lang="en-US" smtClean="0"/>
              <a:t>2/1/2023</a:t>
            </a:fld>
            <a:endParaRPr lang="en-US"/>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2932129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3BD54-29B9-3D42-B178-776ED395AA85}" type="datetimeFigureOut">
              <a:rPr lang="en-US" smtClean="0"/>
              <a:t>2/1/2023</a:t>
            </a:fld>
            <a:endParaRPr lang="en-US"/>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86BB3423-611C-6944-BA94-F2572F362413}" type="slidenum">
              <a:rPr lang="en-US" smtClean="0"/>
              <a:t>‹#›</a:t>
            </a:fld>
            <a:endParaRPr lang="en-US"/>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41022934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3BD54-29B9-3D42-B178-776ED395AA85}" type="datetimeFigureOut">
              <a:rPr lang="en-US" smtClean="0"/>
              <a:t>2/1/2023</a:t>
            </a:fld>
            <a:endParaRPr lang="en-US"/>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9471134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3BD54-29B9-3D42-B178-776ED395AA85}" type="datetimeFigureOut">
              <a:rPr lang="en-US" smtClean="0"/>
              <a:t>2/1/2023</a:t>
            </a:fld>
            <a:endParaRPr lang="en-US"/>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811507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3BD54-29B9-3D42-B178-776ED395AA85}" type="datetimeFigureOut">
              <a:rPr lang="en-US" smtClean="0"/>
              <a:t>2/1/2023</a:t>
            </a:fld>
            <a:endParaRPr lang="en-US"/>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13699934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3BD54-29B9-3D42-B178-776ED395AA85}" type="datetimeFigureOut">
              <a:rPr lang="en-US" smtClean="0"/>
              <a:t>2/1/2023</a:t>
            </a:fld>
            <a:endParaRPr lang="en-US"/>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27442675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2023-02-01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531216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2023-02-01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4757566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2023-02-01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427211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2023-02-01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6445494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2023-02-01</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36055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2023-02-01</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2729825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2023-02-01</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07111264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2023-02-01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6122436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2023-02-01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1829342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2023-02-01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930021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2023-02-01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4390020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3BD54-29B9-3D42-B178-776ED395AA85}" type="datetimeFigureOut">
              <a:rPr lang="en-US" smtClean="0"/>
              <a:pPr/>
              <a:t>2/1/2023</a:t>
            </a:fld>
            <a:endParaRPr lang="en-US" sz="1400"/>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27680010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3BD54-29B9-3D42-B178-776ED395AA85}" type="datetimeFigureOut">
              <a:rPr lang="en-US" smtClean="0"/>
              <a:t>2/1/2023</a:t>
            </a:fld>
            <a:endParaRPr lang="en-US"/>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86BB3423-611C-6944-BA94-F2572F362413}" type="slidenum">
              <a:rPr lang="en-US" smtClean="0"/>
              <a:t>‹#›</a:t>
            </a:fld>
            <a:endParaRPr lang="en-US"/>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9583531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3BD54-29B9-3D42-B178-776ED395AA85}" type="datetimeFigureOut">
              <a:rPr lang="en-US" smtClean="0"/>
              <a:t>2/1/2023</a:t>
            </a:fld>
            <a:endParaRPr lang="en-US"/>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328577432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3BD54-29B9-3D42-B178-776ED395AA85}" type="datetimeFigureOut">
              <a:rPr lang="en-US" smtClean="0"/>
              <a:t>2/1/2023</a:t>
            </a:fld>
            <a:endParaRPr lang="en-US"/>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271503867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3BD54-29B9-3D42-B178-776ED395AA85}" type="datetimeFigureOut">
              <a:rPr lang="en-US" smtClean="0"/>
              <a:t>2/1/2023</a:t>
            </a:fld>
            <a:endParaRPr lang="en-US"/>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146233347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3BD54-29B9-3D42-B178-776ED395AA85}" type="datetimeFigureOut">
              <a:rPr lang="en-US" smtClean="0"/>
              <a:t>2/1/2023</a:t>
            </a:fld>
            <a:endParaRPr lang="en-US"/>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188202809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3BD54-29B9-3D42-B178-776ED395AA85}" type="datetimeFigureOut">
              <a:rPr lang="en-US" smtClean="0"/>
              <a:t>2/1/2023</a:t>
            </a:fld>
            <a:endParaRPr lang="en-US"/>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86BB3423-611C-6944-BA94-F2572F362413}" type="slidenum">
              <a:rPr lang="en-US" smtClean="0"/>
              <a:t>‹#›</a:t>
            </a:fld>
            <a:endParaRPr lang="en-US"/>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6704682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3BD54-29B9-3D42-B178-776ED395AA85}" type="datetimeFigureOut">
              <a:rPr lang="en-US" smtClean="0"/>
              <a:t>2/1/2023</a:t>
            </a:fld>
            <a:endParaRPr lang="en-US"/>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251905009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3BD54-29B9-3D42-B178-776ED395AA85}" type="datetimeFigureOut">
              <a:rPr lang="en-US" smtClean="0"/>
              <a:t>2/1/2023</a:t>
            </a:fld>
            <a:endParaRPr lang="en-US"/>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141858859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3BD54-29B9-3D42-B178-776ED395AA85}" type="datetimeFigureOut">
              <a:rPr lang="en-US" smtClean="0"/>
              <a:t>2/1/2023</a:t>
            </a:fld>
            <a:endParaRPr lang="en-US"/>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5333791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3BD54-29B9-3D42-B178-776ED395AA85}" type="datetimeFigureOut">
              <a:rPr lang="en-US" smtClean="0"/>
              <a:t>2/1/2023</a:t>
            </a:fld>
            <a:endParaRPr lang="en-US"/>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117045379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2023-02-01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89546056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2023-02-01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0173890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2023-02-01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22153985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2023-02-01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63299324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2023-02-01</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191933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2023-02-01</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754481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2023-02-01</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7878055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2023-02-01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75995393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2023-02-01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32769057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2023-02-01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51598184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2023-02-01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9182479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3BD54-29B9-3D42-B178-776ED395AA85}" type="datetimeFigureOut">
              <a:rPr lang="en-US" smtClean="0"/>
              <a:pPr/>
              <a:t>2/1/2023</a:t>
            </a:fld>
            <a:endParaRPr lang="en-US" dirty="0"/>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BB3423-611C-6944-BA94-F2572F362413}" type="slidenum">
              <a:rPr lang="en-US" smtClean="0"/>
              <a:pPr/>
              <a:t>‹#›</a:t>
            </a:fld>
            <a:endParaRPr lang="en-US"/>
          </a:p>
        </p:txBody>
      </p:sp>
    </p:spTree>
    <p:extLst>
      <p:ext uri="{BB962C8B-B14F-4D97-AF65-F5344CB8AC3E}">
        <p14:creationId xmlns:p14="http://schemas.microsoft.com/office/powerpoint/2010/main" val="56993017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2023-02-01</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86740898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3BD54-29B9-3D42-B178-776ED395AA85}" type="datetimeFigureOut">
              <a:rPr lang="en-US" smtClean="0"/>
              <a:pPr/>
              <a:t>2/1/2023</a:t>
            </a:fld>
            <a:endParaRPr lang="en-US" dirty="0"/>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BB3423-611C-6944-BA94-F2572F362413}" type="slidenum">
              <a:rPr lang="en-US" smtClean="0"/>
              <a:pPr/>
              <a:t>‹#›</a:t>
            </a:fld>
            <a:endParaRPr lang="en-US"/>
          </a:p>
        </p:txBody>
      </p:sp>
    </p:spTree>
    <p:extLst>
      <p:ext uri="{BB962C8B-B14F-4D97-AF65-F5344CB8AC3E}">
        <p14:creationId xmlns:p14="http://schemas.microsoft.com/office/powerpoint/2010/main" val="390351982"/>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2023-02-01</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163565241"/>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oercommons.org/courseware/lesson/72511" TargetMode="External"/><Relationship Id="rId7" Type="http://schemas.openxmlformats.org/officeDocument/2006/relationships/hyperlink" Target="https://creativecommons.org/licenses/by-sa/3.0/" TargetMode="External"/><Relationship Id="rId2" Type="http://schemas.openxmlformats.org/officeDocument/2006/relationships/image" Target="../media/image9.jpg"/><Relationship Id="rId1" Type="http://schemas.openxmlformats.org/officeDocument/2006/relationships/slideLayout" Target="../slideLayouts/slideLayout2.xml"/><Relationship Id="rId6" Type="http://schemas.openxmlformats.org/officeDocument/2006/relationships/hyperlink" Target="https://creativecommons.org/licenses/by-nc-sa/3.0/" TargetMode="External"/><Relationship Id="rId5" Type="http://schemas.openxmlformats.org/officeDocument/2006/relationships/hyperlink" Target="https://technofaq.org/posts/2020/10/what-does-it-take-to-become-a-great-event-planner/" TargetMode="External"/><Relationship Id="rId4" Type="http://schemas.openxmlformats.org/officeDocument/2006/relationships/image" Target="../media/image10.jpg"/></Relationships>
</file>

<file path=ppt/slides/_rels/slide5.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hyperlink" Target="https://pxhere.com/en/photo/982405" TargetMode="External"/><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79488" y="3556224"/>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Business Operations</a:t>
            </a:r>
          </a:p>
          <a:p>
            <a:r>
              <a:rPr lang="en-CA" b="0" dirty="0">
                <a:solidFill>
                  <a:srgbClr val="C00000"/>
                </a:solidFill>
                <a:latin typeface="Futura PT Demi" panose="020B0702020204020303" pitchFamily="34" charset="0"/>
              </a:rPr>
              <a:t>Unit 4</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Video 3">
            <a:extLst>
              <a:ext uri="{FF2B5EF4-FFF2-40B4-BE49-F238E27FC236}">
                <a16:creationId xmlns:a16="http://schemas.microsoft.com/office/drawing/2014/main" id="{13840261-6474-C76A-1B0A-4B485CBA31FB}"/>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84" r="-1" b="-1"/>
          <a:stretch/>
        </p:blipFill>
        <p:spPr>
          <a:xfrm>
            <a:off x="1766046" y="1721796"/>
            <a:ext cx="8502258" cy="4782521"/>
          </a:xfrm>
          <a:prstGeom prst="rect">
            <a:avLst/>
          </a:prstGeom>
        </p:spPr>
      </p:pic>
      <p:sp>
        <p:nvSpPr>
          <p:cNvPr id="6" name="TextBox 5">
            <a:extLst>
              <a:ext uri="{FF2B5EF4-FFF2-40B4-BE49-F238E27FC236}">
                <a16:creationId xmlns:a16="http://schemas.microsoft.com/office/drawing/2014/main" id="{9BF01D91-5A77-9421-3FD4-A07112C60F47}"/>
              </a:ext>
            </a:extLst>
          </p:cNvPr>
          <p:cNvSpPr txBox="1"/>
          <p:nvPr/>
        </p:nvSpPr>
        <p:spPr>
          <a:xfrm>
            <a:off x="580533" y="588583"/>
            <a:ext cx="6097554" cy="646331"/>
          </a:xfrm>
          <a:prstGeom prst="rect">
            <a:avLst/>
          </a:prstGeom>
          <a:noFill/>
        </p:spPr>
        <p:txBody>
          <a:bodyPr wrap="square">
            <a:spAutoFit/>
          </a:bodyPr>
          <a:lstStyle/>
          <a:p>
            <a:r>
              <a:rPr lang="en-US" sz="3600" i="0" dirty="0">
                <a:effectLst/>
                <a:latin typeface="Futura PT Demi" panose="020B0702020204020303" pitchFamily="34" charset="0"/>
              </a:rPr>
              <a:t>Business Operations</a:t>
            </a:r>
            <a:endParaRPr lang="en-US" sz="3600" dirty="0">
              <a:latin typeface="Futura PT Demi" panose="020B0702020204020303" pitchFamily="34" charset="0"/>
            </a:endParaRPr>
          </a:p>
        </p:txBody>
      </p:sp>
    </p:spTree>
    <p:extLst>
      <p:ext uri="{BB962C8B-B14F-4D97-AF65-F5344CB8AC3E}">
        <p14:creationId xmlns:p14="http://schemas.microsoft.com/office/powerpoint/2010/main" val="4065994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3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mute="1">
                <p:cTn id="12" repeatCount="indefinite" fill="hold" display="0">
                  <p:stCondLst>
                    <p:cond delay="indefinite"/>
                  </p:stCondLst>
                </p:cTn>
                <p:tgtEl>
                  <p:spTgt spid="2"/>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D9C0198-DE6B-364A-04C7-0739717372B4}"/>
              </a:ext>
            </a:extLst>
          </p:cNvPr>
          <p:cNvSpPr>
            <a:spLocks noGrp="1"/>
          </p:cNvSpPr>
          <p:nvPr>
            <p:ph idx="1"/>
          </p:nvPr>
        </p:nvSpPr>
        <p:spPr>
          <a:xfrm>
            <a:off x="5293468" y="1845081"/>
            <a:ext cx="6204626" cy="4351338"/>
          </a:xfrm>
        </p:spPr>
        <p:txBody>
          <a:bodyPr>
            <a:normAutofit/>
          </a:bodyPr>
          <a:lstStyle/>
          <a:p>
            <a:pPr>
              <a:lnSpc>
                <a:spcPct val="90000"/>
              </a:lnSpc>
            </a:pPr>
            <a:r>
              <a:rPr lang="en-US" sz="1900" b="0" i="0" dirty="0">
                <a:effectLst/>
                <a:latin typeface="Futura PT Book" panose="020B0502020204020303" pitchFamily="34" charset="0"/>
              </a:rPr>
              <a:t>Whether you are an owner or a manager, there are certain skills that you must develop in order to successfully run a salon, spa, or barbershop. To run a people-oriented business, you need:</a:t>
            </a:r>
          </a:p>
          <a:p>
            <a:pPr>
              <a:lnSpc>
                <a:spcPct val="90000"/>
              </a:lnSpc>
              <a:buFont typeface="Arial" panose="020B0604020202020204" pitchFamily="34" charset="0"/>
              <a:buChar char="•"/>
            </a:pPr>
            <a:r>
              <a:rPr lang="en-US" sz="1900" b="0" i="0" dirty="0">
                <a:effectLst/>
                <a:latin typeface="Futura PT Book" panose="020B0502020204020303" pitchFamily="34" charset="0"/>
              </a:rPr>
              <a:t>excellent business aptitude, good judgment, and solid diplomatic skills</a:t>
            </a:r>
          </a:p>
          <a:p>
            <a:pPr>
              <a:lnSpc>
                <a:spcPct val="90000"/>
              </a:lnSpc>
              <a:buFont typeface="Arial" panose="020B0604020202020204" pitchFamily="34" charset="0"/>
              <a:buChar char="•"/>
            </a:pPr>
            <a:r>
              <a:rPr lang="en-US" sz="1900" b="0" i="0" dirty="0">
                <a:effectLst/>
                <a:latin typeface="Futura PT Book" panose="020B0502020204020303" pitchFamily="34" charset="0"/>
              </a:rPr>
              <a:t>knowledge of sound business principles</a:t>
            </a:r>
          </a:p>
          <a:p>
            <a:pPr>
              <a:lnSpc>
                <a:spcPct val="90000"/>
              </a:lnSpc>
            </a:pPr>
            <a:endParaRPr lang="en-US" sz="1900" dirty="0"/>
          </a:p>
        </p:txBody>
      </p:sp>
      <p:pic>
        <p:nvPicPr>
          <p:cNvPr id="5" name="Picture 4">
            <a:extLst>
              <a:ext uri="{FF2B5EF4-FFF2-40B4-BE49-F238E27FC236}">
                <a16:creationId xmlns:a16="http://schemas.microsoft.com/office/drawing/2014/main" id="{B9D787D3-28D4-8E0E-BFBE-41FC896D4721}"/>
              </a:ext>
            </a:extLst>
          </p:cNvPr>
          <p:cNvPicPr>
            <a:picLocks noChangeAspect="1"/>
          </p:cNvPicPr>
          <p:nvPr/>
        </p:nvPicPr>
        <p:blipFill rotWithShape="1">
          <a:blip r:embed="rId2"/>
          <a:srcRect l="10446" r="32404"/>
          <a:stretch/>
        </p:blipFill>
        <p:spPr>
          <a:xfrm>
            <a:off x="573952" y="1533894"/>
            <a:ext cx="4420973" cy="4351339"/>
          </a:xfrm>
          <a:prstGeom prst="rect">
            <a:avLst/>
          </a:prstGeom>
        </p:spPr>
      </p:pic>
    </p:spTree>
    <p:extLst>
      <p:ext uri="{BB962C8B-B14F-4D97-AF65-F5344CB8AC3E}">
        <p14:creationId xmlns:p14="http://schemas.microsoft.com/office/powerpoint/2010/main" val="38979385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6087BD-9627-F1CF-CAE5-0D21E1AAF4A4}"/>
              </a:ext>
            </a:extLst>
          </p:cNvPr>
          <p:cNvSpPr>
            <a:spLocks noGrp="1"/>
          </p:cNvSpPr>
          <p:nvPr>
            <p:ph idx="1"/>
          </p:nvPr>
        </p:nvSpPr>
        <p:spPr>
          <a:xfrm>
            <a:off x="838200" y="1825625"/>
            <a:ext cx="5008123" cy="4351338"/>
          </a:xfrm>
        </p:spPr>
        <p:txBody>
          <a:bodyPr>
            <a:normAutofit/>
          </a:bodyPr>
          <a:lstStyle/>
          <a:p>
            <a:pPr marL="0" indent="0">
              <a:lnSpc>
                <a:spcPct val="90000"/>
              </a:lnSpc>
              <a:buNone/>
            </a:pPr>
            <a:r>
              <a:rPr lang="en-US" sz="1800" b="0" i="0" dirty="0">
                <a:effectLst/>
                <a:latin typeface="Futura PT Book" panose="020B0502020204020303" pitchFamily="34" charset="0"/>
              </a:rPr>
              <a:t>Because it takes time to develop these skills, you would be wise to establish a circle of contacts—business owners, both within your industry and without—who can give you advice along the way. Consider joining a local entrepreneurs’ group or your city’s chamber of commerce in order to extend the reach of your networking. The chamber of commerce is a local organization of businesses and business owners whose goal is to promote, protect, and further the interests of businesses in a community. Smooth business management depends on the following factors:</a:t>
            </a:r>
            <a:endParaRPr lang="en-US" sz="1800" dirty="0">
              <a:latin typeface="Futura PT Book" panose="020B0502020204020303" pitchFamily="34" charset="0"/>
            </a:endParaRPr>
          </a:p>
        </p:txBody>
      </p:sp>
      <p:pic>
        <p:nvPicPr>
          <p:cNvPr id="8" name="Picture 7" descr="Text&#10;&#10;Description automatically generated">
            <a:extLst>
              <a:ext uri="{FF2B5EF4-FFF2-40B4-BE49-F238E27FC236}">
                <a16:creationId xmlns:a16="http://schemas.microsoft.com/office/drawing/2014/main" id="{F999D8E6-0FC8-D2BD-D3CD-5D38D45E7253}"/>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9141" r="-2" b="12736"/>
          <a:stretch/>
        </p:blipFill>
        <p:spPr>
          <a:xfrm>
            <a:off x="5719864" y="1047571"/>
            <a:ext cx="4882316" cy="2526877"/>
          </a:xfrm>
          <a:prstGeom prst="rect">
            <a:avLst/>
          </a:prstGeom>
        </p:spPr>
      </p:pic>
      <p:pic>
        <p:nvPicPr>
          <p:cNvPr id="5" name="Picture 4" descr="Diagram, text, whiteboard&#10;&#10;Description automatically generated">
            <a:extLst>
              <a:ext uri="{FF2B5EF4-FFF2-40B4-BE49-F238E27FC236}">
                <a16:creationId xmlns:a16="http://schemas.microsoft.com/office/drawing/2014/main" id="{A7F618B0-FAF0-EEFC-DEC9-ABF553F5CBEF}"/>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t="1334" r="-2" b="82"/>
          <a:stretch/>
        </p:blipFill>
        <p:spPr>
          <a:xfrm>
            <a:off x="5749111" y="3574447"/>
            <a:ext cx="5008123" cy="2446973"/>
          </a:xfrm>
          <a:prstGeom prst="rect">
            <a:avLst/>
          </a:prstGeom>
        </p:spPr>
      </p:pic>
      <p:sp>
        <p:nvSpPr>
          <p:cNvPr id="6" name="TextBox 5">
            <a:extLst>
              <a:ext uri="{FF2B5EF4-FFF2-40B4-BE49-F238E27FC236}">
                <a16:creationId xmlns:a16="http://schemas.microsoft.com/office/drawing/2014/main" id="{87409429-DFF0-5939-EDBA-B17F588882B7}"/>
              </a:ext>
            </a:extLst>
          </p:cNvPr>
          <p:cNvSpPr txBox="1"/>
          <p:nvPr/>
        </p:nvSpPr>
        <p:spPr>
          <a:xfrm>
            <a:off x="9128638" y="6657945"/>
            <a:ext cx="2598788"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5" tooltip="https://technofaq.org/posts/2020/10/what-does-it-take-to-become-a-great-event-planner/">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6" tooltip="https://creativecommons.org/licenses/by-nc-sa/3.0/">
                  <a:extLst>
                    <a:ext uri="{A12FA001-AC4F-418D-AE19-62706E023703}">
                      <ahyp:hlinkClr xmlns:ahyp="http://schemas.microsoft.com/office/drawing/2018/hyperlinkcolor" val="tx"/>
                    </a:ext>
                  </a:extLst>
                </a:hlinkClick>
              </a:rPr>
              <a:t>CC BY-SA-NC</a:t>
            </a:r>
            <a:endParaRPr lang="en-US" sz="700">
              <a:solidFill>
                <a:srgbClr val="FFFFFF"/>
              </a:solidFill>
            </a:endParaRPr>
          </a:p>
        </p:txBody>
      </p:sp>
      <p:sp>
        <p:nvSpPr>
          <p:cNvPr id="9" name="TextBox 8">
            <a:extLst>
              <a:ext uri="{FF2B5EF4-FFF2-40B4-BE49-F238E27FC236}">
                <a16:creationId xmlns:a16="http://schemas.microsoft.com/office/drawing/2014/main" id="{0575CEEE-75FA-DF97-D569-565E85327E31}"/>
              </a:ext>
            </a:extLst>
          </p:cNvPr>
          <p:cNvSpPr txBox="1"/>
          <p:nvPr/>
        </p:nvSpPr>
        <p:spPr>
          <a:xfrm>
            <a:off x="8161022" y="3537448"/>
            <a:ext cx="2441694" cy="200055"/>
          </a:xfrm>
          <a:prstGeom prst="rect">
            <a:avLst/>
          </a:prstGeom>
          <a:solidFill>
            <a:srgbClr val="000000"/>
          </a:solidFill>
        </p:spPr>
        <p:txBody>
          <a:bodyPr wrap="none" rtlCol="0">
            <a:spAutoFit/>
          </a:bodyPr>
          <a:lstStyle/>
          <a:p>
            <a:pPr algn="r">
              <a:spcAft>
                <a:spcPts val="600"/>
              </a:spcAft>
            </a:pPr>
            <a:r>
              <a:rPr lang="en-US" sz="700" dirty="0">
                <a:solidFill>
                  <a:srgbClr val="FFFFFF"/>
                </a:solidFill>
                <a:hlinkClick r:id="rId3" tooltip="https://www.oercommons.org/courseware/lesson/72511">
                  <a:extLst>
                    <a:ext uri="{A12FA001-AC4F-418D-AE19-62706E023703}">
                      <ahyp:hlinkClr xmlns:ahyp="http://schemas.microsoft.com/office/drawing/2018/hyperlinkcolor" val="tx"/>
                    </a:ext>
                  </a:extLst>
                </a:hlinkClick>
              </a:rPr>
              <a:t>This Photo</a:t>
            </a:r>
            <a:r>
              <a:rPr lang="en-US" sz="700" dirty="0">
                <a:solidFill>
                  <a:srgbClr val="FFFFFF"/>
                </a:solidFill>
              </a:rPr>
              <a:t> by Unknown Author is licensed under </a:t>
            </a:r>
            <a:r>
              <a:rPr lang="en-US" sz="700" dirty="0">
                <a:solidFill>
                  <a:srgbClr val="FFFFFF"/>
                </a:solidFill>
                <a:hlinkClick r:id="rId7" tooltip="https://creativecommons.org/licenses/by-sa/3.0/">
                  <a:extLst>
                    <a:ext uri="{A12FA001-AC4F-418D-AE19-62706E023703}">
                      <ahyp:hlinkClr xmlns:ahyp="http://schemas.microsoft.com/office/drawing/2018/hyperlinkcolor" val="tx"/>
                    </a:ext>
                  </a:extLst>
                </a:hlinkClick>
              </a:rPr>
              <a:t>CC BY-SA</a:t>
            </a:r>
            <a:endParaRPr lang="en-US" sz="700" dirty="0">
              <a:solidFill>
                <a:srgbClr val="FFFFFF"/>
              </a:solidFill>
            </a:endParaRPr>
          </a:p>
        </p:txBody>
      </p:sp>
    </p:spTree>
    <p:extLst>
      <p:ext uri="{BB962C8B-B14F-4D97-AF65-F5344CB8AC3E}">
        <p14:creationId xmlns:p14="http://schemas.microsoft.com/office/powerpoint/2010/main" val="35581983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5EB1C89-761E-68F8-6F39-D85FD5F42230}"/>
              </a:ext>
            </a:extLst>
          </p:cNvPr>
          <p:cNvSpPr>
            <a:spLocks noGrp="1"/>
          </p:cNvSpPr>
          <p:nvPr>
            <p:ph idx="1"/>
          </p:nvPr>
        </p:nvSpPr>
        <p:spPr/>
        <p:txBody>
          <a:bodyPr>
            <a:normAutofit/>
          </a:bodyPr>
          <a:lstStyle/>
          <a:p>
            <a:pPr>
              <a:lnSpc>
                <a:spcPct val="90000"/>
              </a:lnSpc>
              <a:buFont typeface="Arial" panose="020B0604020202020204" pitchFamily="34" charset="0"/>
              <a:buChar char="•"/>
            </a:pPr>
            <a:r>
              <a:rPr lang="en-US" b="0" i="0" dirty="0">
                <a:effectLst/>
              </a:rPr>
              <a:t>Sufficient investment capital</a:t>
            </a:r>
          </a:p>
          <a:p>
            <a:pPr>
              <a:lnSpc>
                <a:spcPct val="90000"/>
              </a:lnSpc>
              <a:buFont typeface="Arial" panose="020B0604020202020204" pitchFamily="34" charset="0"/>
              <a:buChar char="•"/>
            </a:pPr>
            <a:r>
              <a:rPr lang="en-US" b="0" i="0" dirty="0">
                <a:effectLst/>
              </a:rPr>
              <a:t>Efficient management</a:t>
            </a:r>
          </a:p>
          <a:p>
            <a:pPr>
              <a:lnSpc>
                <a:spcPct val="90000"/>
              </a:lnSpc>
              <a:buFont typeface="Arial" panose="020B0604020202020204" pitchFamily="34" charset="0"/>
              <a:buChar char="•"/>
            </a:pPr>
            <a:r>
              <a:rPr lang="en-US" b="0" i="0" dirty="0">
                <a:effectLst/>
              </a:rPr>
              <a:t>Good business procedures</a:t>
            </a:r>
          </a:p>
          <a:p>
            <a:pPr>
              <a:lnSpc>
                <a:spcPct val="90000"/>
              </a:lnSpc>
              <a:buFont typeface="Arial" panose="020B0604020202020204" pitchFamily="34" charset="0"/>
              <a:buChar char="•"/>
            </a:pPr>
            <a:r>
              <a:rPr lang="en-US" b="0" i="0" dirty="0">
                <a:effectLst/>
              </a:rPr>
              <a:t>Strong computer skills</a:t>
            </a:r>
          </a:p>
          <a:p>
            <a:pPr>
              <a:lnSpc>
                <a:spcPct val="90000"/>
              </a:lnSpc>
              <a:buFont typeface="Arial" panose="020B0604020202020204" pitchFamily="34" charset="0"/>
              <a:buChar char="•"/>
            </a:pPr>
            <a:r>
              <a:rPr lang="en-US" b="0" i="0" dirty="0">
                <a:effectLst/>
              </a:rPr>
              <a:t>Cooperation between management and employees</a:t>
            </a:r>
          </a:p>
          <a:p>
            <a:pPr>
              <a:lnSpc>
                <a:spcPct val="90000"/>
              </a:lnSpc>
              <a:buFont typeface="Arial" panose="020B0604020202020204" pitchFamily="34" charset="0"/>
              <a:buChar char="•"/>
            </a:pPr>
            <a:r>
              <a:rPr lang="en-US" b="0" i="0" dirty="0">
                <a:effectLst/>
              </a:rPr>
              <a:t>Trained and experienced personnel</a:t>
            </a:r>
          </a:p>
          <a:p>
            <a:pPr>
              <a:lnSpc>
                <a:spcPct val="90000"/>
              </a:lnSpc>
              <a:buFont typeface="Arial" panose="020B0604020202020204" pitchFamily="34" charset="0"/>
              <a:buChar char="•"/>
            </a:pPr>
            <a:r>
              <a:rPr lang="en-US" b="0" i="0" dirty="0">
                <a:effectLst/>
              </a:rPr>
              <a:t>Excellent customer service</a:t>
            </a:r>
          </a:p>
          <a:p>
            <a:pPr>
              <a:lnSpc>
                <a:spcPct val="90000"/>
              </a:lnSpc>
              <a:buFont typeface="Arial" panose="020B0604020202020204" pitchFamily="34" charset="0"/>
              <a:buChar char="•"/>
            </a:pPr>
            <a:r>
              <a:rPr lang="en-US" b="0" i="0" dirty="0">
                <a:effectLst/>
              </a:rPr>
              <a:t>Proper pricing of services</a:t>
            </a:r>
          </a:p>
          <a:p>
            <a:pPr marL="0" indent="0">
              <a:lnSpc>
                <a:spcPct val="90000"/>
              </a:lnSpc>
              <a:buNone/>
            </a:pPr>
            <a:endParaRPr lang="en-US" sz="1700" dirty="0"/>
          </a:p>
        </p:txBody>
      </p:sp>
      <p:pic>
        <p:nvPicPr>
          <p:cNvPr id="8" name="Graphic 7" descr="Handshake">
            <a:extLst>
              <a:ext uri="{FF2B5EF4-FFF2-40B4-BE49-F238E27FC236}">
                <a16:creationId xmlns:a16="http://schemas.microsoft.com/office/drawing/2014/main" id="{F7B47CCC-05AF-FEA9-0EEB-03295391C4D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300583" y="787101"/>
            <a:ext cx="4127230" cy="4127230"/>
          </a:xfrm>
          <a:prstGeom prst="rect">
            <a:avLst/>
          </a:prstGeom>
        </p:spPr>
      </p:pic>
    </p:spTree>
    <p:extLst>
      <p:ext uri="{BB962C8B-B14F-4D97-AF65-F5344CB8AC3E}">
        <p14:creationId xmlns:p14="http://schemas.microsoft.com/office/powerpoint/2010/main" val="28125985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8D5CD53-0BAC-4AB1-A0FB-328A555F53B5}"/>
              </a:ext>
            </a:extLst>
          </p:cNvPr>
          <p:cNvPicPr>
            <a:picLocks noChangeAspect="1"/>
          </p:cNvPicPr>
          <p:nvPr/>
        </p:nvPicPr>
        <p:blipFill>
          <a:blip r:embed="rId2"/>
          <a:stretch>
            <a:fillRect/>
          </a:stretch>
        </p:blipFill>
        <p:spPr>
          <a:xfrm>
            <a:off x="2138878" y="252919"/>
            <a:ext cx="7914243" cy="6313251"/>
          </a:xfrm>
          <a:prstGeom prst="rect">
            <a:avLst/>
          </a:prstGeom>
        </p:spPr>
      </p:pic>
    </p:spTree>
    <p:extLst>
      <p:ext uri="{BB962C8B-B14F-4D97-AF65-F5344CB8AC3E}">
        <p14:creationId xmlns:p14="http://schemas.microsoft.com/office/powerpoint/2010/main" val="42664664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Old wrinkled hands with some coins">
            <a:extLst>
              <a:ext uri="{FF2B5EF4-FFF2-40B4-BE49-F238E27FC236}">
                <a16:creationId xmlns:a16="http://schemas.microsoft.com/office/drawing/2014/main" id="{CAFD1E51-C347-9849-A154-ED7787D73349}"/>
              </a:ext>
            </a:extLst>
          </p:cNvPr>
          <p:cNvPicPr>
            <a:picLocks noChangeAspect="1"/>
          </p:cNvPicPr>
          <p:nvPr/>
        </p:nvPicPr>
        <p:blipFill rotWithShape="1">
          <a:blip r:embed="rId2"/>
          <a:srcRect b="15730"/>
          <a:stretch/>
        </p:blipFill>
        <p:spPr>
          <a:xfrm>
            <a:off x="5152971" y="2208179"/>
            <a:ext cx="6889139" cy="3875141"/>
          </a:xfrm>
          <a:prstGeom prst="rect">
            <a:avLst/>
          </a:prstGeom>
        </p:spPr>
      </p:pic>
      <p:sp>
        <p:nvSpPr>
          <p:cNvPr id="8" name="TextBox 7">
            <a:extLst>
              <a:ext uri="{FF2B5EF4-FFF2-40B4-BE49-F238E27FC236}">
                <a16:creationId xmlns:a16="http://schemas.microsoft.com/office/drawing/2014/main" id="{1AD3CE1E-87F0-CADE-1108-1DEED2602BC4}"/>
              </a:ext>
            </a:extLst>
          </p:cNvPr>
          <p:cNvSpPr txBox="1"/>
          <p:nvPr/>
        </p:nvSpPr>
        <p:spPr>
          <a:xfrm>
            <a:off x="334715" y="2208179"/>
            <a:ext cx="4732251" cy="3970318"/>
          </a:xfrm>
          <a:prstGeom prst="rect">
            <a:avLst/>
          </a:prstGeom>
          <a:noFill/>
        </p:spPr>
        <p:txBody>
          <a:bodyPr wrap="square">
            <a:spAutoFit/>
          </a:bodyPr>
          <a:lstStyle/>
          <a:p>
            <a:pPr marL="0" indent="0">
              <a:buNone/>
            </a:pPr>
            <a:r>
              <a:rPr lang="en-US" sz="2800" b="0" i="0" dirty="0">
                <a:effectLst/>
              </a:rPr>
              <a:t>As a business operator, you must always know where your money is being spent. A good accountant and an accounting system are indispensable. Provide a guideline for money allocation in a beauty business but will vary depending on locality and discipline.</a:t>
            </a:r>
            <a:endParaRPr lang="en-US" sz="2800" dirty="0"/>
          </a:p>
        </p:txBody>
      </p:sp>
      <p:sp>
        <p:nvSpPr>
          <p:cNvPr id="10" name="TextBox 9">
            <a:extLst>
              <a:ext uri="{FF2B5EF4-FFF2-40B4-BE49-F238E27FC236}">
                <a16:creationId xmlns:a16="http://schemas.microsoft.com/office/drawing/2014/main" id="{04E48F5A-B3A4-AF4C-DBD6-8DF1BC0F51E5}"/>
              </a:ext>
            </a:extLst>
          </p:cNvPr>
          <p:cNvSpPr txBox="1"/>
          <p:nvPr/>
        </p:nvSpPr>
        <p:spPr>
          <a:xfrm>
            <a:off x="576363" y="580286"/>
            <a:ext cx="6094378" cy="646331"/>
          </a:xfrm>
          <a:prstGeom prst="rect">
            <a:avLst/>
          </a:prstGeom>
          <a:noFill/>
        </p:spPr>
        <p:txBody>
          <a:bodyPr wrap="square">
            <a:spAutoFit/>
          </a:bodyPr>
          <a:lstStyle/>
          <a:p>
            <a:r>
              <a:rPr lang="en-US" sz="3600" i="0" dirty="0">
                <a:effectLst/>
                <a:latin typeface="+mj-lt"/>
              </a:rPr>
              <a:t>Allocation of Money</a:t>
            </a:r>
            <a:endParaRPr lang="en-US" sz="3600" dirty="0">
              <a:latin typeface="+mj-lt"/>
            </a:endParaRPr>
          </a:p>
        </p:txBody>
      </p:sp>
    </p:spTree>
    <p:extLst>
      <p:ext uri="{BB962C8B-B14F-4D97-AF65-F5344CB8AC3E}">
        <p14:creationId xmlns:p14="http://schemas.microsoft.com/office/powerpoint/2010/main" val="5609936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6" descr="Spreadsheet and calculator">
            <a:extLst>
              <a:ext uri="{FF2B5EF4-FFF2-40B4-BE49-F238E27FC236}">
                <a16:creationId xmlns:a16="http://schemas.microsoft.com/office/drawing/2014/main" id="{CFC7C374-456A-5355-5350-3B45015D3BE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0729" y="2023352"/>
            <a:ext cx="5790144" cy="3858017"/>
          </a:xfrm>
        </p:spPr>
      </p:pic>
      <p:pic>
        <p:nvPicPr>
          <p:cNvPr id="5" name="Content Placeholder 4">
            <a:extLst>
              <a:ext uri="{FF2B5EF4-FFF2-40B4-BE49-F238E27FC236}">
                <a16:creationId xmlns:a16="http://schemas.microsoft.com/office/drawing/2014/main" id="{90D8F079-B8C4-3F61-50D0-83314C26861C}"/>
              </a:ext>
            </a:extLst>
          </p:cNvPr>
          <p:cNvPicPr>
            <a:picLocks noChangeAspect="1"/>
          </p:cNvPicPr>
          <p:nvPr/>
        </p:nvPicPr>
        <p:blipFill>
          <a:blip r:embed="rId3"/>
          <a:stretch>
            <a:fillRect/>
          </a:stretch>
        </p:blipFill>
        <p:spPr>
          <a:xfrm>
            <a:off x="6595354" y="1614790"/>
            <a:ext cx="5148676" cy="4791873"/>
          </a:xfrm>
          <a:prstGeom prst="rect">
            <a:avLst/>
          </a:prstGeom>
        </p:spPr>
      </p:pic>
    </p:spTree>
    <p:extLst>
      <p:ext uri="{BB962C8B-B14F-4D97-AF65-F5344CB8AC3E}">
        <p14:creationId xmlns:p14="http://schemas.microsoft.com/office/powerpoint/2010/main" val="5948436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B7873-7203-55C8-930C-8ADE924EF74A}"/>
              </a:ext>
            </a:extLst>
          </p:cNvPr>
          <p:cNvSpPr>
            <a:spLocks noGrp="1"/>
          </p:cNvSpPr>
          <p:nvPr>
            <p:ph type="title"/>
          </p:nvPr>
        </p:nvSpPr>
        <p:spPr>
          <a:xfrm>
            <a:off x="651773" y="287303"/>
            <a:ext cx="10515600" cy="1325563"/>
          </a:xfrm>
        </p:spPr>
        <p:txBody>
          <a:bodyPr>
            <a:normAutofit/>
          </a:bodyPr>
          <a:lstStyle/>
          <a:p>
            <a:pPr>
              <a:lnSpc>
                <a:spcPct val="90000"/>
              </a:lnSpc>
            </a:pPr>
            <a:r>
              <a:rPr lang="en-US" sz="3600" i="0" dirty="0">
                <a:effectLst/>
              </a:rPr>
              <a:t>The Importance of Record Keeping</a:t>
            </a:r>
            <a:endParaRPr lang="en-US" sz="3600" dirty="0"/>
          </a:p>
        </p:txBody>
      </p:sp>
      <p:sp>
        <p:nvSpPr>
          <p:cNvPr id="3" name="Content Placeholder 2">
            <a:extLst>
              <a:ext uri="{FF2B5EF4-FFF2-40B4-BE49-F238E27FC236}">
                <a16:creationId xmlns:a16="http://schemas.microsoft.com/office/drawing/2014/main" id="{62486B0E-8F73-10A8-63C3-C0AC5C0DCCE5}"/>
              </a:ext>
            </a:extLst>
          </p:cNvPr>
          <p:cNvSpPr>
            <a:spLocks noGrp="1"/>
          </p:cNvSpPr>
          <p:nvPr>
            <p:ph idx="1"/>
          </p:nvPr>
        </p:nvSpPr>
        <p:spPr>
          <a:xfrm>
            <a:off x="6371616" y="1825625"/>
            <a:ext cx="4982183" cy="4351338"/>
          </a:xfrm>
        </p:spPr>
        <p:txBody>
          <a:bodyPr>
            <a:normAutofit/>
          </a:bodyPr>
          <a:lstStyle/>
          <a:p>
            <a:pPr marL="0" indent="0">
              <a:lnSpc>
                <a:spcPct val="90000"/>
              </a:lnSpc>
              <a:buNone/>
            </a:pPr>
            <a:r>
              <a:rPr lang="en-US" sz="1800" b="0" i="0" dirty="0">
                <a:effectLst/>
              </a:rPr>
              <a:t>Proper bookkeeping methods include keeping an accurate record of all income and expenses. Income is usually classified as receipts from services and retail sales. Expenses include rent, utilities, insurance, salaries, advertising, equipment, and repairs. Retain all check stubs, cancelled checks, receipts, and invoices. A professional accountant or a full-charge bookkeeper is recommended to help keep records accurate. Percentages can vary from city to city. For example, rent in Toronto  City may be a different percentage of sales than in Mississauga.</a:t>
            </a:r>
            <a:endParaRPr lang="en-US" sz="1800" dirty="0"/>
          </a:p>
        </p:txBody>
      </p:sp>
      <p:pic>
        <p:nvPicPr>
          <p:cNvPr id="5" name="Picture 4" descr="A hand holding a pen and shading circles on a sheet">
            <a:extLst>
              <a:ext uri="{FF2B5EF4-FFF2-40B4-BE49-F238E27FC236}">
                <a16:creationId xmlns:a16="http://schemas.microsoft.com/office/drawing/2014/main" id="{05FB9DA7-ED63-A660-DC17-3847ADCC6A74}"/>
              </a:ext>
            </a:extLst>
          </p:cNvPr>
          <p:cNvPicPr>
            <a:picLocks noChangeAspect="1"/>
          </p:cNvPicPr>
          <p:nvPr/>
        </p:nvPicPr>
        <p:blipFill rotWithShape="1">
          <a:blip r:embed="rId2"/>
          <a:srcRect l="32644" r="8173" b="-1"/>
          <a:stretch/>
        </p:blipFill>
        <p:spPr>
          <a:xfrm>
            <a:off x="651773" y="1825625"/>
            <a:ext cx="4741940" cy="4667250"/>
          </a:xfrm>
          <a:prstGeom prst="rect">
            <a:avLst/>
          </a:prstGeom>
        </p:spPr>
      </p:pic>
    </p:spTree>
    <p:extLst>
      <p:ext uri="{BB962C8B-B14F-4D97-AF65-F5344CB8AC3E}">
        <p14:creationId xmlns:p14="http://schemas.microsoft.com/office/powerpoint/2010/main" val="40387217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2968B-44A1-22F5-BBC6-5B85487998D3}"/>
              </a:ext>
            </a:extLst>
          </p:cNvPr>
          <p:cNvSpPr>
            <a:spLocks noGrp="1"/>
          </p:cNvSpPr>
          <p:nvPr>
            <p:ph type="title"/>
          </p:nvPr>
        </p:nvSpPr>
        <p:spPr>
          <a:xfrm>
            <a:off x="536642" y="583761"/>
            <a:ext cx="10515600" cy="1325563"/>
          </a:xfrm>
        </p:spPr>
        <p:txBody>
          <a:bodyPr>
            <a:normAutofit/>
          </a:bodyPr>
          <a:lstStyle/>
          <a:p>
            <a:r>
              <a:rPr lang="en-US" sz="3600" i="0" dirty="0">
                <a:effectLst/>
              </a:rPr>
              <a:t>Purchase and Inventory Records</a:t>
            </a:r>
            <a:br>
              <a:rPr lang="en-US" b="1" i="0" dirty="0">
                <a:effectLst/>
              </a:rPr>
            </a:br>
            <a:endParaRPr lang="en-US" dirty="0"/>
          </a:p>
        </p:txBody>
      </p:sp>
      <p:graphicFrame>
        <p:nvGraphicFramePr>
          <p:cNvPr id="5" name="Content Placeholder 2">
            <a:extLst>
              <a:ext uri="{FF2B5EF4-FFF2-40B4-BE49-F238E27FC236}">
                <a16:creationId xmlns:a16="http://schemas.microsoft.com/office/drawing/2014/main" id="{E851C8A6-CD8C-B9E0-DF78-FB1C59005458}"/>
              </a:ext>
            </a:extLst>
          </p:cNvPr>
          <p:cNvGraphicFramePr>
            <a:graphicFrameLocks noGrp="1"/>
          </p:cNvGraphicFramePr>
          <p:nvPr>
            <p:ph idx="1"/>
            <p:extLst>
              <p:ext uri="{D42A27DB-BD31-4B8C-83A1-F6EECF244321}">
                <p14:modId xmlns:p14="http://schemas.microsoft.com/office/powerpoint/2010/main" val="16025430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743490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Picture 4" descr="A picture containing person, indoor&#10;&#10;Description automatically generated">
            <a:extLst>
              <a:ext uri="{FF2B5EF4-FFF2-40B4-BE49-F238E27FC236}">
                <a16:creationId xmlns:a16="http://schemas.microsoft.com/office/drawing/2014/main" id="{8F640D8F-9194-A909-5DCB-0F431865130A}"/>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9261" b="6469"/>
          <a:stretch/>
        </p:blipFill>
        <p:spPr>
          <a:xfrm>
            <a:off x="183327" y="1899137"/>
            <a:ext cx="6576533" cy="3699301"/>
          </a:xfrm>
          <a:prstGeom prst="rect">
            <a:avLst/>
          </a:prstGeom>
        </p:spPr>
      </p:pic>
      <p:sp>
        <p:nvSpPr>
          <p:cNvPr id="2" name="Title 1">
            <a:extLst>
              <a:ext uri="{FF2B5EF4-FFF2-40B4-BE49-F238E27FC236}">
                <a16:creationId xmlns:a16="http://schemas.microsoft.com/office/drawing/2014/main" id="{78339960-7667-D78D-0DD4-18E732BF9582}"/>
              </a:ext>
            </a:extLst>
          </p:cNvPr>
          <p:cNvSpPr>
            <a:spLocks noGrp="1"/>
          </p:cNvSpPr>
          <p:nvPr>
            <p:ph type="title"/>
          </p:nvPr>
        </p:nvSpPr>
        <p:spPr/>
        <p:txBody>
          <a:bodyPr>
            <a:normAutofit/>
          </a:bodyPr>
          <a:lstStyle/>
          <a:p>
            <a:r>
              <a:rPr lang="en-US" i="0" dirty="0">
                <a:effectLst/>
                <a:latin typeface="+mn-lt"/>
              </a:rPr>
              <a:t>Service Records</a:t>
            </a:r>
            <a:br>
              <a:rPr lang="en-US" b="1" i="0" dirty="0">
                <a:effectLst/>
                <a:latin typeface="open-sans"/>
              </a:rPr>
            </a:br>
            <a:endParaRPr lang="en-US" dirty="0"/>
          </a:p>
        </p:txBody>
      </p:sp>
      <p:sp>
        <p:nvSpPr>
          <p:cNvPr id="3" name="Content Placeholder 2">
            <a:extLst>
              <a:ext uri="{FF2B5EF4-FFF2-40B4-BE49-F238E27FC236}">
                <a16:creationId xmlns:a16="http://schemas.microsoft.com/office/drawing/2014/main" id="{BE4A5435-F0B0-4D01-4CFD-E637A7A6D699}"/>
              </a:ext>
            </a:extLst>
          </p:cNvPr>
          <p:cNvSpPr>
            <a:spLocks noGrp="1"/>
          </p:cNvSpPr>
          <p:nvPr>
            <p:ph idx="1"/>
          </p:nvPr>
        </p:nvSpPr>
        <p:spPr>
          <a:xfrm>
            <a:off x="7095028" y="1899137"/>
            <a:ext cx="4913645" cy="4351338"/>
          </a:xfrm>
        </p:spPr>
        <p:txBody>
          <a:bodyPr>
            <a:normAutofit/>
          </a:bodyPr>
          <a:lstStyle/>
          <a:p>
            <a:pPr marL="0" indent="0">
              <a:buNone/>
            </a:pPr>
            <a:r>
              <a:rPr lang="en-US" sz="2000" b="0" i="0" dirty="0">
                <a:solidFill>
                  <a:schemeClr val="bg1"/>
                </a:solidFill>
                <a:effectLst/>
              </a:rPr>
              <a:t>Always keep service records or client cards that describe the treatments given and merchandise sold to each client. Using a salon-, spa-, or barbershop-specific software program for this purpose is highly recommended. All service records should include the name and address of the client, the date of each purchase or service, the amount charged, the products used, and the results obtained. Clients’ preferences and tastes should also be noted.</a:t>
            </a:r>
            <a:endParaRPr lang="en-US" sz="2000" dirty="0">
              <a:solidFill>
                <a:schemeClr val="bg1"/>
              </a:solidFill>
            </a:endParaRPr>
          </a:p>
        </p:txBody>
      </p:sp>
    </p:spTree>
    <p:extLst>
      <p:ext uri="{BB962C8B-B14F-4D97-AF65-F5344CB8AC3E}">
        <p14:creationId xmlns:p14="http://schemas.microsoft.com/office/powerpoint/2010/main" val="2020392600"/>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94F06-F184-BC9B-A140-1A4F063D371F}"/>
              </a:ext>
            </a:extLst>
          </p:cNvPr>
          <p:cNvSpPr>
            <a:spLocks noGrp="1"/>
          </p:cNvSpPr>
          <p:nvPr>
            <p:ph type="title"/>
          </p:nvPr>
        </p:nvSpPr>
        <p:spPr>
          <a:xfrm>
            <a:off x="536642" y="2262019"/>
            <a:ext cx="10515600" cy="1325563"/>
          </a:xfrm>
        </p:spPr>
        <p:txBody>
          <a:bodyPr vert="horz" lIns="91440" tIns="45720" rIns="91440" bIns="45720" rtlCol="0" anchor="b">
            <a:normAutofit/>
          </a:bodyPr>
          <a:lstStyle/>
          <a:p>
            <a:r>
              <a:rPr lang="en-US" sz="8000" kern="1200" spc="-150" dirty="0">
                <a:solidFill>
                  <a:schemeClr val="bg1"/>
                </a:solidFill>
                <a:latin typeface="+mn-lt"/>
                <a:ea typeface="+mj-ea"/>
                <a:cs typeface="+mj-cs"/>
              </a:rPr>
              <a:t>Excel Sheet time!</a:t>
            </a:r>
          </a:p>
        </p:txBody>
      </p:sp>
    </p:spTree>
    <p:extLst>
      <p:ext uri="{BB962C8B-B14F-4D97-AF65-F5344CB8AC3E}">
        <p14:creationId xmlns:p14="http://schemas.microsoft.com/office/powerpoint/2010/main" val="1313735037"/>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Anderson ppt template (1)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Anderson ppt template (1)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emplate>Anderson ppt template (1) (1)</Template>
  <TotalTime>29</TotalTime>
  <Words>573</Words>
  <Application>Microsoft Office PowerPoint</Application>
  <PresentationFormat>Widescreen</PresentationFormat>
  <Paragraphs>27</Paragraphs>
  <Slides>12</Slides>
  <Notes>0</Notes>
  <HiddenSlides>0</HiddenSlides>
  <MMClips>1</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12</vt:i4>
      </vt:variant>
    </vt:vector>
  </HeadingPairs>
  <TitlesOfParts>
    <vt:vector size="22" baseType="lpstr">
      <vt:lpstr>Arial</vt:lpstr>
      <vt:lpstr>Calibri</vt:lpstr>
      <vt:lpstr>Calibri Light</vt:lpstr>
      <vt:lpstr>Futura PT Book</vt:lpstr>
      <vt:lpstr>Futura PT Demi</vt:lpstr>
      <vt:lpstr>open-sans</vt:lpstr>
      <vt:lpstr>Anderson ppt template (1) (1)</vt:lpstr>
      <vt:lpstr>Custom Design</vt:lpstr>
      <vt:lpstr>1_Anderson ppt template (1) (1)</vt:lpstr>
      <vt:lpstr>1_Custom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Importance of Record Keeping</vt:lpstr>
      <vt:lpstr>Purchase and Inventory Records </vt:lpstr>
      <vt:lpstr>Service Records </vt:lpstr>
      <vt:lpstr>Excel Sheet time!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Operations</dc:title>
  <dc:creator>Marina Calo | Anderson College | Downtown</dc:creator>
  <cp:lastModifiedBy>Gabrielle Heard | Anderson College | Head Office</cp:lastModifiedBy>
  <cp:revision>5</cp:revision>
  <dcterms:created xsi:type="dcterms:W3CDTF">2022-11-08T21:25:20Z</dcterms:created>
  <dcterms:modified xsi:type="dcterms:W3CDTF">2023-02-01T06:52:47Z</dcterms:modified>
</cp:coreProperties>
</file>