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19"/>
  </p:notesMasterIdLst>
  <p:sldIdLst>
    <p:sldId id="256" r:id="rId5"/>
    <p:sldId id="443" r:id="rId6"/>
    <p:sldId id="442" r:id="rId7"/>
    <p:sldId id="441" r:id="rId8"/>
    <p:sldId id="440" r:id="rId9"/>
    <p:sldId id="439" r:id="rId10"/>
    <p:sldId id="438" r:id="rId11"/>
    <p:sldId id="444" r:id="rId12"/>
    <p:sldId id="448" r:id="rId13"/>
    <p:sldId id="447" r:id="rId14"/>
    <p:sldId id="446" r:id="rId15"/>
    <p:sldId id="445" r:id="rId16"/>
    <p:sldId id="449" r:id="rId17"/>
    <p:sldId id="45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053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504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029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49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48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57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381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97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763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416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551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0105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108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158061-8532-5A04-67AB-610127F48827}"/>
              </a:ext>
            </a:extLst>
          </p:cNvPr>
          <p:cNvSpPr txBox="1"/>
          <p:nvPr/>
        </p:nvSpPr>
        <p:spPr>
          <a:xfrm>
            <a:off x="4308049" y="3186260"/>
            <a:ext cx="765456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INFC 215 Infection Prevention and Control</a:t>
            </a:r>
          </a:p>
          <a:p>
            <a:r>
              <a:rPr lang="en-US" sz="3200" dirty="0">
                <a:latin typeface="+mj-lt"/>
              </a:rPr>
              <a:t>Donning/Doffing </a:t>
            </a:r>
          </a:p>
          <a:p>
            <a:r>
              <a:rPr lang="en-GB" altLang="en-US" sz="3200" b="1" dirty="0">
                <a:latin typeface="+mj-lt"/>
              </a:rPr>
              <a:t>Procedure/ Surgical Mask with Ties</a:t>
            </a:r>
            <a:endParaRPr lang="en-US" altLang="en-US" sz="3200" b="1" dirty="0">
              <a:latin typeface="+mj-lt"/>
            </a:endParaRP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C8589-2CBD-CD8C-2BBA-127BDE220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DB14B8-9496-E379-305A-7E3E56B5F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14919"/>
            <a:ext cx="9495408" cy="3462043"/>
          </a:xfrm>
        </p:spPr>
        <p:txBody>
          <a:bodyPr/>
          <a:lstStyle/>
          <a:p>
            <a:pPr algn="ctr"/>
            <a:r>
              <a:rPr lang="en-US" sz="3600" dirty="0"/>
              <a:t>Putting ON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907726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7">
            <a:extLst>
              <a:ext uri="{FF2B5EF4-FFF2-40B4-BE49-F238E27FC236}">
                <a16:creationId xmlns:a16="http://schemas.microsoft.com/office/drawing/2014/main" id="{4B1C8581-3AFD-A1F3-3D35-4DEB27E538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Select procedure / surgical mask</a:t>
            </a:r>
          </a:p>
        </p:txBody>
      </p:sp>
      <p:pic>
        <p:nvPicPr>
          <p:cNvPr id="4100" name="Picture 9" descr="melissa ppe dos don'ts 022">
            <a:extLst>
              <a:ext uri="{FF2B5EF4-FFF2-40B4-BE49-F238E27FC236}">
                <a16:creationId xmlns:a16="http://schemas.microsoft.com/office/drawing/2014/main" id="{E3E1E19E-D744-2195-03FF-7F6810E566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0512" y="2375620"/>
            <a:ext cx="3927764" cy="2855422"/>
          </a:xfrm>
          <a:noFill/>
        </p:spPr>
      </p:pic>
      <p:sp>
        <p:nvSpPr>
          <p:cNvPr id="5123" name="Rectangle 3">
            <a:extLst>
              <a:ext uri="{FF2B5EF4-FFF2-40B4-BE49-F238E27FC236}">
                <a16:creationId xmlns:a16="http://schemas.microsoft.com/office/drawing/2014/main" id="{24A27C14-211A-DF10-FC4A-82A6C092D06F}"/>
              </a:ext>
            </a:extLst>
          </p:cNvPr>
          <p:cNvSpPr txBox="1">
            <a:spLocks noChangeArrowheads="1"/>
          </p:cNvSpPr>
          <p:nvPr/>
        </p:nvSpPr>
        <p:spPr>
          <a:xfrm>
            <a:off x="5612810" y="2531097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None/>
              <a:defRPr/>
            </a:pPr>
            <a:r>
              <a:rPr lang="en-US" sz="2400" b="1" i="1" dirty="0"/>
              <a:t>When?</a:t>
            </a:r>
          </a:p>
          <a:p>
            <a:pPr marL="914400" indent="-45085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000" dirty="0"/>
              <a:t>As part of Routine Practice</a:t>
            </a:r>
            <a:br>
              <a:rPr lang="en-US" sz="2000" dirty="0"/>
            </a:br>
            <a:r>
              <a:rPr lang="en-US" sz="2000" dirty="0"/>
              <a:t>(if anticipating splashes)</a:t>
            </a:r>
          </a:p>
          <a:p>
            <a:pPr marL="914400" indent="-45085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000" dirty="0"/>
              <a:t>or if patient requires droplet isolation precautions</a:t>
            </a:r>
          </a:p>
        </p:txBody>
      </p:sp>
    </p:spTree>
    <p:extLst>
      <p:ext uri="{BB962C8B-B14F-4D97-AF65-F5344CB8AC3E}">
        <p14:creationId xmlns:p14="http://schemas.microsoft.com/office/powerpoint/2010/main" val="2803271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>
            <a:extLst>
              <a:ext uri="{FF2B5EF4-FFF2-40B4-BE49-F238E27FC236}">
                <a16:creationId xmlns:a16="http://schemas.microsoft.com/office/drawing/2014/main" id="{7DFA1E42-7B41-02BA-B22F-4A0CD98605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Fluid resistant side out</a:t>
            </a:r>
            <a:r>
              <a:rPr lang="en-US" altLang="en-US" dirty="0"/>
              <a:t> </a:t>
            </a:r>
          </a:p>
        </p:txBody>
      </p:sp>
      <p:pic>
        <p:nvPicPr>
          <p:cNvPr id="5124" name="Picture 13" descr="melissa ppe dos don'ts 024">
            <a:extLst>
              <a:ext uri="{FF2B5EF4-FFF2-40B4-BE49-F238E27FC236}">
                <a16:creationId xmlns:a16="http://schemas.microsoft.com/office/drawing/2014/main" id="{AF25041A-6277-77EF-FA10-77AD965533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4525" y="2281352"/>
            <a:ext cx="4927370" cy="3582120"/>
          </a:xfrm>
          <a:noFill/>
        </p:spPr>
      </p:pic>
      <p:sp>
        <p:nvSpPr>
          <p:cNvPr id="5123" name="Rectangle 10">
            <a:extLst>
              <a:ext uri="{FF2B5EF4-FFF2-40B4-BE49-F238E27FC236}">
                <a16:creationId xmlns:a16="http://schemas.microsoft.com/office/drawing/2014/main" id="{1DAC1FC7-EEAD-BE3A-6666-F40DE5C368AD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2625365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9638" indent="-446088">
              <a:spcBef>
                <a:spcPct val="0"/>
              </a:spcBef>
              <a:spcAft>
                <a:spcPts val="1200"/>
              </a:spcAft>
            </a:pPr>
            <a:r>
              <a:rPr lang="en-GB" altLang="en-US" sz="2000" dirty="0"/>
              <a:t>Ensure that the mask is put on with the fluid resistant shield out (not against your face)</a:t>
            </a:r>
          </a:p>
          <a:p>
            <a:pPr marL="909638" indent="-446088">
              <a:spcBef>
                <a:spcPct val="0"/>
              </a:spcBef>
              <a:spcAft>
                <a:spcPts val="1200"/>
              </a:spcAft>
            </a:pPr>
            <a:r>
              <a:rPr lang="en-GB" altLang="en-US" sz="2000" dirty="0"/>
              <a:t>The shield is often </a:t>
            </a:r>
            <a:r>
              <a:rPr lang="en-GB" altLang="en-US" sz="2000" dirty="0" err="1"/>
              <a:t>colored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117388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24B292B7-F0C5-3F2B-977D-D89C22E686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3.	Place mask over your nose and mouth</a:t>
            </a:r>
            <a:endParaRPr lang="en-US" altLang="en-US" sz="3200" dirty="0"/>
          </a:p>
        </p:txBody>
      </p:sp>
      <p:pic>
        <p:nvPicPr>
          <p:cNvPr id="6148" name="Picture 7" descr="melissa ppe dos don'ts 025">
            <a:extLst>
              <a:ext uri="{FF2B5EF4-FFF2-40B4-BE49-F238E27FC236}">
                <a16:creationId xmlns:a16="http://schemas.microsoft.com/office/drawing/2014/main" id="{70871C1E-F949-5360-1EA7-3047106AACD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96511"/>
            <a:ext cx="5031106" cy="3657534"/>
          </a:xfrm>
          <a:noFill/>
        </p:spPr>
      </p:pic>
      <p:sp>
        <p:nvSpPr>
          <p:cNvPr id="6147" name="Rectangle 3">
            <a:extLst>
              <a:ext uri="{FF2B5EF4-FFF2-40B4-BE49-F238E27FC236}">
                <a16:creationId xmlns:a16="http://schemas.microsoft.com/office/drawing/2014/main" id="{91935597-1EA2-DDC8-E095-E5BD4BF15D3F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3200400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0" indent="-393700"/>
            <a:r>
              <a:rPr lang="en-GB" altLang="en-US" sz="2000"/>
              <a:t>The metal strip goes over the nose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418501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AEC054B-6B67-033A-23AA-BF2CC4D8FC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4.	Tie top strings first</a:t>
            </a:r>
            <a:r>
              <a:rPr lang="en-US" altLang="en-US" dirty="0"/>
              <a:t> </a:t>
            </a:r>
          </a:p>
        </p:txBody>
      </p:sp>
      <p:pic>
        <p:nvPicPr>
          <p:cNvPr id="7172" name="Picture 6" descr="melissa ppe dos don'ts 026">
            <a:extLst>
              <a:ext uri="{FF2B5EF4-FFF2-40B4-BE49-F238E27FC236}">
                <a16:creationId xmlns:a16="http://schemas.microsoft.com/office/drawing/2014/main" id="{3FD6F0C4-684D-D37B-1ADF-DCD32CE093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49375"/>
            <a:ext cx="5257800" cy="3822337"/>
          </a:xfrm>
          <a:noFill/>
        </p:spPr>
      </p:pic>
      <p:sp>
        <p:nvSpPr>
          <p:cNvPr id="7171" name="Rectangle 5">
            <a:extLst>
              <a:ext uri="{FF2B5EF4-FFF2-40B4-BE49-F238E27FC236}">
                <a16:creationId xmlns:a16="http://schemas.microsoft.com/office/drawing/2014/main" id="{C2B55B5E-CA73-C3EB-941C-945B273787C1}"/>
              </a:ext>
            </a:extLst>
          </p:cNvPr>
          <p:cNvSpPr txBox="1">
            <a:spLocks noChangeArrowheads="1"/>
          </p:cNvSpPr>
          <p:nvPr/>
        </p:nvSpPr>
        <p:spPr>
          <a:xfrm>
            <a:off x="6876003" y="3040145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Over the ears at the back of the head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Over “pony tail” if present </a:t>
            </a:r>
          </a:p>
        </p:txBody>
      </p:sp>
    </p:spTree>
    <p:extLst>
      <p:ext uri="{BB962C8B-B14F-4D97-AF65-F5344CB8AC3E}">
        <p14:creationId xmlns:p14="http://schemas.microsoft.com/office/powerpoint/2010/main" val="2809740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83D539ED-BF5C-6D23-3CAF-25CAF9122A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5.	Separate folds of the mask</a:t>
            </a:r>
            <a:endParaRPr lang="en-US" altLang="en-US" sz="3200" dirty="0"/>
          </a:p>
        </p:txBody>
      </p:sp>
      <p:pic>
        <p:nvPicPr>
          <p:cNvPr id="8196" name="Picture 7" descr="melissa ppe dos don'ts 028">
            <a:extLst>
              <a:ext uri="{FF2B5EF4-FFF2-40B4-BE49-F238E27FC236}">
                <a16:creationId xmlns:a16="http://schemas.microsoft.com/office/drawing/2014/main" id="{29D717B1-40E4-D83B-FC41-BB462FDC8E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199" y="2196511"/>
            <a:ext cx="5082975" cy="3695242"/>
          </a:xfrm>
          <a:noFill/>
        </p:spPr>
      </p:pic>
      <p:sp>
        <p:nvSpPr>
          <p:cNvPr id="8195" name="Rectangle 3">
            <a:extLst>
              <a:ext uri="{FF2B5EF4-FFF2-40B4-BE49-F238E27FC236}">
                <a16:creationId xmlns:a16="http://schemas.microsoft.com/office/drawing/2014/main" id="{AB1DD610-1D10-3028-B1F6-1486F7CB6EBF}"/>
              </a:ext>
            </a:extLst>
          </p:cNvPr>
          <p:cNvSpPr txBox="1">
            <a:spLocks noChangeArrowheads="1"/>
          </p:cNvSpPr>
          <p:nvPr/>
        </p:nvSpPr>
        <p:spPr>
          <a:xfrm>
            <a:off x="6574345" y="3124200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Ensure that your nose and chin are completely covered</a:t>
            </a:r>
            <a:endParaRPr lang="en-US" altLang="en-US" sz="2600"/>
          </a:p>
        </p:txBody>
      </p:sp>
    </p:spTree>
    <p:extLst>
      <p:ext uri="{BB962C8B-B14F-4D97-AF65-F5344CB8AC3E}">
        <p14:creationId xmlns:p14="http://schemas.microsoft.com/office/powerpoint/2010/main" val="327289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C370508-C6E4-683C-2BAF-BD2F0FCFE9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6.	Tie bottom strings</a:t>
            </a:r>
          </a:p>
        </p:txBody>
      </p:sp>
      <p:pic>
        <p:nvPicPr>
          <p:cNvPr id="9220" name="Picture 6" descr="melissa ppe dos don'ts 015">
            <a:extLst>
              <a:ext uri="{FF2B5EF4-FFF2-40B4-BE49-F238E27FC236}">
                <a16:creationId xmlns:a16="http://schemas.microsoft.com/office/drawing/2014/main" id="{D8E2CAC0-FBCA-B9B6-5B2A-DC94622B0B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001289"/>
            <a:ext cx="5234808" cy="3805622"/>
          </a:xfrm>
          <a:noFill/>
        </p:spPr>
      </p:pic>
      <p:sp>
        <p:nvSpPr>
          <p:cNvPr id="9219" name="Rectangle 5">
            <a:extLst>
              <a:ext uri="{FF2B5EF4-FFF2-40B4-BE49-F238E27FC236}">
                <a16:creationId xmlns:a16="http://schemas.microsoft.com/office/drawing/2014/main" id="{EB5AF3C8-5130-EF8D-D6D3-750D59700E69}"/>
              </a:ext>
            </a:extLst>
          </p:cNvPr>
          <p:cNvSpPr txBox="1">
            <a:spLocks noChangeArrowheads="1"/>
          </p:cNvSpPr>
          <p:nvPr/>
        </p:nvSpPr>
        <p:spPr>
          <a:xfrm>
            <a:off x="6292310" y="2759075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Snugly under the ears at the back of the neck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Under the pony tail, if present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025704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DDFABA72-F7AB-F941-D473-3E63F97022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7.	</a:t>
            </a:r>
            <a:r>
              <a:rPr lang="en-GB" altLang="en-US" sz="3200" dirty="0"/>
              <a:t>Ensure a snug fit over  your nose and cheeks</a:t>
            </a:r>
            <a:r>
              <a:rPr lang="en-US" altLang="en-US" sz="3200" dirty="0"/>
              <a:t> </a:t>
            </a:r>
          </a:p>
        </p:txBody>
      </p:sp>
      <p:pic>
        <p:nvPicPr>
          <p:cNvPr id="10244" name="Picture 8" descr="melissa ppe dos don'ts 016">
            <a:extLst>
              <a:ext uri="{FF2B5EF4-FFF2-40B4-BE49-F238E27FC236}">
                <a16:creationId xmlns:a16="http://schemas.microsoft.com/office/drawing/2014/main" id="{B5C39959-7FF6-2F46-7542-8F8F06C4D8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001289"/>
            <a:ext cx="4651293" cy="3381416"/>
          </a:xfrm>
          <a:noFill/>
        </p:spPr>
      </p:pic>
      <p:sp>
        <p:nvSpPr>
          <p:cNvPr id="10243" name="Rectangle 5">
            <a:extLst>
              <a:ext uri="{FF2B5EF4-FFF2-40B4-BE49-F238E27FC236}">
                <a16:creationId xmlns:a16="http://schemas.microsoft.com/office/drawing/2014/main" id="{880C7637-C67C-C6C8-C729-12CB95B26637}"/>
              </a:ext>
            </a:extLst>
          </p:cNvPr>
          <p:cNvSpPr txBox="1">
            <a:spLocks noChangeArrowheads="1"/>
          </p:cNvSpPr>
          <p:nvPr/>
        </p:nvSpPr>
        <p:spPr>
          <a:xfrm>
            <a:off x="5923896" y="2945876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Use fingers of both hands to press the metal strip</a:t>
            </a:r>
            <a:endParaRPr lang="en-US" altLang="en-US" sz="2600"/>
          </a:p>
        </p:txBody>
      </p:sp>
    </p:spTree>
    <p:extLst>
      <p:ext uri="{BB962C8B-B14F-4D97-AF65-F5344CB8AC3E}">
        <p14:creationId xmlns:p14="http://schemas.microsoft.com/office/powerpoint/2010/main" val="2120687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8553E314-DA9F-8CF4-252A-134333D54C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8.	Check  appearance</a:t>
            </a:r>
          </a:p>
        </p:txBody>
      </p:sp>
      <p:pic>
        <p:nvPicPr>
          <p:cNvPr id="11268" name="Picture 9" descr="melissa ppe dos don'ts 017">
            <a:extLst>
              <a:ext uri="{FF2B5EF4-FFF2-40B4-BE49-F238E27FC236}">
                <a16:creationId xmlns:a16="http://schemas.microsoft.com/office/drawing/2014/main" id="{D151CB5E-92A2-6A3E-30B8-2E4C78A9DF5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001288"/>
            <a:ext cx="5571950" cy="4050719"/>
          </a:xfrm>
          <a:noFill/>
        </p:spPr>
      </p:pic>
      <p:sp>
        <p:nvSpPr>
          <p:cNvPr id="11267" name="Rectangle 6">
            <a:extLst>
              <a:ext uri="{FF2B5EF4-FFF2-40B4-BE49-F238E27FC236}">
                <a16:creationId xmlns:a16="http://schemas.microsoft.com/office/drawing/2014/main" id="{A1C2F260-2ABC-3067-FF8D-C7EDB5B649AF}"/>
              </a:ext>
            </a:extLst>
          </p:cNvPr>
          <p:cNvSpPr txBox="1">
            <a:spLocks noChangeArrowheads="1"/>
          </p:cNvSpPr>
          <p:nvPr/>
        </p:nvSpPr>
        <p:spPr>
          <a:xfrm>
            <a:off x="6989124" y="2851608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US" altLang="en-US" sz="2000"/>
              <a:t>Is the mask properly adjusted?</a:t>
            </a:r>
          </a:p>
        </p:txBody>
      </p:sp>
    </p:spTree>
    <p:extLst>
      <p:ext uri="{BB962C8B-B14F-4D97-AF65-F5344CB8AC3E}">
        <p14:creationId xmlns:p14="http://schemas.microsoft.com/office/powerpoint/2010/main" val="1688546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1B58-CE3F-47A0-A9A9-82C09957A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1FFDD4-79FA-E980-97FF-0EBE807E7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09187"/>
            <a:ext cx="9495408" cy="3367775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3297231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D7C28B5-B0F4-50C2-1A26-5741767795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Untie bottom ties first</a:t>
            </a:r>
            <a:r>
              <a:rPr lang="en-US" altLang="en-US" dirty="0"/>
              <a:t> </a:t>
            </a:r>
          </a:p>
        </p:txBody>
      </p:sp>
      <p:pic>
        <p:nvPicPr>
          <p:cNvPr id="13316" name="Picture 6" descr="melissa ppe dos don'ts 077">
            <a:extLst>
              <a:ext uri="{FF2B5EF4-FFF2-40B4-BE49-F238E27FC236}">
                <a16:creationId xmlns:a16="http://schemas.microsoft.com/office/drawing/2014/main" id="{CC6010E5-64DA-DD95-F728-064097C6D3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6816" y="2215364"/>
            <a:ext cx="5082975" cy="3695242"/>
          </a:xfrm>
          <a:noFill/>
        </p:spPr>
      </p:pic>
      <p:sp>
        <p:nvSpPr>
          <p:cNvPr id="13315" name="Rectangle 5">
            <a:extLst>
              <a:ext uri="{FF2B5EF4-FFF2-40B4-BE49-F238E27FC236}">
                <a16:creationId xmlns:a16="http://schemas.microsoft.com/office/drawing/2014/main" id="{AAD18BD2-07C2-D968-20E3-2E1DED146006}"/>
              </a:ext>
            </a:extLst>
          </p:cNvPr>
          <p:cNvSpPr txBox="1">
            <a:spLocks noChangeArrowheads="1"/>
          </p:cNvSpPr>
          <p:nvPr/>
        </p:nvSpPr>
        <p:spPr>
          <a:xfrm>
            <a:off x="6292310" y="2908169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US" altLang="en-US" sz="2000"/>
              <a:t>If you untie the top first, the mask will fall so that the contaminated outside touches your skin and clothing</a:t>
            </a:r>
            <a:endParaRPr lang="en-US" altLang="en-US" sz="2600"/>
          </a:p>
        </p:txBody>
      </p:sp>
    </p:spTree>
    <p:extLst>
      <p:ext uri="{BB962C8B-B14F-4D97-AF65-F5344CB8AC3E}">
        <p14:creationId xmlns:p14="http://schemas.microsoft.com/office/powerpoint/2010/main" val="2926074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8356FFC-7AEA-B74F-8A84-29B8CF3605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Undo bottom ties</a:t>
            </a:r>
          </a:p>
        </p:txBody>
      </p:sp>
      <p:pic>
        <p:nvPicPr>
          <p:cNvPr id="4" name="Picture 4" descr="melissa ppe dos don'ts 078">
            <a:extLst>
              <a:ext uri="{FF2B5EF4-FFF2-40B4-BE49-F238E27FC236}">
                <a16:creationId xmlns:a16="http://schemas.microsoft.com/office/drawing/2014/main" id="{7248DAF3-A264-1695-C986-6F1774A728D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79735"/>
            <a:ext cx="4525652" cy="3890472"/>
          </a:xfrm>
          <a:noFill/>
        </p:spPr>
      </p:pic>
      <p:sp>
        <p:nvSpPr>
          <p:cNvPr id="14340" name="Rectangle 7">
            <a:extLst>
              <a:ext uri="{FF2B5EF4-FFF2-40B4-BE49-F238E27FC236}">
                <a16:creationId xmlns:a16="http://schemas.microsoft.com/office/drawing/2014/main" id="{D8BB151A-0E1B-5E66-E3C2-29A5FB274F9A}"/>
              </a:ext>
            </a:extLst>
          </p:cNvPr>
          <p:cNvSpPr txBox="1">
            <a:spLocks noChangeArrowheads="1"/>
          </p:cNvSpPr>
          <p:nvPr/>
        </p:nvSpPr>
        <p:spPr>
          <a:xfrm>
            <a:off x="5977380" y="3429000"/>
            <a:ext cx="3924300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US" altLang="en-US" sz="2000"/>
              <a:t>Pull mask away from face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553693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CDFA9236-4F01-E012-C2BC-12A303FFF6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3.	Discard in to disposal container</a:t>
            </a:r>
            <a:r>
              <a:rPr lang="en-US" altLang="en-US" sz="3400" b="1" dirty="0"/>
              <a:t> </a:t>
            </a:r>
          </a:p>
        </p:txBody>
      </p:sp>
      <p:pic>
        <p:nvPicPr>
          <p:cNvPr id="15364" name="Picture 6" descr="melissa ppe dos don'ts 082">
            <a:extLst>
              <a:ext uri="{FF2B5EF4-FFF2-40B4-BE49-F238E27FC236}">
                <a16:creationId xmlns:a16="http://schemas.microsoft.com/office/drawing/2014/main" id="{00756C44-32A9-88BC-EBC3-143400ACE5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1" t="41415" r="21913"/>
          <a:stretch>
            <a:fillRect/>
          </a:stretch>
        </p:blipFill>
        <p:spPr>
          <a:xfrm>
            <a:off x="1460610" y="2027863"/>
            <a:ext cx="3488462" cy="4508988"/>
          </a:xfrm>
          <a:noFill/>
        </p:spPr>
      </p:pic>
      <p:sp>
        <p:nvSpPr>
          <p:cNvPr id="15363" name="Rectangle 5">
            <a:extLst>
              <a:ext uri="{FF2B5EF4-FFF2-40B4-BE49-F238E27FC236}">
                <a16:creationId xmlns:a16="http://schemas.microsoft.com/office/drawing/2014/main" id="{B8516EA2-0E13-AF7D-6207-D37A91B730A7}"/>
              </a:ext>
            </a:extLst>
          </p:cNvPr>
          <p:cNvSpPr txBox="1">
            <a:spLocks noChangeArrowheads="1"/>
          </p:cNvSpPr>
          <p:nvPr/>
        </p:nvSpPr>
        <p:spPr>
          <a:xfrm>
            <a:off x="5528199" y="3332375"/>
            <a:ext cx="3925888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Do not touch outer surface of mask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Use ties to handle mask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035756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DC7935-6271-4600-BDE2-F1DA02791B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</TotalTime>
  <Words>252</Words>
  <Application>Microsoft Macintosh PowerPoint</Application>
  <PresentationFormat>Widescreen</PresentationFormat>
  <Paragraphs>35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Donning</vt:lpstr>
      <vt:lpstr>1. Select procedure / surgical mask</vt:lpstr>
      <vt:lpstr>2. Fluid resistant side out </vt:lpstr>
      <vt:lpstr>3. Place mask over your nose and mouth</vt:lpstr>
      <vt:lpstr>4. Tie top strings first </vt:lpstr>
      <vt:lpstr>5. Separate folds of the mask</vt:lpstr>
      <vt:lpstr>6. Tie bottom strings</vt:lpstr>
      <vt:lpstr>7. Ensure a snug fit over  your nose and cheeks </vt:lpstr>
      <vt:lpstr>8. Check  appearance</vt:lpstr>
      <vt:lpstr>Doffing</vt:lpstr>
      <vt:lpstr>1. Untie bottom ties first </vt:lpstr>
      <vt:lpstr>2. Undo bottom ties</vt:lpstr>
      <vt:lpstr>3. Discard in to disposal container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12</cp:revision>
  <dcterms:created xsi:type="dcterms:W3CDTF">2020-02-19T20:43:13Z</dcterms:created>
  <dcterms:modified xsi:type="dcterms:W3CDTF">2025-02-04T21:51:09Z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