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7"/>
  </p:notesMasterIdLst>
  <p:sldIdLst>
    <p:sldId id="256" r:id="rId5"/>
    <p:sldId id="334" r:id="rId6"/>
    <p:sldId id="437" r:id="rId7"/>
    <p:sldId id="321" r:id="rId8"/>
    <p:sldId id="439" r:id="rId9"/>
    <p:sldId id="266" r:id="rId10"/>
    <p:sldId id="441" r:id="rId11"/>
    <p:sldId id="290" r:id="rId12"/>
    <p:sldId id="438" r:id="rId13"/>
    <p:sldId id="286" r:id="rId14"/>
    <p:sldId id="287" r:id="rId15"/>
    <p:sldId id="43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SrR3TsZfQw&amp;ab_channel=TheFacialRx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The Galvanic Unit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ilhouette Deamalift Facial Galvanic Machine, Rs 4000 /piece Mahaveer  Cosmetics | ID: 20475795830">
            <a:extLst>
              <a:ext uri="{FF2B5EF4-FFF2-40B4-BE49-F238E27FC236}">
                <a16:creationId xmlns:a16="http://schemas.microsoft.com/office/drawing/2014/main" id="{E2FBDBA0-0D79-014C-A666-B2586285F86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0" r="-1" b="-1"/>
          <a:stretch/>
        </p:blipFill>
        <p:spPr>
          <a:xfrm>
            <a:off x="5024427" y="2954152"/>
            <a:ext cx="2143146" cy="2094283"/>
          </a:xfrm>
        </p:spPr>
      </p:pic>
      <p:pic>
        <p:nvPicPr>
          <p:cNvPr id="9222" name="Picture 6" descr="How microcurrent facials work &amp; professional vs at-home effects">
            <a:extLst>
              <a:ext uri="{FF2B5EF4-FFF2-40B4-BE49-F238E27FC236}">
                <a16:creationId xmlns:a16="http://schemas.microsoft.com/office/drawing/2014/main" id="{4E1E195C-1316-2B41-A67B-29BD72E934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7" b="8868"/>
          <a:stretch/>
        </p:blipFill>
        <p:spPr bwMode="auto">
          <a:xfrm>
            <a:off x="4254405" y="2850067"/>
            <a:ext cx="5412813" cy="300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Galvanic High-Frequency Facial Machine Combo">
            <a:extLst>
              <a:ext uri="{FF2B5EF4-FFF2-40B4-BE49-F238E27FC236}">
                <a16:creationId xmlns:a16="http://schemas.microsoft.com/office/drawing/2014/main" id="{7292706A-D0AF-6244-B063-D5981EBF26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" r="5382" b="3"/>
          <a:stretch/>
        </p:blipFill>
        <p:spPr bwMode="auto">
          <a:xfrm>
            <a:off x="1238768" y="3744492"/>
            <a:ext cx="2179062" cy="211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15BEA3-F24F-4F8E-EE7B-37E7CC621A09}"/>
              </a:ext>
            </a:extLst>
          </p:cNvPr>
          <p:cNvSpPr txBox="1"/>
          <p:nvPr/>
        </p:nvSpPr>
        <p:spPr>
          <a:xfrm>
            <a:off x="574943" y="576826"/>
            <a:ext cx="50268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rgbClr val="A21D22"/>
                </a:solidFill>
                <a:latin typeface="+mj-lt"/>
              </a:rPr>
              <a:t>Galvanic Microcurrent </a:t>
            </a:r>
          </a:p>
        </p:txBody>
      </p:sp>
    </p:spTree>
    <p:extLst>
      <p:ext uri="{BB962C8B-B14F-4D97-AF65-F5344CB8AC3E}">
        <p14:creationId xmlns:p14="http://schemas.microsoft.com/office/powerpoint/2010/main" val="141017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B1DE816-8CD1-E429-C25F-577FBBF15782}"/>
              </a:ext>
            </a:extLst>
          </p:cNvPr>
          <p:cNvSpPr txBox="1"/>
          <p:nvPr/>
        </p:nvSpPr>
        <p:spPr>
          <a:xfrm>
            <a:off x="643176" y="593097"/>
            <a:ext cx="787790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4000" i="0" strike="noStrike" dirty="0">
                <a:solidFill>
                  <a:srgbClr val="A21D22"/>
                </a:solidFill>
                <a:effectLst/>
                <a:latin typeface="+mj-lt"/>
              </a:rPr>
              <a:t>A C</a:t>
            </a:r>
            <a:r>
              <a:rPr lang="en-US" sz="4000" i="0" dirty="0">
                <a:solidFill>
                  <a:srgbClr val="A21D22"/>
                </a:solidFill>
                <a:effectLst/>
                <a:latin typeface="+mj-lt"/>
              </a:rPr>
              <a:t>onstant and </a:t>
            </a:r>
            <a:r>
              <a:rPr lang="en-US" sz="4000" dirty="0">
                <a:solidFill>
                  <a:srgbClr val="A21D22"/>
                </a:solidFill>
                <a:latin typeface="+mj-lt"/>
              </a:rPr>
              <a:t>D</a:t>
            </a:r>
            <a:r>
              <a:rPr lang="en-US" sz="4000" i="0" dirty="0">
                <a:solidFill>
                  <a:srgbClr val="A21D22"/>
                </a:solidFill>
                <a:effectLst/>
                <a:latin typeface="+mj-lt"/>
              </a:rPr>
              <a:t>irect </a:t>
            </a:r>
            <a:r>
              <a:rPr lang="en-US" sz="4000" dirty="0">
                <a:solidFill>
                  <a:srgbClr val="A21D22"/>
                </a:solidFill>
                <a:latin typeface="+mj-lt"/>
              </a:rPr>
              <a:t>C</a:t>
            </a:r>
            <a:r>
              <a:rPr lang="en-US" sz="4000" i="0" dirty="0">
                <a:solidFill>
                  <a:srgbClr val="A21D22"/>
                </a:solidFill>
                <a:effectLst/>
                <a:latin typeface="+mj-lt"/>
              </a:rPr>
              <a:t>urrent 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+mj-lt"/>
              </a:rPr>
              <a:t>​</a:t>
            </a:r>
          </a:p>
          <a:p>
            <a:pPr algn="l" rtl="0" fontAlgn="base"/>
            <a:endParaRPr lang="en-US" sz="2800" b="0" i="0" dirty="0">
              <a:solidFill>
                <a:srgbClr val="000000"/>
              </a:solidFill>
              <a:effectLst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800" b="0" i="0" u="none" strike="noStrike" dirty="0">
                <a:solidFill>
                  <a:srgbClr val="000000"/>
                </a:solidFill>
                <a:effectLst/>
              </a:rPr>
              <a:t> It has a positive and negative pole and produces    chemical changes when it passes through tissues and body fluids </a:t>
            </a:r>
            <a:r>
              <a:rPr lang="en-US" sz="2800" b="0" i="0" dirty="0">
                <a:solidFill>
                  <a:srgbClr val="000000"/>
                </a:solidFill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800" b="0" i="0" u="none" strike="noStrike" dirty="0">
                <a:solidFill>
                  <a:srgbClr val="000000"/>
                </a:solidFill>
                <a:effectLst/>
              </a:rPr>
              <a:t> Active electrode the electrode used on the area to be treated </a:t>
            </a:r>
            <a:r>
              <a:rPr lang="en-US" sz="2800" b="0" i="0" dirty="0">
                <a:solidFill>
                  <a:srgbClr val="000000"/>
                </a:solidFill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800" b="0" i="0" u="none" strike="noStrike" dirty="0">
                <a:solidFill>
                  <a:srgbClr val="000000"/>
                </a:solidFill>
                <a:effectLst/>
              </a:rPr>
              <a:t> Inactive electrode the opposite pole from the active electrode </a:t>
            </a:r>
            <a:endParaRPr lang="en-US" sz="28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rgbClr val="A21D22"/>
                </a:solidFill>
              </a:rPr>
              <a:t>Two Uses of Galvanic Current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CA" dirty="0" err="1">
                <a:solidFill>
                  <a:srgbClr val="FF0000"/>
                </a:solidFill>
              </a:rPr>
              <a:t>Desincrustation</a:t>
            </a:r>
            <a:r>
              <a:rPr lang="en-CA" dirty="0"/>
              <a:t>- to soften sebum/oils and grease deposits (used to treat acne, milia, </a:t>
            </a:r>
            <a:r>
              <a:rPr lang="en-CA" dirty="0" err="1"/>
              <a:t>comedones</a:t>
            </a:r>
            <a:r>
              <a:rPr lang="en-CA" dirty="0"/>
              <a:t>/blackheads)</a:t>
            </a:r>
          </a:p>
          <a:p>
            <a:r>
              <a:rPr lang="en-CA" dirty="0">
                <a:solidFill>
                  <a:srgbClr val="FF0000"/>
                </a:solidFill>
              </a:rPr>
              <a:t>Iontophoresis</a:t>
            </a:r>
            <a:r>
              <a:rPr lang="en-CA" dirty="0">
                <a:sym typeface="Wingdings" panose="05000000000000000000" pitchFamily="2" charset="2"/>
              </a:rPr>
              <a:t>- introduction of water-soluble treatment products into the skin with the use of electric current</a:t>
            </a:r>
            <a:endParaRPr lang="en-CA" dirty="0">
              <a:ea typeface="Calibri"/>
              <a:cs typeface="Calibri"/>
            </a:endParaRPr>
          </a:p>
          <a:p>
            <a:pPr marL="0" indent="0">
              <a:buNone/>
            </a:pPr>
            <a:endParaRPr lang="en-CA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CA" dirty="0">
                <a:sym typeface="Wingdings" panose="05000000000000000000" pitchFamily="2" charset="2"/>
              </a:rPr>
              <a:t>*no cleansers, moisturisers, ampules or serums during this treatment*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23109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3489" y="428267"/>
            <a:ext cx="8178799" cy="1135737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A21D22"/>
                </a:solidFill>
              </a:rPr>
              <a:t>Iontophoresis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568" y="1841975"/>
            <a:ext cx="4089399" cy="4393982"/>
          </a:xfrm>
        </p:spPr>
        <p:txBody>
          <a:bodyPr>
            <a:normAutofit/>
          </a:bodyPr>
          <a:lstStyle/>
          <a:p>
            <a:r>
              <a:rPr lang="en-US" dirty="0"/>
              <a:t>The process of introducing water-soluble products in the skin with the use of electric current such as the use of the positive and negative poles of a galvanic machine </a:t>
            </a:r>
          </a:p>
          <a:p>
            <a:r>
              <a:rPr lang="en-US" dirty="0"/>
              <a:t>Benefits</a:t>
            </a:r>
            <a:r>
              <a:rPr lang="en-US" dirty="0">
                <a:sym typeface="Wingdings" panose="05000000000000000000" pitchFamily="2" charset="2"/>
              </a:rPr>
              <a:t> hydrating, healing, forces product into skin, soothes nerves</a:t>
            </a:r>
          </a:p>
        </p:txBody>
      </p:sp>
      <p:pic>
        <p:nvPicPr>
          <p:cNvPr id="10242" name="Picture 2" descr="Iontophoresis for hyperhidrosis - does it really work?">
            <a:extLst>
              <a:ext uri="{FF2B5EF4-FFF2-40B4-BE49-F238E27FC236}">
                <a16:creationId xmlns:a16="http://schemas.microsoft.com/office/drawing/2014/main" id="{027263F4-45E3-4340-860E-BB972DECB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95491" y="2726964"/>
            <a:ext cx="4689909" cy="247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734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8BB028-48BC-E0D7-F420-8FA0D92053B8}"/>
              </a:ext>
            </a:extLst>
          </p:cNvPr>
          <p:cNvSpPr txBox="1"/>
          <p:nvPr/>
        </p:nvSpPr>
        <p:spPr>
          <a:xfrm>
            <a:off x="1313496" y="1277281"/>
            <a:ext cx="617806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CA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Different treatment solutions can be used to target specific skin conditions </a:t>
            </a:r>
          </a:p>
          <a:p>
            <a:pPr algn="l" rtl="0" fontAlgn="base"/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CA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Face is covered with moist gauze to help direct current to underlying issue 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</a:p>
          <a:p>
            <a:pPr algn="l" rtl="0" fontAlgn="base"/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CA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CA" sz="2800" dirty="0">
                <a:solidFill>
                  <a:srgbClr val="000000"/>
                </a:solidFill>
                <a:latin typeface="Calibri" panose="020F0502020204030204" pitchFamily="34" charset="0"/>
              </a:rPr>
              <a:t>A gel m</a:t>
            </a:r>
            <a:r>
              <a:rPr lang="en-CA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ask </a:t>
            </a:r>
            <a:r>
              <a:rPr lang="en-CA" sz="2800" dirty="0">
                <a:solidFill>
                  <a:srgbClr val="000000"/>
                </a:solidFill>
                <a:latin typeface="Calibri" panose="020F0502020204030204" pitchFamily="34" charset="0"/>
              </a:rPr>
              <a:t>can be </a:t>
            </a:r>
            <a:r>
              <a:rPr lang="en-CA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applied to face and timed according to treatment time 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8210C0-9288-EF18-B139-77A1B8C58164}"/>
              </a:ext>
            </a:extLst>
          </p:cNvPr>
          <p:cNvSpPr txBox="1"/>
          <p:nvPr/>
        </p:nvSpPr>
        <p:spPr>
          <a:xfrm>
            <a:off x="694677" y="596570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4000" b="0" i="0" dirty="0">
                <a:solidFill>
                  <a:srgbClr val="A21D22"/>
                </a:solidFill>
                <a:effectLst/>
                <a:latin typeface="+mj-lt"/>
              </a:rPr>
              <a:t>Cataphoresis</a:t>
            </a:r>
            <a:endParaRPr lang="en-CA" sz="4000" dirty="0">
              <a:solidFill>
                <a:srgbClr val="A21D22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DD3AC7-B9C3-0B1A-01BE-5BF365B43A77}"/>
              </a:ext>
            </a:extLst>
          </p:cNvPr>
          <p:cNvSpPr txBox="1"/>
          <p:nvPr/>
        </p:nvSpPr>
        <p:spPr>
          <a:xfrm>
            <a:off x="784091" y="1738426"/>
            <a:ext cx="90973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3600" b="0" i="0" u="none" strike="noStrike" dirty="0">
                <a:solidFill>
                  <a:srgbClr val="000000"/>
                </a:solidFill>
                <a:effectLst/>
              </a:rPr>
              <a:t>This forces acidic substances into deeper tissues using galvanic current from the positive toward the negative pole </a:t>
            </a:r>
            <a:r>
              <a:rPr lang="en-US" sz="3600" b="0" i="0" dirty="0">
                <a:solidFill>
                  <a:srgbClr val="000000"/>
                </a:solidFill>
                <a:effectLst/>
              </a:rPr>
              <a:t>​</a:t>
            </a:r>
          </a:p>
          <a:p>
            <a:pPr algn="l" rtl="0" fontAlgn="base"/>
            <a:endParaRPr lang="en-US" sz="3600" b="0" i="0" dirty="0">
              <a:solidFill>
                <a:srgbClr val="000000"/>
              </a:solidFill>
              <a:effectLst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3600" b="0" i="0" u="none" strike="noStrike" dirty="0">
                <a:solidFill>
                  <a:srgbClr val="000000"/>
                </a:solidFill>
                <a:effectLst/>
              </a:rPr>
              <a:t>The infusion of a positive product</a:t>
            </a:r>
            <a:endParaRPr lang="en-US" sz="36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82794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1BBF669-0744-20F6-5F2A-39AB81F3C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CA" b="0" i="0" u="none" strike="noStrike" dirty="0">
                <a:solidFill>
                  <a:srgbClr val="000000"/>
                </a:solidFill>
                <a:effectLst/>
              </a:rPr>
              <a:t>The process of forcing liquids into tissues from the negative toward the positive pole </a:t>
            </a:r>
            <a:r>
              <a:rPr lang="en-US" b="0" i="0" dirty="0">
                <a:solidFill>
                  <a:srgbClr val="000000"/>
                </a:solidFill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CA" b="0" i="0" u="none" strike="noStrike" dirty="0">
                <a:solidFill>
                  <a:srgbClr val="000000"/>
                </a:solidFill>
                <a:effectLst/>
              </a:rPr>
              <a:t>The infusion of a negative product such as </a:t>
            </a:r>
            <a:r>
              <a:rPr lang="en-CA" b="0" i="0" u="none" strike="noStrike" dirty="0" err="1">
                <a:solidFill>
                  <a:srgbClr val="000000"/>
                </a:solidFill>
                <a:effectLst/>
              </a:rPr>
              <a:t>desincrustation</a:t>
            </a:r>
            <a:r>
              <a:rPr lang="en-CA" b="0" i="0" u="none" strike="noStrike" dirty="0">
                <a:solidFill>
                  <a:srgbClr val="000000"/>
                </a:solidFill>
                <a:effectLst/>
              </a:rPr>
              <a:t> fluid </a:t>
            </a:r>
            <a:endParaRPr lang="en-US" b="0" i="0" dirty="0">
              <a:solidFill>
                <a:srgbClr val="000000"/>
              </a:solidFill>
              <a:effectLst/>
            </a:endParaRP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5A3DDD-B225-2CF7-4021-5BD8E7D7EBA8}"/>
              </a:ext>
            </a:extLst>
          </p:cNvPr>
          <p:cNvSpPr txBox="1"/>
          <p:nvPr/>
        </p:nvSpPr>
        <p:spPr>
          <a:xfrm>
            <a:off x="758301" y="601138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4000" i="0" dirty="0" err="1">
                <a:solidFill>
                  <a:srgbClr val="A21D22"/>
                </a:solidFill>
                <a:effectLst/>
                <a:latin typeface="+mj-lt"/>
              </a:rPr>
              <a:t>Anaphoresis</a:t>
            </a:r>
            <a:endParaRPr lang="en-CA" sz="4000" dirty="0">
              <a:solidFill>
                <a:srgbClr val="A21D2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0AB0E-7293-2004-EC3E-99728DD7B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4000" b="0" i="0" dirty="0" err="1">
                <a:solidFill>
                  <a:srgbClr val="A21D22"/>
                </a:solidFill>
                <a:effectLst/>
              </a:rPr>
              <a:t>Desincrustation</a:t>
            </a:r>
            <a:endParaRPr lang="en-CA" sz="4000" dirty="0">
              <a:solidFill>
                <a:srgbClr val="A21D2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645B28-A41F-FAF5-C0F7-7A20EE7481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CA" b="0" i="0" u="none" strike="noStrike" dirty="0">
                <a:solidFill>
                  <a:srgbClr val="000000"/>
                </a:solidFill>
                <a:effectLst/>
              </a:rPr>
              <a:t>This is the process used to soften and emulsify grease deposits (oil) and blackheads in hair follicles and pores. </a:t>
            </a:r>
            <a:r>
              <a:rPr lang="en-US" b="0" i="0" dirty="0">
                <a:solidFill>
                  <a:srgbClr val="000000"/>
                </a:solidFill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CA" b="0" i="0" u="none" strike="noStrike" dirty="0">
                <a:solidFill>
                  <a:srgbClr val="000000"/>
                </a:solidFill>
                <a:effectLst/>
              </a:rPr>
              <a:t>This is frequently used to treat acne, milia, and </a:t>
            </a:r>
            <a:r>
              <a:rPr lang="en-CA" b="0" i="0" u="none" strike="noStrike" dirty="0" err="1">
                <a:solidFill>
                  <a:srgbClr val="000000"/>
                </a:solidFill>
                <a:effectLst/>
              </a:rPr>
              <a:t>comedones</a:t>
            </a:r>
            <a:r>
              <a:rPr lang="en-CA" b="0" i="0" u="none" strike="noStrike" dirty="0">
                <a:solidFill>
                  <a:srgbClr val="000000"/>
                </a:solidFill>
                <a:effectLst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CA" b="0" i="0" u="none" strike="noStrike" dirty="0">
                <a:solidFill>
                  <a:srgbClr val="000000"/>
                </a:solidFill>
                <a:effectLst/>
              </a:rPr>
              <a:t>Saponification occurs when sebum is transferred into soap, which helps dissolve excess oil, clogged follicles, and other debris on skin while also softening </a:t>
            </a:r>
            <a:endParaRPr lang="en-CA" b="0" i="0" dirty="0">
              <a:solidFill>
                <a:srgbClr val="000000"/>
              </a:solidFill>
              <a:effectLst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18792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re Microcurrent Facials Worth the Hype? - NewBeauty">
            <a:extLst>
              <a:ext uri="{FF2B5EF4-FFF2-40B4-BE49-F238E27FC236}">
                <a16:creationId xmlns:a16="http://schemas.microsoft.com/office/drawing/2014/main" id="{C88C09C2-3D2F-1A4E-8061-4B072C6059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r="-1" b="-1"/>
          <a:stretch/>
        </p:blipFill>
        <p:spPr bwMode="auto">
          <a:xfrm>
            <a:off x="989254" y="1563214"/>
            <a:ext cx="6389056" cy="479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658" y="317465"/>
            <a:ext cx="3153102" cy="1342754"/>
          </a:xfrm>
        </p:spPr>
        <p:txBody>
          <a:bodyPr>
            <a:normAutofit/>
          </a:bodyPr>
          <a:lstStyle/>
          <a:p>
            <a:r>
              <a:rPr lang="en-CA" sz="4000" dirty="0">
                <a:solidFill>
                  <a:srgbClr val="A21D22"/>
                </a:solidFill>
              </a:rPr>
              <a:t>Micro Current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30666" y="2119080"/>
            <a:ext cx="3444765" cy="2619839"/>
          </a:xfrm>
        </p:spPr>
        <p:txBody>
          <a:bodyPr anchor="ctr">
            <a:normAutofit/>
          </a:bodyPr>
          <a:lstStyle/>
          <a:p>
            <a:r>
              <a:rPr lang="en-CA" sz="2000" dirty="0"/>
              <a:t>This is a low level of electricity that mirrors the body’s natural electrical impulses </a:t>
            </a:r>
          </a:p>
          <a:p>
            <a:r>
              <a:rPr lang="en-CA" sz="2000" dirty="0"/>
              <a:t>Can be used for iontophoresis, firming, toning, and soothing the skin *see fig 8-13 </a:t>
            </a:r>
          </a:p>
        </p:txBody>
      </p:sp>
    </p:spTree>
    <p:extLst>
      <p:ext uri="{BB962C8B-B14F-4D97-AF65-F5344CB8AC3E}">
        <p14:creationId xmlns:p14="http://schemas.microsoft.com/office/powerpoint/2010/main" val="1720662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086" y="-1349930"/>
            <a:ext cx="2400300" cy="4461163"/>
          </a:xfrm>
        </p:spPr>
        <p:txBody>
          <a:bodyPr>
            <a:normAutofit/>
          </a:bodyPr>
          <a:lstStyle/>
          <a:p>
            <a:r>
              <a:rPr lang="en-CA" dirty="0">
                <a:solidFill>
                  <a:srgbClr val="A21D22"/>
                </a:solidFill>
              </a:rPr>
              <a:t>Benefits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3086" y="880651"/>
            <a:ext cx="6708123" cy="558561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CA" sz="2500" dirty="0"/>
              <a:t>Improves blood/lymph circulation </a:t>
            </a:r>
          </a:p>
          <a:p>
            <a:pPr>
              <a:lnSpc>
                <a:spcPct val="90000"/>
              </a:lnSpc>
            </a:pPr>
            <a:r>
              <a:rPr lang="en-CA" sz="2500" dirty="0"/>
              <a:t>Produces acidic and alkaline reactions </a:t>
            </a:r>
          </a:p>
          <a:p>
            <a:pPr>
              <a:lnSpc>
                <a:spcPct val="90000"/>
              </a:lnSpc>
            </a:pPr>
            <a:r>
              <a:rPr lang="en-CA" sz="2500" dirty="0"/>
              <a:t>Opens and closes hair follicles and pores </a:t>
            </a:r>
          </a:p>
          <a:p>
            <a:pPr>
              <a:lnSpc>
                <a:spcPct val="90000"/>
              </a:lnSpc>
            </a:pPr>
            <a:r>
              <a:rPr lang="en-CA" sz="2500" dirty="0"/>
              <a:t>Increases muscle tone </a:t>
            </a:r>
          </a:p>
          <a:p>
            <a:pPr>
              <a:lnSpc>
                <a:spcPct val="90000"/>
              </a:lnSpc>
            </a:pPr>
            <a:r>
              <a:rPr lang="en-CA" sz="2500" dirty="0"/>
              <a:t>Restores elasticity </a:t>
            </a:r>
          </a:p>
          <a:p>
            <a:pPr>
              <a:lnSpc>
                <a:spcPct val="90000"/>
              </a:lnSpc>
            </a:pPr>
            <a:r>
              <a:rPr lang="en-CA" sz="2500" dirty="0"/>
              <a:t>Reduces redness and inflammation </a:t>
            </a:r>
          </a:p>
          <a:p>
            <a:pPr>
              <a:lnSpc>
                <a:spcPct val="90000"/>
              </a:lnSpc>
            </a:pPr>
            <a:r>
              <a:rPr lang="en-CA" sz="2500" dirty="0"/>
              <a:t>Minimizes healing time for acne lesions </a:t>
            </a:r>
          </a:p>
          <a:p>
            <a:pPr>
              <a:lnSpc>
                <a:spcPct val="90000"/>
              </a:lnSpc>
            </a:pPr>
            <a:r>
              <a:rPr lang="en-CA" sz="2500" dirty="0"/>
              <a:t>Improves natural protective barrier of the skin </a:t>
            </a:r>
          </a:p>
          <a:p>
            <a:pPr>
              <a:lnSpc>
                <a:spcPct val="90000"/>
              </a:lnSpc>
            </a:pPr>
            <a:r>
              <a:rPr lang="en-CA" sz="2500" dirty="0"/>
              <a:t>Increases metabolism </a:t>
            </a:r>
          </a:p>
        </p:txBody>
      </p:sp>
    </p:spTree>
    <p:extLst>
      <p:ext uri="{BB962C8B-B14F-4D97-AF65-F5344CB8AC3E}">
        <p14:creationId xmlns:p14="http://schemas.microsoft.com/office/powerpoint/2010/main" val="3757955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latin typeface="Futura PT Demi" panose="020B07020202040203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Let’s Watch!</a:t>
            </a:r>
            <a:endParaRPr lang="en-US" sz="6000" dirty="0">
              <a:latin typeface="Futura PT Demi" panose="020B0702020204020303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6783</TotalTime>
  <Words>389</Words>
  <Application>Microsoft Office PowerPoint</Application>
  <PresentationFormat>Widescreen</PresentationFormat>
  <Paragraphs>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Two Uses of Galvanic Current</vt:lpstr>
      <vt:lpstr>Iontophoresis</vt:lpstr>
      <vt:lpstr>PowerPoint Presentation</vt:lpstr>
      <vt:lpstr>PowerPoint Presentation</vt:lpstr>
      <vt:lpstr>PowerPoint Presentation</vt:lpstr>
      <vt:lpstr>Desincrustation</vt:lpstr>
      <vt:lpstr>Micro Current</vt:lpstr>
      <vt:lpstr>Benefits </vt:lpstr>
      <vt:lpstr>Let’s Watch!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240</cp:revision>
  <dcterms:created xsi:type="dcterms:W3CDTF">2020-02-19T20:43:13Z</dcterms:created>
  <dcterms:modified xsi:type="dcterms:W3CDTF">2023-03-28T17:53:17Z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