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12192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GoogleSlidesCustomDataVersion2">
      <go:slidesCustomData xmlns:go="http://customooxmlschemas.google.com/" r:id="rId21" roundtripDataSignature="AMtx7mj8TdSqklf2Q6UOtZHU1K+QsFFZJ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" name="Google Shape;49;p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6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6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7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7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8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8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9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9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0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1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11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12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3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3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4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4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:notes"/>
          <p:cNvSpPr txBox="1"/>
          <p:nvPr>
            <p:ph idx="1" type="body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5:notes"/>
          <p:cNvSpPr/>
          <p:nvPr>
            <p:ph idx="2" type="sldImg"/>
          </p:nvPr>
        </p:nvSpPr>
        <p:spPr>
          <a:xfrm>
            <a:off x="2032400" y="514350"/>
            <a:ext cx="812840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showMasterSp="0" type="obj">
  <p:cSld name="OBJECT">
    <p:bg>
      <p:bgPr>
        <a:solidFill>
          <a:schemeClr val="lt1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7"/>
          <p:cNvSpPr/>
          <p:nvPr/>
        </p:nvSpPr>
        <p:spPr>
          <a:xfrm>
            <a:off x="0" y="807719"/>
            <a:ext cx="12192000" cy="31750"/>
          </a:xfrm>
          <a:custGeom>
            <a:rect b="b" l="l" r="r" t="t"/>
            <a:pathLst>
              <a:path extrusionOk="0" h="31750" w="1219200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" name="Google Shape;14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17"/>
          <p:cNvSpPr txBox="1"/>
          <p:nvPr>
            <p:ph type="title"/>
          </p:nvPr>
        </p:nvSpPr>
        <p:spPr>
          <a:xfrm>
            <a:off x="-12700" y="481076"/>
            <a:ext cx="12217400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7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7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7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8"/>
          <p:cNvSpPr txBox="1"/>
          <p:nvPr>
            <p:ph type="title"/>
          </p:nvPr>
        </p:nvSpPr>
        <p:spPr>
          <a:xfrm>
            <a:off x="-12700" y="481076"/>
            <a:ext cx="12217400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8"/>
          <p:cNvSpPr txBox="1"/>
          <p:nvPr>
            <p:ph idx="1" type="body"/>
          </p:nvPr>
        </p:nvSpPr>
        <p:spPr>
          <a:xfrm>
            <a:off x="1247139" y="1436370"/>
            <a:ext cx="8213725" cy="44850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18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8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8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9"/>
          <p:cNvSpPr txBox="1"/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9"/>
          <p:cNvSpPr txBox="1"/>
          <p:nvPr>
            <p:ph idx="1" type="subTitle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9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9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9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0"/>
          <p:cNvSpPr txBox="1"/>
          <p:nvPr>
            <p:ph type="title"/>
          </p:nvPr>
        </p:nvSpPr>
        <p:spPr>
          <a:xfrm>
            <a:off x="-12700" y="481076"/>
            <a:ext cx="12217400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0"/>
          <p:cNvSpPr txBox="1"/>
          <p:nvPr>
            <p:ph idx="1" type="body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0"/>
          <p:cNvSpPr txBox="1"/>
          <p:nvPr>
            <p:ph idx="2" type="body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0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20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0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1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1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1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/>
          <p:nvPr/>
        </p:nvSpPr>
        <p:spPr>
          <a:xfrm>
            <a:off x="0" y="807719"/>
            <a:ext cx="12192000" cy="31750"/>
          </a:xfrm>
          <a:custGeom>
            <a:rect b="b" l="l" r="r" t="t"/>
            <a:pathLst>
              <a:path extrusionOk="0" h="31750" w="1219200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6"/>
          <p:cNvSpPr txBox="1"/>
          <p:nvPr>
            <p:ph type="title"/>
          </p:nvPr>
        </p:nvSpPr>
        <p:spPr>
          <a:xfrm>
            <a:off x="-12700" y="481076"/>
            <a:ext cx="12217400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16"/>
          <p:cNvSpPr txBox="1"/>
          <p:nvPr>
            <p:ph idx="1" type="body"/>
          </p:nvPr>
        </p:nvSpPr>
        <p:spPr>
          <a:xfrm>
            <a:off x="1247139" y="1436370"/>
            <a:ext cx="8213725" cy="44850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6"/>
          <p:cNvSpPr txBox="1"/>
          <p:nvPr>
            <p:ph idx="11" type="ft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" name="Google Shape;10;p16"/>
          <p:cNvSpPr txBox="1"/>
          <p:nvPr>
            <p:ph idx="10" type="dt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6"/>
          <p:cNvSpPr txBox="1"/>
          <p:nvPr>
            <p:ph idx="12" type="sldNum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indent="0" lvl="1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indent="0" lvl="2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indent="0" lvl="3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indent="0" lvl="4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indent="0" lvl="5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indent="0" lvl="6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indent="0" lvl="7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indent="0" lvl="8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"/>
          <p:cNvSpPr txBox="1"/>
          <p:nvPr>
            <p:ph type="title"/>
          </p:nvPr>
        </p:nvSpPr>
        <p:spPr>
          <a:xfrm>
            <a:off x="4615688" y="2293442"/>
            <a:ext cx="4953635" cy="1877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9675">
            <a:spAutoFit/>
          </a:bodyPr>
          <a:lstStyle/>
          <a:p>
            <a:pPr indent="-1904" lvl="0" marL="12700" marR="5080" rtl="0" algn="ctr">
              <a:lnSpc>
                <a:spcPct val="1056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rgbClr val="7D7D7D"/>
                </a:solidFill>
                <a:latin typeface="Arial"/>
                <a:ea typeface="Arial"/>
                <a:cs typeface="Arial"/>
                <a:sym typeface="Arial"/>
              </a:rPr>
              <a:t>Orientation to Clinical Placement Preparation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"/>
          <p:cNvSpPr txBox="1"/>
          <p:nvPr>
            <p:ph type="title"/>
          </p:nvPr>
        </p:nvSpPr>
        <p:spPr>
          <a:xfrm>
            <a:off x="893775" y="617346"/>
            <a:ext cx="486537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Introductions: Titles</a:t>
            </a:r>
            <a:endParaRPr/>
          </a:p>
        </p:txBody>
      </p:sp>
      <p:sp>
        <p:nvSpPr>
          <p:cNvPr id="52" name="Google Shape;52;p2"/>
          <p:cNvSpPr txBox="1"/>
          <p:nvPr/>
        </p:nvSpPr>
        <p:spPr>
          <a:xfrm>
            <a:off x="916635" y="1797507"/>
            <a:ext cx="5407660" cy="34061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Clinical Education Coordinators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3000"/>
              <a:buFont typeface="Arial"/>
              <a:buNone/>
            </a:pPr>
            <a:r>
              <a:t/>
            </a:r>
            <a:endParaRPr sz="30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Site Liaisons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SzPts val="4200"/>
              <a:buFont typeface="Arial"/>
              <a:buNone/>
            </a:pPr>
            <a:r>
              <a:t/>
            </a:r>
            <a:endParaRPr sz="42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Preceptors/Clinical Instructors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0"/>
              </a:spcBef>
              <a:spcAft>
                <a:spcPts val="0"/>
              </a:spcAft>
              <a:buSzPts val="4200"/>
              <a:buFont typeface="Arial"/>
              <a:buNone/>
            </a:pPr>
            <a:r>
              <a:t/>
            </a:r>
            <a:endParaRPr sz="4200">
              <a:latin typeface="Arial"/>
              <a:ea typeface="Arial"/>
              <a:cs typeface="Arial"/>
              <a:sym typeface="Arial"/>
            </a:endParaRPr>
          </a:p>
          <a:p>
            <a:pPr indent="-556895" lvl="0" marL="56896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Instructors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" name="Google Shape;5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"/>
          <p:cNvSpPr txBox="1"/>
          <p:nvPr>
            <p:ph type="title"/>
          </p:nvPr>
        </p:nvSpPr>
        <p:spPr>
          <a:xfrm>
            <a:off x="764235" y="546353"/>
            <a:ext cx="461391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Clinical Placement</a:t>
            </a:r>
            <a:endParaRPr/>
          </a:p>
        </p:txBody>
      </p:sp>
      <p:sp>
        <p:nvSpPr>
          <p:cNvPr id="59" name="Google Shape;59;p3"/>
          <p:cNvSpPr txBox="1"/>
          <p:nvPr/>
        </p:nvSpPr>
        <p:spPr>
          <a:xfrm>
            <a:off x="916635" y="1960905"/>
            <a:ext cx="8709000" cy="34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00325">
            <a:spAutoFit/>
          </a:bodyPr>
          <a:lstStyle/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Confidence building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Re-familiarize students with equipment and workflow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71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Clinical Placement prep activities in </a:t>
            </a:r>
            <a:r>
              <a:rPr lang="en-US" sz="2800"/>
              <a:t>Edenbrook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69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Classroom sessions include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8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CompTracker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800"/>
              <a:buFont typeface="Noto Sans Symbols"/>
              <a:buChar char="▪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Introduction to clinical placement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" name="Google Shape;6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4"/>
          <p:cNvSpPr txBox="1"/>
          <p:nvPr>
            <p:ph type="title"/>
          </p:nvPr>
        </p:nvSpPr>
        <p:spPr>
          <a:xfrm>
            <a:off x="916635" y="645032"/>
            <a:ext cx="461391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Clinical Placement</a:t>
            </a:r>
            <a:endParaRPr/>
          </a:p>
        </p:txBody>
      </p:sp>
      <p:sp>
        <p:nvSpPr>
          <p:cNvPr id="66" name="Google Shape;66;p4"/>
          <p:cNvSpPr txBox="1"/>
          <p:nvPr/>
        </p:nvSpPr>
        <p:spPr>
          <a:xfrm>
            <a:off x="992835" y="1678000"/>
            <a:ext cx="6797675" cy="36944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Exposure to the career you’ve chosen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Interact with patients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Interact with other healthcare professionals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Practice skills you’ve learned in the lab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Practice communication skills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Practice patient care skills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See exams you haven’t learned in class yet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Learn new ways to complete exams</a:t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2600"/>
              <a:buFont typeface="Arial"/>
              <a:buChar char="•"/>
            </a:pPr>
            <a:r>
              <a:rPr lang="en-US" sz="2600">
                <a:latin typeface="Arial"/>
                <a:ea typeface="Arial"/>
                <a:cs typeface="Arial"/>
                <a:sym typeface="Arial"/>
              </a:rPr>
              <a:t>Prepare for very hands-on work</a:t>
            </a:r>
            <a:endParaRPr sz="26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" name="Google Shape;6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5"/>
          <p:cNvSpPr txBox="1"/>
          <p:nvPr>
            <p:ph type="title"/>
          </p:nvPr>
        </p:nvSpPr>
        <p:spPr>
          <a:xfrm>
            <a:off x="901395" y="617346"/>
            <a:ext cx="296481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Dress Code</a:t>
            </a:r>
            <a:endParaRPr/>
          </a:p>
        </p:txBody>
      </p:sp>
      <p:sp>
        <p:nvSpPr>
          <p:cNvPr id="73" name="Google Shape;73;p5"/>
          <p:cNvSpPr txBox="1"/>
          <p:nvPr/>
        </p:nvSpPr>
        <p:spPr>
          <a:xfrm>
            <a:off x="1374139" y="1783206"/>
            <a:ext cx="9650095" cy="42113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36825">
            <a:spAutoFit/>
          </a:bodyPr>
          <a:lstStyle/>
          <a:p>
            <a:pPr indent="-312420" lvl="0" marL="32512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scrubs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Short warm up coats are permitted (no hoodies)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107950" rtl="0" algn="l">
              <a:lnSpc>
                <a:spcPct val="107916"/>
              </a:lnSpc>
              <a:spcBef>
                <a:spcPts val="55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Hospital OR scrubs provided when necessary, and only allowed to be worn for appropriate rotations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7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Conservative, clean, closed toe and heel footwear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Clean, long hair must be tied back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Scent-free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Personal Hygiene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5080" rtl="0" algn="l">
              <a:lnSpc>
                <a:spcPct val="108333"/>
              </a:lnSpc>
              <a:spcBef>
                <a:spcPts val="54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Proper hand hygiene - colored nail polish, and excessive jewelry is not permitted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6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Clean-shaven (for proper N95 mask fitting)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" name="Google Shape;7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6"/>
          <p:cNvSpPr txBox="1"/>
          <p:nvPr>
            <p:ph type="title"/>
          </p:nvPr>
        </p:nvSpPr>
        <p:spPr>
          <a:xfrm>
            <a:off x="688035" y="641984"/>
            <a:ext cx="7322820" cy="5137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/>
              <a:t>Policies and Procedures: Documentation</a:t>
            </a:r>
            <a:endParaRPr sz="3200"/>
          </a:p>
        </p:txBody>
      </p:sp>
      <p:sp>
        <p:nvSpPr>
          <p:cNvPr id="80" name="Google Shape;80;p6"/>
          <p:cNvSpPr txBox="1"/>
          <p:nvPr/>
        </p:nvSpPr>
        <p:spPr>
          <a:xfrm>
            <a:off x="916635" y="1500377"/>
            <a:ext cx="10304145" cy="43186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-228600" lvl="0" marL="241300" rtl="0" algn="l">
              <a:lnSpc>
                <a:spcPct val="11725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 u="sng">
                <a:latin typeface="Arial"/>
                <a:ea typeface="Arial"/>
                <a:cs typeface="Arial"/>
                <a:sym typeface="Arial"/>
              </a:rPr>
              <a:t>CPR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 – Students must have current certification in CPR.	It is the student’s responsibility to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41300" rtl="0" algn="l">
              <a:lnSpc>
                <a:spcPct val="117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ensure CPR remains current throughout clinical placement.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612775" rtl="0" algn="l">
              <a:lnSpc>
                <a:spcPct val="110000"/>
              </a:lnSpc>
              <a:spcBef>
                <a:spcPts val="1045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 u="sng">
                <a:latin typeface="Arial"/>
                <a:ea typeface="Arial"/>
                <a:cs typeface="Arial"/>
                <a:sym typeface="Arial"/>
              </a:rPr>
              <a:t>Immunization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 – Students must provide current immunization records prior to entering clinical placement.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None/>
            </a:pPr>
            <a:r>
              <a:t/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17750"/>
              </a:lnSpc>
              <a:spcBef>
                <a:spcPts val="1325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 u="sng">
                <a:latin typeface="Arial"/>
                <a:ea typeface="Arial"/>
                <a:cs typeface="Arial"/>
                <a:sym typeface="Arial"/>
              </a:rPr>
              <a:t>Security Clearance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 – Students must provide current security clearance documentation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41300" rtl="0" algn="l">
              <a:lnSpc>
                <a:spcPct val="117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prior to entering clinical placement.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1465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 u="sng">
                <a:latin typeface="Arial"/>
                <a:ea typeface="Arial"/>
                <a:cs typeface="Arial"/>
                <a:sym typeface="Arial"/>
              </a:rPr>
              <a:t>Fit Testing: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 All students must be fit tested and carry card with you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None/>
            </a:pPr>
            <a:r>
              <a:t/>
            </a:r>
            <a:endParaRPr sz="22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804545" rtl="0" algn="l">
              <a:lnSpc>
                <a:spcPct val="110000"/>
              </a:lnSpc>
              <a:spcBef>
                <a:spcPts val="182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 u="sng">
                <a:latin typeface="Arial"/>
                <a:ea typeface="Arial"/>
                <a:cs typeface="Arial"/>
                <a:sym typeface="Arial"/>
              </a:rPr>
              <a:t>Criminal Record Check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: Failure to provide current CRC may result in your denial to clinical placement sites.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" name="Google Shape;8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7"/>
          <p:cNvSpPr txBox="1"/>
          <p:nvPr>
            <p:ph type="title"/>
          </p:nvPr>
        </p:nvSpPr>
        <p:spPr>
          <a:xfrm>
            <a:off x="840435" y="617346"/>
            <a:ext cx="284226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Attendance</a:t>
            </a:r>
            <a:endParaRPr/>
          </a:p>
        </p:txBody>
      </p:sp>
      <p:sp>
        <p:nvSpPr>
          <p:cNvPr id="87" name="Google Shape;87;p7"/>
          <p:cNvSpPr txBox="1"/>
          <p:nvPr/>
        </p:nvSpPr>
        <p:spPr>
          <a:xfrm>
            <a:off x="916635" y="1797507"/>
            <a:ext cx="10196830" cy="36633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 u="sng">
                <a:latin typeface="Arial"/>
                <a:ea typeface="Arial"/>
                <a:cs typeface="Arial"/>
                <a:sym typeface="Arial"/>
              </a:rPr>
              <a:t>Attendance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3800"/>
              <a:buFont typeface="Arial"/>
              <a:buNone/>
            </a:pPr>
            <a:r>
              <a:t/>
            </a:r>
            <a:endParaRPr sz="3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100% expected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Attendance correlates to success and employability skills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Days/evenings/weekends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Notification of absence: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2" marL="1155700" marR="5080" rtl="0" algn="l">
              <a:lnSpc>
                <a:spcPct val="108333"/>
              </a:lnSpc>
              <a:spcBef>
                <a:spcPts val="535"/>
              </a:spcBef>
              <a:spcAft>
                <a:spcPts val="0"/>
              </a:spcAft>
              <a:buSzPts val="2400"/>
              <a:buFont typeface="Courier New"/>
              <a:buChar char="o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Absence notification form in CompTracker submitted PRIOR to shift start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5" lvl="2" marL="1155700" rtl="0" algn="l">
              <a:lnSpc>
                <a:spcPct val="100000"/>
              </a:lnSpc>
              <a:spcBef>
                <a:spcPts val="170"/>
              </a:spcBef>
              <a:spcAft>
                <a:spcPts val="0"/>
              </a:spcAft>
              <a:buSzPts val="2400"/>
              <a:buFont typeface="Courier New"/>
              <a:buChar char="o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Scheduled site (as per site orientation)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8" name="Google Shape;8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8"/>
          <p:cNvSpPr txBox="1"/>
          <p:nvPr>
            <p:ph type="title"/>
          </p:nvPr>
        </p:nvSpPr>
        <p:spPr>
          <a:xfrm>
            <a:off x="840435" y="554228"/>
            <a:ext cx="8204200" cy="6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Policies and Procedures: Electronics</a:t>
            </a:r>
            <a:endParaRPr sz="4000"/>
          </a:p>
        </p:txBody>
      </p:sp>
      <p:sp>
        <p:nvSpPr>
          <p:cNvPr id="94" name="Google Shape;94;p8"/>
          <p:cNvSpPr txBox="1"/>
          <p:nvPr/>
        </p:nvSpPr>
        <p:spPr>
          <a:xfrm>
            <a:off x="1526539" y="1496313"/>
            <a:ext cx="7574280" cy="37960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54600">
            <a:spAutoFit/>
          </a:bodyPr>
          <a:lstStyle/>
          <a:p>
            <a:pPr indent="-457200" lvl="0" marL="469265" marR="186055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Cell phones are</a:t>
            </a:r>
            <a:r>
              <a:rPr b="1" lang="en-US" sz="2800" u="sng">
                <a:latin typeface="Arial"/>
                <a:ea typeface="Arial"/>
                <a:cs typeface="Arial"/>
                <a:sym typeface="Arial"/>
              </a:rPr>
              <a:t> not</a:t>
            </a:r>
            <a:r>
              <a:rPr b="1" lang="en-US" sz="28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800">
                <a:latin typeface="Arial"/>
                <a:ea typeface="Arial"/>
                <a:cs typeface="Arial"/>
                <a:sym typeface="Arial"/>
              </a:rPr>
              <a:t>allowed on the clinical floor and site policies regarding all other use of electronic media and devices must be adhered to.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4450"/>
              <a:buFont typeface="Arial"/>
              <a:buNone/>
            </a:pPr>
            <a:r>
              <a:t/>
            </a:r>
            <a:endParaRPr sz="4450">
              <a:latin typeface="Arial"/>
              <a:ea typeface="Arial"/>
              <a:cs typeface="Arial"/>
              <a:sym typeface="Arial"/>
            </a:endParaRPr>
          </a:p>
          <a:p>
            <a:pPr indent="-457200" lvl="0" marL="469265" marR="5080" rtl="0" algn="l">
              <a:lnSpc>
                <a:spcPct val="90000"/>
              </a:lnSpc>
              <a:spcBef>
                <a:spcPts val="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It is also recommended the student adhere to the professional practice standard if any social media tool they use is open to the public.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9"/>
          <p:cNvSpPr txBox="1"/>
          <p:nvPr>
            <p:ph type="title"/>
          </p:nvPr>
        </p:nvSpPr>
        <p:spPr>
          <a:xfrm>
            <a:off x="764235" y="546353"/>
            <a:ext cx="643763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Professional Expectations</a:t>
            </a:r>
            <a:endParaRPr/>
          </a:p>
        </p:txBody>
      </p:sp>
      <p:sp>
        <p:nvSpPr>
          <p:cNvPr id="101" name="Google Shape;101;p9"/>
          <p:cNvSpPr txBox="1"/>
          <p:nvPr/>
        </p:nvSpPr>
        <p:spPr>
          <a:xfrm>
            <a:off x="1374139" y="1728292"/>
            <a:ext cx="7296784" cy="40024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-228600" lvl="0" marL="241300" rtl="0" algn="l">
              <a:lnSpc>
                <a:spcPct val="117499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When questions and concerns arise, be sure to utilize available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241300" rtl="0" algn="l">
              <a:lnSpc>
                <a:spcPct val="1174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resources for assistance.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99719" lvl="1" marL="76835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Instructor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Clinical Education Coordinator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Site Liaisons/Clinical Instructor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Preceptor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1" marL="0" rtl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2600"/>
              <a:buFont typeface="Arial"/>
              <a:buNone/>
            </a:pPr>
            <a:r>
              <a:t/>
            </a:r>
            <a:endParaRPr sz="26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Direct supervision from a certified MRT for all procedures.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SzPts val="2900"/>
              <a:buFont typeface="Arial"/>
              <a:buNone/>
            </a:pPr>
            <a:r>
              <a:t/>
            </a:r>
            <a:endParaRPr sz="2900">
              <a:latin typeface="Arial"/>
              <a:ea typeface="Arial"/>
              <a:cs typeface="Arial"/>
              <a:sym typeface="Arial"/>
            </a:endParaRPr>
          </a:p>
          <a:p>
            <a:pPr indent="-228600" lvl="0" marL="241300" marR="72390" rtl="0" algn="l">
              <a:lnSpc>
                <a:spcPct val="110000"/>
              </a:lnSpc>
              <a:spcBef>
                <a:spcPts val="5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Ensure all images are approved by an MRT prior to dismissing patients.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" name="Google Shape;10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"/>
          <p:cNvSpPr txBox="1"/>
          <p:nvPr>
            <p:ph type="title"/>
          </p:nvPr>
        </p:nvSpPr>
        <p:spPr>
          <a:xfrm>
            <a:off x="916635" y="630428"/>
            <a:ext cx="5824855" cy="6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Professional Expectations</a:t>
            </a:r>
            <a:endParaRPr sz="4000"/>
          </a:p>
        </p:txBody>
      </p:sp>
      <p:sp>
        <p:nvSpPr>
          <p:cNvPr id="108" name="Google Shape;108;p10"/>
          <p:cNvSpPr txBox="1"/>
          <p:nvPr/>
        </p:nvSpPr>
        <p:spPr>
          <a:xfrm>
            <a:off x="1831339" y="1752466"/>
            <a:ext cx="7912100" cy="35985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0950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The MRT Student shall: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marR="5080" rtl="0" algn="l">
              <a:lnSpc>
                <a:spcPct val="108333"/>
              </a:lnSpc>
              <a:spcBef>
                <a:spcPts val="64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Always demonstrate professional behaviour within the clinical environment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2" marL="1155700" rtl="0" algn="l">
              <a:lnSpc>
                <a:spcPct val="100000"/>
              </a:lnSpc>
              <a:spcBef>
                <a:spcPts val="17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be respectful of patients and preceptors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2" marL="1155700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take responsibility for own actions and mistakes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2" marL="11557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maintain patient confidentiality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2" marL="115570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work safely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2" marL="0" rtl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2900"/>
              <a:buFont typeface="Arial"/>
              <a:buNone/>
            </a:pPr>
            <a:r>
              <a:t/>
            </a:r>
            <a:endParaRPr sz="2900">
              <a:latin typeface="Arial"/>
              <a:ea typeface="Arial"/>
              <a:cs typeface="Arial"/>
              <a:sym typeface="Arial"/>
            </a:endParaRPr>
          </a:p>
          <a:p>
            <a:pPr indent="-228600" lvl="1" marL="6985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Arial"/>
              <a:buChar char="•"/>
            </a:pPr>
            <a:r>
              <a:rPr b="1" lang="en-US" sz="24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Follow all applicable site policies and procedures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1"/>
          <p:cNvSpPr txBox="1"/>
          <p:nvPr>
            <p:ph type="title"/>
          </p:nvPr>
        </p:nvSpPr>
        <p:spPr>
          <a:xfrm>
            <a:off x="916635" y="630428"/>
            <a:ext cx="5824855" cy="6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Professional Expectations</a:t>
            </a:r>
            <a:endParaRPr sz="4000"/>
          </a:p>
        </p:txBody>
      </p:sp>
      <p:sp>
        <p:nvSpPr>
          <p:cNvPr id="115" name="Google Shape;115;p11"/>
          <p:cNvSpPr txBox="1"/>
          <p:nvPr/>
        </p:nvSpPr>
        <p:spPr>
          <a:xfrm>
            <a:off x="1526539" y="1693898"/>
            <a:ext cx="8357234" cy="34232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42525">
            <a:spAutoFit/>
          </a:bodyPr>
          <a:lstStyle/>
          <a:p>
            <a:pPr indent="-228600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The MRT Student shall: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9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Demonstrate a positive and willing attitude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Take advantage of all learning opportunities provided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Work as part of the Medical Imaging team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97865" marR="697230" rtl="0" algn="l">
              <a:lnSpc>
                <a:spcPct val="90200"/>
              </a:lnSpc>
              <a:spcBef>
                <a:spcPts val="49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Participate in </a:t>
            </a:r>
            <a:r>
              <a:rPr lang="en-US" sz="2400" u="sng">
                <a:latin typeface="Arial"/>
                <a:ea typeface="Arial"/>
                <a:cs typeface="Arial"/>
                <a:sym typeface="Arial"/>
              </a:rPr>
              <a:t>all</a:t>
            </a:r>
            <a:r>
              <a:rPr lang="en-US" sz="2400">
                <a:latin typeface="Arial"/>
                <a:ea typeface="Arial"/>
                <a:cs typeface="Arial"/>
                <a:sym typeface="Arial"/>
              </a:rPr>
              <a:t> tasks performed by MRTs including positioning, documentation, cleaning and stocking rooms, responding to patient care needs, etc.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228600" lvl="1" marL="697865" marR="5080" rtl="0" algn="l">
              <a:lnSpc>
                <a:spcPct val="112500"/>
              </a:lnSpc>
              <a:spcBef>
                <a:spcPts val="26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Prepare in advance: students should study and review all procedures, especially exams learned in first semester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2"/>
          <p:cNvSpPr txBox="1"/>
          <p:nvPr>
            <p:ph type="title"/>
          </p:nvPr>
        </p:nvSpPr>
        <p:spPr>
          <a:xfrm>
            <a:off x="688035" y="546353"/>
            <a:ext cx="2470785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Feedback</a:t>
            </a:r>
            <a:endParaRPr/>
          </a:p>
        </p:txBody>
      </p:sp>
      <p:sp>
        <p:nvSpPr>
          <p:cNvPr id="122" name="Google Shape;122;p12"/>
          <p:cNvSpPr txBox="1"/>
          <p:nvPr/>
        </p:nvSpPr>
        <p:spPr>
          <a:xfrm>
            <a:off x="1069035" y="1491252"/>
            <a:ext cx="8194675" cy="4889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92700">
            <a:spAutoFit/>
          </a:bodyPr>
          <a:lstStyle/>
          <a:p>
            <a:pPr indent="-457833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Feedback is a NECESSARY part of your training.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marR="1376045" rtl="0" algn="l">
              <a:lnSpc>
                <a:spcPct val="107142"/>
              </a:lnSpc>
              <a:spcBef>
                <a:spcPts val="104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Technologists offering verbal and written feedback.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Instructor feedback.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SzPts val="4200"/>
              <a:buFont typeface="Arial"/>
              <a:buNone/>
            </a:pPr>
            <a:r>
              <a:t/>
            </a:r>
            <a:endParaRPr sz="4200">
              <a:latin typeface="Arial"/>
              <a:ea typeface="Arial"/>
              <a:cs typeface="Arial"/>
              <a:sym typeface="Arial"/>
            </a:endParaRPr>
          </a:p>
          <a:p>
            <a:pPr indent="-229234" lvl="0" marL="241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Your goals: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marR="147320" rtl="0" algn="l">
              <a:lnSpc>
                <a:spcPct val="107142"/>
              </a:lnSpc>
              <a:spcBef>
                <a:spcPts val="114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Try to implement suggestions and show that you are listening.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Try not to focus solely on the negative!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3" lvl="0" marL="469900" rtl="0" algn="l">
              <a:lnSpc>
                <a:spcPct val="100000"/>
              </a:lnSpc>
              <a:spcBef>
                <a:spcPts val="69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Use feedback to create goals.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title"/>
          </p:nvPr>
        </p:nvSpPr>
        <p:spPr>
          <a:xfrm>
            <a:off x="764235" y="481076"/>
            <a:ext cx="3399154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CompTracker</a:t>
            </a:r>
            <a:endParaRPr/>
          </a:p>
        </p:txBody>
      </p:sp>
      <p:sp>
        <p:nvSpPr>
          <p:cNvPr id="129" name="Google Shape;129;p13"/>
          <p:cNvSpPr txBox="1"/>
          <p:nvPr/>
        </p:nvSpPr>
        <p:spPr>
          <a:xfrm>
            <a:off x="1297939" y="1571593"/>
            <a:ext cx="7117080" cy="3352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43175">
            <a:spAutoFit/>
          </a:bodyPr>
          <a:lstStyle/>
          <a:p>
            <a:pPr indent="-457200" lvl="0" marL="4699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Used extensively during clinical placement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457834" lvl="1" marL="1213485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Feedback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4" lvl="1" marL="1213485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Attendance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4" lvl="1" marL="1213485" rtl="0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Logbook lines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-457834" lvl="1" marL="1213485" rtl="0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Objective forms</a:t>
            </a:r>
            <a:endParaRPr sz="2400">
              <a:latin typeface="Arial"/>
              <a:ea typeface="Arial"/>
              <a:cs typeface="Arial"/>
              <a:sym typeface="Arial"/>
            </a:endParaRPr>
          </a:p>
          <a:p>
            <a:pPr indent="0" lvl="1" marL="0" rtl="0" algn="l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SzPts val="3700"/>
              <a:buFont typeface="Arial"/>
              <a:buNone/>
            </a:pPr>
            <a:r>
              <a:t/>
            </a:r>
            <a:endParaRPr sz="3700">
              <a:latin typeface="Arial"/>
              <a:ea typeface="Arial"/>
              <a:cs typeface="Arial"/>
              <a:sym typeface="Arial"/>
            </a:endParaRPr>
          </a:p>
          <a:p>
            <a:pPr indent="-457200" lvl="0" marL="469265" marR="868044" rtl="0" algn="l">
              <a:lnSpc>
                <a:spcPct val="107142"/>
              </a:lnSpc>
              <a:spcBef>
                <a:spcPts val="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Will have thorough orientation before starting in clinical placement.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4"/>
          <p:cNvSpPr txBox="1"/>
          <p:nvPr>
            <p:ph type="title"/>
          </p:nvPr>
        </p:nvSpPr>
        <p:spPr>
          <a:xfrm>
            <a:off x="840435" y="622553"/>
            <a:ext cx="6009640" cy="696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Emergency Contact Info</a:t>
            </a:r>
            <a:endParaRPr/>
          </a:p>
        </p:txBody>
      </p:sp>
      <p:sp>
        <p:nvSpPr>
          <p:cNvPr id="136" name="Google Shape;136;p14"/>
          <p:cNvSpPr txBox="1"/>
          <p:nvPr/>
        </p:nvSpPr>
        <p:spPr>
          <a:xfrm>
            <a:off x="1297939" y="1745742"/>
            <a:ext cx="8047990" cy="2570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62850">
            <a:spAutoFit/>
          </a:bodyPr>
          <a:lstStyle/>
          <a:p>
            <a:pPr indent="-228600" lvl="0" marL="241300" marR="5080" rtl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Update contact information on CompTracker– this information can only be accessed by	instructors, site liaisons/clinical instructors.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SzPts val="3200"/>
              <a:buFont typeface="Arial"/>
              <a:buNone/>
            </a:pPr>
            <a:r>
              <a:t/>
            </a:r>
            <a:endParaRPr sz="3200">
              <a:latin typeface="Arial"/>
              <a:ea typeface="Arial"/>
              <a:cs typeface="Arial"/>
              <a:sym typeface="Arial"/>
            </a:endParaRPr>
          </a:p>
          <a:p>
            <a:pPr indent="-229234" lvl="1" marL="698500" rtl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Phone number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-328294" lvl="1" marL="79756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2800"/>
              <a:buFont typeface="Arial"/>
              <a:buChar char="•"/>
            </a:pPr>
            <a:r>
              <a:rPr lang="en-US" sz="2800">
                <a:latin typeface="Arial"/>
                <a:ea typeface="Arial"/>
                <a:cs typeface="Arial"/>
                <a:sym typeface="Arial"/>
              </a:rPr>
              <a:t>email</a:t>
            </a:r>
            <a:endParaRPr sz="28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/>
          <p:nvPr/>
        </p:nvSpPr>
        <p:spPr>
          <a:xfrm>
            <a:off x="5365496" y="6455460"/>
            <a:ext cx="1439400" cy="166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205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>
                <a:solidFill>
                  <a:srgbClr val="929292"/>
                </a:solidFill>
                <a:latin typeface="Arial"/>
                <a:ea typeface="Arial"/>
                <a:cs typeface="Arial"/>
                <a:sym typeface="Arial"/>
              </a:rPr>
              <a:t>©, </a:t>
            </a:r>
            <a:endParaRPr sz="1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5"/>
          <p:cNvSpPr txBox="1"/>
          <p:nvPr>
            <p:ph type="title"/>
          </p:nvPr>
        </p:nvSpPr>
        <p:spPr>
          <a:xfrm>
            <a:off x="-12700" y="481076"/>
            <a:ext cx="12217400" cy="6965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0" lvl="0" marL="127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trike="sngStrike"/>
              <a:t>	Lead Markers	</a:t>
            </a:r>
            <a:endParaRPr/>
          </a:p>
        </p:txBody>
      </p:sp>
      <p:sp>
        <p:nvSpPr>
          <p:cNvPr id="144" name="Google Shape;144;p15"/>
          <p:cNvSpPr txBox="1"/>
          <p:nvPr/>
        </p:nvSpPr>
        <p:spPr>
          <a:xfrm>
            <a:off x="6827773" y="4154148"/>
            <a:ext cx="68580" cy="284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1074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: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5"/>
          <p:cNvSpPr txBox="1"/>
          <p:nvPr>
            <p:ph idx="1" type="body"/>
          </p:nvPr>
        </p:nvSpPr>
        <p:spPr>
          <a:xfrm>
            <a:off x="26250" y="1436375"/>
            <a:ext cx="9434700" cy="48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13325">
            <a:spAutoFit/>
          </a:bodyPr>
          <a:lstStyle/>
          <a:p>
            <a:pPr indent="-287019" lvl="0" marL="349885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/>
              <a:t>Lead Markers MUST be visible on all images.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sz="2200"/>
          </a:p>
          <a:p>
            <a:pPr indent="-287019" lvl="0" marL="349885" rtl="0" algn="l">
              <a:lnSpc>
                <a:spcPct val="100000"/>
              </a:lnSpc>
              <a:spcBef>
                <a:spcPts val="1465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/>
              <a:t>Students will be assigned a specific student number (see list onEdenbrook)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r>
              <a:t/>
            </a:r>
            <a:endParaRPr sz="2200"/>
          </a:p>
          <a:p>
            <a:pPr indent="-287019" lvl="0" marL="349885" rtl="0" algn="l">
              <a:lnSpc>
                <a:spcPct val="117499"/>
              </a:lnSpc>
              <a:spcBef>
                <a:spcPts val="137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/>
              <a:t>Students are responsible for ordering lead markers and always having</a:t>
            </a:r>
            <a:endParaRPr/>
          </a:p>
          <a:p>
            <a:pPr indent="0" lvl="0" marL="349885" rtl="0" algn="l">
              <a:lnSpc>
                <a:spcPct val="1174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them available during each shift.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-287019" lvl="0" marL="349885" rtl="0" algn="l">
              <a:lnSpc>
                <a:spcPct val="100000"/>
              </a:lnSpc>
              <a:spcBef>
                <a:spcPts val="147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/>
              <a:t>Recommended to order a minimum of 2-4 set </a:t>
            </a:r>
            <a:r>
              <a:rPr baseline="30000" lang="en-US" sz="3000"/>
              <a:t>s</a:t>
            </a:r>
            <a:endParaRPr baseline="30000" sz="30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50"/>
              <a:buFont typeface="Arial"/>
              <a:buNone/>
            </a:pPr>
            <a:r>
              <a:t/>
            </a:r>
            <a:endParaRPr sz="3050"/>
          </a:p>
          <a:p>
            <a:pPr indent="-229234" lvl="1" marL="749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Small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7493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Plain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9234" lvl="1" marL="74930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L/R/arro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8000" y="4267200"/>
            <a:ext cx="32004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261" y="18216"/>
            <a:ext cx="711991" cy="7604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2025-06-02T23:14:02Z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2025-06-03T00:00:00Z</vt:filetime>
  </property>
  <property fmtid="{D5CDD505-2E9C-101B-9397-08002B2CF9AE}" pid="3" name="LastSaved">
    <vt:filetime>2025-06-02T00:00:00Z</vt:filetime>
  </property>
</Properties>
</file>