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jpg" ContentType="image/jp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3"/>
                </a:lnTo>
                <a:lnTo>
                  <a:pt x="12192000" y="3200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646167" y="2372360"/>
            <a:ext cx="5390515" cy="11836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3"/>
                </a:lnTo>
                <a:lnTo>
                  <a:pt x="12192000" y="3200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771524"/>
            <a:ext cx="5385435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725942"/>
            <a:ext cx="6303645" cy="3628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g"/><Relationship Id="rId3" Type="http://schemas.openxmlformats.org/officeDocument/2006/relationships/image" Target="../media/image3.jpg"/><Relationship Id="rId4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hyperlink" Target="https://www.wolfmed.com/cath-iv-angio-22gx1-200-cs.html" TargetMode="External"/><Relationship Id="rId4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hyperlink" Target="https://www.wolfmed.com/tourniquet-latex-free-1000-cs.html" TargetMode="External"/><Relationship Id="rId4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RFncdUfaJNg" TargetMode="External"/><Relationship Id="rId3" Type="http://schemas.openxmlformats.org/officeDocument/2006/relationships/image" Target="../media/image8.png"/><Relationship Id="rId4" Type="http://schemas.openxmlformats.org/officeDocument/2006/relationships/hyperlink" Target="https://www.bluelight.org/xf/threads/injection-iv-complications-and-info-megathread-faq-iii-vs-i-want-blood.602800/page-11" TargetMode="External"/><Relationship Id="rId5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0.png"/><Relationship Id="rId4" Type="http://schemas.openxmlformats.org/officeDocument/2006/relationships/hyperlink" Target="https://www.bd.com/en-us/offerings/capabilities/infusion-therapy/iv-administration-sets/iv-extension-sets" TargetMode="External"/><Relationship Id="rId5" Type="http://schemas.openxmlformats.org/officeDocument/2006/relationships/hyperlink" Target="https://www.emsstuff.com/saline-flush-prefilled-10ml-syringe/" TargetMode="External"/><Relationship Id="rId6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hyperlink" Target="https://www.3m.com/3M/en_US/company-us/all-3m-products/~/All-3M-Products/Health-Care/Medical/Tegaderm/?N=5002385%2B8707795%2B8707798%2B8711017%2B8711738%2B3294857497&amp;rt=r3" TargetMode="External"/><Relationship Id="rId4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aq8OwFaIQ4I" TargetMode="External"/><Relationship Id="rId3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hyperlink" Target="https://www.medicinenet.com/hematoma/article.htm#can_a_hematoma_resolve_go_away_without_treatment" TargetMode="External"/><Relationship Id="rId4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Relationship Id="rId4" Type="http://schemas.openxmlformats.org/officeDocument/2006/relationships/image" Target="../media/image1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Relationship Id="rId3" Type="http://schemas.openxmlformats.org/officeDocument/2006/relationships/image" Target="../media/image1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4560"/>
              </a:lnSpc>
              <a:spcBef>
                <a:spcPts val="95"/>
              </a:spcBef>
            </a:pPr>
            <a:r>
              <a:rPr dirty="0" sz="4000"/>
              <a:t>MRAD</a:t>
            </a:r>
            <a:r>
              <a:rPr dirty="0" sz="4000" spc="-85"/>
              <a:t> </a:t>
            </a:r>
            <a:r>
              <a:rPr dirty="0" sz="4000"/>
              <a:t>240:</a:t>
            </a:r>
            <a:r>
              <a:rPr dirty="0" sz="4000" spc="-85"/>
              <a:t> </a:t>
            </a:r>
            <a:r>
              <a:rPr dirty="0" sz="4000" spc="-10"/>
              <a:t>Specialized</a:t>
            </a:r>
            <a:endParaRPr sz="4000"/>
          </a:p>
          <a:p>
            <a:pPr marL="12700">
              <a:lnSpc>
                <a:spcPts val="4560"/>
              </a:lnSpc>
            </a:pPr>
            <a:r>
              <a:rPr dirty="0" sz="4000"/>
              <a:t>Imaging</a:t>
            </a:r>
            <a:r>
              <a:rPr dirty="0" sz="4000" spc="-155"/>
              <a:t> </a:t>
            </a:r>
            <a:r>
              <a:rPr dirty="0" sz="4000" spc="-50"/>
              <a:t>1</a:t>
            </a:r>
            <a:endParaRPr sz="4000"/>
          </a:p>
        </p:txBody>
      </p:sp>
      <p:sp>
        <p:nvSpPr>
          <p:cNvPr id="3" name="object 3" descr=""/>
          <p:cNvSpPr txBox="1"/>
          <p:nvPr/>
        </p:nvSpPr>
        <p:spPr>
          <a:xfrm>
            <a:off x="4646167" y="3779011"/>
            <a:ext cx="212217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>
                <a:latin typeface="Arial MT"/>
                <a:cs typeface="Arial MT"/>
              </a:rPr>
              <a:t>Venipuncture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526905" cy="3458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25120" indent="-312420">
              <a:lnSpc>
                <a:spcPct val="100000"/>
              </a:lnSpc>
              <a:spcBef>
                <a:spcPts val="100"/>
              </a:spcBef>
              <a:buChar char="•"/>
              <a:tabLst>
                <a:tab pos="325120" algn="l"/>
              </a:tabLst>
            </a:pPr>
            <a:r>
              <a:rPr dirty="0" sz="2400">
                <a:latin typeface="Arial MT"/>
                <a:cs typeface="Arial MT"/>
              </a:rPr>
              <a:t>Discuss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anatomy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procedures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associated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venipuncture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Describe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all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equipment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perform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venipuncture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325120" indent="-312420">
              <a:lnSpc>
                <a:spcPts val="2735"/>
              </a:lnSpc>
              <a:buChar char="•"/>
              <a:tabLst>
                <a:tab pos="325120" algn="l"/>
              </a:tabLst>
            </a:pPr>
            <a:r>
              <a:rPr dirty="0" sz="2400">
                <a:latin typeface="Arial MT"/>
                <a:cs typeface="Arial MT"/>
              </a:rPr>
              <a:t>Describe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infection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control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measures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needed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maintaining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aseptic</a:t>
            </a:r>
            <a:endParaRPr sz="2400">
              <a:latin typeface="Arial MT"/>
              <a:cs typeface="Arial MT"/>
            </a:endParaRPr>
          </a:p>
          <a:p>
            <a:pPr marL="241300">
              <a:lnSpc>
                <a:spcPts val="2735"/>
              </a:lnSpc>
            </a:pPr>
            <a:r>
              <a:rPr dirty="0" sz="2400">
                <a:latin typeface="Arial MT"/>
                <a:cs typeface="Arial MT"/>
              </a:rPr>
              <a:t>technique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venipuncture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2400">
              <a:latin typeface="Arial MT"/>
              <a:cs typeface="Arial MT"/>
            </a:endParaRPr>
          </a:p>
          <a:p>
            <a:pPr marL="325120" indent="-312420">
              <a:lnSpc>
                <a:spcPct val="100000"/>
              </a:lnSpc>
              <a:buChar char="•"/>
              <a:tabLst>
                <a:tab pos="325120" algn="l"/>
              </a:tabLst>
            </a:pPr>
            <a:r>
              <a:rPr dirty="0" sz="2400">
                <a:latin typeface="Arial MT"/>
                <a:cs typeface="Arial MT"/>
              </a:rPr>
              <a:t>Describe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challenges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venipuncture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how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overcome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them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Intravenous</a:t>
            </a:r>
            <a:r>
              <a:rPr dirty="0" spc="-150"/>
              <a:t> </a:t>
            </a:r>
            <a:r>
              <a:rPr dirty="0" spc="-10"/>
              <a:t>Cannulation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610090" cy="3249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Administering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medication,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fluids,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products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directly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vein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Rapid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infusion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cardiovascular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system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Why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 spc="-35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department?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0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Most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common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reason-</a:t>
            </a:r>
            <a:r>
              <a:rPr dirty="0" sz="2200">
                <a:latin typeface="Arial MT"/>
                <a:cs typeface="Arial MT"/>
              </a:rPr>
              <a:t>Contrast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administration</a:t>
            </a:r>
            <a:endParaRPr sz="2200">
              <a:latin typeface="Arial MT"/>
              <a:cs typeface="Arial MT"/>
            </a:endParaRPr>
          </a:p>
          <a:p>
            <a:pPr lvl="1" marL="698500" marR="95885" indent="-228600">
              <a:lnSpc>
                <a:spcPts val="2380"/>
              </a:lnSpc>
              <a:spcBef>
                <a:spcPts val="535"/>
              </a:spcBef>
              <a:buChar char="•"/>
              <a:tabLst>
                <a:tab pos="698500" algn="l"/>
              </a:tabLst>
            </a:pPr>
            <a:r>
              <a:rPr dirty="0" sz="2200" spc="-20">
                <a:latin typeface="Arial MT"/>
                <a:cs typeface="Arial MT"/>
              </a:rPr>
              <a:t>Angiography-</a:t>
            </a:r>
            <a:r>
              <a:rPr dirty="0" sz="2200">
                <a:latin typeface="Arial MT"/>
                <a:cs typeface="Arial MT"/>
              </a:rPr>
              <a:t>Antibiotic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saline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administration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lumbar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provocative discography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Choosing</a:t>
            </a:r>
            <a:r>
              <a:rPr dirty="0" spc="-85"/>
              <a:t> </a:t>
            </a:r>
            <a:r>
              <a:rPr dirty="0"/>
              <a:t>a</a:t>
            </a:r>
            <a:r>
              <a:rPr dirty="0" spc="-95"/>
              <a:t> </a:t>
            </a:r>
            <a:r>
              <a:rPr dirty="0"/>
              <a:t>Venipuncture</a:t>
            </a:r>
            <a:r>
              <a:rPr dirty="0" spc="-80"/>
              <a:t> </a:t>
            </a:r>
            <a:r>
              <a:rPr dirty="0" spc="-20"/>
              <a:t>Site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7724775" cy="4184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How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long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does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IV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stay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in?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How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much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fluid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pushed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through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it?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More/faster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fluids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=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larger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vein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88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reestablish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IV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another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time?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New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IVs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always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started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more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proximal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than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previous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Use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most</a:t>
            </a:r>
            <a:r>
              <a:rPr dirty="0" sz="2100" spc="-1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distal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site</a:t>
            </a:r>
            <a:r>
              <a:rPr dirty="0" sz="2100" spc="-10">
                <a:latin typeface="Arial MT"/>
                <a:cs typeface="Arial MT"/>
              </a:rPr>
              <a:t> possible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880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patient’s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veins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tolerate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cannulation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this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site?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Choosing</a:t>
            </a:r>
            <a:r>
              <a:rPr dirty="0" spc="-35"/>
              <a:t> </a:t>
            </a:r>
            <a:r>
              <a:rPr dirty="0"/>
              <a:t>a</a:t>
            </a:r>
            <a:r>
              <a:rPr dirty="0" spc="-55"/>
              <a:t> </a:t>
            </a:r>
            <a:r>
              <a:rPr dirty="0"/>
              <a:t>Site</a:t>
            </a:r>
            <a:r>
              <a:rPr dirty="0" spc="-50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8214359" cy="4069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seen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palpated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least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twice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diameter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needle/catheter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7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Does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bend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curve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least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length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needle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9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Never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start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IV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over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joint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5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Always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upper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limb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unless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absolutely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necessary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IVs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in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lower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limb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are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never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done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on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ambulatory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patients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Common</a:t>
            </a:r>
            <a:r>
              <a:rPr dirty="0" spc="-110"/>
              <a:t> </a:t>
            </a:r>
            <a:r>
              <a:rPr dirty="0"/>
              <a:t>Venipuncture</a:t>
            </a:r>
            <a:r>
              <a:rPr dirty="0" spc="-140"/>
              <a:t> </a:t>
            </a:r>
            <a:r>
              <a:rPr dirty="0" spc="-10"/>
              <a:t>Sites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5588508" y="1018982"/>
            <a:ext cx="3194685" cy="5306060"/>
            <a:chOff x="5588508" y="1018982"/>
            <a:chExt cx="3194685" cy="530606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5000" y="1018982"/>
              <a:ext cx="3068000" cy="530580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5598414" y="1824989"/>
              <a:ext cx="949960" cy="824865"/>
            </a:xfrm>
            <a:custGeom>
              <a:avLst/>
              <a:gdLst/>
              <a:ahLst/>
              <a:cxnLst/>
              <a:rect l="l" t="t" r="r" b="b"/>
              <a:pathLst>
                <a:path w="949959" h="824864">
                  <a:moveTo>
                    <a:pt x="0" y="412241"/>
                  </a:moveTo>
                  <a:lnTo>
                    <a:pt x="2786" y="367317"/>
                  </a:lnTo>
                  <a:lnTo>
                    <a:pt x="10952" y="323795"/>
                  </a:lnTo>
                  <a:lnTo>
                    <a:pt x="24207" y="281927"/>
                  </a:lnTo>
                  <a:lnTo>
                    <a:pt x="42261" y="241965"/>
                  </a:lnTo>
                  <a:lnTo>
                    <a:pt x="64826" y="204159"/>
                  </a:lnTo>
                  <a:lnTo>
                    <a:pt x="91610" y="168761"/>
                  </a:lnTo>
                  <a:lnTo>
                    <a:pt x="122324" y="136022"/>
                  </a:lnTo>
                  <a:lnTo>
                    <a:pt x="156678" y="106194"/>
                  </a:lnTo>
                  <a:lnTo>
                    <a:pt x="194383" y="79528"/>
                  </a:lnTo>
                  <a:lnTo>
                    <a:pt x="235147" y="56275"/>
                  </a:lnTo>
                  <a:lnTo>
                    <a:pt x="278682" y="36686"/>
                  </a:lnTo>
                  <a:lnTo>
                    <a:pt x="324697" y="21012"/>
                  </a:lnTo>
                  <a:lnTo>
                    <a:pt x="372902" y="9506"/>
                  </a:lnTo>
                  <a:lnTo>
                    <a:pt x="423009" y="2418"/>
                  </a:lnTo>
                  <a:lnTo>
                    <a:pt x="474726" y="0"/>
                  </a:lnTo>
                  <a:lnTo>
                    <a:pt x="526442" y="2418"/>
                  </a:lnTo>
                  <a:lnTo>
                    <a:pt x="576549" y="9506"/>
                  </a:lnTo>
                  <a:lnTo>
                    <a:pt x="624754" y="21012"/>
                  </a:lnTo>
                  <a:lnTo>
                    <a:pt x="670769" y="36686"/>
                  </a:lnTo>
                  <a:lnTo>
                    <a:pt x="714304" y="56275"/>
                  </a:lnTo>
                  <a:lnTo>
                    <a:pt x="755068" y="79528"/>
                  </a:lnTo>
                  <a:lnTo>
                    <a:pt x="792773" y="106194"/>
                  </a:lnTo>
                  <a:lnTo>
                    <a:pt x="827127" y="136022"/>
                  </a:lnTo>
                  <a:lnTo>
                    <a:pt x="857841" y="168761"/>
                  </a:lnTo>
                  <a:lnTo>
                    <a:pt x="884625" y="204159"/>
                  </a:lnTo>
                  <a:lnTo>
                    <a:pt x="907190" y="241965"/>
                  </a:lnTo>
                  <a:lnTo>
                    <a:pt x="925244" y="281927"/>
                  </a:lnTo>
                  <a:lnTo>
                    <a:pt x="938499" y="323795"/>
                  </a:lnTo>
                  <a:lnTo>
                    <a:pt x="946665" y="367317"/>
                  </a:lnTo>
                  <a:lnTo>
                    <a:pt x="949452" y="412241"/>
                  </a:lnTo>
                  <a:lnTo>
                    <a:pt x="946665" y="457166"/>
                  </a:lnTo>
                  <a:lnTo>
                    <a:pt x="938499" y="500688"/>
                  </a:lnTo>
                  <a:lnTo>
                    <a:pt x="925244" y="542556"/>
                  </a:lnTo>
                  <a:lnTo>
                    <a:pt x="907190" y="582518"/>
                  </a:lnTo>
                  <a:lnTo>
                    <a:pt x="884625" y="620324"/>
                  </a:lnTo>
                  <a:lnTo>
                    <a:pt x="857841" y="655722"/>
                  </a:lnTo>
                  <a:lnTo>
                    <a:pt x="827127" y="688461"/>
                  </a:lnTo>
                  <a:lnTo>
                    <a:pt x="792773" y="718289"/>
                  </a:lnTo>
                  <a:lnTo>
                    <a:pt x="755068" y="744955"/>
                  </a:lnTo>
                  <a:lnTo>
                    <a:pt x="714304" y="768208"/>
                  </a:lnTo>
                  <a:lnTo>
                    <a:pt x="670769" y="787797"/>
                  </a:lnTo>
                  <a:lnTo>
                    <a:pt x="624754" y="803471"/>
                  </a:lnTo>
                  <a:lnTo>
                    <a:pt x="576549" y="814977"/>
                  </a:lnTo>
                  <a:lnTo>
                    <a:pt x="526442" y="822065"/>
                  </a:lnTo>
                  <a:lnTo>
                    <a:pt x="474726" y="824483"/>
                  </a:lnTo>
                  <a:lnTo>
                    <a:pt x="423009" y="822065"/>
                  </a:lnTo>
                  <a:lnTo>
                    <a:pt x="372902" y="814977"/>
                  </a:lnTo>
                  <a:lnTo>
                    <a:pt x="324697" y="803471"/>
                  </a:lnTo>
                  <a:lnTo>
                    <a:pt x="278682" y="787797"/>
                  </a:lnTo>
                  <a:lnTo>
                    <a:pt x="235147" y="768208"/>
                  </a:lnTo>
                  <a:lnTo>
                    <a:pt x="194383" y="744955"/>
                  </a:lnTo>
                  <a:lnTo>
                    <a:pt x="156678" y="718289"/>
                  </a:lnTo>
                  <a:lnTo>
                    <a:pt x="122324" y="688461"/>
                  </a:lnTo>
                  <a:lnTo>
                    <a:pt x="91610" y="655722"/>
                  </a:lnTo>
                  <a:lnTo>
                    <a:pt x="64826" y="620324"/>
                  </a:lnTo>
                  <a:lnTo>
                    <a:pt x="42261" y="582518"/>
                  </a:lnTo>
                  <a:lnTo>
                    <a:pt x="24207" y="542556"/>
                  </a:lnTo>
                  <a:lnTo>
                    <a:pt x="10952" y="500688"/>
                  </a:lnTo>
                  <a:lnTo>
                    <a:pt x="2786" y="457166"/>
                  </a:lnTo>
                  <a:lnTo>
                    <a:pt x="0" y="412241"/>
                  </a:lnTo>
                  <a:close/>
                </a:path>
              </a:pathLst>
            </a:custGeom>
            <a:ln w="1981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5715762" y="1159001"/>
              <a:ext cx="949960" cy="666115"/>
            </a:xfrm>
            <a:custGeom>
              <a:avLst/>
              <a:gdLst/>
              <a:ahLst/>
              <a:cxnLst/>
              <a:rect l="l" t="t" r="r" b="b"/>
              <a:pathLst>
                <a:path w="949959" h="666114">
                  <a:moveTo>
                    <a:pt x="0" y="332994"/>
                  </a:moveTo>
                  <a:lnTo>
                    <a:pt x="3194" y="294161"/>
                  </a:lnTo>
                  <a:lnTo>
                    <a:pt x="12540" y="256645"/>
                  </a:lnTo>
                  <a:lnTo>
                    <a:pt x="27681" y="220693"/>
                  </a:lnTo>
                  <a:lnTo>
                    <a:pt x="48261" y="186556"/>
                  </a:lnTo>
                  <a:lnTo>
                    <a:pt x="73922" y="154484"/>
                  </a:lnTo>
                  <a:lnTo>
                    <a:pt x="104309" y="124728"/>
                  </a:lnTo>
                  <a:lnTo>
                    <a:pt x="139065" y="97536"/>
                  </a:lnTo>
                  <a:lnTo>
                    <a:pt x="177832" y="73158"/>
                  </a:lnTo>
                  <a:lnTo>
                    <a:pt x="220255" y="51845"/>
                  </a:lnTo>
                  <a:lnTo>
                    <a:pt x="265977" y="33847"/>
                  </a:lnTo>
                  <a:lnTo>
                    <a:pt x="314642" y="19414"/>
                  </a:lnTo>
                  <a:lnTo>
                    <a:pt x="365893" y="8795"/>
                  </a:lnTo>
                  <a:lnTo>
                    <a:pt x="419373" y="2240"/>
                  </a:lnTo>
                  <a:lnTo>
                    <a:pt x="474726" y="0"/>
                  </a:lnTo>
                  <a:lnTo>
                    <a:pt x="530078" y="2240"/>
                  </a:lnTo>
                  <a:lnTo>
                    <a:pt x="583558" y="8795"/>
                  </a:lnTo>
                  <a:lnTo>
                    <a:pt x="634809" y="19414"/>
                  </a:lnTo>
                  <a:lnTo>
                    <a:pt x="683474" y="33847"/>
                  </a:lnTo>
                  <a:lnTo>
                    <a:pt x="729196" y="51845"/>
                  </a:lnTo>
                  <a:lnTo>
                    <a:pt x="771619" y="73158"/>
                  </a:lnTo>
                  <a:lnTo>
                    <a:pt x="810387" y="97536"/>
                  </a:lnTo>
                  <a:lnTo>
                    <a:pt x="845142" y="124728"/>
                  </a:lnTo>
                  <a:lnTo>
                    <a:pt x="875529" y="154484"/>
                  </a:lnTo>
                  <a:lnTo>
                    <a:pt x="901190" y="186556"/>
                  </a:lnTo>
                  <a:lnTo>
                    <a:pt x="921770" y="220693"/>
                  </a:lnTo>
                  <a:lnTo>
                    <a:pt x="936911" y="256645"/>
                  </a:lnTo>
                  <a:lnTo>
                    <a:pt x="946257" y="294161"/>
                  </a:lnTo>
                  <a:lnTo>
                    <a:pt x="949452" y="332994"/>
                  </a:lnTo>
                  <a:lnTo>
                    <a:pt x="946257" y="371826"/>
                  </a:lnTo>
                  <a:lnTo>
                    <a:pt x="936911" y="409342"/>
                  </a:lnTo>
                  <a:lnTo>
                    <a:pt x="921770" y="445294"/>
                  </a:lnTo>
                  <a:lnTo>
                    <a:pt x="901190" y="479431"/>
                  </a:lnTo>
                  <a:lnTo>
                    <a:pt x="875529" y="511503"/>
                  </a:lnTo>
                  <a:lnTo>
                    <a:pt x="845142" y="541259"/>
                  </a:lnTo>
                  <a:lnTo>
                    <a:pt x="810387" y="568452"/>
                  </a:lnTo>
                  <a:lnTo>
                    <a:pt x="771619" y="592829"/>
                  </a:lnTo>
                  <a:lnTo>
                    <a:pt x="729196" y="614142"/>
                  </a:lnTo>
                  <a:lnTo>
                    <a:pt x="683474" y="632140"/>
                  </a:lnTo>
                  <a:lnTo>
                    <a:pt x="634809" y="646573"/>
                  </a:lnTo>
                  <a:lnTo>
                    <a:pt x="583558" y="657192"/>
                  </a:lnTo>
                  <a:lnTo>
                    <a:pt x="530078" y="663747"/>
                  </a:lnTo>
                  <a:lnTo>
                    <a:pt x="474726" y="665988"/>
                  </a:lnTo>
                  <a:lnTo>
                    <a:pt x="419373" y="663747"/>
                  </a:lnTo>
                  <a:lnTo>
                    <a:pt x="365893" y="657192"/>
                  </a:lnTo>
                  <a:lnTo>
                    <a:pt x="314642" y="646573"/>
                  </a:lnTo>
                  <a:lnTo>
                    <a:pt x="265977" y="632140"/>
                  </a:lnTo>
                  <a:lnTo>
                    <a:pt x="220255" y="614142"/>
                  </a:lnTo>
                  <a:lnTo>
                    <a:pt x="177832" y="592829"/>
                  </a:lnTo>
                  <a:lnTo>
                    <a:pt x="139065" y="568452"/>
                  </a:lnTo>
                  <a:lnTo>
                    <a:pt x="104309" y="541259"/>
                  </a:lnTo>
                  <a:lnTo>
                    <a:pt x="73922" y="511503"/>
                  </a:lnTo>
                  <a:lnTo>
                    <a:pt x="48261" y="479431"/>
                  </a:lnTo>
                  <a:lnTo>
                    <a:pt x="27681" y="445294"/>
                  </a:lnTo>
                  <a:lnTo>
                    <a:pt x="12540" y="409342"/>
                  </a:lnTo>
                  <a:lnTo>
                    <a:pt x="3194" y="371826"/>
                  </a:lnTo>
                  <a:lnTo>
                    <a:pt x="0" y="332994"/>
                  </a:lnTo>
                  <a:close/>
                </a:path>
              </a:pathLst>
            </a:custGeom>
            <a:ln w="1981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03767" y="1490472"/>
            <a:ext cx="3149939" cy="465485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Antecubital</a:t>
            </a:r>
            <a:r>
              <a:rPr dirty="0" spc="-110"/>
              <a:t> </a:t>
            </a:r>
            <a:r>
              <a:rPr dirty="0"/>
              <a:t>Vein</a:t>
            </a:r>
            <a:r>
              <a:rPr dirty="0" spc="-110"/>
              <a:t> </a:t>
            </a:r>
            <a:r>
              <a:rPr dirty="0" spc="-25"/>
              <a:t>IV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643"/>
            <a:ext cx="6734809" cy="1834514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4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Most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common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choice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administration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100" spc="-10">
                <a:latin typeface="Arial MT"/>
                <a:cs typeface="Arial MT"/>
              </a:rPr>
              <a:t>Large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100" spc="-10">
                <a:latin typeface="Arial MT"/>
                <a:cs typeface="Arial MT"/>
              </a:rPr>
              <a:t>Strong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Easily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accessed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Short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term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97879" y="1516380"/>
            <a:ext cx="3707891" cy="338327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Before</a:t>
            </a:r>
            <a:r>
              <a:rPr dirty="0" spc="-70"/>
              <a:t> </a:t>
            </a:r>
            <a:r>
              <a:rPr dirty="0"/>
              <a:t>Starting</a:t>
            </a:r>
            <a:r>
              <a:rPr dirty="0" spc="-75"/>
              <a:t> </a:t>
            </a:r>
            <a:r>
              <a:rPr dirty="0"/>
              <a:t>an</a:t>
            </a:r>
            <a:r>
              <a:rPr dirty="0" spc="-80"/>
              <a:t> </a:t>
            </a:r>
            <a:r>
              <a:rPr dirty="0" spc="-25"/>
              <a:t>IV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4208780" cy="39185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Review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requisition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Follow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“6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Rights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Rule”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900" algn="l"/>
              </a:tabLst>
            </a:pP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right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 spc="-20" b="1">
                <a:latin typeface="Arial"/>
                <a:cs typeface="Arial"/>
              </a:rPr>
              <a:t>dose</a:t>
            </a:r>
            <a:endParaRPr sz="220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465"/>
              </a:spcBef>
              <a:buAutoNum type="arabicPeriod"/>
              <a:tabLst>
                <a:tab pos="469900" algn="l"/>
              </a:tabLst>
            </a:pP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right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10" b="1">
                <a:latin typeface="Arial"/>
                <a:cs typeface="Arial"/>
              </a:rPr>
              <a:t>medication</a:t>
            </a:r>
            <a:endParaRPr sz="220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470"/>
              </a:spcBef>
              <a:buAutoNum type="arabicPeriod"/>
              <a:tabLst>
                <a:tab pos="469900" algn="l"/>
              </a:tabLst>
            </a:pP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right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 spc="-10" b="1">
                <a:latin typeface="Arial"/>
                <a:cs typeface="Arial"/>
              </a:rPr>
              <a:t>patient</a:t>
            </a:r>
            <a:endParaRPr sz="220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480"/>
              </a:spcBef>
              <a:buAutoNum type="arabicPeriod"/>
              <a:tabLst>
                <a:tab pos="469900" algn="l"/>
              </a:tabLst>
            </a:pPr>
            <a:r>
              <a:rPr dirty="0" sz="2200">
                <a:latin typeface="Arial MT"/>
                <a:cs typeface="Arial MT"/>
              </a:rPr>
              <a:t>At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right </a:t>
            </a:r>
            <a:r>
              <a:rPr dirty="0" sz="2200" spc="-20" b="1">
                <a:latin typeface="Arial"/>
                <a:cs typeface="Arial"/>
              </a:rPr>
              <a:t>time</a:t>
            </a:r>
            <a:endParaRPr sz="220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470"/>
              </a:spcBef>
              <a:buAutoNum type="arabicPeriod"/>
              <a:tabLst>
                <a:tab pos="469900" algn="l"/>
              </a:tabLst>
            </a:pPr>
            <a:r>
              <a:rPr dirty="0" sz="2200">
                <a:latin typeface="Arial MT"/>
                <a:cs typeface="Arial MT"/>
              </a:rPr>
              <a:t>By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right</a:t>
            </a:r>
            <a:r>
              <a:rPr dirty="0" sz="2200" spc="-15">
                <a:latin typeface="Arial MT"/>
                <a:cs typeface="Arial MT"/>
              </a:rPr>
              <a:t> </a:t>
            </a:r>
            <a:r>
              <a:rPr dirty="0" sz="2200" spc="-10" b="1">
                <a:latin typeface="Arial"/>
                <a:cs typeface="Arial"/>
              </a:rPr>
              <a:t>route</a:t>
            </a:r>
            <a:endParaRPr sz="220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470"/>
              </a:spcBef>
              <a:buAutoNum type="arabicPeriod"/>
              <a:tabLst>
                <a:tab pos="469900" algn="l"/>
              </a:tabLst>
            </a:pP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right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10" b="1">
                <a:latin typeface="Arial"/>
                <a:cs typeface="Arial"/>
              </a:rPr>
              <a:t>documentation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5773623"/>
            <a:ext cx="198120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i="1">
                <a:latin typeface="Arial"/>
                <a:cs typeface="Arial"/>
              </a:rPr>
              <a:t>Ehrlich</a:t>
            </a:r>
            <a:r>
              <a:rPr dirty="0" sz="1100" spc="-10" i="1">
                <a:latin typeface="Arial"/>
                <a:cs typeface="Arial"/>
              </a:rPr>
              <a:t> </a:t>
            </a:r>
            <a:r>
              <a:rPr dirty="0" sz="1100" i="1">
                <a:latin typeface="Arial"/>
                <a:cs typeface="Arial"/>
              </a:rPr>
              <a:t>9th</a:t>
            </a:r>
            <a:r>
              <a:rPr dirty="0" sz="1100" spc="-25" i="1">
                <a:latin typeface="Arial"/>
                <a:cs typeface="Arial"/>
              </a:rPr>
              <a:t> </a:t>
            </a:r>
            <a:r>
              <a:rPr dirty="0" sz="1100" i="1">
                <a:latin typeface="Arial"/>
                <a:cs typeface="Arial"/>
              </a:rPr>
              <a:t>ed.</a:t>
            </a:r>
            <a:r>
              <a:rPr dirty="0" sz="1100" spc="-20" i="1">
                <a:latin typeface="Arial"/>
                <a:cs typeface="Arial"/>
              </a:rPr>
              <a:t> </a:t>
            </a:r>
            <a:r>
              <a:rPr dirty="0" sz="1100" i="1">
                <a:latin typeface="Arial"/>
                <a:cs typeface="Arial"/>
              </a:rPr>
              <a:t>pg</a:t>
            </a:r>
            <a:r>
              <a:rPr dirty="0" sz="1100" spc="-15" i="1">
                <a:latin typeface="Arial"/>
                <a:cs typeface="Arial"/>
              </a:rPr>
              <a:t> </a:t>
            </a:r>
            <a:r>
              <a:rPr dirty="0" sz="1100" i="1">
                <a:latin typeface="Arial"/>
                <a:cs typeface="Arial"/>
              </a:rPr>
              <a:t>243</a:t>
            </a:r>
            <a:r>
              <a:rPr dirty="0" sz="1100" spc="-10" i="1">
                <a:latin typeface="Arial"/>
                <a:cs typeface="Arial"/>
              </a:rPr>
              <a:t> </a:t>
            </a:r>
            <a:r>
              <a:rPr dirty="0" sz="1100" i="1">
                <a:latin typeface="Arial"/>
                <a:cs typeface="Arial"/>
              </a:rPr>
              <a:t>Box</a:t>
            </a:r>
            <a:r>
              <a:rPr dirty="0" sz="1100" spc="-15" i="1">
                <a:latin typeface="Arial"/>
                <a:cs typeface="Arial"/>
              </a:rPr>
              <a:t> </a:t>
            </a:r>
            <a:r>
              <a:rPr dirty="0" sz="1100" spc="-10" i="1">
                <a:latin typeface="Arial"/>
                <a:cs typeface="Arial"/>
              </a:rPr>
              <a:t>14-</a:t>
            </a:r>
            <a:r>
              <a:rPr dirty="0" sz="1100" spc="-50" i="1">
                <a:latin typeface="Arial"/>
                <a:cs typeface="Arial"/>
              </a:rPr>
              <a:t>1</a:t>
            </a:r>
            <a:endParaRPr sz="11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Introducing</a:t>
            </a:r>
            <a:r>
              <a:rPr dirty="0" spc="-75"/>
              <a:t> </a:t>
            </a:r>
            <a:r>
              <a:rPr dirty="0"/>
              <a:t>Yourself</a:t>
            </a:r>
            <a:r>
              <a:rPr dirty="0" spc="-85"/>
              <a:t> </a:t>
            </a:r>
            <a:r>
              <a:rPr dirty="0"/>
              <a:t>to</a:t>
            </a:r>
            <a:r>
              <a:rPr dirty="0" spc="-75"/>
              <a:t> </a:t>
            </a:r>
            <a:r>
              <a:rPr dirty="0"/>
              <a:t>the</a:t>
            </a:r>
            <a:r>
              <a:rPr dirty="0" spc="-70"/>
              <a:t> </a:t>
            </a:r>
            <a:r>
              <a:rPr dirty="0" spc="-10"/>
              <a:t>Patient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643"/>
            <a:ext cx="10107930" cy="4215765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4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Similar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gaining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informed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consent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procedure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ts val="2395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Consent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form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signed</a:t>
            </a:r>
            <a:r>
              <a:rPr dirty="0" sz="2100" spc="-5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for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administration</a:t>
            </a:r>
            <a:r>
              <a:rPr dirty="0" sz="2100" spc="-6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of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contrast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or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joint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injection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doubles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 spc="-25">
                <a:latin typeface="Arial MT"/>
                <a:cs typeface="Arial MT"/>
              </a:rPr>
              <a:t>as</a:t>
            </a:r>
            <a:endParaRPr sz="2100">
              <a:latin typeface="Arial MT"/>
              <a:cs typeface="Arial MT"/>
            </a:endParaRPr>
          </a:p>
          <a:p>
            <a:pPr marL="698500">
              <a:lnSpc>
                <a:spcPts val="2395"/>
              </a:lnSpc>
            </a:pPr>
            <a:r>
              <a:rPr dirty="0" sz="2100">
                <a:latin typeface="Arial MT"/>
                <a:cs typeface="Arial MT"/>
              </a:rPr>
              <a:t>informed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consent</a:t>
            </a:r>
            <a:r>
              <a:rPr dirty="0" sz="2100" spc="-1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for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IV</a:t>
            </a:r>
            <a:r>
              <a:rPr dirty="0" sz="2100" spc="-10">
                <a:latin typeface="Arial MT"/>
                <a:cs typeface="Arial MT"/>
              </a:rPr>
              <a:t> start.</a:t>
            </a:r>
            <a:endParaRPr sz="2100">
              <a:latin typeface="Arial MT"/>
              <a:cs typeface="Arial MT"/>
            </a:endParaRPr>
          </a:p>
          <a:p>
            <a:pPr lvl="2" marL="1155700" indent="-228600">
              <a:lnSpc>
                <a:spcPct val="100000"/>
              </a:lnSpc>
              <a:spcBef>
                <a:spcPts val="290"/>
              </a:spcBef>
              <a:buChar char="•"/>
              <a:tabLst>
                <a:tab pos="1155700" algn="l"/>
              </a:tabLst>
            </a:pPr>
            <a:r>
              <a:rPr dirty="0" sz="1800">
                <a:latin typeface="Arial MT"/>
                <a:cs typeface="Arial MT"/>
              </a:rPr>
              <a:t>We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will</a:t>
            </a:r>
            <a:r>
              <a:rPr dirty="0" sz="1800" spc="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obtaining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expressed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consent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our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“patients”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lab</a:t>
            </a:r>
            <a:endParaRPr sz="1800">
              <a:latin typeface="Arial MT"/>
              <a:cs typeface="Arial MT"/>
            </a:endParaRPr>
          </a:p>
          <a:p>
            <a:pPr lvl="2">
              <a:lnSpc>
                <a:spcPct val="100000"/>
              </a:lnSpc>
              <a:spcBef>
                <a:spcPts val="1070"/>
              </a:spcBef>
              <a:buFont typeface="Arial MT"/>
              <a:buChar char="•"/>
            </a:pP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 spc="-20">
                <a:latin typeface="Arial MT"/>
                <a:cs typeface="Arial MT"/>
              </a:rPr>
              <a:t>SNOD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Student,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Name,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Occupation,</a:t>
            </a:r>
            <a:r>
              <a:rPr dirty="0" sz="2100" spc="-60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Duty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6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Double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ID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Contraindications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Risks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IV</a:t>
            </a:r>
            <a:r>
              <a:rPr dirty="0" spc="-15"/>
              <a:t> </a:t>
            </a:r>
            <a:r>
              <a:rPr dirty="0" spc="-10"/>
              <a:t>Equipment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7005955" cy="41040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Gloves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6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Fit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tightly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(May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want</a:t>
            </a:r>
            <a:r>
              <a:rPr dirty="0" sz="1900" spc="-1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size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down)</a:t>
            </a:r>
            <a:endParaRPr sz="19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buFont typeface="Arial MT"/>
              <a:buChar char="•"/>
            </a:pP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Sharps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container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Yellow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with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biohazard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symbol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Puncture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resistant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45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Once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closed,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will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not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reopen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4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NEVER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try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retrieve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something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from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sharps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container</a:t>
            </a:r>
            <a:endParaRPr sz="19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10"/>
              </a:spcBef>
              <a:buFont typeface="Arial MT"/>
              <a:buChar char="•"/>
            </a:pP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Needle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</a:tabLst>
            </a:pPr>
            <a:r>
              <a:rPr dirty="0" sz="1900" spc="-10">
                <a:latin typeface="Arial MT"/>
                <a:cs typeface="Arial MT"/>
              </a:rPr>
              <a:t>18-</a:t>
            </a:r>
            <a:r>
              <a:rPr dirty="0" sz="1900" spc="-25">
                <a:latin typeface="Arial MT"/>
                <a:cs typeface="Arial MT"/>
              </a:rPr>
              <a:t>22G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45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Purpose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and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vein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condition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will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determine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size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4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Faster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administration</a:t>
            </a:r>
            <a:r>
              <a:rPr dirty="0" sz="1900" spc="-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more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viscous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fluid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=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larger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needle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Needles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7535545" cy="40417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Butterfly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needle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6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No</a:t>
            </a:r>
            <a:r>
              <a:rPr dirty="0" sz="1900" spc="-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catheter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35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Used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draw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blood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Not</a:t>
            </a:r>
            <a:r>
              <a:rPr dirty="0" sz="1900" spc="-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left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</a:t>
            </a:r>
            <a:r>
              <a:rPr dirty="0" sz="1900" spc="-1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pt’s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body</a:t>
            </a:r>
            <a:endParaRPr sz="1900">
              <a:latin typeface="Arial MT"/>
              <a:cs typeface="Arial MT"/>
            </a:endParaRPr>
          </a:p>
          <a:p>
            <a:pPr lvl="1" marL="698500" marR="5080" indent="-228600">
              <a:lnSpc>
                <a:spcPts val="1820"/>
              </a:lnSpc>
              <a:spcBef>
                <a:spcPts val="495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Extension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tubing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allows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movement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syringe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without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dislodging needle</a:t>
            </a:r>
            <a:endParaRPr sz="19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20"/>
              </a:spcBef>
              <a:buFont typeface="Arial MT"/>
              <a:buChar char="•"/>
            </a:pP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Over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needle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catheter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Soft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flexible cannula</a:t>
            </a:r>
            <a:r>
              <a:rPr dirty="0" sz="1900" spc="-1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left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arm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45"/>
              </a:spcBef>
              <a:buChar char="•"/>
              <a:tabLst>
                <a:tab pos="698500" algn="l"/>
              </a:tabLst>
            </a:pPr>
            <a:r>
              <a:rPr dirty="0" sz="1900" spc="-10">
                <a:latin typeface="Arial MT"/>
                <a:cs typeface="Arial MT"/>
              </a:rPr>
              <a:t>Angiocatheter</a:t>
            </a:r>
            <a:endParaRPr sz="19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buFont typeface="Arial MT"/>
              <a:buChar char="•"/>
            </a:pP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Straight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through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needle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6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Not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used</a:t>
            </a:r>
            <a:r>
              <a:rPr dirty="0" sz="1900" spc="-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</a:t>
            </a:r>
            <a:r>
              <a:rPr dirty="0" sz="1900" spc="-25">
                <a:latin typeface="Arial MT"/>
                <a:cs typeface="Arial MT"/>
              </a:rPr>
              <a:t> DI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51035" y="1825751"/>
            <a:ext cx="3121209" cy="353872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Angiocath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37106"/>
            <a:ext cx="10248900" cy="3596640"/>
          </a:xfrm>
          <a:prstGeom prst="rect">
            <a:avLst/>
          </a:prstGeom>
        </p:spPr>
        <p:txBody>
          <a:bodyPr wrap="square" lIns="0" tIns="132080" rIns="0" bIns="0" rtlCol="0" vert="horz">
            <a:spAutoFit/>
          </a:bodyPr>
          <a:lstStyle/>
          <a:p>
            <a:pPr marL="241300" marR="5080" indent="-228600">
              <a:lnSpc>
                <a:spcPct val="70000"/>
              </a:lnSpc>
              <a:spcBef>
                <a:spcPts val="104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Small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plastic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catheter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surrounding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needle*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punctures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skin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and </a:t>
            </a:r>
            <a:r>
              <a:rPr dirty="0" sz="2600">
                <a:latin typeface="Arial MT"/>
                <a:cs typeface="Arial MT"/>
              </a:rPr>
              <a:t>vein,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guides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catheter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into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vein</a:t>
            </a:r>
            <a:endParaRPr sz="2600">
              <a:latin typeface="Arial MT"/>
              <a:cs typeface="Arial MT"/>
            </a:endParaRPr>
          </a:p>
          <a:p>
            <a:pPr lvl="1" marL="698500" indent="-228600">
              <a:lnSpc>
                <a:spcPts val="220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Gives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“flash”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when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needle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enters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vein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50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Gives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second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“flash”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when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catheter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enters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vein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2980"/>
              </a:lnSpc>
              <a:spcBef>
                <a:spcPts val="24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Push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point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catheter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hub</a:t>
            </a:r>
            <a:endParaRPr sz="2600">
              <a:latin typeface="Arial MT"/>
              <a:cs typeface="Arial MT"/>
            </a:endParaRPr>
          </a:p>
          <a:p>
            <a:pPr lvl="1" marL="698500" indent="-228600">
              <a:lnSpc>
                <a:spcPts val="250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One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handed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insertion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2970"/>
              </a:lnSpc>
              <a:spcBef>
                <a:spcPts val="241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Button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push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needle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retraction</a:t>
            </a:r>
            <a:endParaRPr sz="2600">
              <a:latin typeface="Arial MT"/>
              <a:cs typeface="Arial MT"/>
            </a:endParaRPr>
          </a:p>
          <a:p>
            <a:pPr lvl="1" marL="698500" indent="-228600">
              <a:lnSpc>
                <a:spcPts val="235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Cannot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undone!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495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Prevents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needle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sticks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174496" y="5718759"/>
            <a:ext cx="6227445" cy="223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300">
                <a:latin typeface="Arial MT"/>
                <a:cs typeface="Arial MT"/>
              </a:rPr>
              <a:t>*Bontrager</a:t>
            </a:r>
            <a:r>
              <a:rPr dirty="0" sz="1300" spc="-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says</a:t>
            </a:r>
            <a:r>
              <a:rPr dirty="0" sz="1300" spc="-1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needle</a:t>
            </a:r>
            <a:r>
              <a:rPr dirty="0" sz="1300" spc="-1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is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solid,</a:t>
            </a:r>
            <a:r>
              <a:rPr dirty="0" sz="1300" spc="-2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but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it</a:t>
            </a:r>
            <a:r>
              <a:rPr dirty="0" sz="1300" spc="-2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is</a:t>
            </a:r>
            <a:r>
              <a:rPr dirty="0" sz="1300" spc="-3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not</a:t>
            </a:r>
            <a:r>
              <a:rPr dirty="0" sz="1300" spc="-2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really</a:t>
            </a:r>
            <a:r>
              <a:rPr dirty="0" sz="1300" spc="-1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solid.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Has</a:t>
            </a:r>
            <a:r>
              <a:rPr dirty="0" sz="1300" spc="-2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a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canal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to</a:t>
            </a:r>
            <a:r>
              <a:rPr dirty="0" sz="1300" spc="-2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allow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for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 spc="-10">
                <a:latin typeface="Arial MT"/>
                <a:cs typeface="Arial MT"/>
              </a:rPr>
              <a:t>flash</a:t>
            </a:r>
            <a:endParaRPr sz="13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31707" y="3429000"/>
            <a:ext cx="3810000" cy="2247900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10069830" y="5775147"/>
            <a:ext cx="1999614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https://www.wolfmed.com/cath-iv-angio-22gx1-200-cs.htm</a:t>
            </a:r>
            <a:r>
              <a:rPr dirty="0" sz="600" spc="-10">
                <a:solidFill>
                  <a:srgbClr val="467885"/>
                </a:solidFill>
                <a:latin typeface="Arial MT"/>
                <a:cs typeface="Arial MT"/>
                <a:hlinkClick r:id="rId3"/>
              </a:rPr>
              <a:t>l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Tourniquet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07950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850"/>
              </a:spcBef>
              <a:buChar char="•"/>
              <a:tabLst>
                <a:tab pos="240665" algn="l"/>
              </a:tabLst>
            </a:pPr>
            <a:r>
              <a:rPr dirty="0"/>
              <a:t>Flexible</a:t>
            </a:r>
            <a:r>
              <a:rPr dirty="0" spc="-45"/>
              <a:t> </a:t>
            </a:r>
            <a:r>
              <a:rPr dirty="0"/>
              <a:t>rubber</a:t>
            </a:r>
            <a:r>
              <a:rPr dirty="0" spc="-80"/>
              <a:t> </a:t>
            </a:r>
            <a:r>
              <a:rPr dirty="0" spc="-20"/>
              <a:t>band</a:t>
            </a: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Char char="•"/>
              <a:tabLst>
                <a:tab pos="240665" algn="l"/>
              </a:tabLst>
            </a:pPr>
            <a:r>
              <a:rPr dirty="0"/>
              <a:t>Restricts</a:t>
            </a:r>
            <a:r>
              <a:rPr dirty="0" spc="-50"/>
              <a:t> </a:t>
            </a:r>
            <a:r>
              <a:rPr dirty="0"/>
              <a:t>venous</a:t>
            </a:r>
            <a:r>
              <a:rPr dirty="0" spc="-30"/>
              <a:t> </a:t>
            </a:r>
            <a:r>
              <a:rPr dirty="0"/>
              <a:t>flow</a:t>
            </a:r>
            <a:r>
              <a:rPr dirty="0" spc="-5"/>
              <a:t> </a:t>
            </a:r>
            <a:r>
              <a:rPr dirty="0"/>
              <a:t>out</a:t>
            </a:r>
            <a:r>
              <a:rPr dirty="0" spc="-30"/>
              <a:t> </a:t>
            </a:r>
            <a:r>
              <a:rPr dirty="0"/>
              <a:t>of</a:t>
            </a:r>
            <a:r>
              <a:rPr dirty="0" spc="-25"/>
              <a:t> arm</a:t>
            </a:r>
          </a:p>
          <a:p>
            <a:pPr marL="240665" indent="-227965">
              <a:lnSpc>
                <a:spcPct val="100000"/>
              </a:lnSpc>
              <a:spcBef>
                <a:spcPts val="770"/>
              </a:spcBef>
              <a:buChar char="•"/>
              <a:tabLst>
                <a:tab pos="240665" algn="l"/>
              </a:tabLst>
            </a:pPr>
            <a:r>
              <a:rPr dirty="0"/>
              <a:t>3-4</a:t>
            </a:r>
            <a:r>
              <a:rPr dirty="0" spc="-45"/>
              <a:t> </a:t>
            </a:r>
            <a:r>
              <a:rPr dirty="0"/>
              <a:t>inches</a:t>
            </a:r>
            <a:r>
              <a:rPr dirty="0" spc="-20"/>
              <a:t> </a:t>
            </a:r>
            <a:r>
              <a:rPr dirty="0"/>
              <a:t>above</a:t>
            </a:r>
            <a:r>
              <a:rPr dirty="0" spc="-25"/>
              <a:t> </a:t>
            </a:r>
            <a:r>
              <a:rPr dirty="0"/>
              <a:t>desired</a:t>
            </a:r>
            <a:r>
              <a:rPr dirty="0" spc="-45"/>
              <a:t> </a:t>
            </a:r>
            <a:r>
              <a:rPr dirty="0"/>
              <a:t>IV</a:t>
            </a:r>
            <a:r>
              <a:rPr dirty="0" spc="-25"/>
              <a:t> </a:t>
            </a:r>
            <a:r>
              <a:rPr dirty="0" spc="-20"/>
              <a:t>site</a:t>
            </a:r>
          </a:p>
          <a:p>
            <a:pPr marL="240665" indent="-227965">
              <a:lnSpc>
                <a:spcPct val="100000"/>
              </a:lnSpc>
              <a:spcBef>
                <a:spcPts val="760"/>
              </a:spcBef>
              <a:buChar char="•"/>
              <a:tabLst>
                <a:tab pos="240665" algn="l"/>
              </a:tabLst>
            </a:pPr>
            <a:r>
              <a:rPr dirty="0"/>
              <a:t>Max</a:t>
            </a:r>
            <a:r>
              <a:rPr dirty="0" spc="-25"/>
              <a:t> </a:t>
            </a:r>
            <a:r>
              <a:rPr dirty="0" spc="-10"/>
              <a:t>1-</a:t>
            </a:r>
            <a:r>
              <a:rPr dirty="0"/>
              <a:t>2</a:t>
            </a:r>
            <a:r>
              <a:rPr dirty="0" spc="-10"/>
              <a:t> </a:t>
            </a:r>
            <a:r>
              <a:rPr dirty="0"/>
              <a:t>minutes</a:t>
            </a:r>
            <a:r>
              <a:rPr dirty="0" spc="-20"/>
              <a:t> </a:t>
            </a:r>
            <a:r>
              <a:rPr dirty="0"/>
              <a:t>at</a:t>
            </a:r>
            <a:r>
              <a:rPr dirty="0" spc="-15"/>
              <a:t> </a:t>
            </a:r>
            <a:r>
              <a:rPr dirty="0" spc="-20"/>
              <a:t>once</a:t>
            </a: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Char char="•"/>
              <a:tabLst>
                <a:tab pos="240665" algn="l"/>
              </a:tabLst>
            </a:pPr>
            <a:r>
              <a:rPr dirty="0"/>
              <a:t>One</a:t>
            </a:r>
            <a:r>
              <a:rPr dirty="0" spc="-25"/>
              <a:t> </a:t>
            </a:r>
            <a:r>
              <a:rPr dirty="0"/>
              <a:t>per</a:t>
            </a:r>
            <a:r>
              <a:rPr dirty="0" spc="-15"/>
              <a:t> </a:t>
            </a:r>
            <a:r>
              <a:rPr dirty="0" spc="-10"/>
              <a:t>patient</a:t>
            </a:r>
          </a:p>
          <a:p>
            <a:pPr lvl="1" marL="697230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Leading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cause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infections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IV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starts</a:t>
            </a:r>
            <a:endParaRPr sz="2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765"/>
              </a:spcBef>
              <a:buChar char="•"/>
              <a:tabLst>
                <a:tab pos="240665" algn="l"/>
              </a:tabLst>
            </a:pPr>
            <a:r>
              <a:rPr dirty="0"/>
              <a:t>Tight,</a:t>
            </a:r>
            <a:r>
              <a:rPr dirty="0" spc="-40"/>
              <a:t> </a:t>
            </a:r>
            <a:r>
              <a:rPr dirty="0"/>
              <a:t>but</a:t>
            </a:r>
            <a:r>
              <a:rPr dirty="0" spc="-20"/>
              <a:t> </a:t>
            </a:r>
            <a:r>
              <a:rPr dirty="0"/>
              <a:t>not</a:t>
            </a:r>
            <a:r>
              <a:rPr dirty="0" spc="-35"/>
              <a:t> </a:t>
            </a:r>
            <a:r>
              <a:rPr dirty="0" spc="-10"/>
              <a:t>painful</a:t>
            </a:r>
          </a:p>
          <a:p>
            <a:pPr marL="240665" indent="-227965">
              <a:lnSpc>
                <a:spcPct val="100000"/>
              </a:lnSpc>
              <a:spcBef>
                <a:spcPts val="765"/>
              </a:spcBef>
              <a:buChar char="•"/>
              <a:tabLst>
                <a:tab pos="240665" algn="l"/>
              </a:tabLst>
            </a:pPr>
            <a:r>
              <a:rPr dirty="0"/>
              <a:t>Tie</a:t>
            </a:r>
            <a:r>
              <a:rPr dirty="0" spc="-20"/>
              <a:t> </a:t>
            </a:r>
            <a:r>
              <a:rPr dirty="0"/>
              <a:t>so</a:t>
            </a:r>
            <a:r>
              <a:rPr dirty="0" spc="-30"/>
              <a:t> </a:t>
            </a:r>
            <a:r>
              <a:rPr dirty="0"/>
              <a:t>tails</a:t>
            </a:r>
            <a:r>
              <a:rPr dirty="0" spc="-20"/>
              <a:t> </a:t>
            </a:r>
            <a:r>
              <a:rPr dirty="0"/>
              <a:t>don’t</a:t>
            </a:r>
            <a:r>
              <a:rPr dirty="0" spc="-35"/>
              <a:t> </a:t>
            </a:r>
            <a:r>
              <a:rPr dirty="0"/>
              <a:t>flop</a:t>
            </a:r>
            <a:r>
              <a:rPr dirty="0" spc="-20"/>
              <a:t> </a:t>
            </a:r>
            <a:r>
              <a:rPr dirty="0"/>
              <a:t>onto</a:t>
            </a:r>
            <a:r>
              <a:rPr dirty="0" spc="-40"/>
              <a:t> </a:t>
            </a:r>
            <a:r>
              <a:rPr dirty="0"/>
              <a:t>injection</a:t>
            </a:r>
            <a:r>
              <a:rPr dirty="0" spc="-15"/>
              <a:t> </a:t>
            </a:r>
            <a:r>
              <a:rPr dirty="0" spc="-20"/>
              <a:t>site</a:t>
            </a: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Char char="•"/>
              <a:tabLst>
                <a:tab pos="240665" algn="l"/>
              </a:tabLst>
            </a:pPr>
            <a:r>
              <a:rPr dirty="0"/>
              <a:t>No</a:t>
            </a:r>
            <a:r>
              <a:rPr dirty="0" spc="-25"/>
              <a:t> </a:t>
            </a:r>
            <a:r>
              <a:rPr dirty="0" spc="-10"/>
              <a:t>rolls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88352" y="1656588"/>
            <a:ext cx="3142488" cy="357225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7596885" y="5328284"/>
            <a:ext cx="205613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https://www.wolfmed.com/tourniquet-latex-free-1000-cs.htm</a:t>
            </a:r>
            <a:r>
              <a:rPr dirty="0" sz="600" spc="-10">
                <a:solidFill>
                  <a:srgbClr val="467885"/>
                </a:solidFill>
                <a:latin typeface="Arial MT"/>
                <a:cs typeface="Arial MT"/>
                <a:hlinkClick r:id="rId3"/>
              </a:rPr>
              <a:t>l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How</a:t>
            </a:r>
            <a:r>
              <a:rPr dirty="0" spc="-30"/>
              <a:t> </a:t>
            </a:r>
            <a:r>
              <a:rPr dirty="0"/>
              <a:t>To</a:t>
            </a:r>
            <a:r>
              <a:rPr dirty="0" spc="-30"/>
              <a:t> </a:t>
            </a:r>
            <a:r>
              <a:rPr dirty="0"/>
              <a:t>Tie</a:t>
            </a:r>
            <a:r>
              <a:rPr dirty="0" spc="-50"/>
              <a:t> </a:t>
            </a:r>
            <a:r>
              <a:rPr dirty="0"/>
              <a:t>a</a:t>
            </a:r>
            <a:r>
              <a:rPr dirty="0" spc="-35"/>
              <a:t> </a:t>
            </a:r>
            <a:r>
              <a:rPr dirty="0" spc="-10"/>
              <a:t>Tourniquet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808291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lr>
                <a:srgbClr val="000000"/>
              </a:buClr>
              <a:buChar char="•"/>
              <a:tabLst>
                <a:tab pos="240029" algn="l"/>
              </a:tabLst>
            </a:pPr>
            <a:r>
              <a:rPr dirty="0" u="sng" sz="28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2"/>
              </a:rPr>
              <a:t>https://www.youtube.com/watch?v=RFncdUfaJNg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31670" y="2920656"/>
            <a:ext cx="2378781" cy="3176373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4567554" y="6209791"/>
            <a:ext cx="211772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https://www.bluelight.org/xf/threads/injection-iv-complications</a:t>
            </a:r>
            <a:r>
              <a:rPr dirty="0" sz="600" spc="-10">
                <a:solidFill>
                  <a:srgbClr val="467885"/>
                </a:solidFill>
                <a:latin typeface="Arial MT"/>
                <a:cs typeface="Arial MT"/>
                <a:hlinkClick r:id="rId4"/>
              </a:rPr>
              <a:t>-</a:t>
            </a:r>
            <a:r>
              <a:rPr dirty="0" sz="600" spc="500">
                <a:solidFill>
                  <a:srgbClr val="467885"/>
                </a:solidFill>
                <a:latin typeface="Arial MT"/>
                <a:cs typeface="Arial MT"/>
                <a:hlinkClick r:id="rId4"/>
              </a:rPr>
              <a:t> </a:t>
            </a: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and-info-megathread-faq-</a:t>
            </a:r>
            <a:r>
              <a:rPr dirty="0" u="sng" sz="60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iii-</a:t>
            </a: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vs-</a:t>
            </a:r>
            <a:r>
              <a:rPr dirty="0" u="sng" sz="60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i-</a:t>
            </a: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want-blood.602800/page-</a:t>
            </a:r>
            <a:r>
              <a:rPr dirty="0" u="sng" sz="600" spc="-25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11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Equipment</a:t>
            </a:r>
            <a:r>
              <a:rPr dirty="0" spc="-135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2887980" cy="14751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Extension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tubing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Saline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flush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3817085"/>
            <a:ext cx="8950960" cy="881380"/>
          </a:xfrm>
          <a:prstGeom prst="rect">
            <a:avLst/>
          </a:prstGeom>
        </p:spPr>
        <p:txBody>
          <a:bodyPr wrap="square" lIns="0" tIns="4635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6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Attach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saline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tubing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fill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saline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displace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air</a:t>
            </a:r>
            <a:endParaRPr sz="28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34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“priming”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line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65678" y="1664042"/>
            <a:ext cx="4052039" cy="167321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414004" y="1674627"/>
            <a:ext cx="3429000" cy="167689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8310118" y="3481578"/>
            <a:ext cx="353123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https://www.bd.com/en-us/offerings/capabilities/infusion-therapy/iv-administration-sets/iv-extension-</a:t>
            </a:r>
            <a:r>
              <a:rPr dirty="0" u="sng" sz="600" spc="-2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sets</a:t>
            </a:r>
            <a:endParaRPr sz="6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019294" y="3481578"/>
            <a:ext cx="208407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5"/>
              </a:rPr>
              <a:t>https://www.emsstuff.com/saline-flush-prefilled-10ml-syringe</a:t>
            </a:r>
            <a:r>
              <a:rPr dirty="0" sz="600" spc="-10">
                <a:solidFill>
                  <a:srgbClr val="467885"/>
                </a:solidFill>
                <a:latin typeface="Arial MT"/>
                <a:cs typeface="Arial MT"/>
                <a:hlinkClick r:id="rId5"/>
              </a:rPr>
              <a:t>/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Equipment</a:t>
            </a:r>
            <a:r>
              <a:rPr dirty="0" spc="-135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2041525" cy="27324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Alcohol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swabs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Gauze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Tape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4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Tegaderm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4947284"/>
            <a:ext cx="3271520" cy="11518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Blue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pads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Cotton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balls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bandaids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84719" y="2192590"/>
            <a:ext cx="3514725" cy="2304014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7855457" y="4625085"/>
            <a:ext cx="3361054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https://www.3m.com/3M/en_US/company-us/all-</a:t>
            </a:r>
            <a:r>
              <a:rPr dirty="0" u="sng" sz="600" spc="-2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3m-</a:t>
            </a: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products/~/All-3M-Products/Health</a:t>
            </a:r>
            <a:r>
              <a:rPr dirty="0" sz="600" spc="-10">
                <a:solidFill>
                  <a:srgbClr val="467885"/>
                </a:solidFill>
                <a:latin typeface="Arial MT"/>
                <a:cs typeface="Arial MT"/>
                <a:hlinkClick r:id="rId3"/>
              </a:rPr>
              <a:t>-</a:t>
            </a:r>
            <a:r>
              <a:rPr dirty="0" sz="600" spc="500">
                <a:solidFill>
                  <a:srgbClr val="467885"/>
                </a:solidFill>
                <a:latin typeface="Arial MT"/>
                <a:cs typeface="Arial MT"/>
                <a:hlinkClick r:id="rId3"/>
              </a:rPr>
              <a:t> </a:t>
            </a: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Care/Medical/Tegaderm/?N=5002385+8707795+8707798+8711017+8711738+3294857497&amp;rt=r3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Selecting</a:t>
            </a:r>
            <a:r>
              <a:rPr dirty="0" spc="-75"/>
              <a:t> </a:t>
            </a:r>
            <a:r>
              <a:rPr dirty="0"/>
              <a:t>a</a:t>
            </a:r>
            <a:r>
              <a:rPr dirty="0" spc="-60"/>
              <a:t> </a:t>
            </a:r>
            <a:r>
              <a:rPr dirty="0" spc="-20"/>
              <a:t>Vein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40739" y="1756917"/>
            <a:ext cx="5013325" cy="4191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168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316865" algn="l"/>
              </a:tabLst>
            </a:pPr>
            <a:r>
              <a:rPr dirty="0" sz="2200" spc="-20">
                <a:latin typeface="Arial MT"/>
                <a:cs typeface="Arial MT"/>
              </a:rPr>
              <a:t>Non-</a:t>
            </a:r>
            <a:r>
              <a:rPr dirty="0" sz="2200">
                <a:latin typeface="Arial MT"/>
                <a:cs typeface="Arial MT"/>
              </a:rPr>
              <a:t>dominant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arm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if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possible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2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316865" indent="-227965">
              <a:lnSpc>
                <a:spcPct val="100000"/>
              </a:lnSpc>
              <a:buChar char="•"/>
              <a:tabLst>
                <a:tab pos="316865" algn="l"/>
              </a:tabLst>
            </a:pPr>
            <a:r>
              <a:rPr dirty="0" sz="2200">
                <a:latin typeface="Arial MT"/>
                <a:cs typeface="Arial MT"/>
              </a:rPr>
              <a:t>Palpate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your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non-</a:t>
            </a:r>
            <a:r>
              <a:rPr dirty="0" sz="2200">
                <a:latin typeface="Arial MT"/>
                <a:cs typeface="Arial MT"/>
              </a:rPr>
              <a:t>dominant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hand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3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316865" indent="-227965">
              <a:lnSpc>
                <a:spcPts val="2530"/>
              </a:lnSpc>
              <a:buChar char="•"/>
              <a:tabLst>
                <a:tab pos="316865" algn="l"/>
              </a:tabLst>
            </a:pPr>
            <a:r>
              <a:rPr dirty="0" sz="2200">
                <a:latin typeface="Arial MT"/>
                <a:cs typeface="Arial MT"/>
              </a:rPr>
              <a:t>Palpate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flat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2</a:t>
            </a:r>
            <a:r>
              <a:rPr dirty="0" baseline="24904" sz="2175">
                <a:latin typeface="Arial MT"/>
                <a:cs typeface="Arial MT"/>
              </a:rPr>
              <a:t>nd</a:t>
            </a:r>
            <a:r>
              <a:rPr dirty="0" baseline="24904" sz="2175" spc="25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3</a:t>
            </a:r>
            <a:r>
              <a:rPr dirty="0" baseline="24904" sz="2175">
                <a:latin typeface="Arial MT"/>
                <a:cs typeface="Arial MT"/>
              </a:rPr>
              <a:t>rd</a:t>
            </a:r>
            <a:r>
              <a:rPr dirty="0" baseline="24904" sz="2175" spc="247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digit</a:t>
            </a:r>
            <a:endParaRPr sz="2200">
              <a:latin typeface="Arial MT"/>
              <a:cs typeface="Arial MT"/>
            </a:endParaRPr>
          </a:p>
          <a:p>
            <a:pPr lvl="1" marL="774700" indent="-228600">
              <a:lnSpc>
                <a:spcPts val="2290"/>
              </a:lnSpc>
              <a:buChar char="•"/>
              <a:tabLst>
                <a:tab pos="774700" algn="l"/>
              </a:tabLst>
            </a:pPr>
            <a:r>
              <a:rPr dirty="0" sz="2000">
                <a:latin typeface="Arial MT"/>
                <a:cs typeface="Arial MT"/>
              </a:rPr>
              <a:t>Do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thumb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6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316865" indent="-227965">
              <a:lnSpc>
                <a:spcPct val="100000"/>
              </a:lnSpc>
              <a:spcBef>
                <a:spcPts val="5"/>
              </a:spcBef>
              <a:buChar char="•"/>
              <a:tabLst>
                <a:tab pos="316865" algn="l"/>
              </a:tabLst>
            </a:pPr>
            <a:r>
              <a:rPr dirty="0" sz="2200">
                <a:latin typeface="Arial MT"/>
                <a:cs typeface="Arial MT"/>
              </a:rPr>
              <a:t>Look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blue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vein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under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skin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1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316865" indent="-227965">
              <a:lnSpc>
                <a:spcPct val="100000"/>
              </a:lnSpc>
              <a:buChar char="•"/>
              <a:tabLst>
                <a:tab pos="316865" algn="l"/>
              </a:tabLst>
            </a:pPr>
            <a:r>
              <a:rPr dirty="0" sz="2200">
                <a:latin typeface="Arial MT"/>
                <a:cs typeface="Arial MT"/>
              </a:rPr>
              <a:t>Should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feel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spongy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springy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3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316865" indent="-227965">
              <a:lnSpc>
                <a:spcPct val="100000"/>
              </a:lnSpc>
              <a:buChar char="•"/>
              <a:tabLst>
                <a:tab pos="316865" algn="l"/>
              </a:tabLst>
            </a:pPr>
            <a:r>
              <a:rPr dirty="0" sz="2200">
                <a:latin typeface="Arial MT"/>
                <a:cs typeface="Arial MT"/>
              </a:rPr>
              <a:t>Takes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practice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see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feel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Sites</a:t>
            </a:r>
            <a:r>
              <a:rPr dirty="0" spc="-50"/>
              <a:t> </a:t>
            </a:r>
            <a:r>
              <a:rPr dirty="0"/>
              <a:t>to</a:t>
            </a:r>
            <a:r>
              <a:rPr dirty="0" spc="-45"/>
              <a:t> </a:t>
            </a:r>
            <a:r>
              <a:rPr dirty="0" spc="-10"/>
              <a:t>Avoid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1887"/>
            <a:ext cx="10233660" cy="3583940"/>
          </a:xfrm>
          <a:prstGeom prst="rect">
            <a:avLst/>
          </a:prstGeom>
        </p:spPr>
        <p:txBody>
          <a:bodyPr wrap="square" lIns="0" tIns="45719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59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Hematoma,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burns,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other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broken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skin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3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Painful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insertion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26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Scars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tattoos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Very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hard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see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veins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27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Mastectomy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3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When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possible,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do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not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attempt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IV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start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same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side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mastectomy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0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Removal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lymph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nodes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fluid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build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up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difficult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IV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start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Sites</a:t>
            </a:r>
            <a:r>
              <a:rPr dirty="0" spc="-65"/>
              <a:t> </a:t>
            </a:r>
            <a:r>
              <a:rPr dirty="0"/>
              <a:t>To</a:t>
            </a:r>
            <a:r>
              <a:rPr dirty="0" spc="-55"/>
              <a:t> </a:t>
            </a:r>
            <a:r>
              <a:rPr dirty="0"/>
              <a:t>Avoid</a:t>
            </a:r>
            <a:r>
              <a:rPr dirty="0" spc="-65"/>
              <a:t> </a:t>
            </a:r>
            <a:r>
              <a:rPr dirty="0" spc="-2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1887"/>
            <a:ext cx="6520180" cy="3382645"/>
          </a:xfrm>
          <a:prstGeom prst="rect">
            <a:avLst/>
          </a:prstGeom>
        </p:spPr>
        <p:txBody>
          <a:bodyPr wrap="square" lIns="0" tIns="45719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59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Sclerosed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hardened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veins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3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Disease,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inflammation,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scarring</a:t>
            </a:r>
            <a:endParaRPr sz="2200">
              <a:latin typeface="Arial MT"/>
              <a:cs typeface="Arial MT"/>
            </a:endParaRPr>
          </a:p>
          <a:p>
            <a:pPr lvl="2" marL="1155700" indent="-228600">
              <a:lnSpc>
                <a:spcPct val="100000"/>
              </a:lnSpc>
              <a:spcBef>
                <a:spcPts val="280"/>
              </a:spcBef>
              <a:buChar char="•"/>
              <a:tabLst>
                <a:tab pos="1155700" algn="l"/>
              </a:tabLst>
            </a:pPr>
            <a:r>
              <a:rPr dirty="0" sz="1900">
                <a:latin typeface="Arial MT"/>
                <a:cs typeface="Arial MT"/>
              </a:rPr>
              <a:t>Chemotherapy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repeated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venipuncture</a:t>
            </a:r>
            <a:endParaRPr sz="19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2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Difficult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penetrate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0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Narrow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lumen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944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Dialysis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shunt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Current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recent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2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Excessive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scarring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enlarged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blood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vessels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Starting</a:t>
            </a:r>
            <a:r>
              <a:rPr dirty="0" spc="-70"/>
              <a:t> </a:t>
            </a:r>
            <a:r>
              <a:rPr dirty="0"/>
              <a:t>the</a:t>
            </a:r>
            <a:r>
              <a:rPr dirty="0" spc="-65"/>
              <a:t> </a:t>
            </a:r>
            <a:r>
              <a:rPr dirty="0" spc="-25"/>
              <a:t>IV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64538"/>
            <a:ext cx="4370705" cy="201231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665" indent="-227965">
              <a:lnSpc>
                <a:spcPts val="2345"/>
              </a:lnSpc>
              <a:spcBef>
                <a:spcPts val="10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Hand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hygiene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put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gloves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ts val="198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Do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front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patient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reduce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anxiety</a:t>
            </a:r>
            <a:endParaRPr sz="17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54"/>
              </a:spcBef>
              <a:buFont typeface="Arial MT"/>
              <a:buChar char="•"/>
            </a:pP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ts val="2345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Patient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sitting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laying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comfortably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ts val="198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Arm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relaxed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at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side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blue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pad</a:t>
            </a:r>
            <a:endParaRPr sz="17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05"/>
              </a:spcBef>
              <a:buFont typeface="Arial MT"/>
              <a:buChar char="•"/>
            </a:pP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Apply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tourniquet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select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site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831594" y="4002404"/>
            <a:ext cx="2172970" cy="223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1300">
                <a:latin typeface="Arial MT"/>
                <a:cs typeface="Arial MT"/>
              </a:rPr>
              <a:t>Use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a</a:t>
            </a:r>
            <a:r>
              <a:rPr dirty="0" sz="1300" spc="-1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marker</a:t>
            </a:r>
            <a:r>
              <a:rPr dirty="0" sz="1300" spc="-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if</a:t>
            </a:r>
            <a:r>
              <a:rPr dirty="0" sz="1300" spc="-15">
                <a:latin typeface="Arial MT"/>
                <a:cs typeface="Arial MT"/>
              </a:rPr>
              <a:t> </a:t>
            </a:r>
            <a:r>
              <a:rPr dirty="0" sz="1300" spc="-10">
                <a:latin typeface="Arial MT"/>
                <a:cs typeface="Arial MT"/>
              </a:rPr>
              <a:t>necessary</a:t>
            </a:r>
            <a:endParaRPr sz="13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374394" y="3736975"/>
            <a:ext cx="5123815" cy="7321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Char char="•"/>
              <a:tabLst>
                <a:tab pos="240665" algn="l"/>
              </a:tabLst>
            </a:pPr>
            <a:r>
              <a:rPr dirty="0" sz="1700">
                <a:latin typeface="Arial MT"/>
                <a:cs typeface="Arial MT"/>
              </a:rPr>
              <a:t>Anchor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vein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with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thumb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landmark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injection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site</a:t>
            </a: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480"/>
              </a:spcBef>
              <a:buChar char="•"/>
              <a:tabLst>
                <a:tab pos="240665" algn="l"/>
              </a:tabLst>
            </a:pPr>
            <a:r>
              <a:rPr dirty="0" sz="1700">
                <a:latin typeface="Arial MT"/>
                <a:cs typeface="Arial MT"/>
              </a:rPr>
              <a:t>Remove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tourniquet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16939" y="4691252"/>
            <a:ext cx="3806190" cy="1311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665" indent="-227965">
              <a:lnSpc>
                <a:spcPts val="2345"/>
              </a:lnSpc>
              <a:spcBef>
                <a:spcPts val="100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Prepare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all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equipment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use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ts val="1930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Open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packages</a:t>
            </a:r>
            <a:endParaRPr sz="1700">
              <a:latin typeface="Arial MT"/>
              <a:cs typeface="Arial MT"/>
            </a:endParaRPr>
          </a:p>
          <a:p>
            <a:pPr lvl="1" marL="698500" indent="-228600">
              <a:lnSpc>
                <a:spcPts val="192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Saline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tubing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line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primed</a:t>
            </a:r>
            <a:endParaRPr sz="1700">
              <a:latin typeface="Arial MT"/>
              <a:cs typeface="Arial MT"/>
            </a:endParaRPr>
          </a:p>
          <a:p>
            <a:pPr lvl="1" marL="698500" indent="-228600">
              <a:lnSpc>
                <a:spcPts val="192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Gauze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Tegaderm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ready</a:t>
            </a:r>
            <a:endParaRPr sz="1700">
              <a:latin typeface="Arial MT"/>
              <a:cs typeface="Arial MT"/>
            </a:endParaRPr>
          </a:p>
          <a:p>
            <a:pPr lvl="1" marL="698500" indent="-228600">
              <a:lnSpc>
                <a:spcPts val="198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Everything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arm’s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reach</a:t>
            </a:r>
            <a:endParaRPr sz="17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Starting</a:t>
            </a:r>
            <a:r>
              <a:rPr dirty="0" spc="-50"/>
              <a:t> </a:t>
            </a:r>
            <a:r>
              <a:rPr dirty="0"/>
              <a:t>the</a:t>
            </a:r>
            <a:r>
              <a:rPr dirty="0" spc="-45"/>
              <a:t> </a:t>
            </a:r>
            <a:r>
              <a:rPr dirty="0"/>
              <a:t>IV</a:t>
            </a:r>
            <a:r>
              <a:rPr dirty="0" spc="-45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6784975" cy="4124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Reapply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tourniquet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palpate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vein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7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Clean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site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alcohol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swab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ts val="2615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Circular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motion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starting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center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working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out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1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Do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not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cross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over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clean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site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alcohol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swab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3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Allow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dry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it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stings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0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Uncap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needle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inspect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damage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9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Anchor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vein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thumb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below</a:t>
            </a:r>
            <a:r>
              <a:rPr dirty="0" sz="2400" spc="-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site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Prevents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vein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from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rolling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away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Starting</a:t>
            </a:r>
            <a:r>
              <a:rPr dirty="0" spc="-50"/>
              <a:t> </a:t>
            </a:r>
            <a:r>
              <a:rPr dirty="0"/>
              <a:t>the</a:t>
            </a:r>
            <a:r>
              <a:rPr dirty="0" spc="-45"/>
              <a:t> </a:t>
            </a:r>
            <a:r>
              <a:rPr dirty="0"/>
              <a:t>IV</a:t>
            </a:r>
            <a:r>
              <a:rPr dirty="0" spc="-45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8325484" cy="40881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Turn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needle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b="1">
                <a:latin typeface="Arial"/>
                <a:cs typeface="Arial"/>
              </a:rPr>
              <a:t>bevel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up</a:t>
            </a:r>
            <a:endParaRPr sz="2400">
              <a:latin typeface="Arial"/>
              <a:cs typeface="Arial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Hold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with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thumb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and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middle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finger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Index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finger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is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free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30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Insert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30">
                <a:latin typeface="Arial MT"/>
                <a:cs typeface="Arial MT"/>
              </a:rPr>
              <a:t> 20-</a:t>
            </a:r>
            <a:r>
              <a:rPr dirty="0" sz="2400">
                <a:latin typeface="Arial MT"/>
                <a:cs typeface="Arial MT"/>
              </a:rPr>
              <a:t>45º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until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you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“flash”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hub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needle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You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are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now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in</a:t>
            </a:r>
            <a:r>
              <a:rPr dirty="0" sz="2100" spc="-1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vein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1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Decrease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angle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needle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run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parallel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vein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7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Advance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another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0.5cm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until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you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“flash”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catheter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catheter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is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now</a:t>
            </a:r>
            <a:r>
              <a:rPr dirty="0" sz="2100" spc="-1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also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in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10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vein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Starting</a:t>
            </a:r>
            <a:r>
              <a:rPr dirty="0" spc="-50"/>
              <a:t> </a:t>
            </a:r>
            <a:r>
              <a:rPr dirty="0"/>
              <a:t>the</a:t>
            </a:r>
            <a:r>
              <a:rPr dirty="0" spc="-45"/>
              <a:t> </a:t>
            </a:r>
            <a:r>
              <a:rPr dirty="0"/>
              <a:t>IV</a:t>
            </a:r>
            <a:r>
              <a:rPr dirty="0" spc="-45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56917"/>
            <a:ext cx="10016490" cy="41592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index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finger,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advance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catheter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into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vein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until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flush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skin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7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605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Release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tourniquet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1885"/>
              </a:lnSpc>
              <a:buChar char="•"/>
              <a:tabLst>
                <a:tab pos="698500" algn="l"/>
              </a:tabLst>
            </a:pPr>
            <a:r>
              <a:rPr dirty="0" sz="1600">
                <a:latin typeface="Arial MT"/>
                <a:cs typeface="Arial MT"/>
              </a:rPr>
              <a:t>Prevent</a:t>
            </a:r>
            <a:r>
              <a:rPr dirty="0" sz="1600" spc="-2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excessive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blood</a:t>
            </a:r>
            <a:r>
              <a:rPr dirty="0" sz="1600" spc="-5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flow</a:t>
            </a:r>
            <a:r>
              <a:rPr dirty="0" sz="1600" spc="-3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for</a:t>
            </a:r>
            <a:r>
              <a:rPr dirty="0" sz="1600" spc="-2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next</a:t>
            </a:r>
            <a:r>
              <a:rPr dirty="0" sz="1600" spc="-20">
                <a:latin typeface="Arial MT"/>
                <a:cs typeface="Arial MT"/>
              </a:rPr>
              <a:t> step</a:t>
            </a:r>
            <a:endParaRPr sz="16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10"/>
              </a:spcBef>
              <a:buFont typeface="Arial MT"/>
              <a:buChar char="•"/>
            </a:pPr>
            <a:endParaRPr sz="1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Optional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–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place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gauze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below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needle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hub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5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Occlude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vein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fingers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non-</a:t>
            </a:r>
            <a:r>
              <a:rPr dirty="0" sz="2200">
                <a:latin typeface="Arial MT"/>
                <a:cs typeface="Arial MT"/>
              </a:rPr>
              <a:t>dominant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hand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1-</a:t>
            </a:r>
            <a:r>
              <a:rPr dirty="0" sz="2200">
                <a:latin typeface="Arial MT"/>
                <a:cs typeface="Arial MT"/>
              </a:rPr>
              <a:t>2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inches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above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insertion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site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3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Retract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needle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dispose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sharps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2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605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Attach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tubing,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aspirate,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flush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saline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1885"/>
              </a:lnSpc>
              <a:buChar char="•"/>
              <a:tabLst>
                <a:tab pos="698500" algn="l"/>
              </a:tabLst>
            </a:pPr>
            <a:r>
              <a:rPr dirty="0" sz="1600">
                <a:latin typeface="Arial MT"/>
                <a:cs typeface="Arial MT"/>
              </a:rPr>
              <a:t>Hold</a:t>
            </a:r>
            <a:r>
              <a:rPr dirty="0" sz="1600" spc="-5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hub</a:t>
            </a:r>
            <a:r>
              <a:rPr dirty="0" sz="1600" spc="-2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with</a:t>
            </a:r>
            <a:r>
              <a:rPr dirty="0" sz="1600" spc="-2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non-</a:t>
            </a:r>
            <a:r>
              <a:rPr dirty="0" sz="1600">
                <a:latin typeface="Arial MT"/>
                <a:cs typeface="Arial MT"/>
              </a:rPr>
              <a:t>dominant</a:t>
            </a:r>
            <a:r>
              <a:rPr dirty="0" sz="1600" spc="-2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hand</a:t>
            </a:r>
            <a:r>
              <a:rPr dirty="0" sz="1600" spc="-3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to</a:t>
            </a:r>
            <a:r>
              <a:rPr dirty="0" sz="1600" spc="-2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prevent</a:t>
            </a:r>
            <a:r>
              <a:rPr dirty="0" sz="1600" spc="-2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movement</a:t>
            </a:r>
            <a:endParaRPr sz="1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Securing</a:t>
            </a:r>
            <a:r>
              <a:rPr dirty="0" spc="-85"/>
              <a:t> </a:t>
            </a:r>
            <a:r>
              <a:rPr dirty="0"/>
              <a:t>the</a:t>
            </a:r>
            <a:r>
              <a:rPr dirty="0" spc="-70"/>
              <a:t> </a:t>
            </a:r>
            <a:r>
              <a:rPr dirty="0" spc="-25"/>
              <a:t>IV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46250"/>
            <a:ext cx="10022840" cy="4394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ts val="2775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saline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flush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went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smoothly,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detach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syringe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close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lock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tubing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ts val="2180"/>
              </a:lnSpc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Prevents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flow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blood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tubing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ts val="2285"/>
              </a:lnSpc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Tubing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flushed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saline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before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any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medication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administration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ts val="2775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Place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Tegaderm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over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hub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insertion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site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ts val="2295"/>
              </a:lnSpc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Removal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paper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strips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per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site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protocol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Tape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tubing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place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prevent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pulling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775"/>
              </a:lnSpc>
              <a:spcBef>
                <a:spcPts val="206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Write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date,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time,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gauge,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initials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Tegaderm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ts val="2295"/>
              </a:lnSpc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May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only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done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IV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access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remain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beyond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duration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current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procedure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9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ts val="2775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Document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file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ts val="2295"/>
              </a:lnSpc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Location,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date/time,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gauge,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flow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rate,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needle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type,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initials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IV</a:t>
            </a:r>
            <a:r>
              <a:rPr dirty="0" spc="-45"/>
              <a:t> </a:t>
            </a:r>
            <a:r>
              <a:rPr dirty="0"/>
              <a:t>Start</a:t>
            </a:r>
            <a:r>
              <a:rPr dirty="0" spc="-25"/>
              <a:t> </a:t>
            </a:r>
            <a:r>
              <a:rPr dirty="0" spc="-10"/>
              <a:t>Video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9740900" cy="24441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28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2"/>
              </a:rPr>
              <a:t>https://www.youtube.com/watch?v=aq8OwFaIQ4I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60"/>
              </a:spcBef>
            </a:pPr>
            <a:endParaRPr sz="2800">
              <a:latin typeface="Arial MT"/>
              <a:cs typeface="Arial MT"/>
            </a:endParaRPr>
          </a:p>
          <a:p>
            <a:pPr marL="12700" marR="5080">
              <a:lnSpc>
                <a:spcPts val="2160"/>
              </a:lnSpc>
              <a:spcBef>
                <a:spcPts val="5"/>
              </a:spcBef>
            </a:pPr>
            <a:r>
              <a:rPr dirty="0" sz="2000">
                <a:latin typeface="Arial MT"/>
                <a:cs typeface="Arial MT"/>
              </a:rPr>
              <a:t>This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great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no-nonsense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video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how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start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IV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smoothly.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It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</a:t>
            </a:r>
            <a:r>
              <a:rPr dirty="0" sz="2000" spc="-10">
                <a:latin typeface="Arial MT"/>
                <a:cs typeface="Arial MT"/>
              </a:rPr>
              <a:t> excellent </a:t>
            </a:r>
            <a:r>
              <a:rPr dirty="0" sz="2000">
                <a:latin typeface="Arial MT"/>
                <a:cs typeface="Arial MT"/>
              </a:rPr>
              <a:t>demonstration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how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two-handed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angiocath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needle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used.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80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tourniquet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tying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could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some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work….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What</a:t>
            </a:r>
            <a:r>
              <a:rPr dirty="0" spc="-45"/>
              <a:t> </a:t>
            </a:r>
            <a:r>
              <a:rPr dirty="0"/>
              <a:t>If</a:t>
            </a:r>
            <a:r>
              <a:rPr dirty="0" spc="-45"/>
              <a:t> </a:t>
            </a:r>
            <a:r>
              <a:rPr dirty="0"/>
              <a:t>You</a:t>
            </a:r>
            <a:r>
              <a:rPr dirty="0" spc="-35"/>
              <a:t> </a:t>
            </a:r>
            <a:r>
              <a:rPr dirty="0" spc="-20"/>
              <a:t>Miss?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690100" cy="1670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Next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attempt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more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proximal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using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same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vessel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you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aren’t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successful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your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second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attempt,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ask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colleague to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try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This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site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protocol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many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places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Removing</a:t>
            </a:r>
            <a:r>
              <a:rPr dirty="0" spc="-65"/>
              <a:t> </a:t>
            </a:r>
            <a:r>
              <a:rPr dirty="0"/>
              <a:t>an</a:t>
            </a:r>
            <a:r>
              <a:rPr dirty="0" spc="-80"/>
              <a:t> </a:t>
            </a:r>
            <a:r>
              <a:rPr dirty="0" spc="-25"/>
              <a:t>IV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89506"/>
            <a:ext cx="5204460" cy="38798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Hand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hygiene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495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Close</a:t>
            </a:r>
            <a:r>
              <a:rPr dirty="0" sz="1400" spc="-2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lock</a:t>
            </a:r>
            <a:r>
              <a:rPr dirty="0" sz="1400" spc="-1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on</a:t>
            </a:r>
            <a:r>
              <a:rPr dirty="0" sz="1400" spc="-10">
                <a:latin typeface="Arial MT"/>
                <a:cs typeface="Arial MT"/>
              </a:rPr>
              <a:t> tubing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05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Carefully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remove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Tegaderm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10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Hold</a:t>
            </a:r>
            <a:r>
              <a:rPr dirty="0" sz="1400" spc="-1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cotton</a:t>
            </a:r>
            <a:r>
              <a:rPr dirty="0" sz="1400" spc="-4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ball</a:t>
            </a:r>
            <a:r>
              <a:rPr dirty="0" sz="1400" spc="-2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or</a:t>
            </a:r>
            <a:r>
              <a:rPr dirty="0" sz="1400" spc="-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gauze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over</a:t>
            </a:r>
            <a:r>
              <a:rPr dirty="0" sz="1400" spc="-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injection</a:t>
            </a:r>
            <a:r>
              <a:rPr dirty="0" sz="1400" spc="-4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site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00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Remove</a:t>
            </a:r>
            <a:r>
              <a:rPr dirty="0" sz="1400" spc="-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catheter</a:t>
            </a:r>
            <a:r>
              <a:rPr dirty="0" sz="1400" spc="-5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with</a:t>
            </a:r>
            <a:r>
              <a:rPr dirty="0" sz="1400" spc="-1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one</a:t>
            </a:r>
            <a:r>
              <a:rPr dirty="0" sz="1400" spc="-2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smooth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pull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00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Check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that</a:t>
            </a:r>
            <a:r>
              <a:rPr dirty="0" sz="1400" spc="-1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catheter</a:t>
            </a:r>
            <a:r>
              <a:rPr dirty="0" sz="1400" spc="-4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tip</a:t>
            </a:r>
            <a:r>
              <a:rPr dirty="0" sz="1400" spc="-1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is intact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and</a:t>
            </a:r>
            <a:r>
              <a:rPr dirty="0" sz="1400" spc="-2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discard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in</a:t>
            </a:r>
            <a:r>
              <a:rPr dirty="0" sz="1400" spc="-1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sharps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container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15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Apply</a:t>
            </a:r>
            <a:r>
              <a:rPr dirty="0" sz="1400" spc="-2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pressure</a:t>
            </a:r>
            <a:r>
              <a:rPr dirty="0" sz="1400" spc="-5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until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bleeding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has</a:t>
            </a:r>
            <a:r>
              <a:rPr dirty="0" sz="1400" spc="-2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stopped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00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Cover</a:t>
            </a:r>
            <a:r>
              <a:rPr dirty="0" sz="1400" spc="-1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gauze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or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cotton</a:t>
            </a:r>
            <a:r>
              <a:rPr dirty="0" sz="1400" spc="-5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ball</a:t>
            </a:r>
            <a:r>
              <a:rPr dirty="0" sz="1400" spc="-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with</a:t>
            </a:r>
            <a:r>
              <a:rPr dirty="0" sz="1400" spc="-1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tape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or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sterile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bandage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00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Hand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hygiene</a:t>
            </a:r>
            <a:endParaRPr sz="1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15"/>
              </a:spcBef>
              <a:buChar char="•"/>
              <a:tabLst>
                <a:tab pos="240665" algn="l"/>
              </a:tabLst>
            </a:pPr>
            <a:r>
              <a:rPr dirty="0" sz="1400">
                <a:latin typeface="Arial MT"/>
                <a:cs typeface="Arial MT"/>
              </a:rPr>
              <a:t>Document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discontinued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 spc="-25">
                <a:latin typeface="Arial MT"/>
                <a:cs typeface="Arial MT"/>
              </a:rPr>
              <a:t>IV</a:t>
            </a:r>
            <a:endParaRPr sz="1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Complications</a:t>
            </a:r>
            <a:r>
              <a:rPr dirty="0" spc="-70"/>
              <a:t> </a:t>
            </a:r>
            <a:r>
              <a:rPr dirty="0"/>
              <a:t>-</a:t>
            </a:r>
            <a:r>
              <a:rPr dirty="0" spc="-95"/>
              <a:t> </a:t>
            </a:r>
            <a:r>
              <a:rPr dirty="0" spc="-10"/>
              <a:t>Hematoma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643"/>
            <a:ext cx="5149215" cy="1132205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4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Bruise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Blood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collects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under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skin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Raised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area,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red/purple/blue</a:t>
            </a:r>
            <a:r>
              <a:rPr dirty="0" sz="2100" spc="-6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in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colour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70676" y="2098548"/>
            <a:ext cx="3238500" cy="323850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6175375" y="5697118"/>
            <a:ext cx="3713479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https://www.medicinenet.com/hematoma/article.htm#can_a_hematoma_resolve_go_away_without_treatmen</a:t>
            </a:r>
            <a:r>
              <a:rPr dirty="0" sz="600" spc="-10">
                <a:solidFill>
                  <a:srgbClr val="467885"/>
                </a:solidFill>
                <a:latin typeface="Arial MT"/>
                <a:cs typeface="Arial MT"/>
                <a:hlinkClick r:id="rId3"/>
              </a:rPr>
              <a:t>t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Hematomas</a:t>
            </a:r>
            <a:r>
              <a:rPr dirty="0" spc="-130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643"/>
            <a:ext cx="9071610" cy="3592195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4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Happens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when: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Needle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penetrates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both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walls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of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vessel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and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blood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leaks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out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bottom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Bevel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only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partially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penetrates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vein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wall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and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blood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leaks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out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 spc="-25">
                <a:latin typeface="Arial MT"/>
                <a:cs typeface="Arial MT"/>
              </a:rPr>
              <a:t>top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10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If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you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puncture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vessel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multiple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times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while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“fishing”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for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vein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needle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is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removed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from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arm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before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tourniquet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9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Insufficient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pressure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is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applied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to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site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when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removing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 spc="-25">
                <a:latin typeface="Arial MT"/>
                <a:cs typeface="Arial MT"/>
              </a:rPr>
              <a:t>IV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Hematoma</a:t>
            </a:r>
            <a:r>
              <a:rPr dirty="0" spc="-40"/>
              <a:t> </a:t>
            </a:r>
            <a:r>
              <a:rPr dirty="0"/>
              <a:t>–</a:t>
            </a:r>
            <a:r>
              <a:rPr dirty="0" spc="-60"/>
              <a:t> </a:t>
            </a:r>
            <a:r>
              <a:rPr dirty="0"/>
              <a:t>What</a:t>
            </a:r>
            <a:r>
              <a:rPr dirty="0" spc="-65"/>
              <a:t> </a:t>
            </a:r>
            <a:r>
              <a:rPr dirty="0"/>
              <a:t>To</a:t>
            </a:r>
            <a:r>
              <a:rPr dirty="0" spc="-65"/>
              <a:t> </a:t>
            </a:r>
            <a:r>
              <a:rPr dirty="0" spc="-25"/>
              <a:t>Do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9677400" cy="40608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Some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people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prone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hematoma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formation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buChar char="•"/>
              <a:tabLst>
                <a:tab pos="698500" algn="l"/>
              </a:tabLst>
            </a:pPr>
            <a:r>
              <a:rPr dirty="0" sz="2100" spc="-10">
                <a:latin typeface="Arial MT"/>
                <a:cs typeface="Arial MT"/>
              </a:rPr>
              <a:t>Elderly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ts val="2515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On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anticoagulant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medication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ts val="2515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Warn</a:t>
            </a:r>
            <a:r>
              <a:rPr dirty="0" sz="2100" spc="-1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these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people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to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expect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bruise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8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marR="5080" indent="-227329">
              <a:lnSpc>
                <a:spcPts val="23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Apply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pressure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longer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period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when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removing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IV.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Especially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if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10">
                <a:latin typeface="Arial MT"/>
                <a:cs typeface="Arial MT"/>
              </a:rPr>
              <a:t> thinners(heparin)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8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Apply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cool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compresses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comfort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hematoma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forms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9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Usually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resolves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itself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few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days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Complications</a:t>
            </a:r>
            <a:r>
              <a:rPr dirty="0" spc="-70"/>
              <a:t> </a:t>
            </a:r>
            <a:r>
              <a:rPr dirty="0"/>
              <a:t>-</a:t>
            </a:r>
            <a:r>
              <a:rPr dirty="0" spc="-95"/>
              <a:t> </a:t>
            </a:r>
            <a:r>
              <a:rPr dirty="0" spc="-10"/>
              <a:t>Syncope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5205"/>
            <a:ext cx="6609715" cy="42786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Char char="•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Some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people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faint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at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sight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 </a:t>
            </a:r>
            <a:r>
              <a:rPr dirty="0" sz="1800" spc="-10">
                <a:latin typeface="Arial MT"/>
                <a:cs typeface="Arial MT"/>
              </a:rPr>
              <a:t>needles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85"/>
              </a:spcBef>
              <a:buFont typeface="Arial MT"/>
              <a:buChar char="•"/>
            </a:pP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ts val="2145"/>
              </a:lnSpc>
              <a:buChar char="•"/>
              <a:tabLst>
                <a:tab pos="240665" algn="l"/>
              </a:tabLst>
            </a:pPr>
            <a:r>
              <a:rPr dirty="0" sz="1800" spc="-10">
                <a:latin typeface="Arial MT"/>
                <a:cs typeface="Arial MT"/>
              </a:rPr>
              <a:t>Signs</a:t>
            </a:r>
            <a:endParaRPr sz="1800">
              <a:latin typeface="Arial MT"/>
              <a:cs typeface="Arial MT"/>
            </a:endParaRPr>
          </a:p>
          <a:p>
            <a:pPr lvl="1" marL="698500" indent="-228600">
              <a:lnSpc>
                <a:spcPts val="1764"/>
              </a:lnSpc>
              <a:buChar char="•"/>
              <a:tabLst>
                <a:tab pos="698500" algn="l"/>
              </a:tabLst>
            </a:pPr>
            <a:r>
              <a:rPr dirty="0" sz="1500">
                <a:latin typeface="Arial MT"/>
                <a:cs typeface="Arial MT"/>
              </a:rPr>
              <a:t>Pale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and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sweating</a:t>
            </a:r>
            <a:endParaRPr sz="1500">
              <a:latin typeface="Arial MT"/>
              <a:cs typeface="Arial MT"/>
            </a:endParaRPr>
          </a:p>
          <a:p>
            <a:pPr lvl="1" marL="698500" indent="-228600">
              <a:lnSpc>
                <a:spcPts val="1760"/>
              </a:lnSpc>
              <a:buChar char="•"/>
              <a:tabLst>
                <a:tab pos="698500" algn="l"/>
              </a:tabLst>
            </a:pPr>
            <a:r>
              <a:rPr dirty="0" sz="1500" spc="-10">
                <a:latin typeface="Arial MT"/>
                <a:cs typeface="Arial MT"/>
              </a:rPr>
              <a:t>Disorientation</a:t>
            </a:r>
            <a:endParaRPr sz="1500">
              <a:latin typeface="Arial MT"/>
              <a:cs typeface="Arial MT"/>
            </a:endParaRPr>
          </a:p>
          <a:p>
            <a:pPr lvl="1" marL="698500" indent="-228600">
              <a:lnSpc>
                <a:spcPts val="1760"/>
              </a:lnSpc>
              <a:buChar char="•"/>
              <a:tabLst>
                <a:tab pos="698500" algn="l"/>
              </a:tabLst>
            </a:pPr>
            <a:r>
              <a:rPr dirty="0" sz="1500">
                <a:latin typeface="Arial MT"/>
                <a:cs typeface="Arial MT"/>
              </a:rPr>
              <a:t>Stops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talking</a:t>
            </a:r>
            <a:endParaRPr sz="1500">
              <a:latin typeface="Arial MT"/>
              <a:cs typeface="Arial MT"/>
            </a:endParaRPr>
          </a:p>
          <a:p>
            <a:pPr lvl="1" marL="698500" indent="-228600">
              <a:lnSpc>
                <a:spcPts val="1780"/>
              </a:lnSpc>
              <a:buChar char="•"/>
              <a:tabLst>
                <a:tab pos="698500" algn="l"/>
              </a:tabLst>
            </a:pPr>
            <a:r>
              <a:rPr dirty="0" sz="1500">
                <a:latin typeface="Arial MT"/>
                <a:cs typeface="Arial MT"/>
              </a:rPr>
              <a:t>Swaying</a:t>
            </a:r>
            <a:r>
              <a:rPr dirty="0" sz="1500" spc="-2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or</a:t>
            </a:r>
            <a:r>
              <a:rPr dirty="0" sz="1500" spc="-50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slumping</a:t>
            </a:r>
            <a:endParaRPr sz="15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720"/>
              </a:spcBef>
              <a:buFont typeface="Arial MT"/>
              <a:buChar char="•"/>
            </a:pP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"/>
              </a:spcBef>
              <a:buChar char="•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Discontinue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IV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insertion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remove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tourniquet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85"/>
              </a:spcBef>
              <a:buFont typeface="Arial MT"/>
              <a:buChar char="•"/>
            </a:pP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Prevent patient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from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falling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800"/>
              </a:spcBef>
              <a:buFont typeface="Arial MT"/>
              <a:buChar char="•"/>
            </a:pP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Call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10">
                <a:latin typeface="Arial MT"/>
                <a:cs typeface="Arial MT"/>
              </a:rPr>
              <a:t> assistance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80"/>
              </a:spcBef>
              <a:buFont typeface="Arial MT"/>
              <a:buChar char="•"/>
            </a:pP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If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prone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fainting,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lay patient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down</a:t>
            </a:r>
            <a:r>
              <a:rPr dirty="0" sz="1800" spc="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IV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start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if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at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all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possible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Complications</a:t>
            </a:r>
            <a:r>
              <a:rPr dirty="0" spc="-70"/>
              <a:t> </a:t>
            </a:r>
            <a:r>
              <a:rPr dirty="0"/>
              <a:t>-</a:t>
            </a:r>
            <a:r>
              <a:rPr dirty="0" spc="-95"/>
              <a:t> </a:t>
            </a:r>
            <a:r>
              <a:rPr dirty="0" spc="-10"/>
              <a:t>Interstitial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64538"/>
            <a:ext cx="10081895" cy="43021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called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extravasation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infiltration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6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ts val="2350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IV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fluid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leaks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into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surrounding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tissue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ts val="192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Swelling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around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IV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site</a:t>
            </a:r>
            <a:endParaRPr sz="1700">
              <a:latin typeface="Arial MT"/>
              <a:cs typeface="Arial MT"/>
            </a:endParaRPr>
          </a:p>
          <a:p>
            <a:pPr lvl="1" marL="698500" indent="-228600">
              <a:lnSpc>
                <a:spcPts val="192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Skin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cold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20">
                <a:latin typeface="Arial MT"/>
                <a:cs typeface="Arial MT"/>
              </a:rPr>
              <a:t> touch</a:t>
            </a:r>
            <a:endParaRPr sz="1700">
              <a:latin typeface="Arial MT"/>
              <a:cs typeface="Arial MT"/>
            </a:endParaRPr>
          </a:p>
          <a:p>
            <a:pPr lvl="1" marL="698500" indent="-228600">
              <a:lnSpc>
                <a:spcPts val="198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VERY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painful</a:t>
            </a:r>
            <a:endParaRPr sz="17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54"/>
              </a:spcBef>
              <a:buFont typeface="Arial MT"/>
              <a:buChar char="•"/>
            </a:pP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Catheter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tip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inside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vein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when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fluids are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administered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5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ts val="2345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Flow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rate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too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high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cannulated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vessel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ts val="198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Fluids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leak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through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vessel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walls</a:t>
            </a:r>
            <a:endParaRPr sz="17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50"/>
              </a:spcBef>
              <a:buFont typeface="Arial MT"/>
              <a:buChar char="•"/>
            </a:pP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ts val="2039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Remove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IV,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apply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pressure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prevent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hematoma,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raise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arm,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apply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cold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compress.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 spc="-25" i="1">
                <a:latin typeface="Arial"/>
                <a:cs typeface="Arial"/>
              </a:rPr>
              <a:t>BUT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ts val="1985"/>
              </a:lnSpc>
            </a:pPr>
            <a:r>
              <a:rPr dirty="0" sz="2000" i="1">
                <a:latin typeface="Arial"/>
                <a:cs typeface="Arial"/>
              </a:rPr>
              <a:t>always</a:t>
            </a:r>
            <a:r>
              <a:rPr dirty="0" sz="2000" spc="-3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check</a:t>
            </a:r>
            <a:r>
              <a:rPr dirty="0" sz="2000" spc="-3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site</a:t>
            </a:r>
            <a:r>
              <a:rPr dirty="0" sz="2000" spc="-3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protoco</a:t>
            </a:r>
            <a:r>
              <a:rPr dirty="0" sz="2000" spc="-10">
                <a:latin typeface="Arial MT"/>
                <a:cs typeface="Arial MT"/>
              </a:rPr>
              <a:t>l***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ts val="1985"/>
              </a:lnSpc>
              <a:buChar char="•"/>
              <a:tabLst>
                <a:tab pos="698500" algn="l"/>
              </a:tabLst>
            </a:pPr>
            <a:r>
              <a:rPr dirty="0" sz="1700">
                <a:latin typeface="Arial MT"/>
                <a:cs typeface="Arial MT"/>
              </a:rPr>
              <a:t>Assure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patient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pain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only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temporary</a:t>
            </a:r>
            <a:endParaRPr sz="17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Preventing</a:t>
            </a:r>
            <a:r>
              <a:rPr dirty="0" spc="-140"/>
              <a:t> </a:t>
            </a:r>
            <a:r>
              <a:rPr dirty="0" spc="-10"/>
              <a:t>Extravasation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1887"/>
            <a:ext cx="9420225" cy="3465195"/>
          </a:xfrm>
          <a:prstGeom prst="rect">
            <a:avLst/>
          </a:prstGeom>
        </p:spPr>
        <p:txBody>
          <a:bodyPr wrap="square" lIns="0" tIns="45719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59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Choose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site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care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3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Vein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should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large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enough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handle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desired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flow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rate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944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Place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IV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care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Avoid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piercing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both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sides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vein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29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Watch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catheter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flash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before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advancing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completely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28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029" marR="5080" indent="-227329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Flush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saline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ensure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backflow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before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administering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medication,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contrast,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fluids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Post</a:t>
            </a:r>
            <a:r>
              <a:rPr dirty="0" spc="-100"/>
              <a:t> </a:t>
            </a:r>
            <a:r>
              <a:rPr dirty="0"/>
              <a:t>Procedural</a:t>
            </a:r>
            <a:r>
              <a:rPr dirty="0" spc="-80"/>
              <a:t> </a:t>
            </a:r>
            <a:r>
              <a:rPr dirty="0" spc="-10"/>
              <a:t>Complications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57939"/>
            <a:ext cx="8259445" cy="151765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8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Local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systemic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infection</a:t>
            </a:r>
            <a:endParaRPr sz="28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8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Introduction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infection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injection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site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into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bloodstream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Caused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lack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aseptic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technique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contamination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equipment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Swelling,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fever,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chills,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discharge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site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3658250"/>
            <a:ext cx="5566410" cy="1177925"/>
          </a:xfrm>
          <a:prstGeom prst="rect">
            <a:avLst/>
          </a:prstGeom>
        </p:spPr>
        <p:txBody>
          <a:bodyPr wrap="square" lIns="0" tIns="6032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7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Phlebitis</a:t>
            </a:r>
            <a:endParaRPr sz="28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7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Inflammation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vein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Swelling,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redness,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slow/stopped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infusion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24771" y="1688592"/>
            <a:ext cx="2587752" cy="1984248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24771" y="4145279"/>
            <a:ext cx="2587752" cy="1984248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10167366" y="6157061"/>
            <a:ext cx="69977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0">
                <a:latin typeface="Arial MT"/>
                <a:cs typeface="Arial MT"/>
              </a:rPr>
              <a:t>Phlebitis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934193" y="3701288"/>
            <a:ext cx="116395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Local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infection</a:t>
            </a:r>
            <a:endParaRPr sz="14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Post</a:t>
            </a:r>
            <a:r>
              <a:rPr dirty="0" spc="-100"/>
              <a:t> </a:t>
            </a:r>
            <a:r>
              <a:rPr dirty="0"/>
              <a:t>Proc</a:t>
            </a:r>
            <a:r>
              <a:rPr dirty="0" spc="-90"/>
              <a:t> </a:t>
            </a:r>
            <a:r>
              <a:rPr dirty="0"/>
              <a:t>Complications</a:t>
            </a:r>
            <a:r>
              <a:rPr dirty="0" spc="-80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64537"/>
            <a:ext cx="5283200" cy="4099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Thrombosis</a:t>
            </a:r>
            <a:endParaRPr sz="28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4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Clot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inside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vein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Slow/stopped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infusion</a:t>
            </a:r>
            <a:endParaRPr sz="2000">
              <a:latin typeface="Arial MT"/>
              <a:cs typeface="Arial MT"/>
            </a:endParaRPr>
          </a:p>
          <a:p>
            <a:pPr lvl="1" marL="698500" marR="161925" indent="-228600">
              <a:lnSpc>
                <a:spcPts val="1920"/>
              </a:lnSpc>
              <a:spcBef>
                <a:spcPts val="484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Do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forcibly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flush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catheter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prevent </a:t>
            </a:r>
            <a:r>
              <a:rPr dirty="0" sz="2000">
                <a:latin typeface="Arial MT"/>
                <a:cs typeface="Arial MT"/>
              </a:rPr>
              <a:t>dislodging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clot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83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Air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embolus</a:t>
            </a:r>
            <a:endParaRPr sz="2800">
              <a:latin typeface="Arial MT"/>
              <a:cs typeface="Arial MT"/>
            </a:endParaRPr>
          </a:p>
          <a:p>
            <a:pPr lvl="1" marL="698500" marR="261620" indent="-228600">
              <a:lnSpc>
                <a:spcPct val="80000"/>
              </a:lnSpc>
              <a:spcBef>
                <a:spcPts val="52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Entry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bolus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air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vascular system</a:t>
            </a:r>
            <a:endParaRPr sz="2000">
              <a:latin typeface="Arial MT"/>
              <a:cs typeface="Arial MT"/>
            </a:endParaRPr>
          </a:p>
          <a:p>
            <a:pPr lvl="1" marL="698500" marR="5080" indent="-228600">
              <a:lnSpc>
                <a:spcPts val="1920"/>
              </a:lnSpc>
              <a:spcBef>
                <a:spcPts val="47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Complications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little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20ml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air </a:t>
            </a:r>
            <a:r>
              <a:rPr dirty="0" sz="2000">
                <a:latin typeface="Arial MT"/>
                <a:cs typeface="Arial MT"/>
              </a:rPr>
              <a:t>(length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average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unprimed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IV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tube)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ts val="2160"/>
              </a:lnSpc>
              <a:spcBef>
                <a:spcPts val="4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SOB,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chest,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shoulder,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low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back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pain;</a:t>
            </a:r>
            <a:endParaRPr sz="2000">
              <a:latin typeface="Arial MT"/>
              <a:cs typeface="Arial MT"/>
            </a:endParaRPr>
          </a:p>
          <a:p>
            <a:pPr marL="698500">
              <a:lnSpc>
                <a:spcPts val="2160"/>
              </a:lnSpc>
            </a:pPr>
            <a:r>
              <a:rPr dirty="0" sz="2000">
                <a:latin typeface="Arial MT"/>
                <a:cs typeface="Arial MT"/>
              </a:rPr>
              <a:t>cyanosis,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shock,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cardiac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arrest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50023" y="1869948"/>
            <a:ext cx="3400044" cy="311810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Key</a:t>
            </a:r>
            <a:r>
              <a:rPr dirty="0" spc="-45"/>
              <a:t> </a:t>
            </a:r>
            <a:r>
              <a:rPr dirty="0" spc="-10"/>
              <a:t>Takeaways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7143115" cy="43148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Choose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site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care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Follow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“6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Rights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Rule”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Assemble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equipment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beforehand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4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Use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rigorous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asepsis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watchful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complications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know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how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respond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Ask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help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when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needed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9" y="10163"/>
            <a:ext cx="711991" cy="76045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2025-07-02T20:46:03Z</dcterms:created>
  <dcterms:modified xsi:type="dcterms:W3CDTF">2025-07-02T20:46:03Z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2025-07-03T00:00:00Z</vt:filetime>
  </property>
  <property fmtid="{D5CDD505-2E9C-101B-9397-08002B2CF9AE}" pid="3" name="LastSaved">
    <vt:filetime>2025-07-02T00:00:00Z</vt:filetime>
  </property>
  <property fmtid="{D5CDD505-2E9C-101B-9397-08002B2CF9AE}" pid="4" name="Producer">
    <vt:lpwstr>Foxit PDF Editor Printer Version 11.2.2.4537</vt:lpwstr>
  </property>
</Properties>
</file>