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</p:sldMasterIdLst>
  <p:notesMasterIdLst>
    <p:notesMasterId r:id="rId44"/>
  </p:notesMasterIdLst>
  <p:handoutMasterIdLst>
    <p:handoutMasterId r:id="rId45"/>
  </p:handoutMasterIdLst>
  <p:sldIdLst>
    <p:sldId id="269" r:id="rId5"/>
    <p:sldId id="314" r:id="rId6"/>
    <p:sldId id="290" r:id="rId7"/>
    <p:sldId id="295" r:id="rId8"/>
    <p:sldId id="323" r:id="rId9"/>
    <p:sldId id="296" r:id="rId10"/>
    <p:sldId id="316" r:id="rId11"/>
    <p:sldId id="344" r:id="rId12"/>
    <p:sldId id="325" r:id="rId13"/>
    <p:sldId id="297" r:id="rId14"/>
    <p:sldId id="298" r:id="rId15"/>
    <p:sldId id="300" r:id="rId16"/>
    <p:sldId id="299" r:id="rId17"/>
    <p:sldId id="319" r:id="rId18"/>
    <p:sldId id="328" r:id="rId19"/>
    <p:sldId id="329" r:id="rId20"/>
    <p:sldId id="356" r:id="rId21"/>
    <p:sldId id="330" r:id="rId22"/>
    <p:sldId id="331" r:id="rId23"/>
    <p:sldId id="332" r:id="rId24"/>
    <p:sldId id="333" r:id="rId25"/>
    <p:sldId id="334" r:id="rId26"/>
    <p:sldId id="343" r:id="rId27"/>
    <p:sldId id="339" r:id="rId28"/>
    <p:sldId id="341" r:id="rId29"/>
    <p:sldId id="335" r:id="rId30"/>
    <p:sldId id="347" r:id="rId31"/>
    <p:sldId id="348" r:id="rId32"/>
    <p:sldId id="349" r:id="rId33"/>
    <p:sldId id="336" r:id="rId34"/>
    <p:sldId id="337" r:id="rId35"/>
    <p:sldId id="338" r:id="rId36"/>
    <p:sldId id="345" r:id="rId37"/>
    <p:sldId id="346" r:id="rId38"/>
    <p:sldId id="350" r:id="rId39"/>
    <p:sldId id="353" r:id="rId40"/>
    <p:sldId id="351" r:id="rId41"/>
    <p:sldId id="352" r:id="rId42"/>
    <p:sldId id="294" r:id="rId43"/>
  </p:sldIdLst>
  <p:sldSz cx="12192000" cy="6858000"/>
  <p:notesSz cx="7023100" cy="9309100"/>
  <p:custDataLst>
    <p:tags r:id="rId4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14"/>
          </p14:sldIdLst>
        </p14:section>
        <p14:section name="Untitled Section" id="{BAB5FE1B-4910-480F-9285-3B3D14DFD513}">
          <p14:sldIdLst>
            <p14:sldId id="290"/>
            <p14:sldId id="295"/>
            <p14:sldId id="323"/>
            <p14:sldId id="296"/>
            <p14:sldId id="316"/>
            <p14:sldId id="344"/>
            <p14:sldId id="325"/>
            <p14:sldId id="297"/>
            <p14:sldId id="298"/>
            <p14:sldId id="300"/>
            <p14:sldId id="299"/>
            <p14:sldId id="319"/>
            <p14:sldId id="328"/>
            <p14:sldId id="329"/>
            <p14:sldId id="356"/>
            <p14:sldId id="330"/>
            <p14:sldId id="331"/>
            <p14:sldId id="332"/>
            <p14:sldId id="333"/>
            <p14:sldId id="334"/>
            <p14:sldId id="343"/>
            <p14:sldId id="339"/>
            <p14:sldId id="341"/>
            <p14:sldId id="335"/>
            <p14:sldId id="347"/>
            <p14:sldId id="348"/>
            <p14:sldId id="349"/>
            <p14:sldId id="336"/>
            <p14:sldId id="337"/>
            <p14:sldId id="338"/>
            <p14:sldId id="345"/>
            <p14:sldId id="346"/>
            <p14:sldId id="350"/>
            <p14:sldId id="353"/>
            <p14:sldId id="351"/>
            <p14:sldId id="352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B549"/>
    <a:srgbClr val="EA902E"/>
    <a:srgbClr val="CC3300"/>
    <a:srgbClr val="E15219"/>
    <a:srgbClr val="E9994A"/>
    <a:srgbClr val="CA0202"/>
    <a:srgbClr val="CC6600"/>
    <a:srgbClr val="EE362C"/>
    <a:srgbClr val="D52B00"/>
    <a:srgbClr val="2253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78900" autoAdjust="0"/>
  </p:normalViewPr>
  <p:slideViewPr>
    <p:cSldViewPr snapToGrid="0">
      <p:cViewPr varScale="1">
        <p:scale>
          <a:sx n="112" d="100"/>
          <a:sy n="112" d="100"/>
        </p:scale>
        <p:origin x="37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gs" Target="tags/tag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0FB4F-5453-49CC-A791-0173D6505775}" type="doc">
      <dgm:prSet loTypeId="urn:microsoft.com/office/officeart/2005/8/layout/chevronAccent+Icon" loCatId="process" qsTypeId="urn:microsoft.com/office/officeart/2005/8/quickstyle/3d3" qsCatId="3D" csTypeId="urn:microsoft.com/office/officeart/2005/8/colors/accent1_2" csCatId="accent1" phldr="1"/>
      <dgm:spPr/>
    </dgm:pt>
    <dgm:pt modelId="{675E8262-594B-45EB-9D32-4AB8F187D6F7}">
      <dgm:prSet phldrT="[Text]" custT="1"/>
      <dgm:spPr/>
      <dgm:t>
        <a:bodyPr/>
        <a:lstStyle/>
        <a:p>
          <a:r>
            <a:rPr lang="en-US" sz="1400" dirty="0"/>
            <a:t>Anode</a:t>
          </a:r>
          <a:endParaRPr lang="en-US" sz="1050" dirty="0"/>
        </a:p>
      </dgm:t>
    </dgm:pt>
    <dgm:pt modelId="{456B5717-E587-4301-844A-12C5F1784C13}" type="parTrans" cxnId="{CE932067-9168-4EAD-A381-909E8689AF18}">
      <dgm:prSet/>
      <dgm:spPr/>
      <dgm:t>
        <a:bodyPr/>
        <a:lstStyle/>
        <a:p>
          <a:endParaRPr lang="en-US"/>
        </a:p>
      </dgm:t>
    </dgm:pt>
    <dgm:pt modelId="{6F923F61-E5C2-44EA-B7E5-CF98B8566AE8}" type="sibTrans" cxnId="{CE932067-9168-4EAD-A381-909E8689AF18}">
      <dgm:prSet/>
      <dgm:spPr/>
      <dgm:t>
        <a:bodyPr/>
        <a:lstStyle/>
        <a:p>
          <a:endParaRPr lang="en-US"/>
        </a:p>
      </dgm:t>
    </dgm:pt>
    <dgm:pt modelId="{A80B1D2E-9DB1-42A0-A053-EB0E45833EE7}">
      <dgm:prSet phldrT="[Text]" custT="1"/>
      <dgm:spPr/>
      <dgm:t>
        <a:bodyPr/>
        <a:lstStyle/>
        <a:p>
          <a:r>
            <a:rPr lang="en-US" sz="1400" dirty="0"/>
            <a:t>Anode Shaft</a:t>
          </a:r>
        </a:p>
      </dgm:t>
    </dgm:pt>
    <dgm:pt modelId="{CD8A40E4-02BE-4AA2-9B0C-192081F5AD66}" type="parTrans" cxnId="{C7585292-ACC3-4C5E-B166-35CCD3D3C3E9}">
      <dgm:prSet/>
      <dgm:spPr/>
      <dgm:t>
        <a:bodyPr/>
        <a:lstStyle/>
        <a:p>
          <a:endParaRPr lang="en-US"/>
        </a:p>
      </dgm:t>
    </dgm:pt>
    <dgm:pt modelId="{3AE8FA6F-1614-4B22-8752-DCF529A06DD2}" type="sibTrans" cxnId="{C7585292-ACC3-4C5E-B166-35CCD3D3C3E9}">
      <dgm:prSet/>
      <dgm:spPr/>
      <dgm:t>
        <a:bodyPr/>
        <a:lstStyle/>
        <a:p>
          <a:endParaRPr lang="en-US"/>
        </a:p>
      </dgm:t>
    </dgm:pt>
    <dgm:pt modelId="{18490847-0F31-44BA-B4A3-17377D9D6707}">
      <dgm:prSet phldrT="[Text]" custT="1"/>
      <dgm:spPr/>
      <dgm:t>
        <a:bodyPr/>
        <a:lstStyle/>
        <a:p>
          <a:r>
            <a:rPr lang="en-US" sz="1400" dirty="0"/>
            <a:t>Rotor</a:t>
          </a:r>
        </a:p>
      </dgm:t>
    </dgm:pt>
    <dgm:pt modelId="{BF105B77-E1EF-4254-86C1-B958EB695C65}" type="parTrans" cxnId="{5CE9C829-349B-4F0A-ACB7-2E8B1C61FBD1}">
      <dgm:prSet/>
      <dgm:spPr/>
      <dgm:t>
        <a:bodyPr/>
        <a:lstStyle/>
        <a:p>
          <a:endParaRPr lang="en-US"/>
        </a:p>
      </dgm:t>
    </dgm:pt>
    <dgm:pt modelId="{5324CC30-D189-474E-9252-5E3C9DC8F0FF}" type="sibTrans" cxnId="{5CE9C829-349B-4F0A-ACB7-2E8B1C61FBD1}">
      <dgm:prSet/>
      <dgm:spPr/>
      <dgm:t>
        <a:bodyPr/>
        <a:lstStyle/>
        <a:p>
          <a:endParaRPr lang="en-US"/>
        </a:p>
      </dgm:t>
    </dgm:pt>
    <dgm:pt modelId="{EFD604BB-2BE4-476F-9163-B1934B6D35D6}">
      <dgm:prSet custT="1"/>
      <dgm:spPr/>
      <dgm:t>
        <a:bodyPr/>
        <a:lstStyle/>
        <a:p>
          <a:r>
            <a:rPr lang="en-US" sz="1100" dirty="0"/>
            <a:t>Glass/Metal Envelope</a:t>
          </a:r>
        </a:p>
      </dgm:t>
    </dgm:pt>
    <dgm:pt modelId="{178C9A69-4938-4EDE-BFC1-29A16CC49816}" type="parTrans" cxnId="{0EFF61B1-298B-45DE-BA2F-D44FA405DE46}">
      <dgm:prSet/>
      <dgm:spPr/>
      <dgm:t>
        <a:bodyPr/>
        <a:lstStyle/>
        <a:p>
          <a:endParaRPr lang="en-US"/>
        </a:p>
      </dgm:t>
    </dgm:pt>
    <dgm:pt modelId="{419FBC20-437D-4354-8673-F7B1E9E2694F}" type="sibTrans" cxnId="{0EFF61B1-298B-45DE-BA2F-D44FA405DE46}">
      <dgm:prSet/>
      <dgm:spPr/>
      <dgm:t>
        <a:bodyPr/>
        <a:lstStyle/>
        <a:p>
          <a:endParaRPr lang="en-US"/>
        </a:p>
      </dgm:t>
    </dgm:pt>
    <dgm:pt modelId="{28B4F46A-7DE2-4F0C-8532-4E9AA90A0034}">
      <dgm:prSet custT="1"/>
      <dgm:spPr/>
      <dgm:t>
        <a:bodyPr/>
        <a:lstStyle/>
        <a:p>
          <a:r>
            <a:rPr lang="en-US" sz="1400" dirty="0"/>
            <a:t>Oil Bath</a:t>
          </a:r>
        </a:p>
      </dgm:t>
    </dgm:pt>
    <dgm:pt modelId="{F6443A66-5F59-4CAA-8629-338629321F71}" type="parTrans" cxnId="{EAB7EAC5-3519-4D17-889A-7C0FE8DBB446}">
      <dgm:prSet/>
      <dgm:spPr/>
      <dgm:t>
        <a:bodyPr/>
        <a:lstStyle/>
        <a:p>
          <a:endParaRPr lang="en-US"/>
        </a:p>
      </dgm:t>
    </dgm:pt>
    <dgm:pt modelId="{505B1AC1-895C-4D31-9B9C-3C78D99136B4}" type="sibTrans" cxnId="{EAB7EAC5-3519-4D17-889A-7C0FE8DBB446}">
      <dgm:prSet/>
      <dgm:spPr/>
      <dgm:t>
        <a:bodyPr/>
        <a:lstStyle/>
        <a:p>
          <a:endParaRPr lang="en-US"/>
        </a:p>
      </dgm:t>
    </dgm:pt>
    <dgm:pt modelId="{6DAB94FF-7B61-4F18-8EE9-C54044C300D7}">
      <dgm:prSet custT="1"/>
      <dgm:spPr/>
      <dgm:t>
        <a:bodyPr/>
        <a:lstStyle/>
        <a:p>
          <a:r>
            <a:rPr lang="en-US" sz="1400" dirty="0"/>
            <a:t>Tube Housing</a:t>
          </a:r>
        </a:p>
      </dgm:t>
    </dgm:pt>
    <dgm:pt modelId="{45D8E6B6-A2B6-4D21-84A4-989F654C3E2D}" type="parTrans" cxnId="{5A947862-0E52-412A-A9BB-077A5694A9C8}">
      <dgm:prSet/>
      <dgm:spPr/>
      <dgm:t>
        <a:bodyPr/>
        <a:lstStyle/>
        <a:p>
          <a:endParaRPr lang="en-US"/>
        </a:p>
      </dgm:t>
    </dgm:pt>
    <dgm:pt modelId="{1B57DF10-BA00-429C-8271-056F3F22A108}" type="sibTrans" cxnId="{5A947862-0E52-412A-A9BB-077A5694A9C8}">
      <dgm:prSet/>
      <dgm:spPr/>
      <dgm:t>
        <a:bodyPr/>
        <a:lstStyle/>
        <a:p>
          <a:endParaRPr lang="en-US"/>
        </a:p>
      </dgm:t>
    </dgm:pt>
    <dgm:pt modelId="{21772D79-0F50-4319-95C5-AD9F3CFBABE3}" type="pres">
      <dgm:prSet presAssocID="{9C10FB4F-5453-49CC-A791-0173D6505775}" presName="Name0" presStyleCnt="0">
        <dgm:presLayoutVars>
          <dgm:dir/>
          <dgm:resizeHandles val="exact"/>
        </dgm:presLayoutVars>
      </dgm:prSet>
      <dgm:spPr/>
    </dgm:pt>
    <dgm:pt modelId="{24A99055-5859-4A54-B327-80A11011B514}" type="pres">
      <dgm:prSet presAssocID="{675E8262-594B-45EB-9D32-4AB8F187D6F7}" presName="composite" presStyleCnt="0"/>
      <dgm:spPr/>
    </dgm:pt>
    <dgm:pt modelId="{8952BD40-CB8B-48D2-B05D-765D8995037F}" type="pres">
      <dgm:prSet presAssocID="{675E8262-594B-45EB-9D32-4AB8F187D6F7}" presName="bgChev" presStyleLbl="node1" presStyleIdx="0" presStyleCnt="6"/>
      <dgm:spPr>
        <a:solidFill>
          <a:srgbClr val="FFFF00"/>
        </a:solidFill>
      </dgm:spPr>
    </dgm:pt>
    <dgm:pt modelId="{03DEF902-84B6-4723-9C04-E80FBB6491CD}" type="pres">
      <dgm:prSet presAssocID="{675E8262-594B-45EB-9D32-4AB8F187D6F7}" presName="txNode" presStyleLbl="fgAcc1" presStyleIdx="0" presStyleCnt="6" custLinFactNeighborX="-864" custLinFactNeighborY="1891">
        <dgm:presLayoutVars>
          <dgm:bulletEnabled val="1"/>
        </dgm:presLayoutVars>
      </dgm:prSet>
      <dgm:spPr/>
    </dgm:pt>
    <dgm:pt modelId="{E99D3FBB-5E9B-4EFC-A0CB-AD2858C356C9}" type="pres">
      <dgm:prSet presAssocID="{6F923F61-E5C2-44EA-B7E5-CF98B8566AE8}" presName="compositeSpace" presStyleCnt="0"/>
      <dgm:spPr/>
    </dgm:pt>
    <dgm:pt modelId="{B818A694-20A3-419C-A118-F8A2583EA001}" type="pres">
      <dgm:prSet presAssocID="{A80B1D2E-9DB1-42A0-A053-EB0E45833EE7}" presName="composite" presStyleCnt="0"/>
      <dgm:spPr/>
    </dgm:pt>
    <dgm:pt modelId="{EDD55846-70FE-402D-AF31-A42A39886F7A}" type="pres">
      <dgm:prSet presAssocID="{A80B1D2E-9DB1-42A0-A053-EB0E45833EE7}" presName="bgChev" presStyleLbl="node1" presStyleIdx="1" presStyleCnt="6"/>
      <dgm:spPr>
        <a:solidFill>
          <a:srgbClr val="EBB549"/>
        </a:solidFill>
      </dgm:spPr>
    </dgm:pt>
    <dgm:pt modelId="{9C5E8DD4-F0B8-4D2A-AF05-81DFC2D9ED93}" type="pres">
      <dgm:prSet presAssocID="{A80B1D2E-9DB1-42A0-A053-EB0E45833EE7}" presName="txNode" presStyleLbl="fgAcc1" presStyleIdx="1" presStyleCnt="6">
        <dgm:presLayoutVars>
          <dgm:bulletEnabled val="1"/>
        </dgm:presLayoutVars>
      </dgm:prSet>
      <dgm:spPr/>
    </dgm:pt>
    <dgm:pt modelId="{65173672-2478-4200-923C-F755F4D0F1F6}" type="pres">
      <dgm:prSet presAssocID="{3AE8FA6F-1614-4B22-8752-DCF529A06DD2}" presName="compositeSpace" presStyleCnt="0"/>
      <dgm:spPr/>
    </dgm:pt>
    <dgm:pt modelId="{F4A1183B-DE37-4FED-ABB3-2BE48BE1F64E}" type="pres">
      <dgm:prSet presAssocID="{18490847-0F31-44BA-B4A3-17377D9D6707}" presName="composite" presStyleCnt="0"/>
      <dgm:spPr/>
    </dgm:pt>
    <dgm:pt modelId="{6F8AB074-57BA-4822-B31E-F8630DFFE876}" type="pres">
      <dgm:prSet presAssocID="{18490847-0F31-44BA-B4A3-17377D9D6707}" presName="bgChev" presStyleLbl="node1" presStyleIdx="2" presStyleCnt="6"/>
      <dgm:spPr>
        <a:solidFill>
          <a:srgbClr val="EA902E"/>
        </a:solidFill>
      </dgm:spPr>
    </dgm:pt>
    <dgm:pt modelId="{8958B220-4536-45AB-ADF2-D960136849A9}" type="pres">
      <dgm:prSet presAssocID="{18490847-0F31-44BA-B4A3-17377D9D6707}" presName="txNode" presStyleLbl="fgAcc1" presStyleIdx="2" presStyleCnt="6">
        <dgm:presLayoutVars>
          <dgm:bulletEnabled val="1"/>
        </dgm:presLayoutVars>
      </dgm:prSet>
      <dgm:spPr/>
    </dgm:pt>
    <dgm:pt modelId="{A8573F94-E53E-4FA8-BB5D-CD7367CE8A98}" type="pres">
      <dgm:prSet presAssocID="{5324CC30-D189-474E-9252-5E3C9DC8F0FF}" presName="compositeSpace" presStyleCnt="0"/>
      <dgm:spPr/>
    </dgm:pt>
    <dgm:pt modelId="{166E6233-A63B-4A61-AB8D-45241E464EC3}" type="pres">
      <dgm:prSet presAssocID="{EFD604BB-2BE4-476F-9163-B1934B6D35D6}" presName="composite" presStyleCnt="0"/>
      <dgm:spPr/>
    </dgm:pt>
    <dgm:pt modelId="{F3B9515D-5719-43BF-8E8A-6D36414C5C32}" type="pres">
      <dgm:prSet presAssocID="{EFD604BB-2BE4-476F-9163-B1934B6D35D6}" presName="bgChev" presStyleLbl="node1" presStyleIdx="3" presStyleCnt="6" custLinFactNeighborX="-1937" custLinFactNeighborY="-1891"/>
      <dgm:spPr>
        <a:solidFill>
          <a:srgbClr val="CC3300"/>
        </a:solidFill>
      </dgm:spPr>
    </dgm:pt>
    <dgm:pt modelId="{C7C9595F-2A66-4AD5-8B28-B6E67D485E12}" type="pres">
      <dgm:prSet presAssocID="{EFD604BB-2BE4-476F-9163-B1934B6D35D6}" presName="txNode" presStyleLbl="fgAcc1" presStyleIdx="3" presStyleCnt="6">
        <dgm:presLayoutVars>
          <dgm:bulletEnabled val="1"/>
        </dgm:presLayoutVars>
      </dgm:prSet>
      <dgm:spPr/>
    </dgm:pt>
    <dgm:pt modelId="{A7666E22-9E56-4D16-B1C7-D9EDD0988A68}" type="pres">
      <dgm:prSet presAssocID="{419FBC20-437D-4354-8673-F7B1E9E2694F}" presName="compositeSpace" presStyleCnt="0"/>
      <dgm:spPr/>
    </dgm:pt>
    <dgm:pt modelId="{244952AB-2084-41B6-97F6-3FAE9A36A9FF}" type="pres">
      <dgm:prSet presAssocID="{28B4F46A-7DE2-4F0C-8532-4E9AA90A0034}" presName="composite" presStyleCnt="0"/>
      <dgm:spPr/>
    </dgm:pt>
    <dgm:pt modelId="{18B80015-46EF-4F7E-91BE-BBFC45F01CB5}" type="pres">
      <dgm:prSet presAssocID="{28B4F46A-7DE2-4F0C-8532-4E9AA90A0034}" presName="bgChev" presStyleLbl="node1" presStyleIdx="4" presStyleCnt="6"/>
      <dgm:spPr>
        <a:solidFill>
          <a:srgbClr val="EE362C"/>
        </a:solidFill>
      </dgm:spPr>
    </dgm:pt>
    <dgm:pt modelId="{16A3B350-1817-47F7-937E-8E600674927E}" type="pres">
      <dgm:prSet presAssocID="{28B4F46A-7DE2-4F0C-8532-4E9AA90A0034}" presName="txNode" presStyleLbl="fgAcc1" presStyleIdx="4" presStyleCnt="6">
        <dgm:presLayoutVars>
          <dgm:bulletEnabled val="1"/>
        </dgm:presLayoutVars>
      </dgm:prSet>
      <dgm:spPr/>
    </dgm:pt>
    <dgm:pt modelId="{FB1BE580-6C6B-475E-8E37-9D592A08C1E7}" type="pres">
      <dgm:prSet presAssocID="{505B1AC1-895C-4D31-9B9C-3C78D99136B4}" presName="compositeSpace" presStyleCnt="0"/>
      <dgm:spPr/>
    </dgm:pt>
    <dgm:pt modelId="{1CA9E452-34D7-4C49-80D2-7441C4D9087B}" type="pres">
      <dgm:prSet presAssocID="{6DAB94FF-7B61-4F18-8EE9-C54044C300D7}" presName="composite" presStyleCnt="0"/>
      <dgm:spPr/>
    </dgm:pt>
    <dgm:pt modelId="{282DAFC6-7F6E-4E47-B3C0-D2D9B78D862E}" type="pres">
      <dgm:prSet presAssocID="{6DAB94FF-7B61-4F18-8EE9-C54044C300D7}" presName="bgChev" presStyleLbl="node1" presStyleIdx="5" presStyleCnt="6"/>
      <dgm:spPr>
        <a:solidFill>
          <a:srgbClr val="CA0202"/>
        </a:solidFill>
      </dgm:spPr>
    </dgm:pt>
    <dgm:pt modelId="{98A08C0A-E1F2-454F-86F4-188172DE759B}" type="pres">
      <dgm:prSet presAssocID="{6DAB94FF-7B61-4F18-8EE9-C54044C300D7}" presName="txNode" presStyleLbl="fgAcc1" presStyleIdx="5" presStyleCnt="6">
        <dgm:presLayoutVars>
          <dgm:bulletEnabled val="1"/>
        </dgm:presLayoutVars>
      </dgm:prSet>
      <dgm:spPr/>
    </dgm:pt>
  </dgm:ptLst>
  <dgm:cxnLst>
    <dgm:cxn modelId="{5CE9C829-349B-4F0A-ACB7-2E8B1C61FBD1}" srcId="{9C10FB4F-5453-49CC-A791-0173D6505775}" destId="{18490847-0F31-44BA-B4A3-17377D9D6707}" srcOrd="2" destOrd="0" parTransId="{BF105B77-E1EF-4254-86C1-B958EB695C65}" sibTransId="{5324CC30-D189-474E-9252-5E3C9DC8F0FF}"/>
    <dgm:cxn modelId="{1FB2D235-1D69-45D7-B6EF-86FEEBBFE88D}" type="presOf" srcId="{18490847-0F31-44BA-B4A3-17377D9D6707}" destId="{8958B220-4536-45AB-ADF2-D960136849A9}" srcOrd="0" destOrd="0" presId="urn:microsoft.com/office/officeart/2005/8/layout/chevronAccent+Icon"/>
    <dgm:cxn modelId="{5A947862-0E52-412A-A9BB-077A5694A9C8}" srcId="{9C10FB4F-5453-49CC-A791-0173D6505775}" destId="{6DAB94FF-7B61-4F18-8EE9-C54044C300D7}" srcOrd="5" destOrd="0" parTransId="{45D8E6B6-A2B6-4D21-84A4-989F654C3E2D}" sibTransId="{1B57DF10-BA00-429C-8271-056F3F22A108}"/>
    <dgm:cxn modelId="{CE932067-9168-4EAD-A381-909E8689AF18}" srcId="{9C10FB4F-5453-49CC-A791-0173D6505775}" destId="{675E8262-594B-45EB-9D32-4AB8F187D6F7}" srcOrd="0" destOrd="0" parTransId="{456B5717-E587-4301-844A-12C5F1784C13}" sibTransId="{6F923F61-E5C2-44EA-B7E5-CF98B8566AE8}"/>
    <dgm:cxn modelId="{A8504953-D2B0-410F-AC04-F7EC7F31AFF3}" type="presOf" srcId="{9C10FB4F-5453-49CC-A791-0173D6505775}" destId="{21772D79-0F50-4319-95C5-AD9F3CFBABE3}" srcOrd="0" destOrd="0" presId="urn:microsoft.com/office/officeart/2005/8/layout/chevronAccent+Icon"/>
    <dgm:cxn modelId="{C7585292-ACC3-4C5E-B166-35CCD3D3C3E9}" srcId="{9C10FB4F-5453-49CC-A791-0173D6505775}" destId="{A80B1D2E-9DB1-42A0-A053-EB0E45833EE7}" srcOrd="1" destOrd="0" parTransId="{CD8A40E4-02BE-4AA2-9B0C-192081F5AD66}" sibTransId="{3AE8FA6F-1614-4B22-8752-DCF529A06DD2}"/>
    <dgm:cxn modelId="{97508794-2AAE-4DAE-BB2F-46DBAE9D6745}" type="presOf" srcId="{28B4F46A-7DE2-4F0C-8532-4E9AA90A0034}" destId="{16A3B350-1817-47F7-937E-8E600674927E}" srcOrd="0" destOrd="0" presId="urn:microsoft.com/office/officeart/2005/8/layout/chevronAccent+Icon"/>
    <dgm:cxn modelId="{0EFF61B1-298B-45DE-BA2F-D44FA405DE46}" srcId="{9C10FB4F-5453-49CC-A791-0173D6505775}" destId="{EFD604BB-2BE4-476F-9163-B1934B6D35D6}" srcOrd="3" destOrd="0" parTransId="{178C9A69-4938-4EDE-BFC1-29A16CC49816}" sibTransId="{419FBC20-437D-4354-8673-F7B1E9E2694F}"/>
    <dgm:cxn modelId="{249831BD-B9E3-45EA-B8C2-7C7FE4632A9B}" type="presOf" srcId="{EFD604BB-2BE4-476F-9163-B1934B6D35D6}" destId="{C7C9595F-2A66-4AD5-8B28-B6E67D485E12}" srcOrd="0" destOrd="0" presId="urn:microsoft.com/office/officeart/2005/8/layout/chevronAccent+Icon"/>
    <dgm:cxn modelId="{EAB7EAC5-3519-4D17-889A-7C0FE8DBB446}" srcId="{9C10FB4F-5453-49CC-A791-0173D6505775}" destId="{28B4F46A-7DE2-4F0C-8532-4E9AA90A0034}" srcOrd="4" destOrd="0" parTransId="{F6443A66-5F59-4CAA-8629-338629321F71}" sibTransId="{505B1AC1-895C-4D31-9B9C-3C78D99136B4}"/>
    <dgm:cxn modelId="{395C29E3-C73E-446C-B437-8D253A1B45C8}" type="presOf" srcId="{A80B1D2E-9DB1-42A0-A053-EB0E45833EE7}" destId="{9C5E8DD4-F0B8-4D2A-AF05-81DFC2D9ED93}" srcOrd="0" destOrd="0" presId="urn:microsoft.com/office/officeart/2005/8/layout/chevronAccent+Icon"/>
    <dgm:cxn modelId="{1259D8E7-6C47-4AC2-8EAD-36440FC7D804}" type="presOf" srcId="{675E8262-594B-45EB-9D32-4AB8F187D6F7}" destId="{03DEF902-84B6-4723-9C04-E80FBB6491CD}" srcOrd="0" destOrd="0" presId="urn:microsoft.com/office/officeart/2005/8/layout/chevronAccent+Icon"/>
    <dgm:cxn modelId="{DDB5C9E8-8F10-45B2-87F1-38014ABD5A5A}" type="presOf" srcId="{6DAB94FF-7B61-4F18-8EE9-C54044C300D7}" destId="{98A08C0A-E1F2-454F-86F4-188172DE759B}" srcOrd="0" destOrd="0" presId="urn:microsoft.com/office/officeart/2005/8/layout/chevronAccent+Icon"/>
    <dgm:cxn modelId="{D919E2D4-516E-403A-9B57-AC24A45BE40B}" type="presParOf" srcId="{21772D79-0F50-4319-95C5-AD9F3CFBABE3}" destId="{24A99055-5859-4A54-B327-80A11011B514}" srcOrd="0" destOrd="0" presId="urn:microsoft.com/office/officeart/2005/8/layout/chevronAccent+Icon"/>
    <dgm:cxn modelId="{586B922D-D533-4F1C-8F70-447CF99C459D}" type="presParOf" srcId="{24A99055-5859-4A54-B327-80A11011B514}" destId="{8952BD40-CB8B-48D2-B05D-765D8995037F}" srcOrd="0" destOrd="0" presId="urn:microsoft.com/office/officeart/2005/8/layout/chevronAccent+Icon"/>
    <dgm:cxn modelId="{A630CAF6-1EF1-49CE-8316-0994ECF4FF66}" type="presParOf" srcId="{24A99055-5859-4A54-B327-80A11011B514}" destId="{03DEF902-84B6-4723-9C04-E80FBB6491CD}" srcOrd="1" destOrd="0" presId="urn:microsoft.com/office/officeart/2005/8/layout/chevronAccent+Icon"/>
    <dgm:cxn modelId="{8A366A42-A2A0-4EE9-9877-4087C32A0CB6}" type="presParOf" srcId="{21772D79-0F50-4319-95C5-AD9F3CFBABE3}" destId="{E99D3FBB-5E9B-4EFC-A0CB-AD2858C356C9}" srcOrd="1" destOrd="0" presId="urn:microsoft.com/office/officeart/2005/8/layout/chevronAccent+Icon"/>
    <dgm:cxn modelId="{B43DAE2D-F32D-4E8F-9EA7-2C0ACDAA82A4}" type="presParOf" srcId="{21772D79-0F50-4319-95C5-AD9F3CFBABE3}" destId="{B818A694-20A3-419C-A118-F8A2583EA001}" srcOrd="2" destOrd="0" presId="urn:microsoft.com/office/officeart/2005/8/layout/chevronAccent+Icon"/>
    <dgm:cxn modelId="{FB48AC7E-4136-473F-B0AF-3A37FA25F8F8}" type="presParOf" srcId="{B818A694-20A3-419C-A118-F8A2583EA001}" destId="{EDD55846-70FE-402D-AF31-A42A39886F7A}" srcOrd="0" destOrd="0" presId="urn:microsoft.com/office/officeart/2005/8/layout/chevronAccent+Icon"/>
    <dgm:cxn modelId="{8277188E-886B-4459-BE71-8A4253027D67}" type="presParOf" srcId="{B818A694-20A3-419C-A118-F8A2583EA001}" destId="{9C5E8DD4-F0B8-4D2A-AF05-81DFC2D9ED93}" srcOrd="1" destOrd="0" presId="urn:microsoft.com/office/officeart/2005/8/layout/chevronAccent+Icon"/>
    <dgm:cxn modelId="{F523E28F-7248-4443-8333-CA4B65FFB7FD}" type="presParOf" srcId="{21772D79-0F50-4319-95C5-AD9F3CFBABE3}" destId="{65173672-2478-4200-923C-F755F4D0F1F6}" srcOrd="3" destOrd="0" presId="urn:microsoft.com/office/officeart/2005/8/layout/chevronAccent+Icon"/>
    <dgm:cxn modelId="{151897F7-C1D1-4A5A-88B6-5200EDA16657}" type="presParOf" srcId="{21772D79-0F50-4319-95C5-AD9F3CFBABE3}" destId="{F4A1183B-DE37-4FED-ABB3-2BE48BE1F64E}" srcOrd="4" destOrd="0" presId="urn:microsoft.com/office/officeart/2005/8/layout/chevronAccent+Icon"/>
    <dgm:cxn modelId="{614CE97C-8C2E-4E5E-9A30-A46956367CA8}" type="presParOf" srcId="{F4A1183B-DE37-4FED-ABB3-2BE48BE1F64E}" destId="{6F8AB074-57BA-4822-B31E-F8630DFFE876}" srcOrd="0" destOrd="0" presId="urn:microsoft.com/office/officeart/2005/8/layout/chevronAccent+Icon"/>
    <dgm:cxn modelId="{622CC85B-9FAC-4D3E-B22C-429DB9D52EA0}" type="presParOf" srcId="{F4A1183B-DE37-4FED-ABB3-2BE48BE1F64E}" destId="{8958B220-4536-45AB-ADF2-D960136849A9}" srcOrd="1" destOrd="0" presId="urn:microsoft.com/office/officeart/2005/8/layout/chevronAccent+Icon"/>
    <dgm:cxn modelId="{1A2E7AF6-86CA-4F2A-A0D6-821F41E84DE6}" type="presParOf" srcId="{21772D79-0F50-4319-95C5-AD9F3CFBABE3}" destId="{A8573F94-E53E-4FA8-BB5D-CD7367CE8A98}" srcOrd="5" destOrd="0" presId="urn:microsoft.com/office/officeart/2005/8/layout/chevronAccent+Icon"/>
    <dgm:cxn modelId="{ED253A46-43D5-4D4F-A560-A309B3394B22}" type="presParOf" srcId="{21772D79-0F50-4319-95C5-AD9F3CFBABE3}" destId="{166E6233-A63B-4A61-AB8D-45241E464EC3}" srcOrd="6" destOrd="0" presId="urn:microsoft.com/office/officeart/2005/8/layout/chevronAccent+Icon"/>
    <dgm:cxn modelId="{82E5C38F-291C-4FF1-BC19-7EA254CD9E0A}" type="presParOf" srcId="{166E6233-A63B-4A61-AB8D-45241E464EC3}" destId="{F3B9515D-5719-43BF-8E8A-6D36414C5C32}" srcOrd="0" destOrd="0" presId="urn:microsoft.com/office/officeart/2005/8/layout/chevronAccent+Icon"/>
    <dgm:cxn modelId="{549836DE-D159-4118-99C6-B91C1CEA9324}" type="presParOf" srcId="{166E6233-A63B-4A61-AB8D-45241E464EC3}" destId="{C7C9595F-2A66-4AD5-8B28-B6E67D485E12}" srcOrd="1" destOrd="0" presId="urn:microsoft.com/office/officeart/2005/8/layout/chevronAccent+Icon"/>
    <dgm:cxn modelId="{EC14B123-9CBA-46F4-BB2B-CC8BAB46F862}" type="presParOf" srcId="{21772D79-0F50-4319-95C5-AD9F3CFBABE3}" destId="{A7666E22-9E56-4D16-B1C7-D9EDD0988A68}" srcOrd="7" destOrd="0" presId="urn:microsoft.com/office/officeart/2005/8/layout/chevronAccent+Icon"/>
    <dgm:cxn modelId="{27B4371F-67A1-47D6-BC38-BF26A2C412AD}" type="presParOf" srcId="{21772D79-0F50-4319-95C5-AD9F3CFBABE3}" destId="{244952AB-2084-41B6-97F6-3FAE9A36A9FF}" srcOrd="8" destOrd="0" presId="urn:microsoft.com/office/officeart/2005/8/layout/chevronAccent+Icon"/>
    <dgm:cxn modelId="{0565DED2-4956-44F5-82FC-ACD9310B5239}" type="presParOf" srcId="{244952AB-2084-41B6-97F6-3FAE9A36A9FF}" destId="{18B80015-46EF-4F7E-91BE-BBFC45F01CB5}" srcOrd="0" destOrd="0" presId="urn:microsoft.com/office/officeart/2005/8/layout/chevronAccent+Icon"/>
    <dgm:cxn modelId="{576F0161-E52F-4A61-9C33-4A9281E28D29}" type="presParOf" srcId="{244952AB-2084-41B6-97F6-3FAE9A36A9FF}" destId="{16A3B350-1817-47F7-937E-8E600674927E}" srcOrd="1" destOrd="0" presId="urn:microsoft.com/office/officeart/2005/8/layout/chevronAccent+Icon"/>
    <dgm:cxn modelId="{F0FB9A56-5D6E-4BF8-80E1-915739F09E6A}" type="presParOf" srcId="{21772D79-0F50-4319-95C5-AD9F3CFBABE3}" destId="{FB1BE580-6C6B-475E-8E37-9D592A08C1E7}" srcOrd="9" destOrd="0" presId="urn:microsoft.com/office/officeart/2005/8/layout/chevronAccent+Icon"/>
    <dgm:cxn modelId="{9CE7C3AA-C7E0-41DE-A751-FE3490318D69}" type="presParOf" srcId="{21772D79-0F50-4319-95C5-AD9F3CFBABE3}" destId="{1CA9E452-34D7-4C49-80D2-7441C4D9087B}" srcOrd="10" destOrd="0" presId="urn:microsoft.com/office/officeart/2005/8/layout/chevronAccent+Icon"/>
    <dgm:cxn modelId="{C7D1C721-4292-420B-87F4-77A693975C32}" type="presParOf" srcId="{1CA9E452-34D7-4C49-80D2-7441C4D9087B}" destId="{282DAFC6-7F6E-4E47-B3C0-D2D9B78D862E}" srcOrd="0" destOrd="0" presId="urn:microsoft.com/office/officeart/2005/8/layout/chevronAccent+Icon"/>
    <dgm:cxn modelId="{66A5AB88-EDD8-4C4F-A89D-9E6B77EBF08F}" type="presParOf" srcId="{1CA9E452-34D7-4C49-80D2-7441C4D9087B}" destId="{98A08C0A-E1F2-454F-86F4-188172DE759B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52BD40-CB8B-48D2-B05D-765D8995037F}">
      <dsp:nvSpPr>
        <dsp:cNvPr id="0" name=""/>
        <dsp:cNvSpPr/>
      </dsp:nvSpPr>
      <dsp:spPr>
        <a:xfrm>
          <a:off x="606" y="2243677"/>
          <a:ext cx="1174718" cy="453441"/>
        </a:xfrm>
        <a:prstGeom prst="chevron">
          <a:avLst>
            <a:gd name="adj" fmla="val 40000"/>
          </a:avLst>
        </a:prstGeom>
        <a:solidFill>
          <a:srgbClr val="FFFF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DEF902-84B6-4723-9C04-E80FBB6491CD}">
      <dsp:nvSpPr>
        <dsp:cNvPr id="0" name=""/>
        <dsp:cNvSpPr/>
      </dsp:nvSpPr>
      <dsp:spPr>
        <a:xfrm>
          <a:off x="305294" y="2365612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Anode</a:t>
          </a:r>
          <a:endParaRPr lang="en-US" sz="1050" kern="1200" dirty="0"/>
        </a:p>
      </dsp:txBody>
      <dsp:txXfrm>
        <a:off x="318575" y="2378893"/>
        <a:ext cx="965422" cy="426879"/>
      </dsp:txXfrm>
    </dsp:sp>
    <dsp:sp modelId="{EDD55846-70FE-402D-AF31-A42A39886F7A}">
      <dsp:nvSpPr>
        <dsp:cNvPr id="0" name=""/>
        <dsp:cNvSpPr/>
      </dsp:nvSpPr>
      <dsp:spPr>
        <a:xfrm>
          <a:off x="1342395" y="2243677"/>
          <a:ext cx="1174718" cy="453441"/>
        </a:xfrm>
        <a:prstGeom prst="chevron">
          <a:avLst>
            <a:gd name="adj" fmla="val 40000"/>
          </a:avLst>
        </a:prstGeom>
        <a:solidFill>
          <a:srgbClr val="EBB549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5E8DD4-F0B8-4D2A-AF05-81DFC2D9ED93}">
      <dsp:nvSpPr>
        <dsp:cNvPr id="0" name=""/>
        <dsp:cNvSpPr/>
      </dsp:nvSpPr>
      <dsp:spPr>
        <a:xfrm>
          <a:off x="1655654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Anode Shaft</a:t>
          </a:r>
        </a:p>
      </dsp:txBody>
      <dsp:txXfrm>
        <a:off x="1668935" y="2370318"/>
        <a:ext cx="965422" cy="426879"/>
      </dsp:txXfrm>
    </dsp:sp>
    <dsp:sp modelId="{6F8AB074-57BA-4822-B31E-F8630DFFE876}">
      <dsp:nvSpPr>
        <dsp:cNvPr id="0" name=""/>
        <dsp:cNvSpPr/>
      </dsp:nvSpPr>
      <dsp:spPr>
        <a:xfrm>
          <a:off x="2684185" y="2243677"/>
          <a:ext cx="1174718" cy="453441"/>
        </a:xfrm>
        <a:prstGeom prst="chevron">
          <a:avLst>
            <a:gd name="adj" fmla="val 40000"/>
          </a:avLst>
        </a:prstGeom>
        <a:solidFill>
          <a:srgbClr val="EA902E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58B220-4536-45AB-ADF2-D960136849A9}">
      <dsp:nvSpPr>
        <dsp:cNvPr id="0" name=""/>
        <dsp:cNvSpPr/>
      </dsp:nvSpPr>
      <dsp:spPr>
        <a:xfrm>
          <a:off x="2997443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Rotor</a:t>
          </a:r>
        </a:p>
      </dsp:txBody>
      <dsp:txXfrm>
        <a:off x="3010724" y="2370318"/>
        <a:ext cx="965422" cy="426879"/>
      </dsp:txXfrm>
    </dsp:sp>
    <dsp:sp modelId="{F3B9515D-5719-43BF-8E8A-6D36414C5C32}">
      <dsp:nvSpPr>
        <dsp:cNvPr id="0" name=""/>
        <dsp:cNvSpPr/>
      </dsp:nvSpPr>
      <dsp:spPr>
        <a:xfrm>
          <a:off x="4003220" y="2235102"/>
          <a:ext cx="1174718" cy="453441"/>
        </a:xfrm>
        <a:prstGeom prst="chevron">
          <a:avLst>
            <a:gd name="adj" fmla="val 40000"/>
          </a:avLst>
        </a:prstGeom>
        <a:solidFill>
          <a:srgbClr val="CC33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C9595F-2A66-4AD5-8B28-B6E67D485E12}">
      <dsp:nvSpPr>
        <dsp:cNvPr id="0" name=""/>
        <dsp:cNvSpPr/>
      </dsp:nvSpPr>
      <dsp:spPr>
        <a:xfrm>
          <a:off x="4339232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Glass/Metal Envelope</a:t>
          </a:r>
        </a:p>
      </dsp:txBody>
      <dsp:txXfrm>
        <a:off x="4352513" y="2370318"/>
        <a:ext cx="965422" cy="426879"/>
      </dsp:txXfrm>
    </dsp:sp>
    <dsp:sp modelId="{18B80015-46EF-4F7E-91BE-BBFC45F01CB5}">
      <dsp:nvSpPr>
        <dsp:cNvPr id="0" name=""/>
        <dsp:cNvSpPr/>
      </dsp:nvSpPr>
      <dsp:spPr>
        <a:xfrm>
          <a:off x="5367763" y="2243677"/>
          <a:ext cx="1174718" cy="453441"/>
        </a:xfrm>
        <a:prstGeom prst="chevron">
          <a:avLst>
            <a:gd name="adj" fmla="val 40000"/>
          </a:avLst>
        </a:prstGeom>
        <a:solidFill>
          <a:srgbClr val="EE362C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A3B350-1817-47F7-937E-8E600674927E}">
      <dsp:nvSpPr>
        <dsp:cNvPr id="0" name=""/>
        <dsp:cNvSpPr/>
      </dsp:nvSpPr>
      <dsp:spPr>
        <a:xfrm>
          <a:off x="5681021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Oil Bath</a:t>
          </a:r>
        </a:p>
      </dsp:txBody>
      <dsp:txXfrm>
        <a:off x="5694302" y="2370318"/>
        <a:ext cx="965422" cy="426879"/>
      </dsp:txXfrm>
    </dsp:sp>
    <dsp:sp modelId="{282DAFC6-7F6E-4E47-B3C0-D2D9B78D862E}">
      <dsp:nvSpPr>
        <dsp:cNvPr id="0" name=""/>
        <dsp:cNvSpPr/>
      </dsp:nvSpPr>
      <dsp:spPr>
        <a:xfrm>
          <a:off x="6709552" y="2243677"/>
          <a:ext cx="1174718" cy="453441"/>
        </a:xfrm>
        <a:prstGeom prst="chevron">
          <a:avLst>
            <a:gd name="adj" fmla="val 40000"/>
          </a:avLst>
        </a:prstGeom>
        <a:solidFill>
          <a:srgbClr val="CA020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8A08C0A-E1F2-454F-86F4-188172DE759B}">
      <dsp:nvSpPr>
        <dsp:cNvPr id="0" name=""/>
        <dsp:cNvSpPr/>
      </dsp:nvSpPr>
      <dsp:spPr>
        <a:xfrm>
          <a:off x="7022811" y="2357037"/>
          <a:ext cx="991984" cy="4534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Tube Housing</a:t>
          </a:r>
        </a:p>
      </dsp:txBody>
      <dsp:txXfrm>
        <a:off x="7036092" y="2370318"/>
        <a:ext cx="965422" cy="4268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C404D73C-C1EA-4752-A269-214AD6BDCB3E}" type="datetime1">
              <a:rPr lang="en-US" smtClean="0"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C4633532-8F06-45A8-B794-7BDFA12F2B34}" type="datetime1">
              <a:rPr lang="en-US" smtClean="0"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5105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930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If air is present, electrons from the air would interfere with the electron stream – cause arcing and damage tube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060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Most</a:t>
            </a:r>
            <a:r>
              <a:rPr lang="en-US" baseline="0" dirty="0"/>
              <a:t> common cause of tube failure is the tungsten vaporization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 need to engineer a motor inside the vacuum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649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a solid as</a:t>
            </a:r>
            <a:r>
              <a:rPr lang="en-US" baseline="0" dirty="0"/>
              <a:t> a lubricant vs liquid because liquid would turn to gas and reduce the vacuum in tube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625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330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1650229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67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4143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2766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4552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6248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163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8775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718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5050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8660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2D6FD756-DA38-42B7-081F-4493B6D1E8C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800D2AEC-A624-0D38-361C-81DA357459C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600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801375" y="3429000"/>
            <a:ext cx="4679056" cy="1090187"/>
          </a:xfrm>
        </p:spPr>
        <p:txBody>
          <a:bodyPr/>
          <a:lstStyle/>
          <a:p>
            <a:pPr algn="l"/>
            <a:r>
              <a:rPr lang="en-US" sz="3600" b="1" dirty="0"/>
              <a:t>APPH 226: </a:t>
            </a:r>
            <a:r>
              <a:rPr lang="en-US" sz="4000" b="1" dirty="0"/>
              <a:t>The Tube</a:t>
            </a:r>
            <a:br>
              <a:rPr lang="en-US" sz="4000" dirty="0"/>
            </a:br>
            <a:r>
              <a:rPr lang="en-US" sz="2800" dirty="0"/>
              <a:t>Objectives: 1.1-1.3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“There is nothing magical about the production of x-rays; it is simply the manipulation of electricity”	</a:t>
            </a:r>
          </a:p>
          <a:p>
            <a:r>
              <a:rPr lang="en-US" dirty="0"/>
              <a:t>Factors selected on the console to produce x-rays are:</a:t>
            </a:r>
          </a:p>
          <a:p>
            <a:pPr lvl="1"/>
            <a:r>
              <a:rPr lang="en-US" dirty="0"/>
              <a:t>Volt</a:t>
            </a:r>
          </a:p>
          <a:p>
            <a:pPr lvl="2"/>
            <a:r>
              <a:rPr lang="en-US" dirty="0"/>
              <a:t>Kilovolts – unit of measure for electric potential</a:t>
            </a:r>
          </a:p>
          <a:p>
            <a:pPr lvl="1"/>
            <a:r>
              <a:rPr lang="en-US" dirty="0"/>
              <a:t>Ampere</a:t>
            </a:r>
          </a:p>
          <a:p>
            <a:pPr lvl="2"/>
            <a:r>
              <a:rPr lang="en-US" dirty="0" err="1"/>
              <a:t>Milliampere</a:t>
            </a:r>
            <a:r>
              <a:rPr lang="en-US" dirty="0"/>
              <a:t> – unit of measure for current</a:t>
            </a:r>
          </a:p>
          <a:p>
            <a:pPr lvl="2"/>
            <a:endParaRPr lang="en-US" dirty="0"/>
          </a:p>
          <a:p>
            <a:pPr lvl="2"/>
            <a:r>
              <a:rPr lang="en-US" dirty="0"/>
              <a:t>Read over Chapter 4  (</a:t>
            </a:r>
            <a:r>
              <a:rPr lang="en-US" dirty="0" err="1"/>
              <a:t>Bushong</a:t>
            </a:r>
            <a:r>
              <a:rPr lang="en-US" dirty="0"/>
              <a:t>) – review concepts</a:t>
            </a:r>
          </a:p>
        </p:txBody>
      </p:sp>
    </p:spTree>
    <p:extLst>
      <p:ext uri="{BB962C8B-B14F-4D97-AF65-F5344CB8AC3E}">
        <p14:creationId xmlns:p14="http://schemas.microsoft.com/office/powerpoint/2010/main" val="3857876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Formation of X-rays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To produce x-rays, must have:</a:t>
            </a:r>
          </a:p>
          <a:p>
            <a:pPr lvl="1"/>
            <a:r>
              <a:rPr lang="en-US" sz="3200" dirty="0"/>
              <a:t>Source of electrons</a:t>
            </a:r>
          </a:p>
          <a:p>
            <a:pPr lvl="1"/>
            <a:r>
              <a:rPr lang="en-US" sz="3200" dirty="0"/>
              <a:t>Means to accelerate the electrons</a:t>
            </a:r>
          </a:p>
          <a:p>
            <a:pPr lvl="1"/>
            <a:r>
              <a:rPr lang="en-US" sz="3200" dirty="0"/>
              <a:t>Means to decelerate the electrons (target)</a:t>
            </a:r>
          </a:p>
          <a:p>
            <a:pPr lvl="1"/>
            <a:r>
              <a:rPr lang="en-US" sz="3200" dirty="0"/>
              <a:t>Vacuum</a:t>
            </a:r>
          </a:p>
          <a:p>
            <a:endParaRPr lang="en-US" sz="3600" dirty="0"/>
          </a:p>
          <a:p>
            <a:r>
              <a:rPr lang="en-US" sz="3600" dirty="0"/>
              <a:t>All of these conditions are met inside of an x-ray tube</a:t>
            </a:r>
          </a:p>
          <a:p>
            <a:pPr marL="0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8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X-ray Tubes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Crookes tube</a:t>
            </a:r>
          </a:p>
          <a:p>
            <a:pPr lvl="1"/>
            <a:r>
              <a:rPr lang="en-US" dirty="0"/>
              <a:t>Early tube – used by Roentgen</a:t>
            </a:r>
          </a:p>
          <a:p>
            <a:pPr lvl="1"/>
            <a:r>
              <a:rPr lang="en-US" dirty="0"/>
              <a:t>No vacuum, gas filled</a:t>
            </a:r>
          </a:p>
          <a:p>
            <a:pPr lvl="1"/>
            <a:r>
              <a:rPr lang="en-US" dirty="0"/>
              <a:t>One mA station</a:t>
            </a:r>
          </a:p>
          <a:p>
            <a:r>
              <a:rPr lang="en-US" dirty="0"/>
              <a:t>Coolidge tube</a:t>
            </a:r>
          </a:p>
          <a:p>
            <a:pPr lvl="1"/>
            <a:r>
              <a:rPr lang="en-US" dirty="0"/>
              <a:t>Vacuum tube</a:t>
            </a:r>
          </a:p>
          <a:p>
            <a:pPr lvl="1"/>
            <a:r>
              <a:rPr lang="en-US" dirty="0"/>
              <a:t>Glass or metal enclosure</a:t>
            </a:r>
          </a:p>
          <a:p>
            <a:pPr lvl="1"/>
            <a:r>
              <a:rPr lang="en-US" dirty="0"/>
              <a:t>Various mA stations</a:t>
            </a:r>
          </a:p>
        </p:txBody>
      </p:sp>
    </p:spTree>
    <p:extLst>
      <p:ext uri="{BB962C8B-B14F-4D97-AF65-F5344CB8AC3E}">
        <p14:creationId xmlns:p14="http://schemas.microsoft.com/office/powerpoint/2010/main" val="3021570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Tube Housing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X-ray tube is contained inside a protective housing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Must provide solid, stable support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Lead lined metal structure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Serves as electrical insulator and thermal cushion</a:t>
            </a:r>
          </a:p>
          <a:p>
            <a:pPr lvl="1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Housing contains cooling oil which helps dissipate heat away from tube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Two large electrical cables enter the housing and are securely attached to the tube through special high voltage receptacles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Housing design reduces leakage radiation to acceptable limits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45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X-Ray Tube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Relatively large in size:</a:t>
            </a:r>
          </a:p>
          <a:p>
            <a:pPr lvl="1"/>
            <a:r>
              <a:rPr lang="en-US" sz="2800" dirty="0"/>
              <a:t>30-50 cm long</a:t>
            </a:r>
          </a:p>
          <a:p>
            <a:pPr lvl="1"/>
            <a:r>
              <a:rPr lang="en-US" sz="2800" dirty="0"/>
              <a:t>20 cm diameter</a:t>
            </a:r>
          </a:p>
          <a:p>
            <a:r>
              <a:rPr lang="en-US" sz="3200" dirty="0"/>
              <a:t>Is an electronic vacuum tube that contains:</a:t>
            </a:r>
          </a:p>
          <a:p>
            <a:pPr lvl="1"/>
            <a:r>
              <a:rPr lang="en-US" sz="2800" dirty="0"/>
              <a:t>_________________</a:t>
            </a:r>
          </a:p>
          <a:p>
            <a:pPr lvl="1"/>
            <a:r>
              <a:rPr lang="en-US" sz="2800" dirty="0"/>
              <a:t>_________________</a:t>
            </a:r>
          </a:p>
          <a:p>
            <a:pPr lvl="1"/>
            <a:r>
              <a:rPr lang="en-US" sz="2800" dirty="0"/>
              <a:t>_________________</a:t>
            </a:r>
          </a:p>
          <a:p>
            <a:pPr lvl="2"/>
            <a:r>
              <a:rPr lang="en-US" sz="2400" dirty="0"/>
              <a:t>All contained within glass/metal envelope</a:t>
            </a:r>
          </a:p>
        </p:txBody>
      </p:sp>
    </p:spTree>
    <p:extLst>
      <p:ext uri="{BB962C8B-B14F-4D97-AF65-F5344CB8AC3E}">
        <p14:creationId xmlns:p14="http://schemas.microsoft.com/office/powerpoint/2010/main" val="96996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Glass (or metal) Envelope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Main purpose:</a:t>
            </a:r>
          </a:p>
          <a:p>
            <a:pPr lvl="1"/>
            <a:r>
              <a:rPr lang="en-US" sz="3200" dirty="0"/>
              <a:t>Maintain a vacuum within the tube</a:t>
            </a:r>
          </a:p>
          <a:p>
            <a:endParaRPr lang="en-US" sz="3600" dirty="0"/>
          </a:p>
          <a:p>
            <a:r>
              <a:rPr lang="en-US" sz="3600" dirty="0"/>
              <a:t>Typically made of borosilicate glass</a:t>
            </a:r>
          </a:p>
          <a:p>
            <a:pPr lvl="1"/>
            <a:r>
              <a:rPr lang="en-US" sz="3200" dirty="0"/>
              <a:t>Heat resistant</a:t>
            </a:r>
          </a:p>
          <a:p>
            <a:pPr lvl="1"/>
            <a:r>
              <a:rPr lang="en-US" sz="3200" dirty="0"/>
              <a:t>Can have discoloration from vaporized tungsten coating inside on glass</a:t>
            </a:r>
          </a:p>
          <a:p>
            <a:pPr lvl="2"/>
            <a:r>
              <a:rPr lang="en-US" sz="2800" dirty="0"/>
              <a:t>Can cause arcing and tube failure</a:t>
            </a:r>
          </a:p>
        </p:txBody>
      </p:sp>
    </p:spTree>
    <p:extLst>
      <p:ext uri="{BB962C8B-B14F-4D97-AF65-F5344CB8AC3E}">
        <p14:creationId xmlns:p14="http://schemas.microsoft.com/office/powerpoint/2010/main" val="2321703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Glass (or metal) Envelope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Metal envelope </a:t>
            </a:r>
          </a:p>
          <a:p>
            <a:pPr lvl="1"/>
            <a:r>
              <a:rPr lang="en-US" sz="3200" dirty="0"/>
              <a:t>Maintains constant electric potential between electron stream from cathode and enclosure</a:t>
            </a:r>
          </a:p>
          <a:p>
            <a:pPr lvl="1"/>
            <a:r>
              <a:rPr lang="en-US" sz="3200" dirty="0"/>
              <a:t>Avoids arcing problem, extends tube life</a:t>
            </a:r>
          </a:p>
          <a:p>
            <a:pPr lvl="1"/>
            <a:r>
              <a:rPr lang="en-US" sz="3200" dirty="0"/>
              <a:t>High capacity tubes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152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Glass (or metal) Envelope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Both enclosures have a specially designed exit point for x-rays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Port or window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Approximately 5 cm</a:t>
            </a:r>
            <a:r>
              <a:rPr lang="en-US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size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Section of the enclosure that is thinner than the rest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Allows x-rays to pass through with minimal interference (absorption)</a:t>
            </a:r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46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Cathode Assembly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______________ side of the tube</a:t>
            </a:r>
          </a:p>
          <a:p>
            <a:r>
              <a:rPr lang="en-US" sz="3200" dirty="0"/>
              <a:t>Provides the source of electrons required for x-ray production</a:t>
            </a:r>
          </a:p>
          <a:p>
            <a:r>
              <a:rPr lang="en-US" sz="3200" dirty="0"/>
              <a:t>Made of two main parts</a:t>
            </a:r>
          </a:p>
          <a:p>
            <a:pPr lvl="1"/>
            <a:r>
              <a:rPr lang="en-US" sz="2800" dirty="0"/>
              <a:t>Filament</a:t>
            </a:r>
          </a:p>
          <a:p>
            <a:pPr lvl="1"/>
            <a:r>
              <a:rPr lang="en-US" sz="2800" dirty="0"/>
              <a:t>Focusing cup</a:t>
            </a:r>
          </a:p>
          <a:p>
            <a:r>
              <a:rPr lang="en-US" sz="3200" dirty="0"/>
              <a:t>Function:</a:t>
            </a:r>
          </a:p>
          <a:p>
            <a:pPr lvl="1"/>
            <a:r>
              <a:rPr lang="en-US" sz="2800" dirty="0"/>
              <a:t>To produce or emit electrons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793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tubes have two filaments</a:t>
            </a:r>
          </a:p>
          <a:p>
            <a:pPr lvl="1"/>
            <a:r>
              <a:rPr lang="en-US" dirty="0"/>
              <a:t>Called dual focus tubes – large and small </a:t>
            </a:r>
          </a:p>
          <a:p>
            <a:r>
              <a:rPr lang="en-US" dirty="0"/>
              <a:t>Emits electrons when it is heated</a:t>
            </a:r>
          </a:p>
          <a:p>
            <a:r>
              <a:rPr lang="en-US" dirty="0"/>
              <a:t>Typically made of </a:t>
            </a:r>
            <a:r>
              <a:rPr lang="en-US" dirty="0" err="1"/>
              <a:t>thoriated</a:t>
            </a:r>
            <a:r>
              <a:rPr lang="en-US" dirty="0"/>
              <a:t> tungsten</a:t>
            </a:r>
          </a:p>
          <a:p>
            <a:pPr lvl="1"/>
            <a:r>
              <a:rPr lang="en-US" dirty="0"/>
              <a:t>1-2% thorium	</a:t>
            </a:r>
          </a:p>
          <a:p>
            <a:pPr lvl="2"/>
            <a:r>
              <a:rPr lang="en-US" dirty="0"/>
              <a:t>Increases thermionic emission, extends filament life</a:t>
            </a:r>
          </a:p>
          <a:p>
            <a:pPr lvl="1"/>
            <a:r>
              <a:rPr lang="en-US" dirty="0"/>
              <a:t>Tungsten (atomic number 74) has high melting point (3410°C), </a:t>
            </a:r>
          </a:p>
          <a:p>
            <a:pPr lvl="3"/>
            <a:r>
              <a:rPr lang="en-US" dirty="0"/>
              <a:t>Doesn’t vaporize easily</a:t>
            </a:r>
          </a:p>
          <a:p>
            <a:pPr lvl="1"/>
            <a:r>
              <a:rPr lang="en-US" dirty="0"/>
              <a:t>Higher thermionic emission</a:t>
            </a:r>
          </a:p>
          <a:p>
            <a:pPr lvl="2"/>
            <a:r>
              <a:rPr lang="en-US" dirty="0"/>
              <a:t>Allows filament to operate at high temperatures required for x-ray production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964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Similar to toaster coil or lightbulb filament, but bigger</a:t>
            </a:r>
          </a:p>
          <a:p>
            <a:r>
              <a:rPr lang="en-US" dirty="0"/>
              <a:t>Set inside focusing cup</a:t>
            </a:r>
          </a:p>
          <a:p>
            <a:r>
              <a:rPr lang="en-US" dirty="0"/>
              <a:t>Diameter of filament is 1-2 mm</a:t>
            </a:r>
          </a:p>
          <a:p>
            <a:r>
              <a:rPr lang="en-US" dirty="0"/>
              <a:t>Length can be 1-2 cm</a:t>
            </a:r>
          </a:p>
          <a:p>
            <a:pPr lvl="1"/>
            <a:r>
              <a:rPr lang="en-US" dirty="0"/>
              <a:t>Determines </a:t>
            </a:r>
            <a:r>
              <a:rPr lang="en-US" u="sng" dirty="0"/>
              <a:t>focal spot size</a:t>
            </a:r>
          </a:p>
          <a:p>
            <a:pPr lvl="1"/>
            <a:r>
              <a:rPr lang="en-US" dirty="0"/>
              <a:t>Large or small</a:t>
            </a:r>
          </a:p>
          <a:p>
            <a:r>
              <a:rPr lang="en-US" dirty="0"/>
              <a:t>Typical to have two filaments parallel to each other and connected to one common ground wire</a:t>
            </a:r>
          </a:p>
        </p:txBody>
      </p:sp>
    </p:spTree>
    <p:extLst>
      <p:ext uri="{BB962C8B-B14F-4D97-AF65-F5344CB8AC3E}">
        <p14:creationId xmlns:p14="http://schemas.microsoft.com/office/powerpoint/2010/main" val="747741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 of the Filament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Provides resistance to the flow of electrons so heat is produced</a:t>
            </a:r>
          </a:p>
          <a:p>
            <a:pPr lvl="1"/>
            <a:r>
              <a:rPr lang="en-US" sz="2800" dirty="0"/>
              <a:t>Causes thermionic emission to occur</a:t>
            </a:r>
          </a:p>
          <a:p>
            <a:r>
              <a:rPr lang="en-US" sz="3200" dirty="0"/>
              <a:t>This happens as the exposure switch is pushed halfway down and the rotor is activated</a:t>
            </a:r>
          </a:p>
          <a:p>
            <a:r>
              <a:rPr lang="en-US" sz="3200" dirty="0"/>
              <a:t>Filament current heats up filament and electrons are boiled off by thermionic emission</a:t>
            </a:r>
          </a:p>
        </p:txBody>
      </p:sp>
    </p:spTree>
    <p:extLst>
      <p:ext uri="{BB962C8B-B14F-4D97-AF65-F5344CB8AC3E}">
        <p14:creationId xmlns:p14="http://schemas.microsoft.com/office/powerpoint/2010/main" val="3183948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Focusing Cup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Made of metal (often nickel) and surrounds filament on its back and sides</a:t>
            </a:r>
          </a:p>
          <a:p>
            <a:pPr lvl="1"/>
            <a:r>
              <a:rPr lang="en-US" dirty="0"/>
              <a:t>Front is open and facing anode</a:t>
            </a:r>
          </a:p>
          <a:p>
            <a:r>
              <a:rPr lang="en-US" dirty="0"/>
              <a:t>Negatively charged to force the electrons together into a cloud as they come off the filament – electromagnetic repulsion</a:t>
            </a:r>
          </a:p>
          <a:p>
            <a:r>
              <a:rPr lang="en-US" dirty="0"/>
              <a:t>Size, shape and charge of the focusing cup and how filament is situated will affect how well the electrons are ‘focused’ onto the target</a:t>
            </a:r>
          </a:p>
          <a:p>
            <a:r>
              <a:rPr lang="en-US" dirty="0"/>
              <a:t>Without it, electrons would repel and scatter as they come off the filament</a:t>
            </a:r>
          </a:p>
        </p:txBody>
      </p:sp>
    </p:spTree>
    <p:extLst>
      <p:ext uri="{BB962C8B-B14F-4D97-AF65-F5344CB8AC3E}">
        <p14:creationId xmlns:p14="http://schemas.microsoft.com/office/powerpoint/2010/main" val="4268191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Space Charge Effect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Focusing cup shapes the electrons from filament into a cloud</a:t>
            </a:r>
          </a:p>
          <a:p>
            <a:pPr lvl="1"/>
            <a:r>
              <a:rPr lang="en-US" sz="2800" dirty="0"/>
              <a:t>Called space charge</a:t>
            </a:r>
          </a:p>
          <a:p>
            <a:r>
              <a:rPr lang="en-US" sz="3200" dirty="0"/>
              <a:t>Self limiting</a:t>
            </a:r>
          </a:p>
          <a:p>
            <a:pPr lvl="1"/>
            <a:r>
              <a:rPr lang="en-US" sz="2800" dirty="0"/>
              <a:t>When it reaches the size (set by current used), difficult for additional electrons to be emitted</a:t>
            </a:r>
          </a:p>
          <a:p>
            <a:pPr lvl="1"/>
            <a:r>
              <a:rPr lang="en-US" sz="2800" dirty="0"/>
              <a:t>Saturation current – all electrons are used </a:t>
            </a:r>
          </a:p>
          <a:p>
            <a:r>
              <a:rPr lang="en-US" sz="3200" dirty="0"/>
              <a:t>This stabilizing, self limiting factor is called the ‘space charge effect’</a:t>
            </a:r>
          </a:p>
        </p:txBody>
      </p:sp>
    </p:spTree>
    <p:extLst>
      <p:ext uri="{BB962C8B-B14F-4D97-AF65-F5344CB8AC3E}">
        <p14:creationId xmlns:p14="http://schemas.microsoft.com/office/powerpoint/2010/main" val="890099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Spots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filament = large focal spot (0.3 - 2mm)</a:t>
            </a:r>
          </a:p>
          <a:p>
            <a:r>
              <a:rPr lang="en-US" dirty="0"/>
              <a:t>Small filament = small focal spot (0.1 - 1 mm)</a:t>
            </a:r>
          </a:p>
          <a:p>
            <a:r>
              <a:rPr lang="en-US" dirty="0"/>
              <a:t>Selection made with the mA station selector on the console</a:t>
            </a:r>
          </a:p>
          <a:p>
            <a:pPr lvl="1"/>
            <a:r>
              <a:rPr lang="en-US" sz="2800" dirty="0"/>
              <a:t>~300 mA and under – can select either focal spot</a:t>
            </a:r>
          </a:p>
          <a:p>
            <a:pPr lvl="1"/>
            <a:r>
              <a:rPr lang="en-US" sz="2800" dirty="0"/>
              <a:t>~400 mA and over – only large focal spot is allowed due to heat capacity</a:t>
            </a:r>
          </a:p>
          <a:p>
            <a:r>
              <a:rPr lang="en-US" dirty="0"/>
              <a:t>Filament current will heat the appropriate filament as set on the console, not both </a:t>
            </a:r>
          </a:p>
        </p:txBody>
      </p:sp>
    </p:spTree>
    <p:extLst>
      <p:ext uri="{BB962C8B-B14F-4D97-AF65-F5344CB8AC3E}">
        <p14:creationId xmlns:p14="http://schemas.microsoft.com/office/powerpoint/2010/main" val="11382030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Anode Assembly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____________ end of the tube</a:t>
            </a:r>
          </a:p>
          <a:p>
            <a:r>
              <a:rPr lang="en-US" sz="3200" dirty="0"/>
              <a:t>Functions:</a:t>
            </a:r>
          </a:p>
          <a:p>
            <a:pPr lvl="1"/>
            <a:r>
              <a:rPr lang="en-US" sz="2800" dirty="0"/>
              <a:t>Electrical conductor</a:t>
            </a:r>
          </a:p>
          <a:p>
            <a:pPr lvl="2"/>
            <a:r>
              <a:rPr lang="en-US" sz="2400" dirty="0"/>
              <a:t>Some electrons interact with target to produce x-rays, the rest continue on as current flow through the x-ray circuit</a:t>
            </a:r>
          </a:p>
          <a:p>
            <a:pPr lvl="1"/>
            <a:r>
              <a:rPr lang="en-US" sz="2800" dirty="0"/>
              <a:t>Mechanical support for target</a:t>
            </a:r>
          </a:p>
          <a:p>
            <a:pPr lvl="2"/>
            <a:r>
              <a:rPr lang="en-US" sz="2400" dirty="0"/>
              <a:t>Target required for electrons to interact with and produce x-rays</a:t>
            </a:r>
          </a:p>
          <a:p>
            <a:pPr lvl="1"/>
            <a:r>
              <a:rPr lang="en-US" sz="2800" dirty="0"/>
              <a:t>Thermal dissipater</a:t>
            </a:r>
          </a:p>
          <a:p>
            <a:pPr lvl="2"/>
            <a:r>
              <a:rPr lang="en-US" sz="2400" dirty="0"/>
              <a:t>Tremendous amount of heat generated during x-ray production</a:t>
            </a:r>
          </a:p>
        </p:txBody>
      </p:sp>
    </p:spTree>
    <p:extLst>
      <p:ext uri="{BB962C8B-B14F-4D97-AF65-F5344CB8AC3E}">
        <p14:creationId xmlns:p14="http://schemas.microsoft.com/office/powerpoint/2010/main" val="4092322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Anode Design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Two designs for anodes: </a:t>
            </a:r>
          </a:p>
          <a:p>
            <a:r>
              <a:rPr lang="en-US" dirty="0"/>
              <a:t>_________________</a:t>
            </a:r>
          </a:p>
          <a:p>
            <a:pPr lvl="1"/>
            <a:r>
              <a:rPr lang="en-US" dirty="0"/>
              <a:t>Target does not move, embedded into one end of the copper anode</a:t>
            </a:r>
          </a:p>
          <a:p>
            <a:pPr lvl="1"/>
            <a:r>
              <a:rPr lang="en-US" dirty="0"/>
              <a:t>Example: dental units</a:t>
            </a:r>
          </a:p>
          <a:p>
            <a:pPr lvl="1"/>
            <a:r>
              <a:rPr lang="en-US" dirty="0"/>
              <a:t>Major disadvantage – electrons always hitting same small target area, heat builds up rapidly, limited to small exposures</a:t>
            </a:r>
          </a:p>
          <a:p>
            <a:r>
              <a:rPr lang="en-US" dirty="0"/>
              <a:t>_________________</a:t>
            </a:r>
          </a:p>
          <a:p>
            <a:pPr lvl="1"/>
            <a:r>
              <a:rPr lang="en-US" dirty="0"/>
              <a:t>This is used in general purpose rooms today</a:t>
            </a:r>
          </a:p>
          <a:p>
            <a:pPr lvl="1"/>
            <a:r>
              <a:rPr lang="en-US" dirty="0"/>
              <a:t>Allows electron beam to interact with a greater target area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6952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Rotating Anode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Consists of:	</a:t>
            </a:r>
          </a:p>
          <a:p>
            <a:r>
              <a:rPr lang="en-US" dirty="0"/>
              <a:t>Rotating disc made of a tungsten coating over a molybdenum core</a:t>
            </a:r>
          </a:p>
          <a:p>
            <a:pPr lvl="1"/>
            <a:r>
              <a:rPr lang="en-US" dirty="0"/>
              <a:t>Alloyed Tungsten adds mechanical strength to withstand the high speed rotation and constant thermal expansion/contraction </a:t>
            </a:r>
          </a:p>
          <a:p>
            <a:r>
              <a:rPr lang="en-US" dirty="0"/>
              <a:t>Copper shaft with molybdenum core</a:t>
            </a:r>
          </a:p>
          <a:p>
            <a:pPr lvl="1"/>
            <a:r>
              <a:rPr lang="en-US" dirty="0"/>
              <a:t>Copper is used for it’s excellent thermal and electrical conductive properties</a:t>
            </a:r>
          </a:p>
          <a:p>
            <a:pPr lvl="1"/>
            <a:r>
              <a:rPr lang="en-US" dirty="0"/>
              <a:t>Molybdenum is used for the disc base and shaft core because of its low thermal conductivity and light weight strength</a:t>
            </a:r>
          </a:p>
          <a:p>
            <a:pPr lvl="2"/>
            <a:r>
              <a:rPr lang="en-US" dirty="0"/>
              <a:t>Makes anode lighter and easier to rotate</a:t>
            </a:r>
          </a:p>
        </p:txBody>
      </p:sp>
    </p:spTree>
    <p:extLst>
      <p:ext uri="{BB962C8B-B14F-4D97-AF65-F5344CB8AC3E}">
        <p14:creationId xmlns:p14="http://schemas.microsoft.com/office/powerpoint/2010/main" val="377838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Rotating Anode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Rotation of anode increases the target area ~500 times</a:t>
            </a:r>
          </a:p>
          <a:p>
            <a:r>
              <a:rPr lang="en-US" dirty="0"/>
              <a:t>Heat capacity can be improved by increasing the speed of the anode rotation</a:t>
            </a:r>
          </a:p>
          <a:p>
            <a:pPr lvl="1"/>
            <a:r>
              <a:rPr lang="en-US" dirty="0"/>
              <a:t>General x-ray tubes are ~3400 rpm</a:t>
            </a:r>
          </a:p>
          <a:p>
            <a:pPr lvl="1"/>
            <a:r>
              <a:rPr lang="en-US" dirty="0"/>
              <a:t>High capacity x-ray tubes are ~10000 rpm</a:t>
            </a:r>
          </a:p>
        </p:txBody>
      </p:sp>
    </p:spTree>
    <p:extLst>
      <p:ext uri="{BB962C8B-B14F-4D97-AF65-F5344CB8AC3E}">
        <p14:creationId xmlns:p14="http://schemas.microsoft.com/office/powerpoint/2010/main" val="5040329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Motor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Anode rotates using an electromagnetic induction motor</a:t>
            </a:r>
          </a:p>
          <a:p>
            <a:r>
              <a:rPr lang="en-US" dirty="0"/>
              <a:t>Two major parts are:</a:t>
            </a:r>
          </a:p>
          <a:p>
            <a:pPr lvl="1"/>
            <a:r>
              <a:rPr lang="en-US" dirty="0"/>
              <a:t>Stator</a:t>
            </a:r>
          </a:p>
          <a:p>
            <a:pPr lvl="2"/>
            <a:r>
              <a:rPr lang="en-US" b="1" u="sng" dirty="0"/>
              <a:t>_______________</a:t>
            </a:r>
            <a:r>
              <a:rPr lang="en-US" dirty="0"/>
              <a:t> the glass/metal envelope</a:t>
            </a:r>
          </a:p>
          <a:p>
            <a:pPr lvl="1"/>
            <a:r>
              <a:rPr lang="en-US" dirty="0"/>
              <a:t>Rotor </a:t>
            </a:r>
          </a:p>
          <a:p>
            <a:pPr lvl="2"/>
            <a:r>
              <a:rPr lang="en-US" b="1" u="sng" dirty="0"/>
              <a:t>_____________</a:t>
            </a:r>
            <a:r>
              <a:rPr lang="en-US" dirty="0"/>
              <a:t>the envelope</a:t>
            </a:r>
          </a:p>
        </p:txBody>
      </p:sp>
    </p:spTree>
    <p:extLst>
      <p:ext uri="{BB962C8B-B14F-4D97-AF65-F5344CB8AC3E}">
        <p14:creationId xmlns:p14="http://schemas.microsoft.com/office/powerpoint/2010/main" val="1533587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Motor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Stator</a:t>
            </a:r>
          </a:p>
          <a:p>
            <a:pPr lvl="1"/>
            <a:r>
              <a:rPr lang="en-US" sz="2800" dirty="0"/>
              <a:t>is made of electromagnetics arranged in pairs around the rotor</a:t>
            </a:r>
          </a:p>
          <a:p>
            <a:pPr lvl="1"/>
            <a:r>
              <a:rPr lang="en-US" sz="2800" dirty="0"/>
              <a:t>OUTSIDE the enclosure</a:t>
            </a:r>
          </a:p>
          <a:p>
            <a:r>
              <a:rPr lang="en-US" sz="3200" dirty="0"/>
              <a:t>Rotor </a:t>
            </a:r>
          </a:p>
          <a:p>
            <a:pPr lvl="1"/>
            <a:r>
              <a:rPr lang="en-US" sz="2800" dirty="0"/>
              <a:t>is a shaft made of an iron core surrounded by a copper cuff and located in the center of the stator – INSIDE the enclosure</a:t>
            </a:r>
          </a:p>
          <a:p>
            <a:r>
              <a:rPr lang="en-US" sz="3200" dirty="0"/>
              <a:t>Rotor does not touch stator, and has </a:t>
            </a:r>
            <a:r>
              <a:rPr lang="en-US" sz="3200" u="sng" dirty="0"/>
              <a:t>no electric current </a:t>
            </a:r>
          </a:p>
          <a:p>
            <a:pPr lvl="1"/>
            <a:r>
              <a:rPr lang="en-US" sz="2800" dirty="0"/>
              <a:t>Is operated through mutual induction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3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Inside of the rotor between the shaft and copper cuff, contains silver-plated steel ball bearings</a:t>
            </a:r>
          </a:p>
          <a:p>
            <a:pPr lvl="1"/>
            <a:r>
              <a:rPr lang="en-US" sz="2800" dirty="0"/>
              <a:t>Helps the rotor to rotate faster</a:t>
            </a:r>
          </a:p>
          <a:p>
            <a:pPr lvl="1"/>
            <a:r>
              <a:rPr lang="en-US" sz="2800" dirty="0"/>
              <a:t>Can hear them rotating (sound of the tube)</a:t>
            </a:r>
          </a:p>
          <a:p>
            <a:pPr lvl="1"/>
            <a:r>
              <a:rPr lang="en-US" sz="2800" dirty="0"/>
              <a:t>Ball bearings are a high temperature lubricant</a:t>
            </a:r>
          </a:p>
          <a:p>
            <a:pPr lvl="1"/>
            <a:r>
              <a:rPr lang="en-US" sz="2800" dirty="0"/>
              <a:t>Worn down bearings can begin to change shape, will hear a grinding sound when rotor is activated and may cause rotor to wobble</a:t>
            </a:r>
          </a:p>
          <a:p>
            <a:pPr lvl="2"/>
            <a:r>
              <a:rPr lang="en-US" sz="2400" dirty="0"/>
              <a:t>Decreases tube efficiency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5558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Motor – How it 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Stators are energized in opposing pairs, and induce a current in the rotor with an associated magnetic field</a:t>
            </a:r>
          </a:p>
          <a:p>
            <a:r>
              <a:rPr lang="en-US" sz="3200" dirty="0"/>
              <a:t>Induced field opposes that of the stator pair, and the rotor turns to correct the orientation</a:t>
            </a:r>
          </a:p>
          <a:p>
            <a:r>
              <a:rPr lang="en-US" sz="3200" dirty="0"/>
              <a:t>As the two fields align, the next pair of stators is energized, and again, another magnetic field is induced, causing the rotor to turn again</a:t>
            </a:r>
          </a:p>
        </p:txBody>
      </p:sp>
    </p:spTree>
    <p:extLst>
      <p:ext uri="{BB962C8B-B14F-4D97-AF65-F5344CB8AC3E}">
        <p14:creationId xmlns:p14="http://schemas.microsoft.com/office/powerpoint/2010/main" val="2849387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Motor – How it 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This continues with energizing each pair of stators in sequence so the rotor will continuously turn in to orient with the continually changing external fields</a:t>
            </a:r>
          </a:p>
          <a:p>
            <a:r>
              <a:rPr lang="en-US" sz="3600" dirty="0"/>
              <a:t>At the end of exposure, the stators will reverse direction to slow down the rotor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4747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Rotating Anode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Heat is spread out over a larger surface area</a:t>
            </a:r>
          </a:p>
          <a:p>
            <a:r>
              <a:rPr lang="en-US" sz="3200" dirty="0"/>
              <a:t>Electrons strike a small part of anode surface area, and the area changes due to the rotation</a:t>
            </a:r>
          </a:p>
          <a:p>
            <a:pPr lvl="1"/>
            <a:r>
              <a:rPr lang="en-US" sz="2800" dirty="0"/>
              <a:t>Becomes a focal ‘track’</a:t>
            </a:r>
          </a:p>
          <a:p>
            <a:pPr lvl="1"/>
            <a:r>
              <a:rPr lang="en-US" sz="2800" dirty="0"/>
              <a:t>Heat build up over the focal track circumference vs. one spot</a:t>
            </a:r>
          </a:p>
          <a:p>
            <a:r>
              <a:rPr lang="en-US" sz="3200" dirty="0"/>
              <a:t>Large increase of the heat load capacity and exposure techniques that can be used</a:t>
            </a:r>
          </a:p>
        </p:txBody>
      </p:sp>
    </p:spTree>
    <p:extLst>
      <p:ext uri="{BB962C8B-B14F-4D97-AF65-F5344CB8AC3E}">
        <p14:creationId xmlns:p14="http://schemas.microsoft.com/office/powerpoint/2010/main" val="19388908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Rotor Mechanism Failure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the rotor mechanism fails, this can cause the anode to overheat, resulting in:</a:t>
            </a:r>
          </a:p>
          <a:p>
            <a:pPr lvl="1"/>
            <a:r>
              <a:rPr lang="en-US" dirty="0"/>
              <a:t>Pitting</a:t>
            </a:r>
          </a:p>
          <a:p>
            <a:pPr lvl="1"/>
            <a:r>
              <a:rPr lang="en-US" dirty="0"/>
              <a:t>Melting</a:t>
            </a:r>
          </a:p>
          <a:p>
            <a:pPr lvl="1"/>
            <a:r>
              <a:rPr lang="en-US" dirty="0"/>
              <a:t>Cracking</a:t>
            </a:r>
          </a:p>
        </p:txBody>
      </p:sp>
    </p:spTree>
    <p:extLst>
      <p:ext uri="{BB962C8B-B14F-4D97-AF65-F5344CB8AC3E}">
        <p14:creationId xmlns:p14="http://schemas.microsoft.com/office/powerpoint/2010/main" val="32671315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Exposure Switch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After the switch is activated, there is a short pause before the exposure is made</a:t>
            </a:r>
          </a:p>
          <a:p>
            <a:r>
              <a:rPr lang="en-US" sz="3600" dirty="0"/>
              <a:t>During that pause while the switch is pressed:</a:t>
            </a:r>
          </a:p>
          <a:p>
            <a:pPr lvl="1"/>
            <a:r>
              <a:rPr lang="en-US" sz="3200" dirty="0"/>
              <a:t>Rotor is accelerating</a:t>
            </a:r>
          </a:p>
          <a:p>
            <a:pPr lvl="1"/>
            <a:r>
              <a:rPr lang="en-US" sz="3200" dirty="0"/>
              <a:t>Filament current is increasing to provide the appropriate x-ray tube current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03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Exposure Switch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600" dirty="0"/>
              <a:t>With two position exposure switches, ideally the technologist should push the switch all the way down in one motion, avoid holding it at the first position for an extended period </a:t>
            </a:r>
          </a:p>
          <a:p>
            <a:pPr lvl="2"/>
            <a:r>
              <a:rPr lang="en-US" sz="3200" dirty="0"/>
              <a:t>Prolongs tube life</a:t>
            </a:r>
          </a:p>
          <a:p>
            <a:pPr lvl="2"/>
            <a:r>
              <a:rPr lang="en-US" sz="3200" dirty="0"/>
              <a:t>Minimizes unnecessary heating of the filament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9391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#1. Technologist will select the desired exposure factors on the console</a:t>
            </a:r>
          </a:p>
          <a:p>
            <a:pPr lvl="1"/>
            <a:r>
              <a:rPr lang="en-US" sz="3200"/>
              <a:t>________ </a:t>
            </a:r>
            <a:r>
              <a:rPr lang="en-US" sz="3200" dirty="0"/>
              <a:t>– kilovolt peak</a:t>
            </a:r>
          </a:p>
          <a:p>
            <a:pPr lvl="1"/>
            <a:r>
              <a:rPr lang="en-US" sz="3200" dirty="0"/>
              <a:t>________– </a:t>
            </a:r>
            <a:r>
              <a:rPr lang="en-US" sz="3200" dirty="0" err="1"/>
              <a:t>milliampere</a:t>
            </a:r>
            <a:r>
              <a:rPr lang="en-US" sz="3200" dirty="0"/>
              <a:t> second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17775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#2. Exposure switch is pressed (half way)</a:t>
            </a:r>
          </a:p>
          <a:p>
            <a:pPr lvl="1"/>
            <a:r>
              <a:rPr lang="en-US" sz="2800" dirty="0"/>
              <a:t>Some of the electricity goes to induction motor to bring rotor up to speed (“hitting the rotor”)</a:t>
            </a:r>
          </a:p>
          <a:p>
            <a:pPr lvl="1"/>
            <a:r>
              <a:rPr lang="en-US" sz="2800" dirty="0"/>
              <a:t>As the rotor is coming up to speed, the selected filament is energized until the electron cloud is built up to the appropriate size</a:t>
            </a:r>
          </a:p>
          <a:p>
            <a:pPr lvl="1"/>
            <a:r>
              <a:rPr lang="en-US" sz="2800" dirty="0"/>
              <a:t>This first phase of the exposure lasts about one second</a:t>
            </a:r>
          </a:p>
        </p:txBody>
      </p:sp>
    </p:spTree>
    <p:extLst>
      <p:ext uri="{BB962C8B-B14F-4D97-AF65-F5344CB8AC3E}">
        <p14:creationId xmlns:p14="http://schemas.microsoft.com/office/powerpoint/2010/main" val="11164920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#3.  Exposure switch is depressed all the way </a:t>
            </a:r>
          </a:p>
          <a:p>
            <a:pPr lvl="1"/>
            <a:r>
              <a:rPr lang="en-US" sz="2800" dirty="0"/>
              <a:t>This is where the x-ray production is actually initialized</a:t>
            </a:r>
          </a:p>
          <a:p>
            <a:pPr lvl="1"/>
            <a:r>
              <a:rPr lang="en-US" sz="2800" dirty="0"/>
              <a:t>Actual exposure is measured in </a:t>
            </a:r>
            <a:r>
              <a:rPr lang="en-US" sz="2800" dirty="0" err="1"/>
              <a:t>ms</a:t>
            </a:r>
            <a:r>
              <a:rPr lang="en-US" sz="2800" dirty="0"/>
              <a:t> </a:t>
            </a:r>
          </a:p>
          <a:p>
            <a:pPr lvl="1"/>
            <a:r>
              <a:rPr lang="en-US" sz="2800" dirty="0"/>
              <a:t>Voltage from autotransformer (controlled by </a:t>
            </a:r>
            <a:r>
              <a:rPr lang="en-US" sz="2800" dirty="0" err="1"/>
              <a:t>kVp</a:t>
            </a:r>
            <a:r>
              <a:rPr lang="en-US" sz="2800" dirty="0"/>
              <a:t> selected) passes through a rectifier bank and then to the cathode and anode</a:t>
            </a:r>
          </a:p>
          <a:p>
            <a:pPr lvl="2"/>
            <a:r>
              <a:rPr lang="en-US" sz="2400" dirty="0"/>
              <a:t>Rectifier is important so that the cathode is always the negative size and the anode is always positive</a:t>
            </a:r>
          </a:p>
          <a:p>
            <a:pPr lvl="2"/>
            <a:r>
              <a:rPr lang="en-US" sz="2400" dirty="0"/>
              <a:t>This creates the potential difference between cathode and anode</a:t>
            </a:r>
          </a:p>
        </p:txBody>
      </p:sp>
    </p:spTree>
    <p:extLst>
      <p:ext uri="{BB962C8B-B14F-4D97-AF65-F5344CB8AC3E}">
        <p14:creationId xmlns:p14="http://schemas.microsoft.com/office/powerpoint/2010/main" val="29275497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Now the things needed to produce x-rays are present…</a:t>
            </a:r>
          </a:p>
          <a:p>
            <a:pPr lvl="1"/>
            <a:r>
              <a:rPr lang="en-US" sz="3200" dirty="0"/>
              <a:t>Source of electrons (electron cloud)</a:t>
            </a:r>
          </a:p>
          <a:p>
            <a:pPr lvl="1"/>
            <a:r>
              <a:rPr lang="en-US" sz="3200" dirty="0"/>
              <a:t>Means to accelerate (potential difference) </a:t>
            </a:r>
          </a:p>
          <a:p>
            <a:pPr lvl="1"/>
            <a:r>
              <a:rPr lang="en-US" sz="3200" dirty="0"/>
              <a:t>Means to decelerate the electrons (anode is ready)</a:t>
            </a:r>
          </a:p>
          <a:p>
            <a:pPr lvl="1"/>
            <a:r>
              <a:rPr lang="en-US" sz="3200" dirty="0"/>
              <a:t>Vacuum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90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Putting it all together…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Electron cloud is attracted to the target because of the large potential difference</a:t>
            </a:r>
          </a:p>
          <a:p>
            <a:pPr lvl="1"/>
            <a:r>
              <a:rPr lang="en-US" sz="2800" dirty="0"/>
              <a:t>Filament electrons can reach speeds of half the speed of light in that small gap</a:t>
            </a:r>
          </a:p>
          <a:p>
            <a:r>
              <a:rPr lang="en-US" sz="3200" dirty="0"/>
              <a:t>As electrons flow from cathode to anode, this is a continuation of electricity flow through the x-ray circuit</a:t>
            </a:r>
          </a:p>
          <a:p>
            <a:r>
              <a:rPr lang="en-US" sz="3200" dirty="0"/>
              <a:t>As target is penetrated by electrons, interactions occur with the tungsten atoms</a:t>
            </a:r>
          </a:p>
          <a:p>
            <a:pPr lvl="1"/>
            <a:r>
              <a:rPr lang="en-US" sz="2800" dirty="0"/>
              <a:t>X-rays and heat are produced</a:t>
            </a:r>
          </a:p>
        </p:txBody>
      </p:sp>
    </p:spTree>
    <p:extLst>
      <p:ext uri="{BB962C8B-B14F-4D97-AF65-F5344CB8AC3E}">
        <p14:creationId xmlns:p14="http://schemas.microsoft.com/office/powerpoint/2010/main" val="4412235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Lifespan of x-ray tube is primarily in the control of the technologist</a:t>
            </a:r>
          </a:p>
          <a:p>
            <a:r>
              <a:rPr lang="en-US" dirty="0"/>
              <a:t>Practices that can extend tube life:</a:t>
            </a:r>
          </a:p>
          <a:p>
            <a:pPr lvl="1"/>
            <a:r>
              <a:rPr lang="en-US" sz="3200" b="1" u="sng" dirty="0"/>
              <a:t>HEAT</a:t>
            </a:r>
            <a:r>
              <a:rPr lang="en-US" dirty="0"/>
              <a:t> is the main factor/cause of tube failure</a:t>
            </a:r>
          </a:p>
          <a:p>
            <a:pPr lvl="2"/>
            <a:endParaRPr lang="en-US" dirty="0"/>
          </a:p>
          <a:p>
            <a:pPr marL="685800" lvl="2" indent="0">
              <a:buNone/>
            </a:pPr>
            <a:endParaRPr lang="en-US" dirty="0"/>
          </a:p>
          <a:p>
            <a:pPr lvl="2"/>
            <a:r>
              <a:rPr lang="en-US" sz="2800" dirty="0"/>
              <a:t>Heat is conducted through the shaft of the anode to the rotor to the glass envelope…which then raises the temperature of the tube housing and then the surrounding air</a:t>
            </a:r>
          </a:p>
          <a:p>
            <a:pPr lvl="1"/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76172599"/>
              </p:ext>
            </p:extLst>
          </p:nvPr>
        </p:nvGraphicFramePr>
        <p:xfrm>
          <a:off x="2212191" y="1122807"/>
          <a:ext cx="8015402" cy="5054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393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Minimum exposure factors for each exam</a:t>
            </a:r>
          </a:p>
          <a:p>
            <a:pPr lvl="1"/>
            <a:r>
              <a:rPr lang="en-US" sz="2800" dirty="0"/>
              <a:t>Smallest exposures possible</a:t>
            </a:r>
          </a:p>
          <a:p>
            <a:r>
              <a:rPr lang="en-US" sz="3200" dirty="0"/>
              <a:t>Utilizing faster image receptors </a:t>
            </a:r>
          </a:p>
          <a:p>
            <a:pPr lvl="1"/>
            <a:r>
              <a:rPr lang="en-US" sz="2800" dirty="0"/>
              <a:t>Minimizes exposure required</a:t>
            </a:r>
          </a:p>
          <a:p>
            <a:r>
              <a:rPr lang="en-US" sz="3200" dirty="0"/>
              <a:t>Warming up anode to prevent thermal shock</a:t>
            </a:r>
          </a:p>
          <a:p>
            <a:pPr lvl="1"/>
            <a:r>
              <a:rPr lang="en-US" sz="2800" dirty="0"/>
              <a:t>As part of start up routine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62055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Use shortest exposure times possible</a:t>
            </a:r>
          </a:p>
          <a:p>
            <a:pPr lvl="1"/>
            <a:r>
              <a:rPr lang="en-US" sz="2800" dirty="0"/>
              <a:t>Extended exposure time will keep the anode at high temperature for a long time, passing heat along </a:t>
            </a:r>
          </a:p>
          <a:p>
            <a:pPr lvl="1"/>
            <a:r>
              <a:rPr lang="en-US" sz="2800" dirty="0"/>
              <a:t>Rotor bearings can be heated excessively, increasing rotational friction and causing imbalance of the rotor anode assembly</a:t>
            </a:r>
          </a:p>
          <a:p>
            <a:pPr lvl="1"/>
            <a:r>
              <a:rPr lang="en-US" sz="2800" dirty="0"/>
              <a:t>Continuous heat to the rotor assembly, oil bath and x-ray tube housing can cause all of these to fail</a:t>
            </a:r>
          </a:p>
          <a:p>
            <a:pPr lvl="1"/>
            <a:r>
              <a:rPr lang="en-US" sz="2800" dirty="0"/>
              <a:t>High mA for prolonged exposure causes excessive heating of filament – more tungsten vaporized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4437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Extending Tube Life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Filament Care</a:t>
            </a:r>
          </a:p>
          <a:p>
            <a:pPr lvl="1"/>
            <a:r>
              <a:rPr lang="en-US" sz="3200" dirty="0"/>
              <a:t>Due to high temperature of filament, the tungsten atoms are vaporized and begin to coat the inside of the enclosure</a:t>
            </a:r>
          </a:p>
          <a:p>
            <a:pPr lvl="2"/>
            <a:r>
              <a:rPr lang="en-US" sz="2800" dirty="0"/>
              <a:t>Can lead to arcing and tube failure</a:t>
            </a:r>
          </a:p>
          <a:p>
            <a:pPr lvl="2"/>
            <a:r>
              <a:rPr lang="en-US" sz="2800" dirty="0"/>
              <a:t>As the tungsten vaporizes, the filament wire becomes thinner and eventually breaks</a:t>
            </a:r>
          </a:p>
          <a:p>
            <a:pPr lvl="3"/>
            <a:r>
              <a:rPr lang="en-US" sz="2400" dirty="0"/>
              <a:t>Handle tube with care</a:t>
            </a:r>
          </a:p>
        </p:txBody>
      </p:sp>
    </p:spTree>
    <p:extLst>
      <p:ext uri="{BB962C8B-B14F-4D97-AF65-F5344CB8AC3E}">
        <p14:creationId xmlns:p14="http://schemas.microsoft.com/office/powerpoint/2010/main" val="12066470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Bushong</a:t>
            </a:r>
            <a:r>
              <a:rPr lang="en-US" sz="3200" dirty="0"/>
              <a:t>: Radiologic Science For Technologists 11</a:t>
            </a:r>
            <a:r>
              <a:rPr lang="en-US" sz="3200" baseline="30000" dirty="0"/>
              <a:t>th</a:t>
            </a:r>
            <a:r>
              <a:rPr lang="en-US" sz="3200" dirty="0"/>
              <a:t> Ed. </a:t>
            </a:r>
          </a:p>
          <a:p>
            <a:pPr lvl="1"/>
            <a:r>
              <a:rPr lang="en-US" sz="2800" dirty="0"/>
              <a:t>Pg. 106-113 (end after first paragraph on right column)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116 (start at X-Ray Tube Failure) -118 (end before Rating Charts)</a:t>
            </a:r>
          </a:p>
          <a:p>
            <a:pPr lvl="1"/>
            <a:r>
              <a:rPr lang="en-US" sz="2800" dirty="0"/>
              <a:t>Chapter 4 </a:t>
            </a:r>
          </a:p>
          <a:p>
            <a:pPr lvl="2"/>
            <a:r>
              <a:rPr lang="en-US" dirty="0"/>
              <a:t>review of electricity, magnetism and electromagnetism concepts – take a quick flip through this chapter to refresh your memory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0309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B4AE6DC-0EF9-496B-BE6F-1A8FB40A955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C67F06-A8DC-4003-8265-82380B0D19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9C66-A262-44F2-A361-AFB24180385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29753</TotalTime>
  <Words>2081</Words>
  <Application>Microsoft Office PowerPoint</Application>
  <PresentationFormat>Widescreen</PresentationFormat>
  <Paragraphs>273</Paragraphs>
  <Slides>39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APPH 226: The Tube Objectives: 1.1-1.3</vt:lpstr>
      <vt:lpstr>PowerPoint Presentation</vt:lpstr>
      <vt:lpstr>Formation of X-rays</vt:lpstr>
      <vt:lpstr>Types of X-ray Tubes</vt:lpstr>
      <vt:lpstr>Tube Housing</vt:lpstr>
      <vt:lpstr>X-Ray Tube</vt:lpstr>
      <vt:lpstr>Glass (or metal) Envelope </vt:lpstr>
      <vt:lpstr>Glass (or metal) Envelope</vt:lpstr>
      <vt:lpstr>Glass (or metal) Envelope</vt:lpstr>
      <vt:lpstr>Cathode Assembly</vt:lpstr>
      <vt:lpstr>Filament</vt:lpstr>
      <vt:lpstr>Filament</vt:lpstr>
      <vt:lpstr>Function of the Filament</vt:lpstr>
      <vt:lpstr>Focusing Cup </vt:lpstr>
      <vt:lpstr>Space Charge Effect</vt:lpstr>
      <vt:lpstr>Focal Spots </vt:lpstr>
      <vt:lpstr>Anode Assembly</vt:lpstr>
      <vt:lpstr>Anode Design </vt:lpstr>
      <vt:lpstr>Rotating Anode Design</vt:lpstr>
      <vt:lpstr>Rotating Anode Design</vt:lpstr>
      <vt:lpstr>Induction Motor </vt:lpstr>
      <vt:lpstr>Induction Motor</vt:lpstr>
      <vt:lpstr>Rotor </vt:lpstr>
      <vt:lpstr>Induction Motor – How it works</vt:lpstr>
      <vt:lpstr>Induction Motor – How it works</vt:lpstr>
      <vt:lpstr>Rotating Anode </vt:lpstr>
      <vt:lpstr>Rotor Mechanism Failure</vt:lpstr>
      <vt:lpstr>Exposure Switch</vt:lpstr>
      <vt:lpstr>Exposure Switch</vt:lpstr>
      <vt:lpstr>Putting it all together…</vt:lpstr>
      <vt:lpstr>Putting it all together….</vt:lpstr>
      <vt:lpstr>Putting it all together…</vt:lpstr>
      <vt:lpstr>Putting it all together….</vt:lpstr>
      <vt:lpstr>Putting it all together…</vt:lpstr>
      <vt:lpstr>Extending Tube Life</vt:lpstr>
      <vt:lpstr>Extending Tube Life</vt:lpstr>
      <vt:lpstr>Extending Tube Life</vt:lpstr>
      <vt:lpstr>Extending Tube Life 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ctheng</dc:creator>
  <cp:lastModifiedBy>Ailsa Trottier | Anderson College | Head Office</cp:lastModifiedBy>
  <cp:revision>475</cp:revision>
  <cp:lastPrinted>2024-03-14T15:03:22Z</cp:lastPrinted>
  <dcterms:created xsi:type="dcterms:W3CDTF">2009-04-06T17:04:40Z</dcterms:created>
  <dcterms:modified xsi:type="dcterms:W3CDTF">2025-02-06T15:48:45Z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