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4"/>
    <p:sldMasterId id="2147483685" r:id="rId5"/>
  </p:sldMasterIdLst>
  <p:notesMasterIdLst>
    <p:notesMasterId r:id="rId55"/>
  </p:notesMasterIdLst>
  <p:handoutMasterIdLst>
    <p:handoutMasterId r:id="rId56"/>
  </p:handoutMasterIdLst>
  <p:sldIdLst>
    <p:sldId id="269" r:id="rId6"/>
    <p:sldId id="281" r:id="rId7"/>
    <p:sldId id="287" r:id="rId8"/>
    <p:sldId id="285" r:id="rId9"/>
    <p:sldId id="286" r:id="rId10"/>
    <p:sldId id="289" r:id="rId11"/>
    <p:sldId id="290" r:id="rId12"/>
    <p:sldId id="298" r:id="rId13"/>
    <p:sldId id="293" r:id="rId14"/>
    <p:sldId id="291" r:id="rId15"/>
    <p:sldId id="299" r:id="rId16"/>
    <p:sldId id="300" r:id="rId17"/>
    <p:sldId id="301" r:id="rId18"/>
    <p:sldId id="302" r:id="rId19"/>
    <p:sldId id="292" r:id="rId20"/>
    <p:sldId id="309" r:id="rId21"/>
    <p:sldId id="310" r:id="rId22"/>
    <p:sldId id="312" r:id="rId23"/>
    <p:sldId id="313" r:id="rId24"/>
    <p:sldId id="314" r:id="rId25"/>
    <p:sldId id="304" r:id="rId26"/>
    <p:sldId id="305" r:id="rId27"/>
    <p:sldId id="306" r:id="rId28"/>
    <p:sldId id="315" r:id="rId29"/>
    <p:sldId id="318" r:id="rId30"/>
    <p:sldId id="319" r:id="rId31"/>
    <p:sldId id="323" r:id="rId32"/>
    <p:sldId id="324" r:id="rId33"/>
    <p:sldId id="320" r:id="rId34"/>
    <p:sldId id="326" r:id="rId35"/>
    <p:sldId id="316" r:id="rId36"/>
    <p:sldId id="317" r:id="rId37"/>
    <p:sldId id="329" r:id="rId38"/>
    <p:sldId id="331" r:id="rId39"/>
    <p:sldId id="330" r:id="rId40"/>
    <p:sldId id="332" r:id="rId41"/>
    <p:sldId id="334" r:id="rId42"/>
    <p:sldId id="339" r:id="rId43"/>
    <p:sldId id="340" r:id="rId44"/>
    <p:sldId id="341" r:id="rId45"/>
    <p:sldId id="345" r:id="rId46"/>
    <p:sldId id="346" r:id="rId47"/>
    <p:sldId id="353" r:id="rId48"/>
    <p:sldId id="349" r:id="rId49"/>
    <p:sldId id="350" r:id="rId50"/>
    <p:sldId id="357" r:id="rId51"/>
    <p:sldId id="363" r:id="rId52"/>
    <p:sldId id="364" r:id="rId53"/>
    <p:sldId id="279" r:id="rId54"/>
  </p:sldIdLst>
  <p:sldSz cx="12192000" cy="6858000"/>
  <p:notesSz cx="7023100" cy="9309100"/>
  <p:custDataLst>
    <p:tags r:id="rId5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1"/>
            <p14:sldId id="287"/>
            <p14:sldId id="285"/>
            <p14:sldId id="286"/>
            <p14:sldId id="289"/>
            <p14:sldId id="290"/>
            <p14:sldId id="298"/>
            <p14:sldId id="293"/>
            <p14:sldId id="291"/>
            <p14:sldId id="299"/>
            <p14:sldId id="300"/>
            <p14:sldId id="301"/>
            <p14:sldId id="302"/>
            <p14:sldId id="292"/>
            <p14:sldId id="309"/>
            <p14:sldId id="310"/>
            <p14:sldId id="312"/>
            <p14:sldId id="313"/>
            <p14:sldId id="314"/>
            <p14:sldId id="304"/>
            <p14:sldId id="305"/>
            <p14:sldId id="306"/>
            <p14:sldId id="315"/>
            <p14:sldId id="318"/>
            <p14:sldId id="319"/>
            <p14:sldId id="323"/>
            <p14:sldId id="324"/>
            <p14:sldId id="320"/>
            <p14:sldId id="326"/>
            <p14:sldId id="316"/>
            <p14:sldId id="317"/>
            <p14:sldId id="329"/>
            <p14:sldId id="331"/>
            <p14:sldId id="330"/>
            <p14:sldId id="332"/>
            <p14:sldId id="334"/>
            <p14:sldId id="339"/>
            <p14:sldId id="340"/>
            <p14:sldId id="341"/>
            <p14:sldId id="345"/>
            <p14:sldId id="346"/>
            <p14:sldId id="353"/>
            <p14:sldId id="349"/>
            <p14:sldId id="350"/>
            <p14:sldId id="357"/>
            <p14:sldId id="363"/>
            <p14:sldId id="364"/>
            <p14:sldId id="2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EB8"/>
    <a:srgbClr val="61D9DF"/>
    <a:srgbClr val="EE362C"/>
    <a:srgbClr val="D73E17"/>
    <a:srgbClr val="D52B00"/>
    <a:srgbClr val="996633"/>
    <a:srgbClr val="44697D"/>
    <a:srgbClr val="D52B1E"/>
    <a:srgbClr val="E9994A"/>
    <a:srgbClr val="AA27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24357E-0706-4A70-95CF-1EB4D0011F32}" v="37" dt="2024-10-01T00:54:41.7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786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61" Type="http://schemas.openxmlformats.org/officeDocument/2006/relationships/tableStyles" Target="tableStyles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ags" Target="tags/tag1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3765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694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846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9519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569E7-C8E0-4B70-AFC0-DDE4D9B5A3C1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0620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960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081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35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7483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D845EF-9434-4378-87F5-F7A1B655A3E9}" type="slidenum">
              <a:rPr lang="en-US"/>
              <a:pPr/>
              <a:t>16</a:t>
            </a:fld>
            <a:endParaRPr lang="en-US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747838" y="309563"/>
            <a:ext cx="3022600" cy="1701800"/>
          </a:xfrm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5667" y="2088833"/>
            <a:ext cx="6208889" cy="6498590"/>
          </a:xfrm>
        </p:spPr>
        <p:txBody>
          <a:bodyPr/>
          <a:lstStyle/>
          <a:p>
            <a:r>
              <a:rPr lang="en-US" sz="2400" dirty="0"/>
              <a:t>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5545895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569E7-C8E0-4B70-AFC0-DDE4D9B5A3C1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0814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569E7-C8E0-4B70-AFC0-DDE4D9B5A3C1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38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D77F91-07CD-4FA6-A385-13EB30967B87}" type="slidenum">
              <a:rPr lang="en-US"/>
              <a:pPr/>
              <a:t>19</a:t>
            </a:fld>
            <a:endParaRPr lang="en-US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873250" y="231775"/>
            <a:ext cx="3160713" cy="1779588"/>
          </a:xfrm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8500" y="2243561"/>
            <a:ext cx="5898444" cy="6343862"/>
          </a:xfrm>
        </p:spPr>
        <p:txBody>
          <a:bodyPr/>
          <a:lstStyle/>
          <a:p>
            <a:r>
              <a:rPr lang="en-US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85683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BA1BE3-BA17-4375-848C-0DBFC765DA0F}" type="slidenum">
              <a:rPr lang="en-US"/>
              <a:pPr/>
              <a:t>20</a:t>
            </a:fld>
            <a:endParaRPr lang="en-US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896783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5470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3816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0438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7724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4C337-AA9E-4D6F-9BE3-8DDFEB60B8FD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925990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57363" y="231775"/>
            <a:ext cx="3160712" cy="17795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465667" y="2088833"/>
            <a:ext cx="6208889" cy="6498590"/>
          </a:xfrm>
        </p:spPr>
        <p:txBody>
          <a:bodyPr>
            <a:normAutofit/>
          </a:bodyPr>
          <a:lstStyle/>
          <a:p>
            <a:r>
              <a:rPr lang="en-US" sz="14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569E7-C8E0-4B70-AFC0-DDE4D9B5A3C1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7190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DA14C6-8188-4700-A8BF-219A52B47C51}" type="slidenum">
              <a:rPr lang="en-US"/>
              <a:pPr/>
              <a:t>30</a:t>
            </a:fld>
            <a:endParaRPr lang="en-US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670050" y="231775"/>
            <a:ext cx="3022600" cy="1701800"/>
          </a:xfrm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2834" y="2011468"/>
            <a:ext cx="6519333" cy="6962775"/>
          </a:xfrm>
        </p:spPr>
        <p:txBody>
          <a:bodyPr/>
          <a:lstStyle/>
          <a:p>
            <a:r>
              <a:rPr lang="en-US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884248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3034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8165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6785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58562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52865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7861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0027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82525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96048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569E7-C8E0-4B70-AFC0-DDE4D9B5A3C1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02476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51893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00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970138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B9520-06B9-40E1-91DA-79E7FB73910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429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34793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54078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8117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6650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9ACA8-0E25-4C2A-B499-A1C4A1A8A69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40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3040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5442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1831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25754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0659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24028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355901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932990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064715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03419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78525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27035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642202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29756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6394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3EEC73F8-26DF-50DD-1012-FE80AF46061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269BD2DF-9DF2-3BA1-3C18-35D60F29F37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D53BED4E-CF7D-D789-C827-610318774C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86111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096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97649" y="2483533"/>
            <a:ext cx="5701259" cy="1366838"/>
          </a:xfrm>
        </p:spPr>
        <p:txBody>
          <a:bodyPr>
            <a:normAutofit/>
          </a:bodyPr>
          <a:lstStyle/>
          <a:p>
            <a:pPr algn="l"/>
            <a:r>
              <a:rPr lang="en-US" sz="3600" dirty="0"/>
              <a:t>APPH 226: </a:t>
            </a:r>
            <a:br>
              <a:rPr lang="en-US" sz="3600" dirty="0"/>
            </a:br>
            <a:r>
              <a:rPr lang="en-US" sz="4800" b="1" dirty="0"/>
              <a:t>Detail and Distortion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97649" y="3919197"/>
            <a:ext cx="7425128" cy="675019"/>
          </a:xfrm>
        </p:spPr>
        <p:txBody>
          <a:bodyPr>
            <a:noAutofit/>
          </a:bodyPr>
          <a:lstStyle/>
          <a:p>
            <a:pPr algn="l"/>
            <a:r>
              <a:rPr lang="en-US" sz="2000" dirty="0"/>
              <a:t>Objectives: </a:t>
            </a:r>
          </a:p>
          <a:p>
            <a:pPr algn="l"/>
            <a:r>
              <a:rPr lang="en-US" sz="2000" dirty="0"/>
              <a:t>5.5 Discuss the effect that geometric factors have on diagnostic quality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Radiographic Quality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How would you describe a high-quality radiograph?</a:t>
            </a:r>
          </a:p>
          <a:p>
            <a:pPr lvl="1"/>
            <a:r>
              <a:rPr lang="en-US" sz="3200" dirty="0"/>
              <a:t>A radiograph that accurately reproduces structures and tissues as they are in actuality</a:t>
            </a:r>
          </a:p>
          <a:p>
            <a:pPr lvl="1"/>
            <a:r>
              <a:rPr lang="en-US" sz="3200" dirty="0"/>
              <a:t>Does the image truly represent the anatomy with accuracy?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779639"/>
            <a:ext cx="11166987" cy="4397324"/>
          </a:xfrm>
        </p:spPr>
        <p:txBody>
          <a:bodyPr>
            <a:normAutofit/>
          </a:bodyPr>
          <a:lstStyle/>
          <a:p>
            <a:r>
              <a:rPr lang="en-US" dirty="0"/>
              <a:t>What are the four factors that affect radiographic image quality?</a:t>
            </a:r>
          </a:p>
          <a:p>
            <a:pPr lvl="1"/>
            <a:r>
              <a:rPr lang="en-US" sz="3200" dirty="0"/>
              <a:t>Photographic – a balance between radiographic:</a:t>
            </a:r>
          </a:p>
          <a:p>
            <a:pPr lvl="2"/>
            <a:r>
              <a:rPr lang="en-US" sz="2800" dirty="0"/>
              <a:t>Density </a:t>
            </a:r>
          </a:p>
          <a:p>
            <a:pPr lvl="2"/>
            <a:r>
              <a:rPr lang="en-US" sz="2800" dirty="0"/>
              <a:t>Contrast</a:t>
            </a:r>
          </a:p>
          <a:p>
            <a:pPr marL="914400" lvl="3" indent="0">
              <a:buNone/>
            </a:pPr>
            <a:endParaRPr lang="en-US" sz="2400" dirty="0"/>
          </a:p>
          <a:p>
            <a:pPr lvl="1"/>
            <a:r>
              <a:rPr lang="en-US" sz="3200" dirty="0"/>
              <a:t>Geometric </a:t>
            </a:r>
          </a:p>
          <a:p>
            <a:pPr lvl="2"/>
            <a:r>
              <a:rPr lang="en-US" sz="2800" dirty="0"/>
              <a:t>Detail (increase detail)</a:t>
            </a:r>
          </a:p>
          <a:p>
            <a:pPr lvl="2"/>
            <a:r>
              <a:rPr lang="en-US" sz="2800" dirty="0"/>
              <a:t>Distortion (decrease distortion)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5476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u="sng" dirty="0"/>
              <a:t>Recorded detail:</a:t>
            </a:r>
          </a:p>
          <a:p>
            <a:pPr lvl="1"/>
            <a:r>
              <a:rPr lang="en-US" sz="2800" dirty="0"/>
              <a:t>Degree of sharpness or distinctness of structural lines on a radiograph</a:t>
            </a:r>
          </a:p>
          <a:p>
            <a:pPr marL="342900" lvl="1" indent="0">
              <a:buNone/>
            </a:pPr>
            <a:endParaRPr lang="en-US" sz="2800" dirty="0"/>
          </a:p>
          <a:p>
            <a:r>
              <a:rPr lang="en-US" sz="3200" dirty="0"/>
              <a:t>Radiographic image quality is determined by the ability of an image to demonstrate structures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Descriptors of Detail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Recorded detail</a:t>
            </a:r>
          </a:p>
          <a:p>
            <a:r>
              <a:rPr lang="en-US" sz="3600" dirty="0"/>
              <a:t>Definition</a:t>
            </a:r>
          </a:p>
          <a:p>
            <a:r>
              <a:rPr lang="en-US" sz="3600" dirty="0"/>
              <a:t>Sharpness</a:t>
            </a:r>
          </a:p>
          <a:p>
            <a:r>
              <a:rPr lang="en-US" sz="3600" dirty="0"/>
              <a:t>Blur</a:t>
            </a:r>
          </a:p>
          <a:p>
            <a:r>
              <a:rPr lang="en-US" sz="3600" dirty="0"/>
              <a:t>Resolution</a:t>
            </a:r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Defined as:</a:t>
            </a:r>
          </a:p>
          <a:p>
            <a:pPr lvl="1"/>
            <a:r>
              <a:rPr lang="en-US" sz="3200" dirty="0"/>
              <a:t>The ability of the imaging system to resolve or distinguish between two adjacent structures</a:t>
            </a:r>
          </a:p>
          <a:p>
            <a:pPr lvl="1"/>
            <a:r>
              <a:rPr lang="en-US" sz="3200" dirty="0"/>
              <a:t>How recorded detail is measured and expressed</a:t>
            </a:r>
          </a:p>
          <a:p>
            <a:pPr lvl="1"/>
            <a:r>
              <a:rPr lang="en-US" sz="3200" dirty="0"/>
              <a:t>Expressed in line pairs per millimeter</a:t>
            </a:r>
          </a:p>
          <a:p>
            <a:pPr lvl="2"/>
            <a:r>
              <a:rPr lang="en-US" sz="2800" dirty="0" err="1"/>
              <a:t>Lp</a:t>
            </a:r>
            <a:r>
              <a:rPr lang="en-US" sz="2800" dirty="0"/>
              <a:t>/mm</a:t>
            </a:r>
          </a:p>
        </p:txBody>
      </p:sp>
    </p:spTree>
    <p:extLst>
      <p:ext uri="{BB962C8B-B14F-4D97-AF65-F5344CB8AC3E}">
        <p14:creationId xmlns:p14="http://schemas.microsoft.com/office/powerpoint/2010/main" val="287593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Is a combination of spatial and contrast resolution</a:t>
            </a:r>
          </a:p>
          <a:p>
            <a:r>
              <a:rPr lang="en-US" dirty="0"/>
              <a:t>Spatial Resolution</a:t>
            </a:r>
          </a:p>
          <a:p>
            <a:pPr lvl="1"/>
            <a:r>
              <a:rPr lang="en-US" dirty="0"/>
              <a:t>The ability to image small objects with high subject contrast</a:t>
            </a:r>
          </a:p>
          <a:p>
            <a:pPr lvl="1"/>
            <a:r>
              <a:rPr lang="en-US" dirty="0"/>
              <a:t>The smallest object that can be seen/visualized</a:t>
            </a:r>
          </a:p>
          <a:p>
            <a:pPr lvl="2"/>
            <a:r>
              <a:rPr lang="en-US" dirty="0"/>
              <a:t>i.e. </a:t>
            </a:r>
            <a:r>
              <a:rPr lang="en-US" dirty="0" err="1"/>
              <a:t>microcalcifications</a:t>
            </a:r>
            <a:endParaRPr lang="en-US" dirty="0"/>
          </a:p>
          <a:p>
            <a:r>
              <a:rPr lang="en-US" dirty="0"/>
              <a:t>Contrast Resolution</a:t>
            </a:r>
          </a:p>
          <a:p>
            <a:pPr lvl="1"/>
            <a:r>
              <a:rPr lang="en-US" dirty="0"/>
              <a:t>The ability to distinguish objects with similar subject contrast</a:t>
            </a:r>
          </a:p>
          <a:p>
            <a:pPr lvl="2"/>
            <a:r>
              <a:rPr lang="en-US" dirty="0"/>
              <a:t>i.e. liver and spleen</a:t>
            </a:r>
          </a:p>
        </p:txBody>
      </p:sp>
    </p:spTree>
    <p:extLst>
      <p:ext uri="{BB962C8B-B14F-4D97-AF65-F5344CB8AC3E}">
        <p14:creationId xmlns:p14="http://schemas.microsoft.com/office/powerpoint/2010/main" val="1220841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/>
              <a:t>Line Pairs and Test Pattern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603763" y="1769806"/>
            <a:ext cx="10881852" cy="4820111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Consist of the line and the space</a:t>
            </a:r>
          </a:p>
          <a:p>
            <a:r>
              <a:rPr lang="en-US" sz="3600" dirty="0">
                <a:solidFill>
                  <a:schemeClr val="tx1"/>
                </a:solidFill>
              </a:rPr>
              <a:t>Line pair = line + space</a:t>
            </a:r>
          </a:p>
          <a:p>
            <a:endParaRPr lang="en-US" sz="3600" dirty="0"/>
          </a:p>
          <a:p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1036" name="Picture 12" descr="Line Pair Patterns - Test Phantoms | QUART X-Ray QA QC Solutions">
            <a:extLst>
              <a:ext uri="{FF2B5EF4-FFF2-40B4-BE49-F238E27FC236}">
                <a16:creationId xmlns:a16="http://schemas.microsoft.com/office/drawing/2014/main" id="{BA28004D-7791-C379-B6BD-18FDEAA86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896" y="2590655"/>
            <a:ext cx="5853718" cy="365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90D452-87A0-DC90-0547-466A33F2E702}"/>
              </a:ext>
            </a:extLst>
          </p:cNvPr>
          <p:cNvSpPr txBox="1"/>
          <p:nvPr/>
        </p:nvSpPr>
        <p:spPr>
          <a:xfrm>
            <a:off x="6737555" y="6249229"/>
            <a:ext cx="6096000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50" dirty="0"/>
              <a:t>https://quart.de/en/products/test-phantoms/resolution-patterns/line-pair-patterns</a:t>
            </a:r>
          </a:p>
        </p:txBody>
      </p:sp>
      <p:pic>
        <p:nvPicPr>
          <p:cNvPr id="1038" name="Picture 14" descr="Tube Selection and Specs - A Beginner's Guide – Cold Harbour Supply">
            <a:extLst>
              <a:ext uri="{FF2B5EF4-FFF2-40B4-BE49-F238E27FC236}">
                <a16:creationId xmlns:a16="http://schemas.microsoft.com/office/drawing/2014/main" id="{5C303B0D-C448-17A4-2EA9-0B8784F9E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663" y="3429000"/>
            <a:ext cx="4572000" cy="221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1B4BCBA-831D-2D25-53F7-4009ABADF096}"/>
              </a:ext>
            </a:extLst>
          </p:cNvPr>
          <p:cNvSpPr txBox="1"/>
          <p:nvPr/>
        </p:nvSpPr>
        <p:spPr>
          <a:xfrm>
            <a:off x="169607" y="5836448"/>
            <a:ext cx="626314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50" dirty="0">
                <a:solidFill>
                  <a:schemeClr val="tx1"/>
                </a:solidFill>
              </a:rPr>
              <a:t>https://coldharboursupply.com/blogs/news/tube-selection-and-specs-a-beginners-guide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0327633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Resolution – Test Pattern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594" y="1690688"/>
            <a:ext cx="10685206" cy="4802187"/>
          </a:xfrm>
        </p:spPr>
        <p:txBody>
          <a:bodyPr>
            <a:normAutofit/>
          </a:bodyPr>
          <a:lstStyle/>
          <a:p>
            <a:r>
              <a:rPr lang="en-US" dirty="0"/>
              <a:t>Device used to record and measure line pairs</a:t>
            </a:r>
          </a:p>
          <a:p>
            <a:r>
              <a:rPr lang="en-US" dirty="0"/>
              <a:t>Line pairs per millimeter test is used to assess image quality</a:t>
            </a:r>
          </a:p>
          <a:p>
            <a:r>
              <a:rPr lang="en-US" dirty="0"/>
              <a:t>Describes the spatial resolution of the imaging system</a:t>
            </a:r>
          </a:p>
          <a:p>
            <a:r>
              <a:rPr lang="en-US" dirty="0"/>
              <a:t>Spatial resolution – ability to differentiate 2 side-by-side (adjacent) structures </a:t>
            </a:r>
          </a:p>
          <a:p>
            <a:r>
              <a:rPr lang="en-US" dirty="0"/>
              <a:t>Indicates how many pairs of contrasting lines can fit within one millimeter, line pairs per millimeter (</a:t>
            </a:r>
            <a:r>
              <a:rPr lang="en-US" dirty="0" err="1"/>
              <a:t>lp</a:t>
            </a:r>
            <a:r>
              <a:rPr lang="en-US" dirty="0"/>
              <a:t>/mm) </a:t>
            </a:r>
          </a:p>
          <a:p>
            <a:r>
              <a:rPr lang="en-US" dirty="0"/>
              <a:t>The more line pairs visualized, the higher the resolution  and recorded detail </a:t>
            </a:r>
          </a:p>
          <a:p>
            <a:r>
              <a:rPr lang="en-US" dirty="0"/>
              <a:t>Demonstrates how the imaging system resolves fine details</a:t>
            </a:r>
          </a:p>
        </p:txBody>
      </p:sp>
    </p:spTree>
    <p:extLst>
      <p:ext uri="{BB962C8B-B14F-4D97-AF65-F5344CB8AC3E}">
        <p14:creationId xmlns:p14="http://schemas.microsoft.com/office/powerpoint/2010/main" val="2629953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Detail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Controlled by three factors</a:t>
            </a:r>
          </a:p>
          <a:p>
            <a:pPr lvl="1"/>
            <a:r>
              <a:rPr lang="en-US" sz="3200" dirty="0"/>
              <a:t>Geometric </a:t>
            </a:r>
            <a:r>
              <a:rPr lang="en-US" sz="3200" dirty="0" err="1"/>
              <a:t>unsharpness</a:t>
            </a:r>
            <a:endParaRPr lang="en-US" sz="3200" dirty="0"/>
          </a:p>
          <a:p>
            <a:pPr lvl="1"/>
            <a:r>
              <a:rPr lang="en-US" sz="3200" dirty="0"/>
              <a:t>Motion </a:t>
            </a:r>
            <a:r>
              <a:rPr lang="en-US" sz="3200" dirty="0" err="1"/>
              <a:t>unsharpness</a:t>
            </a:r>
            <a:endParaRPr lang="en-US" sz="3200" dirty="0"/>
          </a:p>
          <a:p>
            <a:pPr lvl="1"/>
            <a:r>
              <a:rPr lang="en-US" sz="3200" dirty="0"/>
              <a:t>Image receptor </a:t>
            </a:r>
            <a:r>
              <a:rPr lang="en-US" sz="3200" dirty="0" err="1"/>
              <a:t>unsharpness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763162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Geometric </a:t>
            </a:r>
            <a:r>
              <a:rPr lang="en-US" dirty="0" err="1"/>
              <a:t>Unsharpness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Factors that affect geometric </a:t>
            </a:r>
            <a:r>
              <a:rPr lang="en-US" sz="3600" dirty="0" err="1"/>
              <a:t>unsharpness</a:t>
            </a:r>
            <a:r>
              <a:rPr lang="en-US" sz="3600" dirty="0"/>
              <a:t> are:</a:t>
            </a:r>
          </a:p>
          <a:p>
            <a:pPr lvl="1"/>
            <a:r>
              <a:rPr lang="en-US" sz="3200" dirty="0"/>
              <a:t>Focal spot size</a:t>
            </a:r>
          </a:p>
          <a:p>
            <a:pPr lvl="1"/>
            <a:r>
              <a:rPr lang="en-US" sz="3200" dirty="0"/>
              <a:t>Distance</a:t>
            </a:r>
          </a:p>
          <a:p>
            <a:pPr lvl="2"/>
            <a:r>
              <a:rPr lang="en-US" sz="2800" dirty="0"/>
              <a:t>OID</a:t>
            </a:r>
          </a:p>
          <a:p>
            <a:pPr lvl="2"/>
            <a:r>
              <a:rPr lang="en-US" sz="2800" dirty="0"/>
              <a:t>SID</a:t>
            </a:r>
          </a:p>
        </p:txBody>
      </p:sp>
    </p:spTree>
    <p:extLst>
      <p:ext uri="{BB962C8B-B14F-4D97-AF65-F5344CB8AC3E}">
        <p14:creationId xmlns:p14="http://schemas.microsoft.com/office/powerpoint/2010/main" val="24480493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Focal Spot Size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5181" y="2141537"/>
            <a:ext cx="10515600" cy="4351338"/>
          </a:xfrm>
        </p:spPr>
        <p:txBody>
          <a:bodyPr/>
          <a:lstStyle/>
          <a:p>
            <a:r>
              <a:rPr lang="en-US" dirty="0"/>
              <a:t>Normally ranges from 0.1 to 3.0 mm</a:t>
            </a:r>
          </a:p>
          <a:p>
            <a:r>
              <a:rPr lang="en-US" dirty="0"/>
              <a:t>Focal spot size affects the detail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8456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Focal Spot Blur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228600">
              <a:lnSpc>
                <a:spcPct val="90000"/>
              </a:lnSpc>
              <a:buClr>
                <a:srgbClr val="686F3A"/>
              </a:buClr>
            </a:pPr>
            <a:r>
              <a:rPr lang="en-US" sz="3200" dirty="0">
                <a:solidFill>
                  <a:srgbClr val="0C0C0C"/>
                </a:solidFill>
                <a:cs typeface="+mn-cs"/>
              </a:rPr>
              <a:t>Occurs because the actual focal spot is not a  point source</a:t>
            </a:r>
          </a:p>
          <a:p>
            <a:pPr marL="640080" lvl="1" indent="-228600">
              <a:lnSpc>
                <a:spcPct val="90000"/>
              </a:lnSpc>
              <a:buClr>
                <a:srgbClr val="C4DEF6"/>
              </a:buClr>
              <a:buFont typeface="Arial" pitchFamily="34" charset="0"/>
              <a:buChar char="•"/>
            </a:pPr>
            <a:r>
              <a:rPr lang="en-US" sz="2800" dirty="0">
                <a:solidFill>
                  <a:srgbClr val="0C0C0C"/>
                </a:solidFill>
              </a:rPr>
              <a:t>Rectangular source</a:t>
            </a:r>
          </a:p>
          <a:p>
            <a:pPr indent="-228600">
              <a:lnSpc>
                <a:spcPct val="90000"/>
              </a:lnSpc>
              <a:buClr>
                <a:srgbClr val="686F3A"/>
              </a:buClr>
            </a:pPr>
            <a:r>
              <a:rPr lang="en-US" sz="3200" dirty="0">
                <a:solidFill>
                  <a:srgbClr val="0C0C0C"/>
                </a:solidFill>
                <a:cs typeface="+mn-cs"/>
              </a:rPr>
              <a:t>Blurred region on radiograph is a result of the focal spot having size</a:t>
            </a:r>
          </a:p>
          <a:p>
            <a:pPr indent="-228600">
              <a:lnSpc>
                <a:spcPct val="90000"/>
              </a:lnSpc>
              <a:buClr>
                <a:srgbClr val="686F3A"/>
              </a:buClr>
            </a:pPr>
            <a:r>
              <a:rPr lang="en-US" sz="3200" dirty="0">
                <a:solidFill>
                  <a:srgbClr val="0C0C0C"/>
                </a:solidFill>
                <a:cs typeface="+mn-cs"/>
              </a:rPr>
              <a:t>Undesirable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6673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Focal Spot Blur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Most important factor for spatial resolution</a:t>
            </a:r>
          </a:p>
          <a:p>
            <a:r>
              <a:rPr lang="en-US" sz="3200" dirty="0"/>
              <a:t>High contrast structures that are smaller than the focal spot blur cannot be imaged</a:t>
            </a:r>
          </a:p>
          <a:p>
            <a:pPr lvl="1"/>
            <a:r>
              <a:rPr lang="en-US" sz="3200" dirty="0"/>
              <a:t>Cannot visualize the object if it is smaller than the blur</a:t>
            </a:r>
          </a:p>
        </p:txBody>
      </p:sp>
    </p:spTree>
    <p:extLst>
      <p:ext uri="{BB962C8B-B14F-4D97-AF65-F5344CB8AC3E}">
        <p14:creationId xmlns:p14="http://schemas.microsoft.com/office/powerpoint/2010/main" val="3647194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Focal Spot Blur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Geometric relationships that govern magnification will influence blur</a:t>
            </a:r>
          </a:p>
          <a:p>
            <a:r>
              <a:rPr lang="en-US" dirty="0"/>
              <a:t>If conditions are altered to increase magnification on the image, focal spot blur will also increase</a:t>
            </a:r>
          </a:p>
          <a:p>
            <a:pPr lvl="1"/>
            <a:r>
              <a:rPr lang="en-US" sz="2800" dirty="0"/>
              <a:t>In the interest of minimizing focal spot blur, these conditions should be avoided whenever possible</a:t>
            </a:r>
          </a:p>
          <a:p>
            <a:pPr lvl="2"/>
            <a:r>
              <a:rPr lang="en-US" sz="2400" dirty="0"/>
              <a:t>With increased OID/magnification, focal spot blur will also increase</a:t>
            </a:r>
          </a:p>
          <a:p>
            <a:pPr marL="6858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2666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Focal Spot Blur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To decrease the effects of focal spot blur, and increase recorded detail:</a:t>
            </a:r>
          </a:p>
          <a:p>
            <a:pPr lvl="1"/>
            <a:r>
              <a:rPr lang="en-US" sz="3200" dirty="0"/>
              <a:t>Smallest focal spot possible</a:t>
            </a:r>
          </a:p>
          <a:p>
            <a:pPr lvl="1"/>
            <a:r>
              <a:rPr lang="en-US" sz="3200" dirty="0"/>
              <a:t>SID as large as possible</a:t>
            </a:r>
          </a:p>
          <a:p>
            <a:pPr lvl="1"/>
            <a:r>
              <a:rPr lang="en-US" sz="3200" dirty="0"/>
              <a:t>OID as small as possible</a:t>
            </a:r>
          </a:p>
        </p:txBody>
      </p:sp>
    </p:spTree>
    <p:extLst>
      <p:ext uri="{BB962C8B-B14F-4D97-AF65-F5344CB8AC3E}">
        <p14:creationId xmlns:p14="http://schemas.microsoft.com/office/powerpoint/2010/main" val="2313945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SID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Just as radiation intensity changes when the SID is altered, so does the amount of unsharpness recorded on the image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Due to divergence properties of the x-ray beam</a:t>
            </a:r>
          </a:p>
          <a:p>
            <a:pPr lvl="1"/>
            <a:r>
              <a:rPr lang="en-US" sz="2800" dirty="0"/>
              <a:t>Geometric relationship exists with x-ray source, object and image receptor</a:t>
            </a:r>
          </a:p>
        </p:txBody>
      </p:sp>
    </p:spTree>
    <p:extLst>
      <p:ext uri="{BB962C8B-B14F-4D97-AF65-F5344CB8AC3E}">
        <p14:creationId xmlns:p14="http://schemas.microsoft.com/office/powerpoint/2010/main" val="2956619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SID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When SID is increased, image unsharpness decreases which results in:</a:t>
            </a:r>
          </a:p>
          <a:p>
            <a:pPr lvl="1"/>
            <a:r>
              <a:rPr lang="en-US" sz="3200" dirty="0"/>
              <a:t>Increased image detail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With a longer SID, the diverging rays become more perpendicular to the object, that is what decreases the unsharpness</a:t>
            </a:r>
          </a:p>
        </p:txBody>
      </p:sp>
    </p:spTree>
    <p:extLst>
      <p:ext uri="{BB962C8B-B14F-4D97-AF65-F5344CB8AC3E}">
        <p14:creationId xmlns:p14="http://schemas.microsoft.com/office/powerpoint/2010/main" val="17341147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OID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Also affects the unsharpness of the image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When the exit beam leaves the patient, it continues to diverge</a:t>
            </a:r>
          </a:p>
          <a:p>
            <a:pPr lvl="1">
              <a:lnSpc>
                <a:spcPct val="90000"/>
              </a:lnSpc>
            </a:pPr>
            <a:r>
              <a:rPr lang="en-US" sz="2800" dirty="0"/>
              <a:t>If given more distance to diverge, more unsharpness will occur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The most optimal situation would be if the OID = 0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This is impossible in diagnostic imaging</a:t>
            </a:r>
          </a:p>
        </p:txBody>
      </p:sp>
    </p:spTree>
    <p:extLst>
      <p:ext uri="{BB962C8B-B14F-4D97-AF65-F5344CB8AC3E}">
        <p14:creationId xmlns:p14="http://schemas.microsoft.com/office/powerpoint/2010/main" val="40391251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OID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Distance between area of interest and image receptor (OID) has the greatest effect on the amount of geometric unsharpness recorded </a:t>
            </a:r>
          </a:p>
          <a:p>
            <a:pPr lvl="1"/>
            <a:r>
              <a:rPr lang="en-US" sz="3200" dirty="0"/>
              <a:t>More than SID or focal spot size</a:t>
            </a:r>
          </a:p>
          <a:p>
            <a:pPr lvl="1"/>
            <a:r>
              <a:rPr lang="en-US" sz="3200" dirty="0"/>
              <a:t>This is a factor that can be controlled by the technologist to a certain degree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For optimal results, try to minimize OID as much as possible</a:t>
            </a:r>
          </a:p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9540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Geometric </a:t>
            </a:r>
            <a:r>
              <a:rPr lang="en-US" dirty="0" err="1"/>
              <a:t>Unsharpness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-228600">
              <a:buClr>
                <a:srgbClr val="686F3A"/>
              </a:buClr>
            </a:pPr>
            <a:r>
              <a:rPr lang="en-US" sz="3200" dirty="0">
                <a:solidFill>
                  <a:srgbClr val="0C0C0C"/>
                </a:solidFill>
                <a:latin typeface="Calibri"/>
                <a:cs typeface="+mn-cs"/>
              </a:rPr>
              <a:t>Minimizing </a:t>
            </a:r>
            <a:r>
              <a:rPr lang="en-US" sz="3200" dirty="0" err="1">
                <a:solidFill>
                  <a:srgbClr val="0C0C0C"/>
                </a:solidFill>
                <a:latin typeface="Calibri"/>
                <a:cs typeface="+mn-cs"/>
              </a:rPr>
              <a:t>unsharpness</a:t>
            </a:r>
            <a:r>
              <a:rPr lang="en-US" sz="3200" dirty="0">
                <a:solidFill>
                  <a:srgbClr val="0C0C0C"/>
                </a:solidFill>
                <a:latin typeface="Calibri"/>
                <a:cs typeface="+mn-cs"/>
              </a:rPr>
              <a:t> is important, but the effects of these variables must be considered</a:t>
            </a:r>
          </a:p>
          <a:p>
            <a:pPr indent="-228600">
              <a:buClr>
                <a:srgbClr val="686F3A"/>
              </a:buClr>
            </a:pPr>
            <a:r>
              <a:rPr lang="en-US" sz="3200" dirty="0">
                <a:solidFill>
                  <a:srgbClr val="0C0C0C"/>
                </a:solidFill>
                <a:latin typeface="Calibri"/>
                <a:cs typeface="+mn-cs"/>
              </a:rPr>
              <a:t>A small focal spot</a:t>
            </a:r>
          </a:p>
          <a:p>
            <a:pPr marL="640080" lvl="1" indent="-228600">
              <a:buClr>
                <a:srgbClr val="C4DEF6"/>
              </a:buClr>
              <a:buFont typeface="Arial" pitchFamily="34" charset="0"/>
              <a:buChar char="•"/>
            </a:pPr>
            <a:r>
              <a:rPr lang="en-US" sz="2800" dirty="0">
                <a:solidFill>
                  <a:srgbClr val="0C0C0C"/>
                </a:solidFill>
                <a:latin typeface="Calibri"/>
              </a:rPr>
              <a:t>Not suitable for all exams, especially large parts</a:t>
            </a:r>
          </a:p>
          <a:p>
            <a:pPr indent="-228600">
              <a:buClr>
                <a:srgbClr val="686F3A"/>
              </a:buClr>
            </a:pPr>
            <a:r>
              <a:rPr lang="en-US" sz="3200" dirty="0">
                <a:solidFill>
                  <a:srgbClr val="0C0C0C"/>
                </a:solidFill>
                <a:latin typeface="Calibri"/>
                <a:cs typeface="+mn-cs"/>
              </a:rPr>
              <a:t>Large </a:t>
            </a:r>
            <a:r>
              <a:rPr lang="en-US" sz="3200" dirty="0" err="1">
                <a:solidFill>
                  <a:srgbClr val="0C0C0C"/>
                </a:solidFill>
                <a:latin typeface="Calibri"/>
                <a:cs typeface="+mn-cs"/>
              </a:rPr>
              <a:t>large</a:t>
            </a:r>
            <a:r>
              <a:rPr lang="en-US" sz="3200" dirty="0">
                <a:solidFill>
                  <a:srgbClr val="0C0C0C"/>
                </a:solidFill>
                <a:latin typeface="Calibri"/>
                <a:cs typeface="+mn-cs"/>
              </a:rPr>
              <a:t> focal spot</a:t>
            </a:r>
          </a:p>
          <a:p>
            <a:pPr marL="640080" lvl="1" indent="-228600">
              <a:buClr>
                <a:srgbClr val="C4DEF6"/>
              </a:buClr>
              <a:buFont typeface="Arial" pitchFamily="34" charset="0"/>
              <a:buChar char="•"/>
            </a:pPr>
            <a:r>
              <a:rPr lang="en-US" sz="2800" dirty="0">
                <a:solidFill>
                  <a:srgbClr val="0C0C0C"/>
                </a:solidFill>
                <a:latin typeface="Calibri"/>
              </a:rPr>
              <a:t>Not practical for many exams</a:t>
            </a:r>
          </a:p>
          <a:p>
            <a:pPr marL="640080" lvl="1" indent="-228600">
              <a:buClr>
                <a:srgbClr val="C4DEF6"/>
              </a:buClr>
              <a:buFont typeface="Arial" pitchFamily="34" charset="0"/>
              <a:buChar char="•"/>
            </a:pPr>
            <a:r>
              <a:rPr lang="en-US" sz="2800" dirty="0">
                <a:solidFill>
                  <a:srgbClr val="0C0C0C"/>
                </a:solidFill>
                <a:latin typeface="Calibri"/>
              </a:rPr>
              <a:t>Increase in radiographic technique to compensate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7197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Motion </a:t>
            </a:r>
            <a:r>
              <a:rPr lang="en-US" dirty="0" err="1"/>
              <a:t>Unsharpness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The most detrimental effect on resultant image</a:t>
            </a:r>
          </a:p>
          <a:p>
            <a:r>
              <a:rPr lang="en-US" sz="3200" dirty="0"/>
              <a:t>Includes motion of:</a:t>
            </a:r>
          </a:p>
          <a:p>
            <a:pPr lvl="1"/>
            <a:r>
              <a:rPr lang="en-US" sz="2800" dirty="0"/>
              <a:t>Anatomy, part or patient</a:t>
            </a:r>
          </a:p>
          <a:p>
            <a:pPr lvl="1"/>
            <a:r>
              <a:rPr lang="en-US" sz="2800" dirty="0"/>
              <a:t>Tube</a:t>
            </a:r>
          </a:p>
          <a:p>
            <a:pPr lvl="1"/>
            <a:r>
              <a:rPr lang="en-US" sz="2800" dirty="0"/>
              <a:t>Image Receptor</a:t>
            </a:r>
          </a:p>
        </p:txBody>
      </p:sp>
    </p:spTree>
    <p:extLst>
      <p:ext uri="{BB962C8B-B14F-4D97-AF65-F5344CB8AC3E}">
        <p14:creationId xmlns:p14="http://schemas.microsoft.com/office/powerpoint/2010/main" val="28300675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 Motion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Blur</a:t>
            </a:r>
          </a:p>
          <a:p>
            <a:r>
              <a:rPr lang="en-US" dirty="0"/>
              <a:t>The most disadvantageous factor to maximizing recorded detail</a:t>
            </a:r>
          </a:p>
          <a:p>
            <a:pPr lvl="1"/>
            <a:r>
              <a:rPr lang="en-US" dirty="0"/>
              <a:t>Motion artifacts are almost all a result of patient motion</a:t>
            </a:r>
          </a:p>
          <a:p>
            <a:r>
              <a:rPr lang="en-US" dirty="0"/>
              <a:t>Can be voluntary or involuntary</a:t>
            </a:r>
          </a:p>
          <a:p>
            <a:pPr lvl="1"/>
            <a:r>
              <a:rPr lang="en-US" dirty="0"/>
              <a:t>Voluntary – within the patient’s control</a:t>
            </a:r>
          </a:p>
          <a:p>
            <a:pPr lvl="2"/>
            <a:r>
              <a:rPr lang="en-US" dirty="0"/>
              <a:t>Example – suspend respiration</a:t>
            </a:r>
          </a:p>
          <a:p>
            <a:pPr lvl="1"/>
            <a:r>
              <a:rPr lang="en-US" dirty="0"/>
              <a:t>Involuntary – outside of the patient’s control</a:t>
            </a:r>
          </a:p>
          <a:p>
            <a:pPr lvl="2"/>
            <a:r>
              <a:rPr lang="en-US" dirty="0"/>
              <a:t>Example - heartbeat</a:t>
            </a:r>
          </a:p>
        </p:txBody>
      </p:sp>
    </p:spTree>
    <p:extLst>
      <p:ext uri="{BB962C8B-B14F-4D97-AF65-F5344CB8AC3E}">
        <p14:creationId xmlns:p14="http://schemas.microsoft.com/office/powerpoint/2010/main" val="1726172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 Motion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Sometimes the patient is unable to stop moving</a:t>
            </a:r>
          </a:p>
          <a:p>
            <a:pPr lvl="1"/>
            <a:r>
              <a:rPr lang="en-US" dirty="0"/>
              <a:t>E.g. Tremors, trauma, intoxication</a:t>
            </a:r>
          </a:p>
          <a:p>
            <a:r>
              <a:rPr lang="en-US" dirty="0"/>
              <a:t>What are other methods that a technologist can use to try and control/minimize motion artifacts on the image?</a:t>
            </a:r>
          </a:p>
          <a:p>
            <a:pPr lvl="1"/>
            <a:r>
              <a:rPr lang="en-US" dirty="0"/>
              <a:t>Short exposure times</a:t>
            </a:r>
          </a:p>
          <a:p>
            <a:pPr lvl="1"/>
            <a:r>
              <a:rPr lang="en-US" dirty="0"/>
              <a:t>Communication</a:t>
            </a:r>
          </a:p>
          <a:p>
            <a:pPr lvl="1"/>
            <a:r>
              <a:rPr lang="en-US" dirty="0"/>
              <a:t>Immobilization devices</a:t>
            </a:r>
          </a:p>
        </p:txBody>
      </p:sp>
    </p:spTree>
    <p:extLst>
      <p:ext uri="{BB962C8B-B14F-4D97-AF65-F5344CB8AC3E}">
        <p14:creationId xmlns:p14="http://schemas.microsoft.com/office/powerpoint/2010/main" val="3998842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causes of Motion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Less typical, but motion </a:t>
            </a:r>
            <a:r>
              <a:rPr lang="en-US" sz="3200" dirty="0" err="1"/>
              <a:t>unsharpness</a:t>
            </a:r>
            <a:r>
              <a:rPr lang="en-US" sz="3200" dirty="0"/>
              <a:t> can also be caused by equipment</a:t>
            </a:r>
          </a:p>
          <a:p>
            <a:r>
              <a:rPr lang="en-US" sz="3200" dirty="0"/>
              <a:t>Motion from tube, table or image receptor</a:t>
            </a:r>
          </a:p>
          <a:p>
            <a:pPr lvl="1"/>
            <a:r>
              <a:rPr lang="en-US" sz="2800" dirty="0"/>
              <a:t>Highly unlikely</a:t>
            </a:r>
          </a:p>
          <a:p>
            <a:pPr lvl="1"/>
            <a:r>
              <a:rPr lang="en-US" sz="2800" dirty="0"/>
              <a:t>Equipment has locks</a:t>
            </a:r>
          </a:p>
          <a:p>
            <a:pPr lvl="2"/>
            <a:r>
              <a:rPr lang="en-US" sz="2400" dirty="0"/>
              <a:t>Defective equipment, ineffective/damaged locks, not engaged in a lock </a:t>
            </a:r>
          </a:p>
        </p:txBody>
      </p:sp>
    </p:spTree>
    <p:extLst>
      <p:ext uri="{BB962C8B-B14F-4D97-AF65-F5344CB8AC3E}">
        <p14:creationId xmlns:p14="http://schemas.microsoft.com/office/powerpoint/2010/main" val="164081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Receptor </a:t>
            </a:r>
            <a:r>
              <a:rPr lang="en-US" dirty="0" err="1"/>
              <a:t>Unsharpness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0323" y="2141537"/>
            <a:ext cx="10515600" cy="4351338"/>
          </a:xfrm>
        </p:spPr>
        <p:txBody>
          <a:bodyPr/>
          <a:lstStyle/>
          <a:p>
            <a:r>
              <a:rPr lang="en-US" dirty="0" err="1"/>
              <a:t>Unsharpness</a:t>
            </a:r>
            <a:r>
              <a:rPr lang="en-US" dirty="0"/>
              <a:t> as recorded onto the image receptor</a:t>
            </a:r>
          </a:p>
          <a:p>
            <a:r>
              <a:rPr lang="en-US" dirty="0"/>
              <a:t>Advances in technology have helped to decrease the amount of exposure required to produce an image with appropriate radiographic density</a:t>
            </a:r>
          </a:p>
        </p:txBody>
      </p:sp>
    </p:spTree>
    <p:extLst>
      <p:ext uri="{BB962C8B-B14F-4D97-AF65-F5344CB8AC3E}">
        <p14:creationId xmlns:p14="http://schemas.microsoft.com/office/powerpoint/2010/main" val="26003630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052" y="355293"/>
            <a:ext cx="10515600" cy="1325563"/>
          </a:xfrm>
        </p:spPr>
        <p:txBody>
          <a:bodyPr/>
          <a:lstStyle/>
          <a:p>
            <a:r>
              <a:rPr lang="en-US" dirty="0"/>
              <a:t>Film/Screen System </a:t>
            </a:r>
            <a:r>
              <a:rPr lang="en-US" sz="4000" dirty="0"/>
              <a:t>– old technology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Factors that affect recorded detail: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Screen properties</a:t>
            </a:r>
          </a:p>
          <a:p>
            <a:pPr lvl="1"/>
            <a:r>
              <a:rPr lang="en-US" sz="3600" dirty="0"/>
              <a:t>Phosphor size</a:t>
            </a:r>
          </a:p>
          <a:p>
            <a:pPr lvl="1"/>
            <a:r>
              <a:rPr lang="en-US" sz="3600" dirty="0"/>
              <a:t>Phosphor layer thickness</a:t>
            </a:r>
          </a:p>
          <a:p>
            <a:pPr lvl="1"/>
            <a:r>
              <a:rPr lang="en-US" sz="3600" dirty="0"/>
              <a:t>Phosphor concentration</a:t>
            </a:r>
          </a:p>
          <a:p>
            <a:pPr lvl="1"/>
            <a:r>
              <a:rPr lang="en-US" sz="3600" dirty="0"/>
              <a:t>Reflective layer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Film Screen contact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3676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Phosphor Size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Large phosphor size results in the information being spread out and will decrease recorded detail</a:t>
            </a:r>
          </a:p>
        </p:txBody>
      </p:sp>
    </p:spTree>
    <p:extLst>
      <p:ext uri="{BB962C8B-B14F-4D97-AF65-F5344CB8AC3E}">
        <p14:creationId xmlns:p14="http://schemas.microsoft.com/office/powerpoint/2010/main" val="28367359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Screen Speeds and </a:t>
            </a:r>
            <a:r>
              <a:rPr lang="en-US" dirty="0" err="1"/>
              <a:t>Unsharpness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With higher speed screens, less exposure is required to achieve appropriate density on the IR</a:t>
            </a:r>
          </a:p>
        </p:txBody>
      </p:sp>
    </p:spTree>
    <p:extLst>
      <p:ext uri="{BB962C8B-B14F-4D97-AF65-F5344CB8AC3E}">
        <p14:creationId xmlns:p14="http://schemas.microsoft.com/office/powerpoint/2010/main" val="32218124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Film Screen Contact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Film is sandwiched between two intensifying screens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If there is a space between the screen and the film, it creates an area of </a:t>
            </a:r>
            <a:r>
              <a:rPr lang="en-US" sz="3200" dirty="0" err="1">
                <a:solidFill>
                  <a:schemeClr val="tx1"/>
                </a:solidFill>
              </a:rPr>
              <a:t>unsharpness</a:t>
            </a:r>
            <a:r>
              <a:rPr lang="en-US" sz="3200" dirty="0">
                <a:solidFill>
                  <a:schemeClr val="tx1"/>
                </a:solidFill>
              </a:rPr>
              <a:t> due to divergence of light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Wire mesh test used to determine appropriate contact between film and screen(s)</a:t>
            </a:r>
          </a:p>
        </p:txBody>
      </p:sp>
    </p:spTree>
    <p:extLst>
      <p:ext uri="{BB962C8B-B14F-4D97-AF65-F5344CB8AC3E}">
        <p14:creationId xmlns:p14="http://schemas.microsoft.com/office/powerpoint/2010/main" val="36510217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75" y="492841"/>
            <a:ext cx="10515600" cy="1325563"/>
          </a:xfrm>
        </p:spPr>
        <p:txBody>
          <a:bodyPr/>
          <a:lstStyle/>
          <a:p>
            <a:r>
              <a:rPr lang="en-US" dirty="0"/>
              <a:t>Digital Receptors (DR) and Resolution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Primary factors that affect the resolution of all types of digital imaging systems are: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sz="2800" dirty="0"/>
              <a:t>Geometric properties of the IR</a:t>
            </a:r>
          </a:p>
          <a:p>
            <a:pPr marL="685800" lvl="2" indent="0">
              <a:buNone/>
            </a:pPr>
            <a:endParaRPr lang="en-US" sz="2400" dirty="0"/>
          </a:p>
          <a:p>
            <a:pPr lvl="1"/>
            <a:r>
              <a:rPr lang="en-US" sz="2800" dirty="0"/>
              <a:t>Image processing system</a:t>
            </a:r>
          </a:p>
          <a:p>
            <a:pPr marL="6858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74474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Intensifying layer with CR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Limitations for recorded detail are similar to that of film/screen</a:t>
            </a:r>
          </a:p>
          <a:p>
            <a:r>
              <a:rPr lang="en-US" sz="3200" dirty="0"/>
              <a:t>Factors that limit detail are:</a:t>
            </a:r>
          </a:p>
          <a:p>
            <a:pPr lvl="1"/>
            <a:r>
              <a:rPr lang="en-US" sz="2800" dirty="0"/>
              <a:t>Phosphor size </a:t>
            </a:r>
          </a:p>
          <a:p>
            <a:pPr lvl="1"/>
            <a:r>
              <a:rPr lang="en-US" sz="2800" dirty="0"/>
              <a:t>Layer thickness</a:t>
            </a:r>
          </a:p>
          <a:p>
            <a:pPr lvl="1"/>
            <a:r>
              <a:rPr lang="en-US" sz="2800" dirty="0"/>
              <a:t>Concentration</a:t>
            </a:r>
          </a:p>
          <a:p>
            <a:pPr lvl="1"/>
            <a:r>
              <a:rPr lang="en-US" sz="2800" dirty="0"/>
              <a:t>Scanning of the screen and processing</a:t>
            </a:r>
          </a:p>
        </p:txBody>
      </p:sp>
    </p:spTree>
    <p:extLst>
      <p:ext uri="{BB962C8B-B14F-4D97-AF65-F5344CB8AC3E}">
        <p14:creationId xmlns:p14="http://schemas.microsoft.com/office/powerpoint/2010/main" val="41558895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Resolution and CR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Scanning of the screen and processing phase</a:t>
            </a:r>
          </a:p>
          <a:p>
            <a:pPr lvl="1"/>
            <a:r>
              <a:rPr lang="en-US" sz="2800" dirty="0"/>
              <a:t>Laser scans the Imaging Plate (IP), which emits light upon stimulation</a:t>
            </a:r>
          </a:p>
          <a:p>
            <a:pPr lvl="1"/>
            <a:r>
              <a:rPr lang="en-US" sz="2800" dirty="0"/>
              <a:t>Finely focused laser correlates to about one pixel dimension</a:t>
            </a:r>
          </a:p>
          <a:p>
            <a:pPr lvl="1"/>
            <a:r>
              <a:rPr lang="en-US" sz="2800" dirty="0"/>
              <a:t>The smaller the pixel, the higher the resolution</a:t>
            </a:r>
          </a:p>
          <a:p>
            <a:pPr lvl="1"/>
            <a:r>
              <a:rPr lang="en-US" sz="2800" dirty="0"/>
              <a:t>Laser beam determines the resolution </a:t>
            </a:r>
          </a:p>
        </p:txBody>
      </p:sp>
    </p:spTree>
    <p:extLst>
      <p:ext uri="{BB962C8B-B14F-4D97-AF65-F5344CB8AC3E}">
        <p14:creationId xmlns:p14="http://schemas.microsoft.com/office/powerpoint/2010/main" val="25352109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 Digital Radiography (DR)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Uses a photoconductor made of </a:t>
            </a:r>
            <a:r>
              <a:rPr lang="en-US" u="sng" dirty="0"/>
              <a:t>amorphous selenium </a:t>
            </a:r>
            <a:r>
              <a:rPr lang="en-US" dirty="0"/>
              <a:t>and a </a:t>
            </a:r>
            <a:r>
              <a:rPr lang="en-US" u="sng" dirty="0"/>
              <a:t>Thin Film Transistor (TFT)array</a:t>
            </a:r>
          </a:p>
          <a:p>
            <a:r>
              <a:rPr lang="en-US" dirty="0"/>
              <a:t>DR image receptor consists of a matrix of detector elements - DELs</a:t>
            </a:r>
          </a:p>
          <a:p>
            <a:r>
              <a:rPr lang="en-US" dirty="0"/>
              <a:t>The x-ray beam is </a:t>
            </a:r>
            <a:r>
              <a:rPr lang="en-US" b="1" dirty="0"/>
              <a:t>directly</a:t>
            </a:r>
            <a:r>
              <a:rPr lang="en-US" dirty="0"/>
              <a:t> converted to an electrical signal</a:t>
            </a:r>
          </a:p>
          <a:p>
            <a:r>
              <a:rPr lang="en-US" dirty="0"/>
              <a:t>Analog-to-Digital converter changes analog signal to digital signal to produce the digital image on the viewing monitor</a:t>
            </a:r>
          </a:p>
          <a:p>
            <a:r>
              <a:rPr lang="en-US" dirty="0"/>
              <a:t>Limited by the size of the detector element</a:t>
            </a:r>
          </a:p>
        </p:txBody>
      </p:sp>
    </p:spTree>
    <p:extLst>
      <p:ext uri="{BB962C8B-B14F-4D97-AF65-F5344CB8AC3E}">
        <p14:creationId xmlns:p14="http://schemas.microsoft.com/office/powerpoint/2010/main" val="24065246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219" y="0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Indirect Digital Radiography (DR)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256" y="1325563"/>
            <a:ext cx="10869563" cy="54424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Indirect DR first converts x-rays into light photons and then into an electrical signal</a:t>
            </a:r>
          </a:p>
          <a:p>
            <a:r>
              <a:rPr lang="en-US" dirty="0"/>
              <a:t>Indirect DR can use charge-coupled device (CCD) system or Thin Film Transistor (TFT)system</a:t>
            </a:r>
          </a:p>
          <a:p>
            <a:r>
              <a:rPr lang="en-US" dirty="0"/>
              <a:t>Both have a scintillation layer made of either </a:t>
            </a:r>
            <a:r>
              <a:rPr lang="en-US" u="sng" dirty="0"/>
              <a:t>cesium iodide or gadolinium</a:t>
            </a:r>
          </a:p>
          <a:p>
            <a:r>
              <a:rPr lang="en-US" dirty="0"/>
              <a:t>Scintillation layer converts x-rays into light photons, CCD sensor chips convert the light photons into electrical signals</a:t>
            </a:r>
          </a:p>
          <a:p>
            <a:r>
              <a:rPr lang="en-US" dirty="0"/>
              <a:t>TFT system have additional layer, the photodiode, made of amorphous selenium. Photodiode converts light photons into an electrical signal that is transferred to the TFT array </a:t>
            </a:r>
          </a:p>
          <a:p>
            <a:r>
              <a:rPr lang="en-US" dirty="0"/>
              <a:t>Electrical signals are then sent by an Analog-to-Digital Converter which sends the converted digital signal to a computer for processing </a:t>
            </a:r>
          </a:p>
        </p:txBody>
      </p:sp>
    </p:spTree>
    <p:extLst>
      <p:ext uri="{BB962C8B-B14F-4D97-AF65-F5344CB8AC3E}">
        <p14:creationId xmlns:p14="http://schemas.microsoft.com/office/powerpoint/2010/main" val="3258195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 Resolution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Image processing system sets a limit on recorded detail/spatial resolution</a:t>
            </a:r>
          </a:p>
          <a:p>
            <a:r>
              <a:rPr lang="en-US" dirty="0"/>
              <a:t>Depends on:</a:t>
            </a:r>
          </a:p>
          <a:p>
            <a:pPr lvl="1"/>
            <a:r>
              <a:rPr lang="en-US" dirty="0"/>
              <a:t>Matrix size = 1 MP to 5 MP (High Res)</a:t>
            </a:r>
          </a:p>
          <a:p>
            <a:pPr lvl="1"/>
            <a:r>
              <a:rPr lang="en-US" dirty="0"/>
              <a:t>Pixel size – 1000 x 1000 to 2000 x 2500</a:t>
            </a:r>
          </a:p>
          <a:p>
            <a:pPr lvl="1"/>
            <a:r>
              <a:rPr lang="en-US" dirty="0"/>
              <a:t>Grey Scale – bit systems</a:t>
            </a:r>
          </a:p>
          <a:p>
            <a:pPr lvl="2"/>
            <a:r>
              <a:rPr lang="en-US" dirty="0"/>
              <a:t>8 bit – 256 greys</a:t>
            </a:r>
          </a:p>
          <a:p>
            <a:pPr lvl="2"/>
            <a:r>
              <a:rPr lang="en-US" dirty="0"/>
              <a:t>10 bit – 1046 greys</a:t>
            </a:r>
          </a:p>
          <a:p>
            <a:pPr lvl="2"/>
            <a:r>
              <a:rPr lang="en-US" dirty="0"/>
              <a:t>14 bit – 16 384 greys</a:t>
            </a:r>
          </a:p>
          <a:p>
            <a:pPr lvl="2"/>
            <a:r>
              <a:rPr lang="en-US" dirty="0"/>
              <a:t>16 bit – 65 536 greys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0488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Distortion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Results from radiographic misinterpretation of an object</a:t>
            </a:r>
          </a:p>
          <a:p>
            <a:pPr lvl="1"/>
            <a:r>
              <a:rPr lang="en-US" sz="3200" dirty="0"/>
              <a:t>Can be size or shape</a:t>
            </a:r>
          </a:p>
          <a:p>
            <a:pPr lvl="2"/>
            <a:r>
              <a:rPr lang="en-US" sz="2800" dirty="0"/>
              <a:t>Size distortion</a:t>
            </a:r>
          </a:p>
          <a:p>
            <a:pPr lvl="3"/>
            <a:r>
              <a:rPr lang="en-US" sz="2400" dirty="0"/>
              <a:t>Magnification</a:t>
            </a:r>
          </a:p>
          <a:p>
            <a:pPr lvl="2"/>
            <a:r>
              <a:rPr lang="en-US" sz="2800" dirty="0"/>
              <a:t>Shape distortion	</a:t>
            </a:r>
          </a:p>
          <a:p>
            <a:pPr lvl="3"/>
            <a:r>
              <a:rPr lang="en-US" sz="2400" dirty="0"/>
              <a:t>Elongation	</a:t>
            </a:r>
          </a:p>
          <a:p>
            <a:pPr lvl="3"/>
            <a:r>
              <a:rPr lang="en-US" sz="2400" dirty="0"/>
              <a:t>Foreshortening </a:t>
            </a:r>
          </a:p>
        </p:txBody>
      </p:sp>
    </p:spTree>
    <p:extLst>
      <p:ext uri="{BB962C8B-B14F-4D97-AF65-F5344CB8AC3E}">
        <p14:creationId xmlns:p14="http://schemas.microsoft.com/office/powerpoint/2010/main" val="22840355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Technologist’s Responsibilities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Distortion is directly related to positioning</a:t>
            </a:r>
          </a:p>
          <a:p>
            <a:r>
              <a:rPr lang="en-US" sz="3200" dirty="0"/>
              <a:t>Can minimize distortion with careful attention to:</a:t>
            </a:r>
          </a:p>
          <a:p>
            <a:pPr lvl="1"/>
            <a:r>
              <a:rPr lang="en-US" sz="2800" dirty="0"/>
              <a:t>Distances</a:t>
            </a:r>
          </a:p>
          <a:p>
            <a:pPr lvl="1"/>
            <a:r>
              <a:rPr lang="en-US" sz="2800" dirty="0"/>
              <a:t>Central Ray</a:t>
            </a:r>
          </a:p>
          <a:p>
            <a:pPr lvl="1"/>
            <a:r>
              <a:rPr lang="en-US" sz="2800" dirty="0"/>
              <a:t>Patient position</a:t>
            </a:r>
          </a:p>
          <a:p>
            <a:pPr lvl="1"/>
            <a:r>
              <a:rPr lang="en-US" sz="2800" dirty="0"/>
              <a:t>Image Receptor (IR) position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9383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Size Distortion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Defined as:</a:t>
            </a:r>
          </a:p>
          <a:p>
            <a:pPr lvl="1"/>
            <a:r>
              <a:rPr lang="en-US" dirty="0"/>
              <a:t>A variation in the size of an object’s image as compared to its actual size</a:t>
            </a:r>
          </a:p>
          <a:p>
            <a:r>
              <a:rPr lang="en-US" dirty="0"/>
              <a:t>In radiography, images are always magnified in comparison to their true size</a:t>
            </a:r>
          </a:p>
          <a:p>
            <a:pPr lvl="1"/>
            <a:r>
              <a:rPr lang="en-US" dirty="0"/>
              <a:t>Due to presence of OID</a:t>
            </a:r>
          </a:p>
          <a:p>
            <a:r>
              <a:rPr lang="en-US" dirty="0"/>
              <a:t>SID and OID play a key role in how size distortion is affected</a:t>
            </a:r>
          </a:p>
        </p:txBody>
      </p:sp>
    </p:spTree>
    <p:extLst>
      <p:ext uri="{BB962C8B-B14F-4D97-AF65-F5344CB8AC3E}">
        <p14:creationId xmlns:p14="http://schemas.microsoft.com/office/powerpoint/2010/main" val="11066168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Directly related to magnification</a:t>
            </a:r>
          </a:p>
          <a:p>
            <a:r>
              <a:rPr lang="en-US" dirty="0"/>
              <a:t>Out of all the factors, has the greatest effect on magnification</a:t>
            </a:r>
          </a:p>
          <a:p>
            <a:r>
              <a:rPr lang="en-US" dirty="0"/>
              <a:t>When taking radiographs, creating a 2-dimensional image from a 3-dimensional object</a:t>
            </a:r>
          </a:p>
          <a:p>
            <a:r>
              <a:rPr lang="en-US" dirty="0"/>
              <a:t>Some parts will have more OID than other parts</a:t>
            </a:r>
          </a:p>
        </p:txBody>
      </p:sp>
    </p:spTree>
    <p:extLst>
      <p:ext uri="{BB962C8B-B14F-4D97-AF65-F5344CB8AC3E}">
        <p14:creationId xmlns:p14="http://schemas.microsoft.com/office/powerpoint/2010/main" val="42726951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SID and Magnification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 SID is increased, magnification decreases</a:t>
            </a:r>
          </a:p>
          <a:p>
            <a:pPr lvl="1"/>
            <a:r>
              <a:rPr lang="en-US" dirty="0"/>
              <a:t>Due to the divergence of the beam</a:t>
            </a:r>
          </a:p>
          <a:p>
            <a:r>
              <a:rPr lang="en-US" dirty="0"/>
              <a:t>If the straighter rays (closer to the central ray) are creating the image, they are more perpendicular to the part</a:t>
            </a:r>
          </a:p>
          <a:p>
            <a:pPr lvl="1"/>
            <a:r>
              <a:rPr lang="en-US" dirty="0"/>
              <a:t>Less magnification</a:t>
            </a:r>
          </a:p>
        </p:txBody>
      </p:sp>
    </p:spTree>
    <p:extLst>
      <p:ext uri="{BB962C8B-B14F-4D97-AF65-F5344CB8AC3E}">
        <p14:creationId xmlns:p14="http://schemas.microsoft.com/office/powerpoint/2010/main" val="19822116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Magnification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In some cases, it is done intentionally</a:t>
            </a:r>
          </a:p>
          <a:p>
            <a:pPr lvl="1"/>
            <a:r>
              <a:rPr lang="en-US" sz="2800" dirty="0"/>
              <a:t>Magnification views</a:t>
            </a:r>
          </a:p>
          <a:p>
            <a:pPr lvl="1"/>
            <a:r>
              <a:rPr lang="en-US" sz="2800" dirty="0"/>
              <a:t>Digital – can be done with post processing</a:t>
            </a:r>
          </a:p>
          <a:p>
            <a:r>
              <a:rPr lang="en-US" sz="3200" dirty="0"/>
              <a:t>For the most part, it is undesirable and should be minimized as much as possible</a:t>
            </a:r>
          </a:p>
        </p:txBody>
      </p:sp>
    </p:spTree>
    <p:extLst>
      <p:ext uri="{BB962C8B-B14F-4D97-AF65-F5344CB8AC3E}">
        <p14:creationId xmlns:p14="http://schemas.microsoft.com/office/powerpoint/2010/main" val="1810122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/>
              <a:t>Shape Distortion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When a radiograph misrepresents an object with distortion of its shape</a:t>
            </a:r>
          </a:p>
          <a:p>
            <a:r>
              <a:rPr lang="en-US" sz="3600" dirty="0">
                <a:solidFill>
                  <a:schemeClr val="tx1"/>
                </a:solidFill>
              </a:rPr>
              <a:t>Two forms</a:t>
            </a:r>
          </a:p>
          <a:p>
            <a:pPr lvl="1"/>
            <a:r>
              <a:rPr lang="en-US" sz="3200" dirty="0"/>
              <a:t>Elongation</a:t>
            </a:r>
          </a:p>
          <a:p>
            <a:pPr lvl="2"/>
            <a:r>
              <a:rPr lang="en-US" sz="2800" dirty="0"/>
              <a:t>Image appears longer than actual object</a:t>
            </a:r>
          </a:p>
          <a:p>
            <a:pPr lvl="1"/>
            <a:r>
              <a:rPr lang="en-US" sz="3200" dirty="0"/>
              <a:t>Foreshortening</a:t>
            </a:r>
          </a:p>
          <a:p>
            <a:pPr lvl="2"/>
            <a:r>
              <a:rPr lang="en-US" sz="2800" dirty="0"/>
              <a:t>Image appears shorter than actual object</a:t>
            </a:r>
          </a:p>
        </p:txBody>
      </p:sp>
    </p:spTree>
    <p:extLst>
      <p:ext uri="{BB962C8B-B14F-4D97-AF65-F5344CB8AC3E}">
        <p14:creationId xmlns:p14="http://schemas.microsoft.com/office/powerpoint/2010/main" val="143416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Shape Distortion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Can occur from:</a:t>
            </a:r>
          </a:p>
          <a:p>
            <a:pPr lvl="1"/>
            <a:r>
              <a:rPr lang="en-US" sz="2800" dirty="0"/>
              <a:t>Inaccurate alignment of the x-ray beam to detector</a:t>
            </a:r>
          </a:p>
          <a:p>
            <a:pPr lvl="1"/>
            <a:r>
              <a:rPr lang="en-US" sz="2800" dirty="0"/>
              <a:t>Inaccurate alignment of the x-ray beam to body part</a:t>
            </a:r>
          </a:p>
          <a:p>
            <a:pPr lvl="1"/>
            <a:r>
              <a:rPr lang="en-US" sz="2800" dirty="0"/>
              <a:t>Inaccurate alignment of the body part to detector</a:t>
            </a:r>
          </a:p>
          <a:p>
            <a:pPr marL="342900" lvl="1" indent="0">
              <a:buNone/>
            </a:pPr>
            <a:endParaRPr lang="en-US" sz="2800" b="1" u="sng" dirty="0"/>
          </a:p>
          <a:p>
            <a:r>
              <a:rPr lang="en-US" sz="3200" dirty="0"/>
              <a:t>Any misalignment of the above factors will result in distortion of the body part on the resultant image</a:t>
            </a:r>
          </a:p>
          <a:p>
            <a:pPr lvl="1"/>
            <a:r>
              <a:rPr lang="en-US" sz="2800" dirty="0"/>
              <a:t>*Central Ray also affects distortion (must be centered accurately to the body part)</a:t>
            </a:r>
          </a:p>
        </p:txBody>
      </p:sp>
    </p:spTree>
    <p:extLst>
      <p:ext uri="{BB962C8B-B14F-4D97-AF65-F5344CB8AC3E}">
        <p14:creationId xmlns:p14="http://schemas.microsoft.com/office/powerpoint/2010/main" val="34661560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Shape Distortion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Sometimes used intentionally for better visualization of anatomy </a:t>
            </a:r>
          </a:p>
          <a:p>
            <a:r>
              <a:rPr lang="en-US" dirty="0"/>
              <a:t>Generally, shape distortion is not desirable</a:t>
            </a:r>
          </a:p>
        </p:txBody>
      </p:sp>
    </p:spTree>
    <p:extLst>
      <p:ext uri="{BB962C8B-B14F-4D97-AF65-F5344CB8AC3E}">
        <p14:creationId xmlns:p14="http://schemas.microsoft.com/office/powerpoint/2010/main" val="15505820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Shape Distortion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Object Thickness</a:t>
            </a:r>
          </a:p>
          <a:p>
            <a:pPr lvl="1"/>
            <a:r>
              <a:rPr lang="en-US" dirty="0"/>
              <a:t>OID changes across the object</a:t>
            </a:r>
          </a:p>
          <a:p>
            <a:pPr lvl="1"/>
            <a:r>
              <a:rPr lang="en-US" dirty="0"/>
              <a:t>More distortion with a thick object vs a thin one</a:t>
            </a:r>
          </a:p>
          <a:p>
            <a:r>
              <a:rPr lang="en-US" dirty="0"/>
              <a:t>More magnification over areas with more OID</a:t>
            </a:r>
          </a:p>
          <a:p>
            <a:r>
              <a:rPr lang="en-US" dirty="0"/>
              <a:t>Angling the tube could “throw” anatomy differently on the image</a:t>
            </a:r>
          </a:p>
          <a:p>
            <a:pPr lvl="1"/>
            <a:r>
              <a:rPr lang="en-US" sz="2800" dirty="0"/>
              <a:t>Can be used to advantage</a:t>
            </a:r>
          </a:p>
          <a:p>
            <a:pPr lvl="2"/>
            <a:r>
              <a:rPr lang="en-US" sz="2800" dirty="0"/>
              <a:t>Helps reduce superimposition of anatomy</a:t>
            </a:r>
          </a:p>
        </p:txBody>
      </p:sp>
    </p:spTree>
    <p:extLst>
      <p:ext uri="{BB962C8B-B14F-4D97-AF65-F5344CB8AC3E}">
        <p14:creationId xmlns:p14="http://schemas.microsoft.com/office/powerpoint/2010/main" val="124564548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Shape Distortion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Object shape also contributes to shape distortion</a:t>
            </a:r>
          </a:p>
          <a:p>
            <a:r>
              <a:rPr lang="en-US" dirty="0"/>
              <a:t>The more irregular the shape, the more distortion will occur</a:t>
            </a:r>
          </a:p>
          <a:p>
            <a:pPr lvl="1"/>
            <a:r>
              <a:rPr lang="en-US" dirty="0"/>
              <a:t>Important to have two perspectives for most exams (e.g. AP and Lateral)</a:t>
            </a:r>
          </a:p>
          <a:p>
            <a:r>
              <a:rPr lang="en-US" dirty="0"/>
              <a:t>Due to beam divergence and OID</a:t>
            </a:r>
          </a:p>
          <a:p>
            <a:r>
              <a:rPr lang="en-US" dirty="0"/>
              <a:t>Ideally to minimize the shape distortion from object shape, would be an object that is in the same shape as the diverging beam</a:t>
            </a:r>
          </a:p>
        </p:txBody>
      </p:sp>
    </p:spTree>
    <p:extLst>
      <p:ext uri="{BB962C8B-B14F-4D97-AF65-F5344CB8AC3E}">
        <p14:creationId xmlns:p14="http://schemas.microsoft.com/office/powerpoint/2010/main" val="40454500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Minimizing Shape Distortion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To minimize shape distortion, ensure proper alignment of:</a:t>
            </a:r>
          </a:p>
          <a:p>
            <a:pPr lvl="1"/>
            <a:r>
              <a:rPr lang="en-US" sz="2800" dirty="0"/>
              <a:t>X-ray tube</a:t>
            </a:r>
          </a:p>
          <a:p>
            <a:pPr lvl="1"/>
            <a:r>
              <a:rPr lang="en-US" sz="2800" dirty="0"/>
              <a:t>Part</a:t>
            </a:r>
          </a:p>
          <a:p>
            <a:pPr lvl="1"/>
            <a:r>
              <a:rPr lang="en-US" sz="2800" dirty="0"/>
              <a:t>Image Receptor</a:t>
            </a:r>
          </a:p>
          <a:p>
            <a:pPr lvl="1"/>
            <a:r>
              <a:rPr lang="en-US" sz="2800" dirty="0"/>
              <a:t>Entry/Exit point of the CR (Central Ray)  </a:t>
            </a:r>
          </a:p>
        </p:txBody>
      </p:sp>
    </p:spTree>
    <p:extLst>
      <p:ext uri="{BB962C8B-B14F-4D97-AF65-F5344CB8AC3E}">
        <p14:creationId xmlns:p14="http://schemas.microsoft.com/office/powerpoint/2010/main" val="21495012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Radiologic Science </a:t>
            </a:r>
            <a:r>
              <a:rPr lang="en-US"/>
              <a:t>for Technologists</a:t>
            </a:r>
            <a:endParaRPr lang="en-US" dirty="0"/>
          </a:p>
          <a:p>
            <a:pPr marL="457200" indent="-457200">
              <a:buFontTx/>
              <a:buChar char="-"/>
            </a:pPr>
            <a:r>
              <a:rPr lang="en-US" dirty="0"/>
              <a:t>Pg. 163 </a:t>
            </a:r>
          </a:p>
          <a:p>
            <a:pPr marL="457200" indent="-457200">
              <a:buFontTx/>
              <a:buChar char="-"/>
            </a:pPr>
            <a:r>
              <a:rPr lang="en-US" dirty="0"/>
              <a:t>Pg.173-184</a:t>
            </a:r>
          </a:p>
          <a:p>
            <a:pPr marL="457200" indent="-457200">
              <a:buFontTx/>
              <a:buChar char="-"/>
            </a:pPr>
            <a:r>
              <a:rPr lang="en-US" dirty="0"/>
              <a:t>Pg. 216 (Radiographic Intensifying Screens) – 221 (stop before Screen-Film Combinations)</a:t>
            </a:r>
          </a:p>
          <a:p>
            <a:pPr marL="457200" indent="-457200">
              <a:buFontTx/>
              <a:buChar char="-"/>
            </a:pPr>
            <a:r>
              <a:rPr lang="en-US" dirty="0"/>
              <a:t>Pg. 251 (Image Detail)- 252 (stop before Radiographic Technique Charts)</a:t>
            </a:r>
          </a:p>
        </p:txBody>
      </p:sp>
    </p:spTree>
    <p:extLst>
      <p:ext uri="{BB962C8B-B14F-4D97-AF65-F5344CB8AC3E}">
        <p14:creationId xmlns:p14="http://schemas.microsoft.com/office/powerpoint/2010/main" val="369534245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C99810E-2418-4DBE-8FEE-B213D348B5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8A0A6EA-79EB-4FF5-B773-C4DC07E048F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78E3E52-FF8F-4898-BFDE-2861394E9728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6030</TotalTime>
  <Words>1991</Words>
  <Application>Microsoft Office PowerPoint</Application>
  <PresentationFormat>Widescreen</PresentationFormat>
  <Paragraphs>343</Paragraphs>
  <Slides>49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8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 Detail and Distortion</vt:lpstr>
      <vt:lpstr>Radiographic Quality</vt:lpstr>
      <vt:lpstr>Factors</vt:lpstr>
      <vt:lpstr>Definitions</vt:lpstr>
      <vt:lpstr>Descriptors of Detail</vt:lpstr>
      <vt:lpstr>Resolution</vt:lpstr>
      <vt:lpstr>Resolution</vt:lpstr>
      <vt:lpstr>Line Pairs and Test Pattern</vt:lpstr>
      <vt:lpstr>Resolution – Test Pattern</vt:lpstr>
      <vt:lpstr>Detail </vt:lpstr>
      <vt:lpstr>Geometric Unsharpness</vt:lpstr>
      <vt:lpstr>Focal Spot Size</vt:lpstr>
      <vt:lpstr>Focal Spot Blur</vt:lpstr>
      <vt:lpstr>Focal Spot Blur</vt:lpstr>
      <vt:lpstr>Focal Spot Blur</vt:lpstr>
      <vt:lpstr>Focal Spot Blur</vt:lpstr>
      <vt:lpstr>SID</vt:lpstr>
      <vt:lpstr>SID</vt:lpstr>
      <vt:lpstr>OID</vt:lpstr>
      <vt:lpstr>OID</vt:lpstr>
      <vt:lpstr>Geometric Unsharpness</vt:lpstr>
      <vt:lpstr>Motion Unsharpness</vt:lpstr>
      <vt:lpstr>Patient Motion </vt:lpstr>
      <vt:lpstr>Patient Motion </vt:lpstr>
      <vt:lpstr>Other causes of Motion</vt:lpstr>
      <vt:lpstr>Image Receptor Unsharpness</vt:lpstr>
      <vt:lpstr>Film/Screen System – old technology</vt:lpstr>
      <vt:lpstr>Phosphor Size</vt:lpstr>
      <vt:lpstr>Screen Speeds and Unsharpness</vt:lpstr>
      <vt:lpstr>Film Screen Contact</vt:lpstr>
      <vt:lpstr>Digital Receptors (DR) and Resolution </vt:lpstr>
      <vt:lpstr>Intensifying layer with CR</vt:lpstr>
      <vt:lpstr>Resolution and CR</vt:lpstr>
      <vt:lpstr>Direct Digital Radiography (DR)</vt:lpstr>
      <vt:lpstr>Indirect Digital Radiography (DR)</vt:lpstr>
      <vt:lpstr>DR Resolution</vt:lpstr>
      <vt:lpstr>Distortion</vt:lpstr>
      <vt:lpstr>Technologist’s Responsibilities</vt:lpstr>
      <vt:lpstr>Size Distortion</vt:lpstr>
      <vt:lpstr>OID</vt:lpstr>
      <vt:lpstr>SID and Magnification</vt:lpstr>
      <vt:lpstr>Magnification</vt:lpstr>
      <vt:lpstr>Shape Distortion</vt:lpstr>
      <vt:lpstr>Shape Distortion </vt:lpstr>
      <vt:lpstr>Shape Distortion</vt:lpstr>
      <vt:lpstr>Shape Distortion</vt:lpstr>
      <vt:lpstr>Shape Distortion</vt:lpstr>
      <vt:lpstr>Minimizing Shape Distortion 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346</cp:revision>
  <cp:lastPrinted>2024-03-14T14:40:34Z</cp:lastPrinted>
  <dcterms:created xsi:type="dcterms:W3CDTF">2009-04-06T17:04:40Z</dcterms:created>
  <dcterms:modified xsi:type="dcterms:W3CDTF">2025-02-05T17:56:48Z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