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38068F-2580-3697-350F-054BCE709F47}" v="2" dt="2024-10-27T02:33:01.013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756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BDDB9-09BF-D583-110B-BA33506B39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AF6421-096B-DB76-674F-3C7496590A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F98CB7-8D54-71EF-49D6-3511F7BAE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4DFC18-4F4D-D022-748D-B788235C3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01839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E256C7-C7E5-5AF8-B138-A8C3931F0A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FC7412-6180-B84C-68EC-A26D42A926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51168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29FF4E-F4CD-2C10-35A1-2669D11B4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79D82E-4B1B-C2EF-DFE1-C7E978B3D8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4000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587A7-3343-971A-9822-CA1AF0FA9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88C61C-F2D1-DFD4-8AC5-AC59720C97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3D5678-8F07-EDA8-5726-F4233554F1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7714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0C238C-C639-592F-6EDC-ECED6A857D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138EB7-2FAA-291F-EA0A-6BA004FD1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70F76C-F730-F5BC-8A29-C6D1C34A26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AA06DF-E4E8-1419-7C97-9E9F9EE6FA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BFF2E24-DCD3-1D83-FCE3-CD8B850D7A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20146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07F6D5-B8DE-C307-5B8F-8DCC4F15E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25673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3618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168E09-C52A-FF9B-4FD7-34F237CC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5F250-E75E-F9A0-7FC1-FDE4A25D67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4ECF02-F7DD-6B5E-6428-CD1B51A088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13555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8A837E-0057-83D2-D3ED-78228661F4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BB864C-7CCA-1EA3-5953-73A8D07562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B17933-4E30-C143-6A4D-744FC17E41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37615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9D39E-CA8D-C2DA-5A4E-78AD1D0DD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3F86F3-E789-9788-00EE-D88FD2E8C3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61702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AC0C074-3CD4-905A-9ECD-72E2FAD797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C97697-8C30-F239-BFE2-6A3EDBDBAB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49944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FDD546-AEB6-5129-C33B-30A718C82C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770AC5-EC09-C140-B2B5-44CABEBBC7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901F65-6118-0688-B634-FB6FD5A1DE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2D459-EA89-1D94-6FC4-E33FB3D19E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4439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sketchfab.com/3d-model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4710429" y="4924171"/>
            <a:ext cx="6725284" cy="10013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3200" b="1" dirty="0">
                <a:solidFill>
                  <a:srgbClr val="FFFFFF"/>
                </a:solidFill>
                <a:latin typeface="Calibri"/>
                <a:cs typeface="Calibri"/>
              </a:rPr>
              <a:t>Anderson</a:t>
            </a:r>
            <a:r>
              <a:rPr sz="3200" b="1" spc="-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b="1" spc="-10" dirty="0">
                <a:solidFill>
                  <a:srgbClr val="FFFFFF"/>
                </a:solidFill>
                <a:latin typeface="Calibri"/>
                <a:cs typeface="Calibri"/>
              </a:rPr>
              <a:t>College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712170" y="2113577"/>
            <a:ext cx="3752342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chemeClr val="tx1"/>
                </a:solidFill>
                <a:latin typeface="+mj-lt"/>
              </a:rPr>
              <a:t>MRAD</a:t>
            </a:r>
            <a:r>
              <a:rPr spc="-15" dirty="0">
                <a:solidFill>
                  <a:schemeClr val="tx1"/>
                </a:solidFill>
                <a:latin typeface="+mj-lt"/>
              </a:rPr>
              <a:t> </a:t>
            </a:r>
            <a:r>
              <a:rPr spc="-20" dirty="0">
                <a:solidFill>
                  <a:schemeClr val="tx1"/>
                </a:solidFill>
                <a:latin typeface="+mj-lt"/>
              </a:rPr>
              <a:t>204</a:t>
            </a:r>
            <a:r>
              <a:rPr spc="-20" dirty="0">
                <a:solidFill>
                  <a:schemeClr val="tx1"/>
                </a:solidFill>
              </a:rPr>
              <a:t>: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4710429" y="2807038"/>
            <a:ext cx="3982085" cy="13785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dirty="0">
                <a:solidFill>
                  <a:schemeClr val="tx1"/>
                </a:solidFill>
                <a:latin typeface="+mn-lt"/>
                <a:cs typeface="Calibri"/>
              </a:rPr>
              <a:t>Radiographic</a:t>
            </a:r>
            <a:r>
              <a:rPr sz="3000" spc="-140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3000" spc="-25" dirty="0">
                <a:solidFill>
                  <a:schemeClr val="tx1"/>
                </a:solidFill>
                <a:latin typeface="+mn-lt"/>
                <a:cs typeface="Calibri"/>
              </a:rPr>
              <a:t>Technique</a:t>
            </a:r>
            <a:r>
              <a:rPr sz="3000" spc="-140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3000" spc="-50" dirty="0">
                <a:solidFill>
                  <a:schemeClr val="tx1"/>
                </a:solidFill>
                <a:latin typeface="+mn-lt"/>
                <a:cs typeface="Calibri"/>
              </a:rPr>
              <a:t>1</a:t>
            </a:r>
            <a:endParaRPr sz="3000" dirty="0">
              <a:solidFill>
                <a:schemeClr val="tx1"/>
              </a:solidFill>
              <a:latin typeface="+mn-lt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940"/>
              </a:spcBef>
            </a:pPr>
            <a:r>
              <a:rPr sz="1800" u="sng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  <a:cs typeface="Calibri"/>
              </a:rPr>
              <a:t>Outcome</a:t>
            </a:r>
            <a:r>
              <a:rPr sz="1800" u="sng" spc="-65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  <a:cs typeface="Calibri"/>
              </a:rPr>
              <a:t> </a:t>
            </a:r>
            <a:r>
              <a:rPr sz="1800" u="sng" spc="-10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  <a:cs typeface="Calibri"/>
              </a:rPr>
              <a:t>6-</a:t>
            </a:r>
            <a:r>
              <a:rPr sz="1800" u="sng" spc="-25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  <a:cs typeface="Calibri"/>
              </a:rPr>
              <a:t>10:</a:t>
            </a:r>
            <a:endParaRPr sz="1800" dirty="0">
              <a:solidFill>
                <a:schemeClr val="tx1"/>
              </a:solidFill>
              <a:latin typeface="+mn-lt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90"/>
              </a:spcBef>
            </a:pPr>
            <a:r>
              <a:rPr sz="1800" spc="-10" dirty="0">
                <a:solidFill>
                  <a:schemeClr val="tx1"/>
                </a:solidFill>
                <a:latin typeface="+mn-lt"/>
                <a:cs typeface="Calibri"/>
              </a:rPr>
              <a:t>Anatomy</a:t>
            </a:r>
            <a:r>
              <a:rPr sz="1800" spc="-60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1800" dirty="0">
                <a:solidFill>
                  <a:schemeClr val="tx1"/>
                </a:solidFill>
                <a:latin typeface="+mn-lt"/>
                <a:cs typeface="Calibri"/>
              </a:rPr>
              <a:t>of</a:t>
            </a:r>
            <a:r>
              <a:rPr sz="1800" spc="-45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1800" dirty="0">
                <a:solidFill>
                  <a:schemeClr val="tx1"/>
                </a:solidFill>
                <a:latin typeface="+mn-lt"/>
                <a:cs typeface="Calibri"/>
              </a:rPr>
              <a:t>the</a:t>
            </a:r>
            <a:r>
              <a:rPr sz="1800" spc="-30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1800" dirty="0">
                <a:solidFill>
                  <a:schemeClr val="tx1"/>
                </a:solidFill>
                <a:latin typeface="+mn-lt"/>
                <a:cs typeface="Calibri"/>
              </a:rPr>
              <a:t>Distal</a:t>
            </a:r>
            <a:r>
              <a:rPr sz="1800" spc="-35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1800" dirty="0">
                <a:solidFill>
                  <a:schemeClr val="tx1"/>
                </a:solidFill>
                <a:latin typeface="+mn-lt"/>
                <a:cs typeface="Calibri"/>
              </a:rPr>
              <a:t>Tib/Fib</a:t>
            </a:r>
            <a:r>
              <a:rPr sz="1800" spc="-25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1800" dirty="0">
                <a:solidFill>
                  <a:schemeClr val="tx1"/>
                </a:solidFill>
                <a:latin typeface="+mn-lt"/>
                <a:cs typeface="Calibri"/>
              </a:rPr>
              <a:t>and</a:t>
            </a:r>
            <a:r>
              <a:rPr sz="1800" spc="-45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1800" spc="-10" dirty="0">
                <a:solidFill>
                  <a:schemeClr val="tx1"/>
                </a:solidFill>
                <a:latin typeface="+mn-lt"/>
                <a:cs typeface="Calibri"/>
              </a:rPr>
              <a:t>Ankle</a:t>
            </a:r>
            <a:endParaRPr sz="1800" dirty="0">
              <a:solidFill>
                <a:schemeClr val="tx1"/>
              </a:solidFill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5381" rIns="0" bIns="0" rtlCol="0">
            <a:spAutoFit/>
          </a:bodyPr>
          <a:lstStyle/>
          <a:p>
            <a:pPr marL="20129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Affiliated</a:t>
            </a:r>
            <a:r>
              <a:rPr spc="-200" dirty="0">
                <a:latin typeface="+mn-lt"/>
              </a:rPr>
              <a:t> </a:t>
            </a:r>
            <a:r>
              <a:rPr spc="-10" dirty="0">
                <a:latin typeface="+mn-lt"/>
              </a:rPr>
              <a:t>Readings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2184019"/>
            <a:ext cx="2461260" cy="319125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latin typeface="+mn-lt"/>
                <a:cs typeface="Calibri"/>
              </a:rPr>
              <a:t>Module</a:t>
            </a:r>
            <a:r>
              <a:rPr sz="3200" b="1" spc="-30" dirty="0">
                <a:latin typeface="+mn-lt"/>
                <a:cs typeface="Calibri"/>
              </a:rPr>
              <a:t> </a:t>
            </a:r>
            <a:r>
              <a:rPr lang="en-US" sz="3200" b="1" spc="-25" dirty="0">
                <a:latin typeface="+mn-lt"/>
                <a:cs typeface="Calibri"/>
              </a:rPr>
              <a:t>Reading</a:t>
            </a:r>
            <a:endParaRPr sz="32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930"/>
              </a:spcBef>
            </a:pPr>
            <a:endParaRPr sz="3200" dirty="0">
              <a:latin typeface="+mn-lt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3200" i="1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Bontrager</a:t>
            </a:r>
            <a:endParaRPr sz="3200" dirty="0">
              <a:latin typeface="+mn-lt"/>
              <a:cs typeface="Calibri"/>
            </a:endParaRPr>
          </a:p>
          <a:p>
            <a:pPr marL="290830" indent="-282575">
              <a:lnSpc>
                <a:spcPct val="100000"/>
              </a:lnSpc>
              <a:spcBef>
                <a:spcPts val="1764"/>
              </a:spcBef>
              <a:buSzPct val="96428"/>
              <a:buFont typeface="Wingdings"/>
              <a:buChar char=""/>
              <a:tabLst>
                <a:tab pos="290830" algn="l"/>
              </a:tabLst>
            </a:pPr>
            <a:r>
              <a:rPr sz="2800" dirty="0">
                <a:latin typeface="+mn-lt"/>
                <a:cs typeface="Calibri"/>
              </a:rPr>
              <a:t>Pgs:</a:t>
            </a:r>
            <a:r>
              <a:rPr sz="2800" spc="-2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216</a:t>
            </a:r>
            <a:r>
              <a:rPr sz="2800" spc="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&amp;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218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5381" rIns="0" bIns="0" rtlCol="0">
            <a:spAutoFit/>
          </a:bodyPr>
          <a:lstStyle/>
          <a:p>
            <a:pPr marL="201295">
              <a:lnSpc>
                <a:spcPct val="100000"/>
              </a:lnSpc>
              <a:spcBef>
                <a:spcPts val="105"/>
              </a:spcBef>
            </a:pPr>
            <a:r>
              <a:rPr spc="-10" dirty="0">
                <a:latin typeface="+mn-lt"/>
              </a:rPr>
              <a:t>Overview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2144394"/>
            <a:ext cx="4674235" cy="24136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Proximal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Tibia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&amp;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Fibula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Review</a:t>
            </a:r>
            <a:endParaRPr sz="28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935"/>
              </a:spcBef>
              <a:buFont typeface="Arial MT"/>
              <a:buChar char="•"/>
            </a:pP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Distal</a:t>
            </a:r>
            <a:r>
              <a:rPr sz="2800" spc="-2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Tibia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&amp;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Fibula</a:t>
            </a:r>
            <a:endParaRPr sz="28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950"/>
              </a:spcBef>
              <a:buFont typeface="Arial MT"/>
              <a:buChar char="•"/>
            </a:pP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Ankle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Joint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97992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Proximal</a:t>
            </a:r>
            <a:r>
              <a:rPr spc="-80" dirty="0">
                <a:latin typeface="+mn-lt"/>
              </a:rPr>
              <a:t> </a:t>
            </a:r>
            <a:r>
              <a:rPr dirty="0">
                <a:latin typeface="+mn-lt"/>
              </a:rPr>
              <a:t>Tibia</a:t>
            </a:r>
            <a:r>
              <a:rPr spc="-75" dirty="0">
                <a:latin typeface="+mn-lt"/>
              </a:rPr>
              <a:t> </a:t>
            </a:r>
            <a:r>
              <a:rPr dirty="0">
                <a:latin typeface="+mn-lt"/>
              </a:rPr>
              <a:t>&amp;</a:t>
            </a:r>
            <a:r>
              <a:rPr spc="-75" dirty="0">
                <a:latin typeface="+mn-lt"/>
              </a:rPr>
              <a:t> </a:t>
            </a:r>
            <a:r>
              <a:rPr dirty="0">
                <a:latin typeface="+mn-lt"/>
              </a:rPr>
              <a:t>Fibula</a:t>
            </a:r>
            <a:r>
              <a:rPr spc="-75" dirty="0">
                <a:latin typeface="+mn-lt"/>
              </a:rPr>
              <a:t> </a:t>
            </a:r>
            <a:r>
              <a:rPr spc="-10" dirty="0">
                <a:latin typeface="+mn-lt"/>
              </a:rPr>
              <a:t>Review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091942" y="5735218"/>
            <a:ext cx="1447165" cy="5575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3180">
              <a:lnSpc>
                <a:spcPct val="100000"/>
              </a:lnSpc>
              <a:spcBef>
                <a:spcPts val="100"/>
              </a:spcBef>
            </a:pPr>
            <a:r>
              <a:rPr sz="2000" b="1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Lateral</a:t>
            </a:r>
            <a:r>
              <a:rPr sz="2000" b="1" u="sng" spc="-8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000" b="1" u="sng" spc="-2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View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05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218</a:t>
            </a:r>
            <a:r>
              <a:rPr sz="900" spc="2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6.18</a:t>
            </a:r>
            <a:endParaRPr sz="90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05077" y="1676400"/>
            <a:ext cx="4671059" cy="4482084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007355" y="2686557"/>
            <a:ext cx="852805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Calibri Light"/>
                <a:cs typeface="Calibri Light"/>
              </a:rPr>
              <a:t>Tibial tuberosity</a:t>
            </a:r>
            <a:endParaRPr sz="1600">
              <a:latin typeface="Calibri Light"/>
              <a:cs typeface="Calibri Light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664202" y="2480310"/>
            <a:ext cx="349250" cy="185420"/>
          </a:xfrm>
          <a:custGeom>
            <a:avLst/>
            <a:gdLst/>
            <a:ahLst/>
            <a:cxnLst/>
            <a:rect l="l" t="t" r="r" b="b"/>
            <a:pathLst>
              <a:path w="349250" h="185419">
                <a:moveTo>
                  <a:pt x="0" y="0"/>
                </a:moveTo>
                <a:lnTo>
                  <a:pt x="348869" y="185292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764273" y="1247901"/>
            <a:ext cx="4251960" cy="1215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10515" marR="17780" indent="-285750">
              <a:lnSpc>
                <a:spcPct val="100000"/>
              </a:lnSpc>
              <a:spcBef>
                <a:spcPts val="105"/>
              </a:spcBef>
              <a:buFont typeface="Wingdings"/>
              <a:buChar char=""/>
              <a:tabLst>
                <a:tab pos="311785" algn="l"/>
              </a:tabLst>
            </a:pPr>
            <a:r>
              <a:rPr sz="2600" dirty="0">
                <a:latin typeface="+mn-lt"/>
                <a:cs typeface="Calibri"/>
              </a:rPr>
              <a:t>Superior</a:t>
            </a:r>
            <a:r>
              <a:rPr sz="2600" spc="-8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surface</a:t>
            </a:r>
            <a:r>
              <a:rPr sz="2600" spc="-90" dirty="0">
                <a:latin typeface="+mn-lt"/>
                <a:cs typeface="Calibri"/>
              </a:rPr>
              <a:t> </a:t>
            </a:r>
            <a:r>
              <a:rPr sz="2000" i="1" dirty="0">
                <a:latin typeface="+mn-lt"/>
                <a:cs typeface="Calibri"/>
              </a:rPr>
              <a:t>(aka.</a:t>
            </a:r>
            <a:r>
              <a:rPr sz="2000" i="1" spc="-70" dirty="0">
                <a:latin typeface="+mn-lt"/>
                <a:cs typeface="Calibri"/>
              </a:rPr>
              <a:t> </a:t>
            </a:r>
            <a:r>
              <a:rPr sz="2000" i="1" spc="-10" dirty="0">
                <a:latin typeface="+mn-lt"/>
                <a:cs typeface="Calibri"/>
              </a:rPr>
              <a:t>articular 	</a:t>
            </a:r>
            <a:r>
              <a:rPr sz="2000" i="1" dirty="0">
                <a:latin typeface="+mn-lt"/>
                <a:cs typeface="Calibri"/>
              </a:rPr>
              <a:t>facets)</a:t>
            </a:r>
            <a:r>
              <a:rPr sz="2000" i="1" spc="-3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of</a:t>
            </a:r>
            <a:r>
              <a:rPr sz="2600" spc="-3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tibia</a:t>
            </a:r>
            <a:r>
              <a:rPr sz="2600" spc="-3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sit</a:t>
            </a:r>
            <a:r>
              <a:rPr sz="2600" spc="-3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at</a:t>
            </a:r>
            <a:r>
              <a:rPr sz="2600" spc="-3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a</a:t>
            </a:r>
            <a:r>
              <a:rPr sz="2600" spc="-35" dirty="0">
                <a:latin typeface="+mn-lt"/>
                <a:cs typeface="Calibri"/>
              </a:rPr>
              <a:t> </a:t>
            </a:r>
            <a:r>
              <a:rPr sz="2600" spc="-10" dirty="0">
                <a:latin typeface="+mn-lt"/>
                <a:cs typeface="Calibri"/>
              </a:rPr>
              <a:t>12-</a:t>
            </a:r>
            <a:r>
              <a:rPr sz="2600" spc="-25" dirty="0">
                <a:latin typeface="+mn-lt"/>
                <a:cs typeface="Calibri"/>
              </a:rPr>
              <a:t>20</a:t>
            </a:r>
            <a:r>
              <a:rPr sz="2550" spc="-37" baseline="26143" dirty="0">
                <a:latin typeface="+mn-lt"/>
                <a:cs typeface="Calibri"/>
              </a:rPr>
              <a:t>o 	</a:t>
            </a:r>
            <a:r>
              <a:rPr sz="2600" dirty="0">
                <a:latin typeface="+mn-lt"/>
                <a:cs typeface="Calibri"/>
              </a:rPr>
              <a:t>posterior</a:t>
            </a:r>
            <a:r>
              <a:rPr sz="2600" spc="-7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slope</a:t>
            </a:r>
            <a:r>
              <a:rPr sz="2600" spc="-8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(in</a:t>
            </a:r>
            <a:r>
              <a:rPr sz="2600" spc="-7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relation</a:t>
            </a:r>
            <a:r>
              <a:rPr sz="2600" spc="-55" dirty="0">
                <a:latin typeface="+mn-lt"/>
                <a:cs typeface="Calibri"/>
              </a:rPr>
              <a:t> </a:t>
            </a:r>
            <a:r>
              <a:rPr sz="2600" spc="-25" dirty="0">
                <a:latin typeface="+mn-lt"/>
                <a:cs typeface="Calibri"/>
              </a:rPr>
              <a:t>to</a:t>
            </a:r>
            <a:endParaRPr sz="2600" dirty="0">
              <a:latin typeface="+mn-lt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063485" y="2437002"/>
            <a:ext cx="4170679" cy="4222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dirty="0">
                <a:latin typeface="+mn-lt"/>
                <a:cs typeface="Calibri"/>
              </a:rPr>
              <a:t>the</a:t>
            </a:r>
            <a:r>
              <a:rPr sz="2600" spc="-3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long</a:t>
            </a:r>
            <a:r>
              <a:rPr sz="2600" spc="-2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axis</a:t>
            </a:r>
            <a:r>
              <a:rPr sz="2600" spc="-3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of</a:t>
            </a:r>
            <a:r>
              <a:rPr sz="2600" spc="-1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the</a:t>
            </a:r>
            <a:r>
              <a:rPr sz="2600" spc="-4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tibial</a:t>
            </a:r>
            <a:r>
              <a:rPr sz="2600" spc="-15" dirty="0">
                <a:latin typeface="+mn-lt"/>
                <a:cs typeface="Calibri"/>
              </a:rPr>
              <a:t> </a:t>
            </a:r>
            <a:r>
              <a:rPr sz="2600" spc="-10" dirty="0">
                <a:latin typeface="+mn-lt"/>
                <a:cs typeface="Calibri"/>
              </a:rPr>
              <a:t>shaft)</a:t>
            </a:r>
            <a:endParaRPr sz="2600" dirty="0">
              <a:latin typeface="+mn-lt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776973" y="3229482"/>
            <a:ext cx="3996690" cy="16116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7815" marR="5080" indent="-285750">
              <a:lnSpc>
                <a:spcPct val="100000"/>
              </a:lnSpc>
              <a:spcBef>
                <a:spcPts val="105"/>
              </a:spcBef>
              <a:buFont typeface="Wingdings"/>
              <a:buChar char=""/>
              <a:tabLst>
                <a:tab pos="299085" algn="l"/>
              </a:tabLst>
            </a:pPr>
            <a:r>
              <a:rPr sz="2600" spc="-10" dirty="0">
                <a:latin typeface="+mn-lt"/>
                <a:cs typeface="Calibri"/>
              </a:rPr>
              <a:t>Patellar</a:t>
            </a:r>
            <a:r>
              <a:rPr sz="2600" spc="-6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tendon</a:t>
            </a:r>
            <a:r>
              <a:rPr sz="2600" spc="-8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(of</a:t>
            </a:r>
            <a:r>
              <a:rPr sz="2600" spc="-60" dirty="0">
                <a:latin typeface="+mn-lt"/>
                <a:cs typeface="Calibri"/>
              </a:rPr>
              <a:t> </a:t>
            </a:r>
            <a:r>
              <a:rPr sz="2600" spc="-25" dirty="0">
                <a:latin typeface="+mn-lt"/>
                <a:cs typeface="Calibri"/>
              </a:rPr>
              <a:t>the 	</a:t>
            </a:r>
            <a:r>
              <a:rPr sz="2600" dirty="0">
                <a:latin typeface="+mn-lt"/>
                <a:cs typeface="Calibri"/>
              </a:rPr>
              <a:t>quadriceps</a:t>
            </a:r>
            <a:r>
              <a:rPr sz="2600" spc="-10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femoris</a:t>
            </a:r>
            <a:r>
              <a:rPr sz="2600" spc="-90" dirty="0">
                <a:latin typeface="+mn-lt"/>
                <a:cs typeface="Calibri"/>
              </a:rPr>
              <a:t> </a:t>
            </a:r>
            <a:r>
              <a:rPr sz="2600" spc="-10" dirty="0">
                <a:latin typeface="+mn-lt"/>
                <a:cs typeface="Calibri"/>
              </a:rPr>
              <a:t>muscle) 	attaches</a:t>
            </a:r>
            <a:r>
              <a:rPr sz="2600" spc="-6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to</a:t>
            </a:r>
            <a:r>
              <a:rPr sz="2600" spc="-4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the</a:t>
            </a:r>
            <a:r>
              <a:rPr sz="2600" spc="-60" dirty="0">
                <a:latin typeface="+mn-lt"/>
                <a:cs typeface="Calibri"/>
              </a:rPr>
              <a:t> </a:t>
            </a:r>
            <a:r>
              <a:rPr sz="2600" spc="-10" dirty="0">
                <a:latin typeface="+mn-lt"/>
                <a:cs typeface="Calibri"/>
              </a:rPr>
              <a:t>tibial 	</a:t>
            </a:r>
            <a:r>
              <a:rPr sz="2600" dirty="0">
                <a:latin typeface="+mn-lt"/>
                <a:cs typeface="Calibri"/>
              </a:rPr>
              <a:t>tuberosity</a:t>
            </a:r>
            <a:r>
              <a:rPr sz="2600" spc="-55" dirty="0">
                <a:latin typeface="+mn-lt"/>
                <a:cs typeface="Calibri"/>
              </a:rPr>
              <a:t> </a:t>
            </a:r>
            <a:r>
              <a:rPr sz="2600" spc="-10" dirty="0">
                <a:latin typeface="+mn-lt"/>
                <a:cs typeface="Calibri"/>
              </a:rPr>
              <a:t>anteriorly</a:t>
            </a:r>
            <a:endParaRPr sz="2600" dirty="0">
              <a:latin typeface="+mn-lt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776973" y="5211317"/>
            <a:ext cx="4421505" cy="112839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297815" marR="5080" indent="-285750">
              <a:lnSpc>
                <a:spcPct val="100600"/>
              </a:lnSpc>
              <a:spcBef>
                <a:spcPts val="85"/>
              </a:spcBef>
              <a:buFont typeface="Wingdings"/>
              <a:buChar char=""/>
              <a:tabLst>
                <a:tab pos="299085" algn="l"/>
              </a:tabLst>
            </a:pPr>
            <a:r>
              <a:rPr sz="2600" dirty="0">
                <a:latin typeface="+mn-lt"/>
                <a:cs typeface="Calibri"/>
              </a:rPr>
              <a:t>The</a:t>
            </a:r>
            <a:r>
              <a:rPr sz="2600" spc="-4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“shin</a:t>
            </a:r>
            <a:r>
              <a:rPr sz="2600" spc="-4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bone”</a:t>
            </a:r>
            <a:r>
              <a:rPr sz="2600" spc="-3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is</a:t>
            </a:r>
            <a:r>
              <a:rPr sz="2600" spc="-3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the</a:t>
            </a:r>
            <a:r>
              <a:rPr sz="2600" spc="-30" dirty="0">
                <a:latin typeface="+mn-lt"/>
                <a:cs typeface="Calibri"/>
              </a:rPr>
              <a:t> </a:t>
            </a:r>
            <a:r>
              <a:rPr sz="2600" spc="-10" dirty="0">
                <a:latin typeface="+mn-lt"/>
                <a:cs typeface="Calibri"/>
              </a:rPr>
              <a:t>anterior 	</a:t>
            </a:r>
            <a:r>
              <a:rPr sz="2600" dirty="0">
                <a:latin typeface="+mn-lt"/>
                <a:cs typeface="Calibri"/>
              </a:rPr>
              <a:t>crest</a:t>
            </a:r>
            <a:r>
              <a:rPr sz="2600" spc="-50" dirty="0">
                <a:latin typeface="+mn-lt"/>
                <a:cs typeface="Calibri"/>
              </a:rPr>
              <a:t> </a:t>
            </a:r>
            <a:r>
              <a:rPr sz="2000" i="1" dirty="0">
                <a:latin typeface="+mn-lt"/>
                <a:cs typeface="Calibri"/>
              </a:rPr>
              <a:t>(i.e.</a:t>
            </a:r>
            <a:r>
              <a:rPr sz="2000" i="1" spc="-35" dirty="0">
                <a:latin typeface="+mn-lt"/>
                <a:cs typeface="Calibri"/>
              </a:rPr>
              <a:t> </a:t>
            </a:r>
            <a:r>
              <a:rPr sz="2000" i="1" dirty="0">
                <a:latin typeface="+mn-lt"/>
                <a:cs typeface="Calibri"/>
              </a:rPr>
              <a:t>sharp</a:t>
            </a:r>
            <a:r>
              <a:rPr sz="2000" i="1" spc="-50" dirty="0">
                <a:latin typeface="+mn-lt"/>
                <a:cs typeface="Calibri"/>
              </a:rPr>
              <a:t> </a:t>
            </a:r>
            <a:r>
              <a:rPr sz="2000" i="1" dirty="0">
                <a:latin typeface="+mn-lt"/>
                <a:cs typeface="Calibri"/>
              </a:rPr>
              <a:t>edge</a:t>
            </a:r>
            <a:r>
              <a:rPr sz="2000" i="1" spc="-45" dirty="0">
                <a:latin typeface="+mn-lt"/>
                <a:cs typeface="Calibri"/>
              </a:rPr>
              <a:t> </a:t>
            </a:r>
            <a:r>
              <a:rPr sz="2000" i="1" dirty="0">
                <a:latin typeface="+mn-lt"/>
                <a:cs typeface="Calibri"/>
              </a:rPr>
              <a:t>of</a:t>
            </a:r>
            <a:r>
              <a:rPr sz="2000" i="1" spc="-25" dirty="0">
                <a:latin typeface="+mn-lt"/>
                <a:cs typeface="Calibri"/>
              </a:rPr>
              <a:t> </a:t>
            </a:r>
            <a:r>
              <a:rPr sz="2000" i="1" dirty="0">
                <a:latin typeface="+mn-lt"/>
                <a:cs typeface="Calibri"/>
              </a:rPr>
              <a:t>the</a:t>
            </a:r>
            <a:r>
              <a:rPr sz="2000" i="1" spc="-40" dirty="0">
                <a:latin typeface="+mn-lt"/>
                <a:cs typeface="Calibri"/>
              </a:rPr>
              <a:t> </a:t>
            </a:r>
            <a:r>
              <a:rPr sz="2000" i="1" spc="-10" dirty="0">
                <a:latin typeface="+mn-lt"/>
                <a:cs typeface="Calibri"/>
              </a:rPr>
              <a:t>tibial 	shaft)</a:t>
            </a:r>
            <a:endParaRPr sz="20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59427" y="4059935"/>
            <a:ext cx="3406932" cy="251612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850007" y="6519164"/>
            <a:ext cx="106489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Lateral</a:t>
            </a:r>
            <a:r>
              <a:rPr sz="1600" b="1" u="sng" spc="-2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b="1" u="sng" spc="-2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View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160901" y="4887848"/>
            <a:ext cx="6470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latin typeface="Calibri Light"/>
                <a:cs typeface="Calibri Light"/>
              </a:rPr>
              <a:t>Tibial tuberosity</a:t>
            </a:r>
            <a:endParaRPr sz="1200">
              <a:latin typeface="Calibri Light"/>
              <a:cs typeface="Calibri Ligh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989070" y="4760214"/>
            <a:ext cx="255270" cy="104139"/>
          </a:xfrm>
          <a:custGeom>
            <a:avLst/>
            <a:gdLst/>
            <a:ahLst/>
            <a:cxnLst/>
            <a:rect l="l" t="t" r="r" b="b"/>
            <a:pathLst>
              <a:path w="255270" h="104139">
                <a:moveTo>
                  <a:pt x="0" y="0"/>
                </a:moveTo>
                <a:lnTo>
                  <a:pt x="254888" y="104012"/>
                </a:lnTo>
              </a:path>
            </a:pathLst>
          </a:custGeom>
          <a:ln w="285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298560" y="6504838"/>
            <a:ext cx="1710689" cy="163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218</a:t>
            </a:r>
            <a:r>
              <a:rPr sz="900" spc="2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6.17-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6.18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727963" y="180797"/>
            <a:ext cx="6976745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Proximal</a:t>
            </a:r>
            <a:r>
              <a:rPr spc="-80" dirty="0">
                <a:latin typeface="+mn-lt"/>
              </a:rPr>
              <a:t> </a:t>
            </a:r>
            <a:r>
              <a:rPr dirty="0">
                <a:latin typeface="+mn-lt"/>
              </a:rPr>
              <a:t>Tibia</a:t>
            </a:r>
            <a:r>
              <a:rPr spc="-65" dirty="0">
                <a:latin typeface="+mn-lt"/>
              </a:rPr>
              <a:t> </a:t>
            </a:r>
            <a:r>
              <a:rPr dirty="0">
                <a:latin typeface="+mn-lt"/>
              </a:rPr>
              <a:t>&amp;</a:t>
            </a:r>
            <a:r>
              <a:rPr spc="-65" dirty="0">
                <a:latin typeface="+mn-lt"/>
              </a:rPr>
              <a:t> </a:t>
            </a:r>
            <a:r>
              <a:rPr dirty="0">
                <a:latin typeface="+mn-lt"/>
              </a:rPr>
              <a:t>Fibula</a:t>
            </a:r>
            <a:r>
              <a:rPr spc="-65" dirty="0">
                <a:latin typeface="+mn-lt"/>
              </a:rPr>
              <a:t> </a:t>
            </a:r>
            <a:r>
              <a:rPr spc="-10" dirty="0">
                <a:latin typeface="+mn-lt"/>
              </a:rPr>
              <a:t>Review</a:t>
            </a: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24000" y="947927"/>
            <a:ext cx="4802935" cy="2833116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6412738" y="979119"/>
            <a:ext cx="404558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+mn-lt"/>
                <a:cs typeface="Calibri"/>
              </a:rPr>
              <a:t>Remember</a:t>
            </a:r>
            <a:r>
              <a:rPr sz="2400" spc="-70" dirty="0">
                <a:solidFill>
                  <a:srgbClr val="FF0000"/>
                </a:solidFill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how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recognize </a:t>
            </a:r>
            <a:r>
              <a:rPr sz="2400" dirty="0">
                <a:latin typeface="+mn-lt"/>
                <a:cs typeface="Calibri"/>
              </a:rPr>
              <a:t>these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parts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on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proximal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tibia </a:t>
            </a:r>
            <a:r>
              <a:rPr sz="2400" dirty="0">
                <a:latin typeface="+mn-lt"/>
                <a:cs typeface="Calibri"/>
              </a:rPr>
              <a:t>and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fibula:</a:t>
            </a:r>
            <a:endParaRPr sz="2400" dirty="0">
              <a:latin typeface="+mn-lt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412738" y="2354706"/>
            <a:ext cx="329184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54965" algn="l"/>
              </a:tabLst>
            </a:pPr>
            <a:r>
              <a:rPr sz="2200" spc="-25" dirty="0">
                <a:latin typeface="Calibri"/>
                <a:cs typeface="Calibri"/>
              </a:rPr>
              <a:t>1.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spc="-10" dirty="0">
                <a:latin typeface="+mn-lt"/>
                <a:cs typeface="Calibri"/>
              </a:rPr>
              <a:t>Intercondyloid</a:t>
            </a:r>
            <a:r>
              <a:rPr sz="2200" spc="-55" dirty="0">
                <a:latin typeface="+mn-lt"/>
                <a:cs typeface="Calibri"/>
              </a:rPr>
              <a:t> </a:t>
            </a:r>
            <a:r>
              <a:rPr sz="2200" spc="-10" dirty="0">
                <a:latin typeface="+mn-lt"/>
                <a:cs typeface="Calibri"/>
              </a:rPr>
              <a:t>eminences</a:t>
            </a:r>
            <a:endParaRPr sz="2200" dirty="0">
              <a:latin typeface="+mn-lt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412738" y="2994786"/>
            <a:ext cx="376237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54965" algn="l"/>
              </a:tabLst>
            </a:pPr>
            <a:r>
              <a:rPr sz="2200" spc="-25" dirty="0">
                <a:latin typeface="Calibri"/>
                <a:cs typeface="Calibri"/>
              </a:rPr>
              <a:t>2.</a:t>
            </a:r>
            <a:r>
              <a:rPr sz="2200" dirty="0">
                <a:latin typeface="+mn-lt"/>
                <a:cs typeface="Calibri"/>
              </a:rPr>
              <a:t>	Tibial</a:t>
            </a:r>
            <a:r>
              <a:rPr sz="2200" spc="-80" dirty="0">
                <a:latin typeface="+mn-lt"/>
                <a:cs typeface="Calibri"/>
              </a:rPr>
              <a:t> </a:t>
            </a:r>
            <a:r>
              <a:rPr sz="2200" dirty="0">
                <a:latin typeface="+mn-lt"/>
                <a:cs typeface="Calibri"/>
              </a:rPr>
              <a:t>plateaus</a:t>
            </a:r>
            <a:r>
              <a:rPr sz="2200" spc="-60" dirty="0">
                <a:latin typeface="+mn-lt"/>
                <a:cs typeface="Calibri"/>
              </a:rPr>
              <a:t> </a:t>
            </a:r>
            <a:r>
              <a:rPr sz="2000" i="1" dirty="0">
                <a:latin typeface="+mn-lt"/>
                <a:cs typeface="Calibri"/>
              </a:rPr>
              <a:t>(articular</a:t>
            </a:r>
            <a:r>
              <a:rPr sz="2000" i="1" spc="-60" dirty="0">
                <a:latin typeface="+mn-lt"/>
                <a:cs typeface="Calibri"/>
              </a:rPr>
              <a:t> </a:t>
            </a:r>
            <a:r>
              <a:rPr sz="2000" i="1" spc="-10" dirty="0">
                <a:latin typeface="+mn-lt"/>
                <a:cs typeface="Calibri"/>
              </a:rPr>
              <a:t>facets</a:t>
            </a:r>
            <a:r>
              <a:rPr sz="2000" i="1" spc="-10" dirty="0">
                <a:latin typeface="Calibri"/>
                <a:cs typeface="Calibri"/>
              </a:rPr>
              <a:t>)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412738" y="3635121"/>
            <a:ext cx="323913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54965" algn="l"/>
              </a:tabLst>
            </a:pPr>
            <a:r>
              <a:rPr sz="2200" spc="-25" dirty="0">
                <a:latin typeface="Calibri"/>
                <a:cs typeface="Calibri"/>
              </a:rPr>
              <a:t>3.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dirty="0">
                <a:latin typeface="+mn-lt"/>
                <a:cs typeface="Calibri"/>
              </a:rPr>
              <a:t>Medial</a:t>
            </a:r>
            <a:r>
              <a:rPr sz="2200" spc="-40" dirty="0">
                <a:latin typeface="+mn-lt"/>
                <a:cs typeface="Calibri"/>
              </a:rPr>
              <a:t> </a:t>
            </a:r>
            <a:r>
              <a:rPr sz="2200" dirty="0">
                <a:latin typeface="+mn-lt"/>
                <a:cs typeface="Calibri"/>
              </a:rPr>
              <a:t>&amp;</a:t>
            </a:r>
            <a:r>
              <a:rPr sz="2200" spc="-40" dirty="0">
                <a:latin typeface="+mn-lt"/>
                <a:cs typeface="Calibri"/>
              </a:rPr>
              <a:t> </a:t>
            </a:r>
            <a:r>
              <a:rPr sz="2200" spc="-10" dirty="0">
                <a:latin typeface="+mn-lt"/>
                <a:cs typeface="Calibri"/>
              </a:rPr>
              <a:t>lateral</a:t>
            </a:r>
            <a:r>
              <a:rPr sz="2200" spc="-40" dirty="0">
                <a:latin typeface="+mn-lt"/>
                <a:cs typeface="Calibri"/>
              </a:rPr>
              <a:t> </a:t>
            </a:r>
            <a:r>
              <a:rPr sz="2200" spc="-10" dirty="0">
                <a:latin typeface="+mn-lt"/>
                <a:cs typeface="Calibri"/>
              </a:rPr>
              <a:t>condyles</a:t>
            </a:r>
            <a:endParaRPr sz="2200" dirty="0">
              <a:latin typeface="+mn-lt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412738" y="4275201"/>
            <a:ext cx="399224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54965" algn="l"/>
              </a:tabLst>
            </a:pPr>
            <a:r>
              <a:rPr sz="2200" spc="-25" dirty="0">
                <a:latin typeface="Calibri"/>
                <a:cs typeface="Calibri"/>
              </a:rPr>
              <a:t>4.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dirty="0">
                <a:latin typeface="+mn-lt"/>
                <a:cs typeface="Calibri"/>
              </a:rPr>
              <a:t>Head,</a:t>
            </a:r>
            <a:r>
              <a:rPr sz="2200" spc="-25" dirty="0">
                <a:latin typeface="+mn-lt"/>
                <a:cs typeface="Calibri"/>
              </a:rPr>
              <a:t> </a:t>
            </a:r>
            <a:r>
              <a:rPr sz="2200" dirty="0">
                <a:latin typeface="+mn-lt"/>
                <a:cs typeface="Calibri"/>
              </a:rPr>
              <a:t>neck,</a:t>
            </a:r>
            <a:r>
              <a:rPr sz="2200" spc="-35" dirty="0">
                <a:latin typeface="+mn-lt"/>
                <a:cs typeface="Calibri"/>
              </a:rPr>
              <a:t> </a:t>
            </a:r>
            <a:r>
              <a:rPr sz="2200" dirty="0">
                <a:latin typeface="+mn-lt"/>
                <a:cs typeface="Calibri"/>
              </a:rPr>
              <a:t>&amp;</a:t>
            </a:r>
            <a:r>
              <a:rPr sz="2200" spc="-30" dirty="0">
                <a:latin typeface="+mn-lt"/>
                <a:cs typeface="Calibri"/>
              </a:rPr>
              <a:t> </a:t>
            </a:r>
            <a:r>
              <a:rPr sz="2200" dirty="0">
                <a:latin typeface="+mn-lt"/>
                <a:cs typeface="Calibri"/>
              </a:rPr>
              <a:t>apex</a:t>
            </a:r>
            <a:r>
              <a:rPr sz="2200" spc="-40" dirty="0">
                <a:latin typeface="+mn-lt"/>
                <a:cs typeface="Calibri"/>
              </a:rPr>
              <a:t> </a:t>
            </a:r>
            <a:r>
              <a:rPr sz="2200" dirty="0">
                <a:latin typeface="+mn-lt"/>
                <a:cs typeface="Calibri"/>
              </a:rPr>
              <a:t>of</a:t>
            </a:r>
            <a:r>
              <a:rPr sz="2200" spc="-25" dirty="0">
                <a:latin typeface="+mn-lt"/>
                <a:cs typeface="Calibri"/>
              </a:rPr>
              <a:t> </a:t>
            </a:r>
            <a:r>
              <a:rPr sz="2200" dirty="0">
                <a:latin typeface="+mn-lt"/>
                <a:cs typeface="Calibri"/>
              </a:rPr>
              <a:t>the</a:t>
            </a:r>
            <a:r>
              <a:rPr sz="2200" spc="-25" dirty="0">
                <a:latin typeface="+mn-lt"/>
                <a:cs typeface="Calibri"/>
              </a:rPr>
              <a:t> </a:t>
            </a:r>
            <a:r>
              <a:rPr sz="2200" spc="-10" dirty="0">
                <a:latin typeface="+mn-lt"/>
                <a:cs typeface="Calibri"/>
              </a:rPr>
              <a:t>fibula</a:t>
            </a:r>
            <a:endParaRPr sz="2200" dirty="0">
              <a:latin typeface="+mn-lt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412738" y="4915661"/>
            <a:ext cx="219773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54965" algn="l"/>
              </a:tabLst>
            </a:pPr>
            <a:r>
              <a:rPr sz="2200" spc="-25" dirty="0">
                <a:latin typeface="Calibri"/>
                <a:cs typeface="Calibri"/>
              </a:rPr>
              <a:t>5.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dirty="0">
                <a:latin typeface="+mn-lt"/>
                <a:cs typeface="Calibri"/>
              </a:rPr>
              <a:t>Tibial</a:t>
            </a:r>
            <a:r>
              <a:rPr sz="2200" spc="-15" dirty="0">
                <a:latin typeface="+mn-lt"/>
                <a:cs typeface="Calibri"/>
              </a:rPr>
              <a:t> </a:t>
            </a:r>
            <a:r>
              <a:rPr sz="2200" spc="-10" dirty="0">
                <a:latin typeface="+mn-lt"/>
                <a:cs typeface="Calibri"/>
              </a:rPr>
              <a:t>tuberosity</a:t>
            </a:r>
            <a:endParaRPr sz="2200" dirty="0">
              <a:latin typeface="+mn-lt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412738" y="5555691"/>
            <a:ext cx="324485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54965" algn="l"/>
              </a:tabLst>
            </a:pPr>
            <a:r>
              <a:rPr sz="2200" spc="-25" dirty="0">
                <a:latin typeface="Calibri"/>
                <a:cs typeface="Calibri"/>
              </a:rPr>
              <a:t>6.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dirty="0">
                <a:latin typeface="+mn-lt"/>
                <a:cs typeface="Calibri"/>
              </a:rPr>
              <a:t>Proximal</a:t>
            </a:r>
            <a:r>
              <a:rPr sz="2200" spc="-65" dirty="0">
                <a:latin typeface="+mn-lt"/>
                <a:cs typeface="Calibri"/>
              </a:rPr>
              <a:t> </a:t>
            </a:r>
            <a:r>
              <a:rPr sz="2200" dirty="0">
                <a:latin typeface="+mn-lt"/>
                <a:cs typeface="Calibri"/>
              </a:rPr>
              <a:t>tibiofibular</a:t>
            </a:r>
            <a:r>
              <a:rPr sz="2200" spc="-70" dirty="0">
                <a:latin typeface="+mn-lt"/>
                <a:cs typeface="Calibri"/>
              </a:rPr>
              <a:t> </a:t>
            </a:r>
            <a:r>
              <a:rPr sz="2200" spc="-10" dirty="0">
                <a:latin typeface="+mn-lt"/>
                <a:cs typeface="Calibri"/>
              </a:rPr>
              <a:t>joint</a:t>
            </a:r>
            <a:endParaRPr sz="2200" dirty="0">
              <a:latin typeface="+mn-lt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773427" y="3296158"/>
            <a:ext cx="59626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latin typeface="Calibri"/>
                <a:cs typeface="Calibri"/>
              </a:rPr>
              <a:t>Lateral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833365" y="3296158"/>
            <a:ext cx="61341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latin typeface="Calibri"/>
                <a:cs typeface="Calibri"/>
              </a:rPr>
              <a:t>Medial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940811" y="3743959"/>
            <a:ext cx="119888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Anterior</a:t>
            </a:r>
            <a:r>
              <a:rPr sz="1600" b="1" u="sng" spc="-8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b="1" u="sng" spc="-2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View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513579" y="2910077"/>
            <a:ext cx="114046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latin typeface="Calibri Light"/>
                <a:cs typeface="Calibri Light"/>
              </a:rPr>
              <a:t>Anterior</a:t>
            </a:r>
            <a:r>
              <a:rPr sz="1600" spc="-80" dirty="0">
                <a:latin typeface="Calibri Light"/>
                <a:cs typeface="Calibri Light"/>
              </a:rPr>
              <a:t> </a:t>
            </a:r>
            <a:r>
              <a:rPr sz="1600" spc="-10" dirty="0">
                <a:latin typeface="Calibri Light"/>
                <a:cs typeface="Calibri Light"/>
              </a:rPr>
              <a:t>crest</a:t>
            </a:r>
            <a:endParaRPr sz="1600">
              <a:latin typeface="Calibri Light"/>
              <a:cs typeface="Calibri Light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3836670" y="2486405"/>
            <a:ext cx="663575" cy="901065"/>
          </a:xfrm>
          <a:custGeom>
            <a:avLst/>
            <a:gdLst/>
            <a:ahLst/>
            <a:cxnLst/>
            <a:rect l="l" t="t" r="r" b="b"/>
            <a:pathLst>
              <a:path w="663575" h="901064">
                <a:moveTo>
                  <a:pt x="0" y="900811"/>
                </a:moveTo>
                <a:lnTo>
                  <a:pt x="663066" y="591312"/>
                </a:lnTo>
              </a:path>
              <a:path w="663575" h="901064">
                <a:moveTo>
                  <a:pt x="121919" y="0"/>
                </a:moveTo>
                <a:lnTo>
                  <a:pt x="598931" y="169291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4513579" y="2507361"/>
            <a:ext cx="133286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latin typeface="Calibri Light"/>
                <a:cs typeface="Calibri Light"/>
              </a:rPr>
              <a:t>Tibial</a:t>
            </a:r>
            <a:r>
              <a:rPr sz="1600" spc="-25" dirty="0">
                <a:latin typeface="Calibri Light"/>
                <a:cs typeface="Calibri Light"/>
              </a:rPr>
              <a:t> </a:t>
            </a:r>
            <a:r>
              <a:rPr sz="1600" spc="-10" dirty="0">
                <a:latin typeface="Calibri Light"/>
                <a:cs typeface="Calibri Light"/>
              </a:rPr>
              <a:t>tuberosity</a:t>
            </a:r>
            <a:endParaRPr sz="160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59427" y="4059935"/>
            <a:ext cx="3406932" cy="2516124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850007" y="6519164"/>
            <a:ext cx="106489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Lateral</a:t>
            </a:r>
            <a:r>
              <a:rPr sz="1600" b="1" u="sng" spc="-2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b="1" u="sng" spc="-2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View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160901" y="4887848"/>
            <a:ext cx="6470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latin typeface="Calibri Light"/>
                <a:cs typeface="Calibri Light"/>
              </a:rPr>
              <a:t>Tibial tuberosity</a:t>
            </a:r>
            <a:endParaRPr sz="1200">
              <a:latin typeface="Calibri Light"/>
              <a:cs typeface="Calibri Light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524000" y="947927"/>
            <a:ext cx="4803140" cy="3930650"/>
            <a:chOff x="1524000" y="947927"/>
            <a:chExt cx="4803140" cy="3930650"/>
          </a:xfrm>
        </p:grpSpPr>
        <p:sp>
          <p:nvSpPr>
            <p:cNvPr id="7" name="object 7"/>
            <p:cNvSpPr/>
            <p:nvPr/>
          </p:nvSpPr>
          <p:spPr>
            <a:xfrm>
              <a:off x="3989070" y="4760213"/>
              <a:ext cx="255270" cy="104139"/>
            </a:xfrm>
            <a:custGeom>
              <a:avLst/>
              <a:gdLst/>
              <a:ahLst/>
              <a:cxnLst/>
              <a:rect l="l" t="t" r="r" b="b"/>
              <a:pathLst>
                <a:path w="255270" h="104139">
                  <a:moveTo>
                    <a:pt x="0" y="0"/>
                  </a:moveTo>
                  <a:lnTo>
                    <a:pt x="254888" y="104012"/>
                  </a:lnTo>
                </a:path>
              </a:pathLst>
            </a:custGeom>
            <a:ln w="2857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24000" y="947927"/>
              <a:ext cx="4802935" cy="2833116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680084" y="287401"/>
            <a:ext cx="697674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Proximal</a:t>
            </a:r>
            <a:r>
              <a:rPr spc="-80" dirty="0">
                <a:latin typeface="+mn-lt"/>
              </a:rPr>
              <a:t> </a:t>
            </a:r>
            <a:r>
              <a:rPr dirty="0">
                <a:latin typeface="+mn-lt"/>
              </a:rPr>
              <a:t>Tibia</a:t>
            </a:r>
            <a:r>
              <a:rPr spc="-65" dirty="0">
                <a:latin typeface="+mn-lt"/>
              </a:rPr>
              <a:t> </a:t>
            </a:r>
            <a:r>
              <a:rPr dirty="0">
                <a:latin typeface="+mn-lt"/>
              </a:rPr>
              <a:t>&amp;</a:t>
            </a:r>
            <a:r>
              <a:rPr spc="-65" dirty="0">
                <a:latin typeface="+mn-lt"/>
              </a:rPr>
              <a:t> </a:t>
            </a:r>
            <a:r>
              <a:rPr dirty="0">
                <a:latin typeface="+mn-lt"/>
              </a:rPr>
              <a:t>Fibula</a:t>
            </a:r>
            <a:r>
              <a:rPr spc="-65" dirty="0">
                <a:latin typeface="+mn-lt"/>
              </a:rPr>
              <a:t> </a:t>
            </a:r>
            <a:r>
              <a:rPr spc="-10" dirty="0">
                <a:latin typeface="+mn-lt"/>
              </a:rPr>
              <a:t>Review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773427" y="3296158"/>
            <a:ext cx="59626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latin typeface="Calibri"/>
                <a:cs typeface="Calibri"/>
              </a:rPr>
              <a:t>Lateral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833365" y="3296158"/>
            <a:ext cx="61341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latin typeface="Calibri"/>
                <a:cs typeface="Calibri"/>
              </a:rPr>
              <a:t>Medial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940811" y="3743959"/>
            <a:ext cx="119888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Anterior</a:t>
            </a:r>
            <a:r>
              <a:rPr sz="1600" b="1" u="sng" spc="-8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b="1" u="sng" spc="-2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View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836670" y="3077717"/>
            <a:ext cx="663575" cy="309880"/>
          </a:xfrm>
          <a:custGeom>
            <a:avLst/>
            <a:gdLst/>
            <a:ahLst/>
            <a:cxnLst/>
            <a:rect l="l" t="t" r="r" b="b"/>
            <a:pathLst>
              <a:path w="663575" h="309879">
                <a:moveTo>
                  <a:pt x="0" y="309499"/>
                </a:moveTo>
                <a:lnTo>
                  <a:pt x="663066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513579" y="2507361"/>
            <a:ext cx="1332865" cy="6718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latin typeface="Calibri Light"/>
                <a:cs typeface="Calibri Light"/>
              </a:rPr>
              <a:t>Tibial</a:t>
            </a:r>
            <a:r>
              <a:rPr sz="1600" spc="-25" dirty="0">
                <a:latin typeface="Calibri Light"/>
                <a:cs typeface="Calibri Light"/>
              </a:rPr>
              <a:t> </a:t>
            </a:r>
            <a:r>
              <a:rPr sz="1600" spc="-10" dirty="0">
                <a:latin typeface="Calibri Light"/>
                <a:cs typeface="Calibri Light"/>
              </a:rPr>
              <a:t>tuberosity</a:t>
            </a:r>
            <a:endParaRPr sz="1600">
              <a:latin typeface="Calibri Light"/>
              <a:cs typeface="Calibri Light"/>
            </a:endParaRPr>
          </a:p>
          <a:p>
            <a:pPr marL="12700">
              <a:lnSpc>
                <a:spcPct val="100000"/>
              </a:lnSpc>
              <a:spcBef>
                <a:spcPts val="1250"/>
              </a:spcBef>
            </a:pPr>
            <a:r>
              <a:rPr sz="1600" dirty="0">
                <a:latin typeface="Calibri Light"/>
                <a:cs typeface="Calibri Light"/>
              </a:rPr>
              <a:t>Anterior</a:t>
            </a:r>
            <a:r>
              <a:rPr sz="1600" spc="-80" dirty="0">
                <a:latin typeface="Calibri Light"/>
                <a:cs typeface="Calibri Light"/>
              </a:rPr>
              <a:t> </a:t>
            </a:r>
            <a:r>
              <a:rPr sz="1600" spc="-10" dirty="0">
                <a:latin typeface="Calibri Light"/>
                <a:cs typeface="Calibri Light"/>
              </a:rPr>
              <a:t>crest</a:t>
            </a:r>
            <a:endParaRPr sz="1600">
              <a:latin typeface="Calibri Light"/>
              <a:cs typeface="Calibri Light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3944302" y="813816"/>
            <a:ext cx="6742430" cy="5774690"/>
            <a:chOff x="3944302" y="813816"/>
            <a:chExt cx="6742430" cy="5774690"/>
          </a:xfrm>
        </p:grpSpPr>
        <p:sp>
          <p:nvSpPr>
            <p:cNvPr id="16" name="object 16"/>
            <p:cNvSpPr/>
            <p:nvPr/>
          </p:nvSpPr>
          <p:spPr>
            <a:xfrm>
              <a:off x="3958590" y="2486405"/>
              <a:ext cx="477520" cy="169545"/>
            </a:xfrm>
            <a:custGeom>
              <a:avLst/>
              <a:gdLst/>
              <a:ahLst/>
              <a:cxnLst/>
              <a:rect l="l" t="t" r="r" b="b"/>
              <a:pathLst>
                <a:path w="477520" h="169544">
                  <a:moveTo>
                    <a:pt x="0" y="0"/>
                  </a:moveTo>
                  <a:lnTo>
                    <a:pt x="477012" y="169291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75676" y="813816"/>
              <a:ext cx="2610611" cy="3747748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291328" y="3662172"/>
              <a:ext cx="2755392" cy="2926080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2963417" y="831341"/>
            <a:ext cx="1710689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218</a:t>
            </a:r>
            <a:r>
              <a:rPr sz="900" spc="2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6.17-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6.18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636776" y="2270760"/>
            <a:ext cx="6496050" cy="4163695"/>
            <a:chOff x="1636776" y="2270760"/>
            <a:chExt cx="6496050" cy="41636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36776" y="2270760"/>
              <a:ext cx="6495861" cy="416356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486150" y="3510534"/>
              <a:ext cx="1517650" cy="2175510"/>
            </a:xfrm>
            <a:custGeom>
              <a:avLst/>
              <a:gdLst/>
              <a:ahLst/>
              <a:cxnLst/>
              <a:rect l="l" t="t" r="r" b="b"/>
              <a:pathLst>
                <a:path w="1517650" h="2175510">
                  <a:moveTo>
                    <a:pt x="1288161" y="1632203"/>
                  </a:moveTo>
                  <a:lnTo>
                    <a:pt x="1069848" y="2175497"/>
                  </a:lnTo>
                </a:path>
                <a:path w="1517650" h="2175510">
                  <a:moveTo>
                    <a:pt x="1289303" y="1632203"/>
                  </a:moveTo>
                  <a:lnTo>
                    <a:pt x="1517523" y="2175497"/>
                  </a:lnTo>
                </a:path>
                <a:path w="1517650" h="2175510">
                  <a:moveTo>
                    <a:pt x="0" y="0"/>
                  </a:moveTo>
                  <a:lnTo>
                    <a:pt x="1289177" y="1631822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1977008" y="3227654"/>
            <a:ext cx="153162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latin typeface="+mn-lt"/>
                <a:cs typeface="Arial MT"/>
              </a:rPr>
              <a:t>Tibial</a:t>
            </a:r>
            <a:r>
              <a:rPr sz="2000" spc="-130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plafond</a:t>
            </a:r>
            <a:endParaRPr sz="2000" dirty="0">
              <a:latin typeface="+mn-lt"/>
              <a:cs typeface="Arial MT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916939" y="164414"/>
            <a:ext cx="451485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Distal</a:t>
            </a:r>
            <a:r>
              <a:rPr spc="-95" dirty="0">
                <a:latin typeface="+mn-lt"/>
              </a:rPr>
              <a:t> </a:t>
            </a:r>
            <a:r>
              <a:rPr dirty="0">
                <a:latin typeface="+mn-lt"/>
              </a:rPr>
              <a:t>Tibia</a:t>
            </a:r>
            <a:r>
              <a:rPr spc="-90" dirty="0">
                <a:latin typeface="+mn-lt"/>
              </a:rPr>
              <a:t> </a:t>
            </a:r>
            <a:r>
              <a:rPr dirty="0">
                <a:latin typeface="+mn-lt"/>
              </a:rPr>
              <a:t>&amp;</a:t>
            </a:r>
            <a:r>
              <a:rPr spc="-80" dirty="0">
                <a:latin typeface="+mn-lt"/>
              </a:rPr>
              <a:t> </a:t>
            </a:r>
            <a:r>
              <a:rPr spc="-10" dirty="0">
                <a:latin typeface="+mn-lt"/>
              </a:rPr>
              <a:t>Fibula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775205" y="772761"/>
            <a:ext cx="8055609" cy="1768475"/>
          </a:xfrm>
          <a:prstGeom prst="rect">
            <a:avLst/>
          </a:prstGeom>
        </p:spPr>
        <p:txBody>
          <a:bodyPr vert="horz" wrap="square" lIns="0" tIns="1822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35"/>
              </a:spcBef>
            </a:pPr>
            <a:r>
              <a:rPr sz="2400" i="1" u="sng" spc="-3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+mn-lt"/>
                <a:cs typeface="Calibri"/>
              </a:rPr>
              <a:t>Teach</a:t>
            </a:r>
            <a:r>
              <a:rPr sz="2400" i="1" u="sng" spc="-5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+mn-lt"/>
                <a:cs typeface="Calibri"/>
              </a:rPr>
              <a:t> </a:t>
            </a:r>
            <a:r>
              <a:rPr sz="2400" i="1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+mn-lt"/>
                <a:cs typeface="Calibri"/>
              </a:rPr>
              <a:t>yourself</a:t>
            </a:r>
            <a:r>
              <a:rPr sz="2400" i="1" spc="-35" dirty="0">
                <a:solidFill>
                  <a:srgbClr val="FF0000"/>
                </a:solidFill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recognize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labelled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parts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distal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tib/fib:</a:t>
            </a:r>
            <a:endParaRPr sz="2400" dirty="0">
              <a:latin typeface="+mn-lt"/>
              <a:cs typeface="Calibri"/>
            </a:endParaRPr>
          </a:p>
          <a:p>
            <a:pPr marL="4921885" indent="-457200">
              <a:lnSpc>
                <a:spcPct val="100000"/>
              </a:lnSpc>
              <a:spcBef>
                <a:spcPts val="1340"/>
              </a:spcBef>
              <a:buAutoNum type="arabicPeriod"/>
              <a:tabLst>
                <a:tab pos="4921885" algn="l"/>
              </a:tabLst>
            </a:pPr>
            <a:r>
              <a:rPr sz="2400" dirty="0">
                <a:latin typeface="+mn-lt"/>
                <a:cs typeface="Calibri"/>
              </a:rPr>
              <a:t>Distal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tibiofibular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joint</a:t>
            </a:r>
            <a:endParaRPr sz="2400" dirty="0">
              <a:latin typeface="+mn-lt"/>
              <a:cs typeface="Calibri"/>
            </a:endParaRPr>
          </a:p>
          <a:p>
            <a:pPr marL="4921885" indent="-457200">
              <a:lnSpc>
                <a:spcPct val="100000"/>
              </a:lnSpc>
              <a:spcBef>
                <a:spcPts val="2405"/>
              </a:spcBef>
              <a:buAutoNum type="arabicPeriod"/>
              <a:tabLst>
                <a:tab pos="4921885" algn="l"/>
              </a:tabLst>
            </a:pPr>
            <a:r>
              <a:rPr sz="2400" dirty="0">
                <a:latin typeface="+mn-lt"/>
                <a:cs typeface="Calibri"/>
              </a:rPr>
              <a:t>Fibular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notch</a:t>
            </a:r>
            <a:endParaRPr sz="2400" dirty="0">
              <a:latin typeface="+mn-lt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227445" y="2819857"/>
            <a:ext cx="3730625" cy="7004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265" algn="l"/>
              </a:tabLst>
            </a:pPr>
            <a:r>
              <a:rPr sz="2400" spc="-25" dirty="0">
                <a:latin typeface="Calibri"/>
                <a:cs typeface="Calibri"/>
              </a:rPr>
              <a:t>3.</a:t>
            </a:r>
            <a:r>
              <a:rPr sz="2400" dirty="0">
                <a:latin typeface="+mn-lt"/>
                <a:cs typeface="Calibri"/>
              </a:rPr>
              <a:t>	Medial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&amp;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lateral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malleolus</a:t>
            </a:r>
            <a:endParaRPr sz="2400" dirty="0">
              <a:latin typeface="+mn-lt"/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30"/>
              </a:spcBef>
            </a:pPr>
            <a:r>
              <a:rPr sz="2000" i="1" dirty="0">
                <a:latin typeface="+mn-lt"/>
                <a:cs typeface="Calibri"/>
              </a:rPr>
              <a:t>(plural</a:t>
            </a:r>
            <a:r>
              <a:rPr sz="2000" i="1" spc="-20" dirty="0">
                <a:latin typeface="+mn-lt"/>
                <a:cs typeface="Calibri"/>
              </a:rPr>
              <a:t> </a:t>
            </a:r>
            <a:r>
              <a:rPr sz="2000" i="1" dirty="0">
                <a:latin typeface="+mn-lt"/>
                <a:cs typeface="Calibri"/>
              </a:rPr>
              <a:t>=</a:t>
            </a:r>
            <a:r>
              <a:rPr sz="2000" i="1" spc="-5" dirty="0">
                <a:latin typeface="+mn-lt"/>
                <a:cs typeface="Calibri"/>
              </a:rPr>
              <a:t> </a:t>
            </a:r>
            <a:r>
              <a:rPr sz="2000" i="1" spc="-10" dirty="0">
                <a:latin typeface="+mn-lt"/>
                <a:cs typeface="Calibri"/>
              </a:rPr>
              <a:t>malleoli)</a:t>
            </a:r>
            <a:endParaRPr sz="2000" dirty="0">
              <a:latin typeface="+mn-lt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227445" y="3795776"/>
            <a:ext cx="2609850" cy="1062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265" indent="-456565">
              <a:lnSpc>
                <a:spcPct val="100000"/>
              </a:lnSpc>
              <a:spcBef>
                <a:spcPts val="100"/>
              </a:spcBef>
              <a:buAutoNum type="arabicPeriod" startAt="4"/>
              <a:tabLst>
                <a:tab pos="469265" algn="l"/>
              </a:tabLst>
            </a:pPr>
            <a:r>
              <a:rPr sz="2400" dirty="0">
                <a:latin typeface="+mn-lt"/>
                <a:cs typeface="Calibri"/>
              </a:rPr>
              <a:t>Tibial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plafond</a:t>
            </a:r>
            <a:endParaRPr sz="2400" dirty="0">
              <a:latin typeface="+mn-lt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2400"/>
              </a:spcBef>
              <a:buAutoNum type="arabicPeriod" startAt="4"/>
              <a:tabLst>
                <a:tab pos="469265" algn="l"/>
              </a:tabLst>
            </a:pPr>
            <a:r>
              <a:rPr sz="2400" dirty="0">
                <a:latin typeface="+mn-lt"/>
                <a:cs typeface="Calibri"/>
              </a:rPr>
              <a:t>Anterior</a:t>
            </a:r>
            <a:r>
              <a:rPr sz="2400" spc="-10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tubercle</a:t>
            </a:r>
            <a:endParaRPr sz="2400" dirty="0">
              <a:latin typeface="+mn-lt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611117" y="5278373"/>
            <a:ext cx="645160" cy="135890"/>
          </a:xfrm>
          <a:custGeom>
            <a:avLst/>
            <a:gdLst/>
            <a:ahLst/>
            <a:cxnLst/>
            <a:rect l="l" t="t" r="r" b="b"/>
            <a:pathLst>
              <a:path w="645160" h="135889">
                <a:moveTo>
                  <a:pt x="0" y="0"/>
                </a:moveTo>
                <a:lnTo>
                  <a:pt x="644779" y="135762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656969" y="5076825"/>
            <a:ext cx="189039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Anterior</a:t>
            </a:r>
            <a:r>
              <a:rPr sz="2000" spc="-3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tubercle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726563" y="6526943"/>
            <a:ext cx="1447165" cy="153670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218</a:t>
            </a:r>
            <a:r>
              <a:rPr sz="900" spc="2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6.17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31750" rIns="0" bIns="0" rtlCol="0">
            <a:spAutoFit/>
          </a:bodyPr>
          <a:lstStyle/>
          <a:p>
            <a:pPr marL="172720">
              <a:lnSpc>
                <a:spcPct val="100000"/>
              </a:lnSpc>
              <a:spcBef>
                <a:spcPts val="1050"/>
              </a:spcBef>
            </a:pPr>
            <a:r>
              <a:rPr dirty="0">
                <a:latin typeface="+mn-lt"/>
              </a:rPr>
              <a:t>Distal</a:t>
            </a:r>
            <a:r>
              <a:rPr spc="-95" dirty="0">
                <a:latin typeface="+mn-lt"/>
              </a:rPr>
              <a:t> </a:t>
            </a:r>
            <a:r>
              <a:rPr dirty="0">
                <a:latin typeface="+mn-lt"/>
              </a:rPr>
              <a:t>Tibia</a:t>
            </a:r>
            <a:r>
              <a:rPr spc="-95" dirty="0">
                <a:latin typeface="+mn-lt"/>
              </a:rPr>
              <a:t> </a:t>
            </a:r>
            <a:r>
              <a:rPr dirty="0">
                <a:latin typeface="+mn-lt"/>
              </a:rPr>
              <a:t>&amp;</a:t>
            </a:r>
            <a:r>
              <a:rPr spc="-95" dirty="0">
                <a:latin typeface="+mn-lt"/>
              </a:rPr>
              <a:t> </a:t>
            </a:r>
            <a:r>
              <a:rPr spc="-10" dirty="0">
                <a:latin typeface="+mn-lt"/>
              </a:rPr>
              <a:t>Fibula</a:t>
            </a:r>
          </a:p>
          <a:p>
            <a:pPr marL="1059180">
              <a:lnSpc>
                <a:spcPct val="100000"/>
              </a:lnSpc>
              <a:spcBef>
                <a:spcPts val="515"/>
              </a:spcBef>
            </a:pPr>
            <a:r>
              <a:rPr sz="2400" i="1" u="sng" spc="-3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+mn-lt"/>
                <a:cs typeface="Calibri"/>
              </a:rPr>
              <a:t>Teach</a:t>
            </a:r>
            <a:r>
              <a:rPr sz="2400" i="1" u="sng" spc="-5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+mn-lt"/>
                <a:cs typeface="Calibri"/>
              </a:rPr>
              <a:t> </a:t>
            </a:r>
            <a:r>
              <a:rPr sz="2400" i="1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+mn-lt"/>
                <a:cs typeface="Calibri"/>
              </a:rPr>
              <a:t>yourself</a:t>
            </a:r>
            <a:r>
              <a:rPr sz="2400" i="1" spc="-35" dirty="0">
                <a:solidFill>
                  <a:srgbClr val="FF0000"/>
                </a:solidFill>
                <a:latin typeface="+mn-lt"/>
                <a:cs typeface="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+mn-lt"/>
              </a:rPr>
              <a:t>to</a:t>
            </a:r>
            <a:r>
              <a:rPr sz="2400" spc="-65" dirty="0">
                <a:solidFill>
                  <a:srgbClr val="000000"/>
                </a:solidFill>
                <a:latin typeface="+mn-lt"/>
              </a:rPr>
              <a:t> </a:t>
            </a:r>
            <a:r>
              <a:rPr sz="2400" spc="-10" dirty="0">
                <a:solidFill>
                  <a:srgbClr val="000000"/>
                </a:solidFill>
                <a:latin typeface="+mn-lt"/>
              </a:rPr>
              <a:t>recognize</a:t>
            </a:r>
            <a:r>
              <a:rPr sz="2400" spc="-65" dirty="0">
                <a:solidFill>
                  <a:srgbClr val="000000"/>
                </a:solidFill>
                <a:latin typeface="+mn-lt"/>
              </a:rPr>
              <a:t> </a:t>
            </a:r>
            <a:r>
              <a:rPr sz="2400" dirty="0">
                <a:solidFill>
                  <a:srgbClr val="000000"/>
                </a:solidFill>
                <a:latin typeface="+mn-lt"/>
              </a:rPr>
              <a:t>the</a:t>
            </a:r>
            <a:r>
              <a:rPr sz="2400" spc="-55" dirty="0">
                <a:solidFill>
                  <a:srgbClr val="000000"/>
                </a:solidFill>
                <a:latin typeface="+mn-lt"/>
              </a:rPr>
              <a:t> </a:t>
            </a:r>
            <a:r>
              <a:rPr sz="2400" dirty="0">
                <a:solidFill>
                  <a:srgbClr val="000000"/>
                </a:solidFill>
                <a:latin typeface="+mn-lt"/>
              </a:rPr>
              <a:t>labelled</a:t>
            </a:r>
            <a:r>
              <a:rPr sz="2400" spc="-70" dirty="0">
                <a:solidFill>
                  <a:srgbClr val="000000"/>
                </a:solidFill>
                <a:latin typeface="+mn-lt"/>
              </a:rPr>
              <a:t> </a:t>
            </a:r>
            <a:r>
              <a:rPr sz="2400" dirty="0">
                <a:solidFill>
                  <a:srgbClr val="000000"/>
                </a:solidFill>
                <a:latin typeface="+mn-lt"/>
              </a:rPr>
              <a:t>parts</a:t>
            </a:r>
            <a:r>
              <a:rPr sz="2400" spc="-60" dirty="0">
                <a:solidFill>
                  <a:srgbClr val="000000"/>
                </a:solidFill>
                <a:latin typeface="+mn-lt"/>
              </a:rPr>
              <a:t> </a:t>
            </a:r>
            <a:r>
              <a:rPr sz="2400" dirty="0">
                <a:solidFill>
                  <a:srgbClr val="000000"/>
                </a:solidFill>
                <a:latin typeface="+mn-lt"/>
              </a:rPr>
              <a:t>of</a:t>
            </a:r>
            <a:r>
              <a:rPr sz="2400" spc="-60" dirty="0">
                <a:solidFill>
                  <a:srgbClr val="000000"/>
                </a:solidFill>
                <a:latin typeface="+mn-lt"/>
              </a:rPr>
              <a:t> </a:t>
            </a:r>
            <a:r>
              <a:rPr sz="2400" dirty="0">
                <a:solidFill>
                  <a:srgbClr val="000000"/>
                </a:solidFill>
                <a:latin typeface="+mn-lt"/>
              </a:rPr>
              <a:t>the</a:t>
            </a:r>
            <a:r>
              <a:rPr sz="2400" spc="-55" dirty="0">
                <a:solidFill>
                  <a:srgbClr val="000000"/>
                </a:solidFill>
                <a:latin typeface="+mn-lt"/>
              </a:rPr>
              <a:t> </a:t>
            </a:r>
            <a:r>
              <a:rPr sz="2400" dirty="0">
                <a:solidFill>
                  <a:srgbClr val="000000"/>
                </a:solidFill>
                <a:latin typeface="+mn-lt"/>
              </a:rPr>
              <a:t>distal</a:t>
            </a:r>
            <a:r>
              <a:rPr sz="2400" spc="-75" dirty="0">
                <a:solidFill>
                  <a:srgbClr val="000000"/>
                </a:solidFill>
                <a:latin typeface="+mn-lt"/>
              </a:rPr>
              <a:t> </a:t>
            </a:r>
            <a:r>
              <a:rPr sz="2400" spc="-10" dirty="0">
                <a:solidFill>
                  <a:srgbClr val="000000"/>
                </a:solidFill>
                <a:latin typeface="+mn-lt"/>
              </a:rPr>
              <a:t>tib/fib:</a:t>
            </a:r>
            <a:endParaRPr sz="2400" dirty="0">
              <a:latin typeface="+mn-lt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614328" y="1391411"/>
            <a:ext cx="5761990" cy="5052060"/>
            <a:chOff x="1614328" y="1391411"/>
            <a:chExt cx="5761990" cy="505206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14328" y="3358895"/>
              <a:ext cx="4823547" cy="308457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99303" y="1391411"/>
              <a:ext cx="2276855" cy="4088891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583423" y="1391411"/>
            <a:ext cx="2787396" cy="4000163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2726563" y="6526943"/>
            <a:ext cx="1447165" cy="153670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218</a:t>
            </a:r>
            <a:r>
              <a:rPr sz="900" spc="2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6.17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27963" y="-12369"/>
            <a:ext cx="9102394" cy="732046"/>
          </a:xfrm>
          <a:prstGeom prst="rect">
            <a:avLst/>
          </a:prstGeom>
        </p:spPr>
        <p:txBody>
          <a:bodyPr vert="horz" wrap="square" lIns="0" tIns="54406" rIns="0" bIns="0" rtlCol="0">
            <a:spAutoFit/>
          </a:bodyPr>
          <a:lstStyle/>
          <a:p>
            <a:pPr marL="201295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+mn-lt"/>
              </a:rPr>
              <a:t>Distal</a:t>
            </a:r>
            <a:r>
              <a:rPr spc="-95" dirty="0">
                <a:latin typeface="+mn-lt"/>
              </a:rPr>
              <a:t> </a:t>
            </a:r>
            <a:r>
              <a:rPr dirty="0">
                <a:latin typeface="+mn-lt"/>
              </a:rPr>
              <a:t>Tibia</a:t>
            </a:r>
            <a:r>
              <a:rPr spc="-75" dirty="0">
                <a:latin typeface="+mn-lt"/>
              </a:rPr>
              <a:t> </a:t>
            </a:r>
            <a:r>
              <a:rPr dirty="0">
                <a:latin typeface="+mn-lt"/>
              </a:rPr>
              <a:t>&amp;</a:t>
            </a:r>
            <a:r>
              <a:rPr spc="-95" dirty="0">
                <a:latin typeface="+mn-lt"/>
              </a:rPr>
              <a:t> </a:t>
            </a:r>
            <a:r>
              <a:rPr spc="-10" dirty="0">
                <a:latin typeface="+mn-lt"/>
              </a:rPr>
              <a:t>Fibula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1556003" y="920496"/>
            <a:ext cx="8999220" cy="5523230"/>
            <a:chOff x="1556003" y="920496"/>
            <a:chExt cx="8999220" cy="552323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56003" y="920496"/>
              <a:ext cx="6576059" cy="3025461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93180" y="3598163"/>
              <a:ext cx="4162044" cy="2845308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742185" y="4033215"/>
            <a:ext cx="4327525" cy="2531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24485" marR="30480" indent="-287020">
              <a:lnSpc>
                <a:spcPct val="100000"/>
              </a:lnSpc>
              <a:spcBef>
                <a:spcPts val="105"/>
              </a:spcBef>
              <a:buFont typeface="Wingdings"/>
              <a:buChar char=""/>
              <a:tabLst>
                <a:tab pos="324485" algn="l"/>
              </a:tabLst>
            </a:pPr>
            <a:r>
              <a:rPr sz="26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Intermalleolar</a:t>
            </a:r>
            <a:r>
              <a:rPr sz="2600" u="sng" spc="-2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6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plane</a:t>
            </a:r>
            <a:r>
              <a:rPr sz="2600" spc="-2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is</a:t>
            </a:r>
            <a:r>
              <a:rPr sz="2600" spc="5" dirty="0">
                <a:latin typeface="+mn-lt"/>
                <a:cs typeface="Calibri"/>
              </a:rPr>
              <a:t> </a:t>
            </a:r>
            <a:r>
              <a:rPr sz="2600" spc="-10" dirty="0">
                <a:latin typeface="+mn-lt"/>
                <a:cs typeface="Calibri"/>
              </a:rPr>
              <a:t>15-</a:t>
            </a:r>
            <a:r>
              <a:rPr sz="2600" spc="-25" dirty="0">
                <a:latin typeface="+mn-lt"/>
                <a:cs typeface="Calibri"/>
              </a:rPr>
              <a:t>20</a:t>
            </a:r>
            <a:r>
              <a:rPr sz="2550" spc="-37" baseline="26143" dirty="0">
                <a:latin typeface="+mn-lt"/>
                <a:cs typeface="Calibri"/>
              </a:rPr>
              <a:t>o </a:t>
            </a:r>
            <a:r>
              <a:rPr sz="2600" i="1" dirty="0">
                <a:latin typeface="+mn-lt"/>
                <a:cs typeface="Calibri"/>
              </a:rPr>
              <a:t>posterior</a:t>
            </a:r>
            <a:r>
              <a:rPr sz="2600" i="1" spc="-6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to</a:t>
            </a:r>
            <a:r>
              <a:rPr sz="2600" spc="-5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the</a:t>
            </a:r>
            <a:r>
              <a:rPr sz="2600" spc="-55" dirty="0">
                <a:latin typeface="+mn-lt"/>
                <a:cs typeface="Calibri"/>
              </a:rPr>
              <a:t> </a:t>
            </a:r>
            <a:r>
              <a:rPr sz="2600" spc="-10" dirty="0">
                <a:latin typeface="+mn-lt"/>
                <a:cs typeface="Calibri"/>
              </a:rPr>
              <a:t>midcoronal plane</a:t>
            </a:r>
            <a:endParaRPr sz="2600" dirty="0">
              <a:latin typeface="+mn-lt"/>
              <a:cs typeface="Calibri"/>
            </a:endParaRPr>
          </a:p>
          <a:p>
            <a:pPr marL="324485" marR="77470" indent="-287020" algn="just">
              <a:lnSpc>
                <a:spcPct val="100299"/>
              </a:lnSpc>
              <a:spcBef>
                <a:spcPts val="730"/>
              </a:spcBef>
              <a:buFont typeface="Wingdings"/>
              <a:buChar char=""/>
              <a:tabLst>
                <a:tab pos="324485" algn="l"/>
              </a:tabLst>
            </a:pPr>
            <a:r>
              <a:rPr sz="26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Lateral</a:t>
            </a:r>
            <a:r>
              <a:rPr sz="2600" u="sng" spc="-5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6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malleolus</a:t>
            </a:r>
            <a:r>
              <a:rPr sz="2600" spc="-3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is</a:t>
            </a:r>
            <a:r>
              <a:rPr sz="2600" spc="-3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~1cm</a:t>
            </a:r>
            <a:r>
              <a:rPr sz="2600" spc="-50" dirty="0">
                <a:latin typeface="+mn-lt"/>
                <a:cs typeface="Calibri"/>
              </a:rPr>
              <a:t> </a:t>
            </a:r>
            <a:r>
              <a:rPr sz="2600" spc="-20" dirty="0">
                <a:latin typeface="+mn-lt"/>
                <a:cs typeface="Calibri"/>
              </a:rPr>
              <a:t>(</a:t>
            </a:r>
            <a:r>
              <a:rPr sz="2775" spc="-30" baseline="25525" dirty="0">
                <a:latin typeface="+mn-lt"/>
                <a:cs typeface="Calibri"/>
              </a:rPr>
              <a:t>3</a:t>
            </a:r>
            <a:r>
              <a:rPr sz="2800" spc="-20" dirty="0">
                <a:latin typeface="+mn-lt"/>
                <a:cs typeface="Calibri"/>
              </a:rPr>
              <a:t>/</a:t>
            </a:r>
            <a:r>
              <a:rPr sz="2775" spc="-30" baseline="-21021" dirty="0">
                <a:latin typeface="+mn-lt"/>
                <a:cs typeface="Calibri"/>
              </a:rPr>
              <a:t>8 </a:t>
            </a:r>
            <a:r>
              <a:rPr sz="2600" dirty="0">
                <a:latin typeface="+mn-lt"/>
                <a:cs typeface="Calibri"/>
              </a:rPr>
              <a:t>inch)</a:t>
            </a:r>
            <a:r>
              <a:rPr sz="2600" spc="-70" dirty="0">
                <a:latin typeface="+mn-lt"/>
                <a:cs typeface="Calibri"/>
              </a:rPr>
              <a:t> </a:t>
            </a:r>
            <a:r>
              <a:rPr sz="2600" b="1" i="1" dirty="0">
                <a:latin typeface="+mn-lt"/>
                <a:cs typeface="Calibri"/>
              </a:rPr>
              <a:t>posterior</a:t>
            </a:r>
            <a:r>
              <a:rPr sz="2600" b="1" i="1" spc="-5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to</a:t>
            </a:r>
            <a:r>
              <a:rPr sz="2600" spc="-5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the</a:t>
            </a:r>
            <a:r>
              <a:rPr sz="2600" spc="-65" dirty="0">
                <a:latin typeface="+mn-lt"/>
                <a:cs typeface="Calibri"/>
              </a:rPr>
              <a:t> </a:t>
            </a:r>
            <a:r>
              <a:rPr sz="2600" spc="-10" dirty="0">
                <a:latin typeface="+mn-lt"/>
                <a:cs typeface="Calibri"/>
              </a:rPr>
              <a:t>medial malleolus</a:t>
            </a:r>
            <a:endParaRPr sz="26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27963" y="-12369"/>
            <a:ext cx="9102394" cy="950004"/>
          </a:xfrm>
          <a:prstGeom prst="rect">
            <a:avLst/>
          </a:prstGeom>
        </p:spPr>
        <p:txBody>
          <a:bodyPr vert="horz" wrap="square" lIns="0" tIns="270256" rIns="0" bIns="0" rtlCol="0">
            <a:spAutoFit/>
          </a:bodyPr>
          <a:lstStyle/>
          <a:p>
            <a:pPr marL="20129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Ankle </a:t>
            </a:r>
            <a:r>
              <a:rPr spc="-10" dirty="0">
                <a:latin typeface="+mn-lt"/>
              </a:rPr>
              <a:t>Joint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43429" y="3955237"/>
            <a:ext cx="7546975" cy="24199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marR="5080" indent="-287020">
              <a:lnSpc>
                <a:spcPct val="100000"/>
              </a:lnSpc>
              <a:spcBef>
                <a:spcPts val="105"/>
              </a:spcBef>
              <a:buFont typeface="Wingdings"/>
              <a:buChar char=""/>
              <a:tabLst>
                <a:tab pos="299085" algn="l"/>
              </a:tabLst>
            </a:pPr>
            <a:r>
              <a:rPr sz="2600" spc="-10" dirty="0">
                <a:latin typeface="+mn-lt"/>
                <a:cs typeface="Calibri"/>
              </a:rPr>
              <a:t>Mortise-</a:t>
            </a:r>
            <a:r>
              <a:rPr sz="2600" dirty="0">
                <a:latin typeface="+mn-lt"/>
                <a:cs typeface="Calibri"/>
              </a:rPr>
              <a:t>shaped,</a:t>
            </a:r>
            <a:r>
              <a:rPr sz="2600" spc="-10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diarthrodial,</a:t>
            </a:r>
            <a:r>
              <a:rPr sz="2600" spc="-6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synovial</a:t>
            </a:r>
            <a:r>
              <a:rPr sz="2600" spc="-5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joint</a:t>
            </a:r>
            <a:r>
              <a:rPr sz="2600" spc="-5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formed</a:t>
            </a:r>
            <a:r>
              <a:rPr sz="2600" spc="-70" dirty="0">
                <a:latin typeface="+mn-lt"/>
                <a:cs typeface="Calibri"/>
              </a:rPr>
              <a:t> </a:t>
            </a:r>
            <a:r>
              <a:rPr sz="2600" spc="-25" dirty="0">
                <a:latin typeface="+mn-lt"/>
                <a:cs typeface="Calibri"/>
              </a:rPr>
              <a:t>by </a:t>
            </a:r>
            <a:r>
              <a:rPr sz="2600" dirty="0">
                <a:latin typeface="+mn-lt"/>
                <a:cs typeface="Calibri"/>
              </a:rPr>
              <a:t>three</a:t>
            </a:r>
            <a:r>
              <a:rPr sz="2600" spc="-5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bones:</a:t>
            </a:r>
            <a:r>
              <a:rPr sz="2600" spc="-4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tibia,</a:t>
            </a:r>
            <a:r>
              <a:rPr sz="2600" spc="-2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fibula,</a:t>
            </a:r>
            <a:r>
              <a:rPr sz="2600" spc="-3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and</a:t>
            </a:r>
            <a:r>
              <a:rPr sz="2600" spc="-40" dirty="0">
                <a:latin typeface="+mn-lt"/>
                <a:cs typeface="Calibri"/>
              </a:rPr>
              <a:t> </a:t>
            </a:r>
            <a:r>
              <a:rPr sz="2600" spc="-10" dirty="0">
                <a:latin typeface="+mn-lt"/>
                <a:cs typeface="Calibri"/>
              </a:rPr>
              <a:t>talus</a:t>
            </a:r>
            <a:endParaRPr sz="2600" dirty="0">
              <a:latin typeface="+mn-lt"/>
              <a:cs typeface="Calibri"/>
            </a:endParaRPr>
          </a:p>
          <a:p>
            <a:pPr marL="755650" lvl="1" indent="-285750">
              <a:lnSpc>
                <a:spcPct val="100000"/>
              </a:lnSpc>
              <a:spcBef>
                <a:spcPts val="10"/>
              </a:spcBef>
              <a:buFont typeface="Wingdings"/>
              <a:buChar char=""/>
              <a:tabLst>
                <a:tab pos="755650" algn="l"/>
              </a:tabLst>
            </a:pPr>
            <a:r>
              <a:rPr sz="2400" dirty="0">
                <a:latin typeface="+mn-lt"/>
                <a:cs typeface="Calibri"/>
              </a:rPr>
              <a:t>Allows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i="1" spc="-10" dirty="0">
                <a:latin typeface="+mn-lt"/>
                <a:cs typeface="Calibri"/>
              </a:rPr>
              <a:t>dorsiflexion</a:t>
            </a:r>
            <a:r>
              <a:rPr sz="2400" i="1" spc="-65" dirty="0">
                <a:latin typeface="+mn-lt"/>
                <a:cs typeface="Calibri"/>
              </a:rPr>
              <a:t> </a:t>
            </a:r>
            <a:r>
              <a:rPr sz="2400" i="1" dirty="0">
                <a:latin typeface="+mn-lt"/>
                <a:cs typeface="Calibri"/>
              </a:rPr>
              <a:t>&amp;</a:t>
            </a:r>
            <a:r>
              <a:rPr sz="2400" i="1" spc="-55" dirty="0">
                <a:latin typeface="+mn-lt"/>
                <a:cs typeface="Calibri"/>
              </a:rPr>
              <a:t> </a:t>
            </a:r>
            <a:r>
              <a:rPr sz="2400" i="1" spc="-10" dirty="0">
                <a:latin typeface="+mn-lt"/>
                <a:cs typeface="Calibri"/>
              </a:rPr>
              <a:t>plantar</a:t>
            </a:r>
            <a:r>
              <a:rPr sz="2400" i="1" spc="-45" dirty="0">
                <a:latin typeface="+mn-lt"/>
                <a:cs typeface="Calibri"/>
              </a:rPr>
              <a:t> </a:t>
            </a:r>
            <a:r>
              <a:rPr sz="2400" i="1" spc="-10" dirty="0">
                <a:latin typeface="+mn-lt"/>
                <a:cs typeface="Calibri"/>
              </a:rPr>
              <a:t>flexion</a:t>
            </a:r>
            <a:endParaRPr sz="2400" dirty="0">
              <a:latin typeface="+mn-lt"/>
              <a:cs typeface="Calibri"/>
            </a:endParaRPr>
          </a:p>
          <a:p>
            <a:pPr marL="1212850" lvl="2" indent="-285750">
              <a:lnSpc>
                <a:spcPct val="100000"/>
              </a:lnSpc>
              <a:spcBef>
                <a:spcPts val="30"/>
              </a:spcBef>
              <a:buFont typeface="Wingdings"/>
              <a:buChar char=""/>
              <a:tabLst>
                <a:tab pos="1212850" algn="l"/>
              </a:tabLst>
            </a:pPr>
            <a:r>
              <a:rPr sz="2000" spc="-10" dirty="0">
                <a:latin typeface="+mn-lt"/>
                <a:cs typeface="Calibri"/>
              </a:rPr>
              <a:t>side-</a:t>
            </a:r>
            <a:r>
              <a:rPr sz="2000" spc="-20" dirty="0">
                <a:latin typeface="+mn-lt"/>
                <a:cs typeface="Calibri"/>
              </a:rPr>
              <a:t>to-</a:t>
            </a:r>
            <a:r>
              <a:rPr sz="2000" dirty="0">
                <a:latin typeface="+mn-lt"/>
                <a:cs typeface="Calibri"/>
              </a:rPr>
              <a:t>side</a:t>
            </a:r>
            <a:r>
              <a:rPr sz="2000" spc="-1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movements</a:t>
            </a:r>
            <a:r>
              <a:rPr sz="2000" spc="-1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only</a:t>
            </a:r>
            <a:r>
              <a:rPr sz="2000" spc="-5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occur</a:t>
            </a:r>
            <a:r>
              <a:rPr sz="2000" spc="-5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with</a:t>
            </a:r>
            <a:r>
              <a:rPr sz="2000" spc="-30" dirty="0">
                <a:latin typeface="+mn-lt"/>
                <a:cs typeface="Calibri"/>
              </a:rPr>
              <a:t> </a:t>
            </a:r>
            <a:r>
              <a:rPr sz="2000" spc="-10" dirty="0">
                <a:latin typeface="+mn-lt"/>
                <a:cs typeface="Calibri"/>
              </a:rPr>
              <a:t>stretched</a:t>
            </a:r>
            <a:r>
              <a:rPr sz="2000" spc="-3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or</a:t>
            </a:r>
            <a:r>
              <a:rPr sz="2000" spc="-45" dirty="0">
                <a:latin typeface="+mn-lt"/>
                <a:cs typeface="Calibri"/>
              </a:rPr>
              <a:t> </a:t>
            </a:r>
            <a:r>
              <a:rPr sz="2000" spc="-20" dirty="0">
                <a:latin typeface="+mn-lt"/>
                <a:cs typeface="Calibri"/>
              </a:rPr>
              <a:t>torn</a:t>
            </a:r>
            <a:endParaRPr sz="2000" dirty="0">
              <a:latin typeface="+mn-lt"/>
              <a:cs typeface="Calibri"/>
            </a:endParaRPr>
          </a:p>
          <a:p>
            <a:pPr marL="1213485">
              <a:lnSpc>
                <a:spcPct val="100000"/>
              </a:lnSpc>
            </a:pPr>
            <a:r>
              <a:rPr sz="2000" spc="-10" dirty="0">
                <a:latin typeface="+mn-lt"/>
                <a:cs typeface="Calibri"/>
              </a:rPr>
              <a:t>ligaments</a:t>
            </a:r>
            <a:endParaRPr sz="2000" dirty="0">
              <a:latin typeface="+mn-lt"/>
              <a:cs typeface="Calibri"/>
            </a:endParaRPr>
          </a:p>
          <a:p>
            <a:pPr marL="298450" indent="-285750">
              <a:lnSpc>
                <a:spcPct val="100000"/>
              </a:lnSpc>
              <a:spcBef>
                <a:spcPts val="1764"/>
              </a:spcBef>
              <a:buFont typeface="Wingdings"/>
              <a:buChar char=""/>
              <a:tabLst>
                <a:tab pos="298450" algn="l"/>
              </a:tabLst>
            </a:pPr>
            <a:r>
              <a:rPr sz="2600" spc="-10" dirty="0">
                <a:latin typeface="+mn-lt"/>
                <a:cs typeface="Calibri"/>
              </a:rPr>
              <a:t>Frontal</a:t>
            </a:r>
            <a:r>
              <a:rPr sz="2600" spc="-6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view:</a:t>
            </a:r>
            <a:r>
              <a:rPr sz="2600" spc="-6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talus</a:t>
            </a:r>
            <a:r>
              <a:rPr sz="2600" spc="-7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overlaps</a:t>
            </a:r>
            <a:r>
              <a:rPr sz="2600" spc="-7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distal</a:t>
            </a:r>
            <a:r>
              <a:rPr sz="2600" spc="-7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tibia</a:t>
            </a:r>
            <a:r>
              <a:rPr sz="2600" spc="-6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and</a:t>
            </a:r>
            <a:r>
              <a:rPr sz="2600" spc="-65" dirty="0">
                <a:latin typeface="+mn-lt"/>
                <a:cs typeface="Calibri"/>
              </a:rPr>
              <a:t> </a:t>
            </a:r>
            <a:r>
              <a:rPr sz="2600" spc="-10" dirty="0">
                <a:latin typeface="+mn-lt"/>
                <a:cs typeface="Calibri"/>
              </a:rPr>
              <a:t>fibula</a:t>
            </a:r>
            <a:endParaRPr sz="2600" dirty="0">
              <a:latin typeface="+mn-lt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4000" y="1194816"/>
            <a:ext cx="5891784" cy="2566781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545323" y="1139952"/>
            <a:ext cx="2785872" cy="271733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5381" rIns="0" bIns="0" rtlCol="0">
            <a:spAutoFit/>
          </a:bodyPr>
          <a:lstStyle/>
          <a:p>
            <a:pPr marL="20129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Helpful</a:t>
            </a:r>
            <a:r>
              <a:rPr spc="-65" dirty="0">
                <a:latin typeface="+mn-lt"/>
              </a:rPr>
              <a:t> </a:t>
            </a:r>
            <a:r>
              <a:rPr spc="-10" dirty="0">
                <a:latin typeface="+mn-lt"/>
              </a:rPr>
              <a:t>Resources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56565"/>
            <a:ext cx="6861175" cy="1616075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b="1" spc="-20" dirty="0">
                <a:latin typeface="+mn-lt"/>
                <a:cs typeface="Calibri"/>
              </a:rPr>
              <a:t>Sketchfab</a:t>
            </a:r>
            <a:r>
              <a:rPr sz="2800" spc="-20" dirty="0">
                <a:latin typeface="+mn-lt"/>
                <a:cs typeface="Calibri"/>
              </a:rPr>
              <a:t>:</a:t>
            </a:r>
            <a:r>
              <a:rPr sz="2800" spc="95" dirty="0">
                <a:latin typeface="+mn-lt"/>
                <a:cs typeface="Calibri"/>
              </a:rPr>
              <a:t> </a:t>
            </a:r>
            <a:r>
              <a:rPr sz="2800" u="sng" spc="-3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https://sketchfab.com/3d-</a:t>
            </a:r>
            <a:r>
              <a:rPr sz="2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models/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Access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3D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images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bones</a:t>
            </a:r>
            <a:endParaRPr sz="2400" dirty="0">
              <a:latin typeface="+mn-lt"/>
              <a:cs typeface="Calibri"/>
            </a:endParaRPr>
          </a:p>
          <a:p>
            <a:pPr marL="1155700" lvl="2" indent="-228600">
              <a:lnSpc>
                <a:spcPct val="100000"/>
              </a:lnSpc>
              <a:spcBef>
                <a:spcPts val="280"/>
              </a:spcBef>
              <a:buFont typeface="Arial MT"/>
              <a:buChar char="•"/>
              <a:tabLst>
                <a:tab pos="1155700" algn="l"/>
              </a:tabLst>
            </a:pPr>
            <a:r>
              <a:rPr sz="2000" dirty="0">
                <a:latin typeface="+mn-lt"/>
                <a:cs typeface="Calibri"/>
              </a:rPr>
              <a:t>Can</a:t>
            </a:r>
            <a:r>
              <a:rPr sz="2000" spc="-45" dirty="0">
                <a:latin typeface="+mn-lt"/>
                <a:cs typeface="Calibri"/>
              </a:rPr>
              <a:t> </a:t>
            </a:r>
            <a:r>
              <a:rPr sz="2000" spc="-10" dirty="0">
                <a:latin typeface="+mn-lt"/>
                <a:cs typeface="Calibri"/>
              </a:rPr>
              <a:t>tilt/rotate</a:t>
            </a:r>
            <a:r>
              <a:rPr sz="2000" spc="-20" dirty="0">
                <a:latin typeface="+mn-lt"/>
                <a:cs typeface="Calibri"/>
              </a:rPr>
              <a:t> </a:t>
            </a:r>
            <a:r>
              <a:rPr sz="2000" spc="-10" dirty="0">
                <a:latin typeface="+mn-lt"/>
                <a:cs typeface="Calibri"/>
              </a:rPr>
              <a:t>images</a:t>
            </a:r>
            <a:endParaRPr sz="2000" dirty="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spcBef>
                <a:spcPts val="190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spc="-10" dirty="0">
                <a:latin typeface="+mn-lt"/>
                <a:cs typeface="Calibri"/>
              </a:rPr>
              <a:t>Labelling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2244654-D93C-472E-B735-8134B4FC4A0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C27F429-6647-4205-8098-1FC5872B4CF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F010174-8CDF-490F-9A93-E5577507DB11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404</Words>
  <Application>Microsoft Office PowerPoint</Application>
  <PresentationFormat>Widescreen</PresentationFormat>
  <Paragraphs>78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Aptos</vt:lpstr>
      <vt:lpstr>Aptos Display</vt:lpstr>
      <vt:lpstr>Arial</vt:lpstr>
      <vt:lpstr>Arial MT</vt:lpstr>
      <vt:lpstr>Calibri</vt:lpstr>
      <vt:lpstr>Calibri Light</vt:lpstr>
      <vt:lpstr>Wingdings</vt:lpstr>
      <vt:lpstr>Office Theme</vt:lpstr>
      <vt:lpstr>MRAD 204:</vt:lpstr>
      <vt:lpstr>Affiliated Readings</vt:lpstr>
      <vt:lpstr>Overview</vt:lpstr>
      <vt:lpstr>Proximal Tibia &amp; Fibula Review</vt:lpstr>
      <vt:lpstr>Proximal Tibia &amp; Fibula Review</vt:lpstr>
      <vt:lpstr>Proximal Tibia &amp; Fibula Review</vt:lpstr>
      <vt:lpstr>Distal Tibia &amp; Fibula</vt:lpstr>
      <vt:lpstr>Distal Tibia &amp; Fibula Teach yourself to recognize the labelled parts of the distal tib/fib:</vt:lpstr>
      <vt:lpstr>Distal Tibia &amp; Fibula</vt:lpstr>
      <vt:lpstr>Ankle Joint</vt:lpstr>
      <vt:lpstr>Helpful Resources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5</cp:revision>
  <cp:lastPrinted>2024-03-14T16:11:12Z</cp:lastPrinted>
  <dcterms:created xsi:type="dcterms:W3CDTF">2023-11-22T04:07:58Z</dcterms:created>
  <dcterms:modified xsi:type="dcterms:W3CDTF">2025-02-06T19:39:35Z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2023-05-05T00:00:00Z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2023-11-22T00:00:00Z</vt:filetime>
  </property>
  <property fmtid="{D5CDD505-2E9C-101B-9397-08002B2CF9AE}" pid="5" name="Producer">
    <vt:lpwstr>Microsoft® PowerPoint® for Microsoft 365</vt:lpwstr>
  </property>
  <property fmtid="{D5CDD505-2E9C-101B-9397-08002B2CF9AE}" pid="6" name="ContentTypeId">
    <vt:lpwstr>0x0101007459FD3E210D7746A66165842CA31B2D</vt:lpwstr>
  </property>
  <property fmtid="{D5CDD505-2E9C-101B-9397-08002B2CF9AE}" pid="7" name="MediaServiceImageTags">
    <vt:lpwstr/>
  </property>
</Properties>
</file>