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5"/>
  </p:notesMasterIdLst>
  <p:sldIdLst>
    <p:sldId id="256" r:id="rId6"/>
    <p:sldId id="437" r:id="rId7"/>
    <p:sldId id="439" r:id="rId8"/>
    <p:sldId id="456" r:id="rId9"/>
    <p:sldId id="457" r:id="rId10"/>
    <p:sldId id="458" r:id="rId11"/>
    <p:sldId id="459" r:id="rId12"/>
    <p:sldId id="460" r:id="rId13"/>
    <p:sldId id="43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61" autoAdjust="0"/>
    <p:restoredTop sz="94660"/>
  </p:normalViewPr>
  <p:slideViewPr>
    <p:cSldViewPr snapToGrid="0">
      <p:cViewPr varScale="1">
        <p:scale>
          <a:sx n="78" d="100"/>
          <a:sy n="78" d="100"/>
        </p:scale>
        <p:origin x="672" y="3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diagrams/_rels/data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5196A4-E8D7-437C-857E-937169106CE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141BCE3-325B-4AF4-BF53-777E60BC83B7}">
      <dgm:prSet/>
      <dgm:spPr/>
      <dgm:t>
        <a:bodyPr/>
        <a:lstStyle/>
        <a:p>
          <a:r>
            <a:rPr lang="en-US"/>
            <a:t>Developing a professional image starts at school</a:t>
          </a:r>
        </a:p>
      </dgm:t>
    </dgm:pt>
    <dgm:pt modelId="{3B6B47EF-11D9-4CA3-99FB-070991E829A0}" type="parTrans" cxnId="{8595F677-7DFA-487F-921F-AAD4A06BF184}">
      <dgm:prSet/>
      <dgm:spPr/>
      <dgm:t>
        <a:bodyPr/>
        <a:lstStyle/>
        <a:p>
          <a:endParaRPr lang="en-US"/>
        </a:p>
      </dgm:t>
    </dgm:pt>
    <dgm:pt modelId="{498362D4-570C-4F0D-8083-C39B49A0E147}" type="sibTrans" cxnId="{8595F677-7DFA-487F-921F-AAD4A06BF184}">
      <dgm:prSet/>
      <dgm:spPr/>
      <dgm:t>
        <a:bodyPr/>
        <a:lstStyle/>
        <a:p>
          <a:endParaRPr lang="en-US"/>
        </a:p>
      </dgm:t>
    </dgm:pt>
    <dgm:pt modelId="{2EDD5918-4F4F-42F1-B567-3067931C87A9}">
      <dgm:prSet/>
      <dgm:spPr/>
      <dgm:t>
        <a:bodyPr/>
        <a:lstStyle/>
        <a:p>
          <a:r>
            <a:rPr lang="en-US"/>
            <a:t>Developing good habits at school will shape your mind to your future success</a:t>
          </a:r>
        </a:p>
      </dgm:t>
    </dgm:pt>
    <dgm:pt modelId="{B857C1FE-DB26-44C0-A598-07981A569647}" type="parTrans" cxnId="{FC1C0517-A307-4EB1-A1BE-3DF392F3E5B4}">
      <dgm:prSet/>
      <dgm:spPr/>
      <dgm:t>
        <a:bodyPr/>
        <a:lstStyle/>
        <a:p>
          <a:endParaRPr lang="en-US"/>
        </a:p>
      </dgm:t>
    </dgm:pt>
    <dgm:pt modelId="{842F6CF8-5FB1-4F9B-9A87-87722E9F83F1}" type="sibTrans" cxnId="{FC1C0517-A307-4EB1-A1BE-3DF392F3E5B4}">
      <dgm:prSet/>
      <dgm:spPr/>
      <dgm:t>
        <a:bodyPr/>
        <a:lstStyle/>
        <a:p>
          <a:endParaRPr lang="en-US"/>
        </a:p>
      </dgm:t>
    </dgm:pt>
    <dgm:pt modelId="{CDAA6FA6-B42E-499B-A9C4-A562DA0726D5}" type="pres">
      <dgm:prSet presAssocID="{685196A4-E8D7-437C-857E-937169106CEA}" presName="root" presStyleCnt="0">
        <dgm:presLayoutVars>
          <dgm:dir/>
          <dgm:resizeHandles val="exact"/>
        </dgm:presLayoutVars>
      </dgm:prSet>
      <dgm:spPr/>
    </dgm:pt>
    <dgm:pt modelId="{5BBD6F7E-219C-4D7B-9D58-AD79192025D2}" type="pres">
      <dgm:prSet presAssocID="{9141BCE3-325B-4AF4-BF53-777E60BC83B7}" presName="compNode" presStyleCnt="0"/>
      <dgm:spPr/>
    </dgm:pt>
    <dgm:pt modelId="{FCDA6D2B-7B25-4768-8919-001E91C0E4B6}" type="pres">
      <dgm:prSet presAssocID="{9141BCE3-325B-4AF4-BF53-777E60BC83B7}" presName="bgRect" presStyleLbl="bgShp" presStyleIdx="0" presStyleCnt="2"/>
      <dgm:spPr/>
    </dgm:pt>
    <dgm:pt modelId="{3513187A-2A6E-497D-96BE-4AD0402F492E}" type="pres">
      <dgm:prSet presAssocID="{9141BCE3-325B-4AF4-BF53-777E60BC83B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9C43A4DF-0CB4-4346-87E3-99C85DB94372}" type="pres">
      <dgm:prSet presAssocID="{9141BCE3-325B-4AF4-BF53-777E60BC83B7}" presName="spaceRect" presStyleCnt="0"/>
      <dgm:spPr/>
    </dgm:pt>
    <dgm:pt modelId="{2E93BB09-3535-4044-B065-895BF48A5AF7}" type="pres">
      <dgm:prSet presAssocID="{9141BCE3-325B-4AF4-BF53-777E60BC83B7}" presName="parTx" presStyleLbl="revTx" presStyleIdx="0" presStyleCnt="2">
        <dgm:presLayoutVars>
          <dgm:chMax val="0"/>
          <dgm:chPref val="0"/>
        </dgm:presLayoutVars>
      </dgm:prSet>
      <dgm:spPr/>
    </dgm:pt>
    <dgm:pt modelId="{5607E716-05CC-4E44-942F-7E6B0C60E6F8}" type="pres">
      <dgm:prSet presAssocID="{498362D4-570C-4F0D-8083-C39B49A0E147}" presName="sibTrans" presStyleCnt="0"/>
      <dgm:spPr/>
    </dgm:pt>
    <dgm:pt modelId="{FD3E6E87-15D3-46CB-B69F-7005C2A5A445}" type="pres">
      <dgm:prSet presAssocID="{2EDD5918-4F4F-42F1-B567-3067931C87A9}" presName="compNode" presStyleCnt="0"/>
      <dgm:spPr/>
    </dgm:pt>
    <dgm:pt modelId="{9BCBC45C-B059-41CB-A653-35AAFD866801}" type="pres">
      <dgm:prSet presAssocID="{2EDD5918-4F4F-42F1-B567-3067931C87A9}" presName="bgRect" presStyleLbl="bgShp" presStyleIdx="1" presStyleCnt="2"/>
      <dgm:spPr/>
    </dgm:pt>
    <dgm:pt modelId="{E1A13E81-F205-4D08-A89E-94D2CD46F42E}" type="pres">
      <dgm:prSet presAssocID="{2EDD5918-4F4F-42F1-B567-3067931C87A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656FF497-B445-49AF-AC5B-1706985E7779}" type="pres">
      <dgm:prSet presAssocID="{2EDD5918-4F4F-42F1-B567-3067931C87A9}" presName="spaceRect" presStyleCnt="0"/>
      <dgm:spPr/>
    </dgm:pt>
    <dgm:pt modelId="{303E8150-25E4-4B98-9EC1-80C683364B64}" type="pres">
      <dgm:prSet presAssocID="{2EDD5918-4F4F-42F1-B567-3067931C87A9}" presName="parTx" presStyleLbl="revTx" presStyleIdx="1" presStyleCnt="2">
        <dgm:presLayoutVars>
          <dgm:chMax val="0"/>
          <dgm:chPref val="0"/>
        </dgm:presLayoutVars>
      </dgm:prSet>
      <dgm:spPr/>
    </dgm:pt>
  </dgm:ptLst>
  <dgm:cxnLst>
    <dgm:cxn modelId="{FC1C0517-A307-4EB1-A1BE-3DF392F3E5B4}" srcId="{685196A4-E8D7-437C-857E-937169106CEA}" destId="{2EDD5918-4F4F-42F1-B567-3067931C87A9}" srcOrd="1" destOrd="0" parTransId="{B857C1FE-DB26-44C0-A598-07981A569647}" sibTransId="{842F6CF8-5FB1-4F9B-9A87-87722E9F83F1}"/>
    <dgm:cxn modelId="{D528CD19-508E-43D4-B0A7-DD72324736AE}" type="presOf" srcId="{685196A4-E8D7-437C-857E-937169106CEA}" destId="{CDAA6FA6-B42E-499B-A9C4-A562DA0726D5}" srcOrd="0" destOrd="0" presId="urn:microsoft.com/office/officeart/2018/2/layout/IconVerticalSolidList"/>
    <dgm:cxn modelId="{CF1FFB42-4F17-40AD-AA28-2FD4371CA956}" type="presOf" srcId="{2EDD5918-4F4F-42F1-B567-3067931C87A9}" destId="{303E8150-25E4-4B98-9EC1-80C683364B64}" srcOrd="0" destOrd="0" presId="urn:microsoft.com/office/officeart/2018/2/layout/IconVerticalSolidList"/>
    <dgm:cxn modelId="{8595F677-7DFA-487F-921F-AAD4A06BF184}" srcId="{685196A4-E8D7-437C-857E-937169106CEA}" destId="{9141BCE3-325B-4AF4-BF53-777E60BC83B7}" srcOrd="0" destOrd="0" parTransId="{3B6B47EF-11D9-4CA3-99FB-070991E829A0}" sibTransId="{498362D4-570C-4F0D-8083-C39B49A0E147}"/>
    <dgm:cxn modelId="{A195AF82-4B31-41D6-8A29-F32A3EE4A3B1}" type="presOf" srcId="{9141BCE3-325B-4AF4-BF53-777E60BC83B7}" destId="{2E93BB09-3535-4044-B065-895BF48A5AF7}" srcOrd="0" destOrd="0" presId="urn:microsoft.com/office/officeart/2018/2/layout/IconVerticalSolidList"/>
    <dgm:cxn modelId="{2F6BD5DC-479D-4921-A5DD-E4FAA10D5D2B}" type="presParOf" srcId="{CDAA6FA6-B42E-499B-A9C4-A562DA0726D5}" destId="{5BBD6F7E-219C-4D7B-9D58-AD79192025D2}" srcOrd="0" destOrd="0" presId="urn:microsoft.com/office/officeart/2018/2/layout/IconVerticalSolidList"/>
    <dgm:cxn modelId="{64A9F27C-B63A-4327-928C-4A826521B692}" type="presParOf" srcId="{5BBD6F7E-219C-4D7B-9D58-AD79192025D2}" destId="{FCDA6D2B-7B25-4768-8919-001E91C0E4B6}" srcOrd="0" destOrd="0" presId="urn:microsoft.com/office/officeart/2018/2/layout/IconVerticalSolidList"/>
    <dgm:cxn modelId="{ED2BF625-1DBD-462B-A5E5-20ED7702D35A}" type="presParOf" srcId="{5BBD6F7E-219C-4D7B-9D58-AD79192025D2}" destId="{3513187A-2A6E-497D-96BE-4AD0402F492E}" srcOrd="1" destOrd="0" presId="urn:microsoft.com/office/officeart/2018/2/layout/IconVerticalSolidList"/>
    <dgm:cxn modelId="{F2DBAC9A-7A91-49C2-A357-E13D05DA6A70}" type="presParOf" srcId="{5BBD6F7E-219C-4D7B-9D58-AD79192025D2}" destId="{9C43A4DF-0CB4-4346-87E3-99C85DB94372}" srcOrd="2" destOrd="0" presId="urn:microsoft.com/office/officeart/2018/2/layout/IconVerticalSolidList"/>
    <dgm:cxn modelId="{12BB5997-90C0-463B-8442-969E6136A2D5}" type="presParOf" srcId="{5BBD6F7E-219C-4D7B-9D58-AD79192025D2}" destId="{2E93BB09-3535-4044-B065-895BF48A5AF7}" srcOrd="3" destOrd="0" presId="urn:microsoft.com/office/officeart/2018/2/layout/IconVerticalSolidList"/>
    <dgm:cxn modelId="{BD3AD411-26C8-4F41-8783-6CC656447EBA}" type="presParOf" srcId="{CDAA6FA6-B42E-499B-A9C4-A562DA0726D5}" destId="{5607E716-05CC-4E44-942F-7E6B0C60E6F8}" srcOrd="1" destOrd="0" presId="urn:microsoft.com/office/officeart/2018/2/layout/IconVerticalSolidList"/>
    <dgm:cxn modelId="{74D1BBAE-E5F5-4080-BBCB-92E31A77DDE6}" type="presParOf" srcId="{CDAA6FA6-B42E-499B-A9C4-A562DA0726D5}" destId="{FD3E6E87-15D3-46CB-B69F-7005C2A5A445}" srcOrd="2" destOrd="0" presId="urn:microsoft.com/office/officeart/2018/2/layout/IconVerticalSolidList"/>
    <dgm:cxn modelId="{428AA99A-259C-4F67-94A4-211AAB576998}" type="presParOf" srcId="{FD3E6E87-15D3-46CB-B69F-7005C2A5A445}" destId="{9BCBC45C-B059-41CB-A653-35AAFD866801}" srcOrd="0" destOrd="0" presId="urn:microsoft.com/office/officeart/2018/2/layout/IconVerticalSolidList"/>
    <dgm:cxn modelId="{0599248D-BD7C-49BD-BC5E-E7177695D0EC}" type="presParOf" srcId="{FD3E6E87-15D3-46CB-B69F-7005C2A5A445}" destId="{E1A13E81-F205-4D08-A89E-94D2CD46F42E}" srcOrd="1" destOrd="0" presId="urn:microsoft.com/office/officeart/2018/2/layout/IconVerticalSolidList"/>
    <dgm:cxn modelId="{B309CD8E-5E26-45AF-8925-59AB7722EB8E}" type="presParOf" srcId="{FD3E6E87-15D3-46CB-B69F-7005C2A5A445}" destId="{656FF497-B445-49AF-AC5B-1706985E7779}" srcOrd="2" destOrd="0" presId="urn:microsoft.com/office/officeart/2018/2/layout/IconVerticalSolidList"/>
    <dgm:cxn modelId="{8D350C1C-EF1E-4606-90A0-B953431CDB9D}" type="presParOf" srcId="{FD3E6E87-15D3-46CB-B69F-7005C2A5A445}" destId="{303E8150-25E4-4B98-9EC1-80C683364B6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DA6D2B-7B25-4768-8919-001E91C0E4B6}">
      <dsp:nvSpPr>
        <dsp:cNvPr id="0" name=""/>
        <dsp:cNvSpPr/>
      </dsp:nvSpPr>
      <dsp:spPr>
        <a:xfrm>
          <a:off x="0" y="707092"/>
          <a:ext cx="10515600" cy="130540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13187A-2A6E-497D-96BE-4AD0402F492E}">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93BB09-3535-4044-B065-895BF48A5AF7}">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90000"/>
            </a:lnSpc>
            <a:spcBef>
              <a:spcPct val="0"/>
            </a:spcBef>
            <a:spcAft>
              <a:spcPct val="35000"/>
            </a:spcAft>
            <a:buNone/>
          </a:pPr>
          <a:r>
            <a:rPr lang="en-US" sz="2500" kern="1200"/>
            <a:t>Developing a professional image starts at school</a:t>
          </a:r>
        </a:p>
      </dsp:txBody>
      <dsp:txXfrm>
        <a:off x="1507738" y="707092"/>
        <a:ext cx="9007861" cy="1305401"/>
      </dsp:txXfrm>
    </dsp:sp>
    <dsp:sp modelId="{9BCBC45C-B059-41CB-A653-35AAFD866801}">
      <dsp:nvSpPr>
        <dsp:cNvPr id="0" name=""/>
        <dsp:cNvSpPr/>
      </dsp:nvSpPr>
      <dsp:spPr>
        <a:xfrm>
          <a:off x="0" y="2338844"/>
          <a:ext cx="10515600" cy="130540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A13E81-F205-4D08-A89E-94D2CD46F42E}">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3E8150-25E4-4B98-9EC1-80C683364B64}">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90000"/>
            </a:lnSpc>
            <a:spcBef>
              <a:spcPct val="0"/>
            </a:spcBef>
            <a:spcAft>
              <a:spcPct val="35000"/>
            </a:spcAft>
            <a:buNone/>
          </a:pPr>
          <a:r>
            <a:rPr lang="en-US" sz="2500" kern="1200"/>
            <a:t>Developing good habits at school will shape your mind to your future success</a:t>
          </a:r>
        </a:p>
      </dsp:txBody>
      <dsp:txXfrm>
        <a:off x="1507738" y="2338844"/>
        <a:ext cx="9007861" cy="130540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2023-03-28</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2023-03-28</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2023-03-28</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2023-03-28</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2023-03-28</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i="0" dirty="0">
                <a:effectLst/>
                <a:latin typeface="Futura PT Demi" panose="020B0702020204020303" pitchFamily="34" charset="0"/>
              </a:rPr>
              <a:t>Elements of an Esthetician’s Professional Appearance</a:t>
            </a:r>
            <a:endParaRPr lang="en-CA" b="0" dirty="0">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76586A8-A09C-5A3D-4817-71850DF15C5E}"/>
              </a:ext>
            </a:extLst>
          </p:cNvPr>
          <p:cNvPicPr>
            <a:picLocks noChangeAspect="1"/>
          </p:cNvPicPr>
          <p:nvPr/>
        </p:nvPicPr>
        <p:blipFill>
          <a:blip r:embed="rId2"/>
          <a:stretch>
            <a:fillRect/>
          </a:stretch>
        </p:blipFill>
        <p:spPr>
          <a:xfrm>
            <a:off x="1162050" y="680720"/>
            <a:ext cx="9533655" cy="5696267"/>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CB327-FEEF-A6AF-C2CB-A362A6431E49}"/>
              </a:ext>
            </a:extLst>
          </p:cNvPr>
          <p:cNvSpPr>
            <a:spLocks noGrp="1"/>
          </p:cNvSpPr>
          <p:nvPr>
            <p:ph type="title"/>
          </p:nvPr>
        </p:nvSpPr>
        <p:spPr/>
        <p:txBody>
          <a:bodyPr>
            <a:normAutofit/>
          </a:bodyPr>
          <a:lstStyle/>
          <a:p>
            <a:r>
              <a:rPr lang="en-US" dirty="0">
                <a:latin typeface="Futura PT Demi" panose="020B0702020204020303" pitchFamily="34" charset="0"/>
              </a:rPr>
              <a:t>Why is Important?</a:t>
            </a:r>
          </a:p>
        </p:txBody>
      </p:sp>
      <p:sp>
        <p:nvSpPr>
          <p:cNvPr id="6" name="Content Placeholder 5">
            <a:extLst>
              <a:ext uri="{FF2B5EF4-FFF2-40B4-BE49-F238E27FC236}">
                <a16:creationId xmlns:a16="http://schemas.microsoft.com/office/drawing/2014/main" id="{E487791F-36A7-BB93-0EAF-AA3FD6949D60}"/>
              </a:ext>
            </a:extLst>
          </p:cNvPr>
          <p:cNvSpPr>
            <a:spLocks noGrp="1"/>
          </p:cNvSpPr>
          <p:nvPr>
            <p:ph idx="1"/>
          </p:nvPr>
        </p:nvSpPr>
        <p:spPr/>
        <p:txBody>
          <a:bodyPr anchor="ctr">
            <a:normAutofit/>
          </a:bodyPr>
          <a:lstStyle/>
          <a:p>
            <a:pPr marL="0" indent="0">
              <a:buNone/>
            </a:pPr>
            <a:r>
              <a:rPr lang="en-US" sz="2200" b="0" i="0" dirty="0">
                <a:effectLst/>
                <a:latin typeface="Futura PT Book" panose="020B0502020204020303" pitchFamily="34" charset="0"/>
              </a:rPr>
              <a:t>Making a good first impression is important in any business setting. Your success depends on many factors, including your image and attitude. An esthetician’s appearance and professionalism reflect on the business. Practicing </a:t>
            </a:r>
            <a:r>
              <a:rPr lang="en-US" sz="2200" b="0" i="1" dirty="0">
                <a:effectLst/>
                <a:latin typeface="Futura PT Book" panose="020B0502020204020303" pitchFamily="34" charset="0"/>
              </a:rPr>
              <a:t>good hygiene</a:t>
            </a:r>
            <a:r>
              <a:rPr lang="en-US" sz="2200" b="0" i="0" dirty="0">
                <a:effectLst/>
                <a:latin typeface="Futura PT Book" panose="020B0502020204020303" pitchFamily="34" charset="0"/>
              </a:rPr>
              <a:t>, dressing professionally, and having a </a:t>
            </a:r>
            <a:r>
              <a:rPr lang="en-US" sz="2200" b="0" i="1" dirty="0">
                <a:effectLst/>
                <a:latin typeface="Futura PT Book" panose="020B0502020204020303" pitchFamily="34" charset="0"/>
              </a:rPr>
              <a:t>neat appearance</a:t>
            </a:r>
            <a:r>
              <a:rPr lang="en-US" sz="2200" b="0" i="0" dirty="0">
                <a:effectLst/>
                <a:latin typeface="Futura PT Book" panose="020B0502020204020303" pitchFamily="34" charset="0"/>
              </a:rPr>
              <a:t> all convey a polished image. Additionally, employers, coworkers, and clients appreciate working with someone who has a </a:t>
            </a:r>
            <a:r>
              <a:rPr lang="en-US" sz="2200" b="0" i="1" dirty="0">
                <a:effectLst/>
                <a:latin typeface="Futura PT Book" panose="020B0502020204020303" pitchFamily="34" charset="0"/>
              </a:rPr>
              <a:t>positive attitude</a:t>
            </a:r>
            <a:r>
              <a:rPr lang="en-US" sz="2200" b="0" i="0" dirty="0">
                <a:effectLst/>
                <a:latin typeface="Futura PT Book" panose="020B0502020204020303" pitchFamily="34" charset="0"/>
              </a:rPr>
              <a:t>. This positive attribute will contribute favorably to the team</a:t>
            </a:r>
            <a:endParaRPr lang="en-US" sz="2200" dirty="0">
              <a:latin typeface="Futura PT Book" panose="020B0502020204020303" pitchFamily="34" charset="0"/>
            </a:endParaRPr>
          </a:p>
        </p:txBody>
      </p:sp>
    </p:spTree>
    <p:extLst>
      <p:ext uri="{BB962C8B-B14F-4D97-AF65-F5344CB8AC3E}">
        <p14:creationId xmlns:p14="http://schemas.microsoft.com/office/powerpoint/2010/main" val="2817253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5B55F-4B67-5789-253E-A18F5E83CA24}"/>
              </a:ext>
            </a:extLst>
          </p:cNvPr>
          <p:cNvSpPr>
            <a:spLocks noGrp="1"/>
          </p:cNvSpPr>
          <p:nvPr>
            <p:ph type="title"/>
          </p:nvPr>
        </p:nvSpPr>
        <p:spPr/>
        <p:txBody>
          <a:bodyPr>
            <a:normAutofit/>
          </a:bodyPr>
          <a:lstStyle/>
          <a:p>
            <a:r>
              <a:rPr lang="en-US" sz="4000" dirty="0">
                <a:latin typeface="Futura PT Demi" panose="020B0702020204020303" pitchFamily="34" charset="0"/>
              </a:rPr>
              <a:t>Why do you need to wear your uniforms?</a:t>
            </a:r>
          </a:p>
        </p:txBody>
      </p:sp>
      <p:graphicFrame>
        <p:nvGraphicFramePr>
          <p:cNvPr id="5" name="Content Placeholder 2">
            <a:extLst>
              <a:ext uri="{FF2B5EF4-FFF2-40B4-BE49-F238E27FC236}">
                <a16:creationId xmlns:a16="http://schemas.microsoft.com/office/drawing/2014/main" id="{FBC93B32-1DB5-2B4E-DFD9-A0C2B150740B}"/>
              </a:ext>
            </a:extLst>
          </p:cNvPr>
          <p:cNvGraphicFramePr>
            <a:graphicFrameLocks noGrp="1"/>
          </p:cNvGraphicFramePr>
          <p:nvPr>
            <p:ph idx="1"/>
            <p:extLst>
              <p:ext uri="{D42A27DB-BD31-4B8C-83A1-F6EECF244321}">
                <p14:modId xmlns:p14="http://schemas.microsoft.com/office/powerpoint/2010/main" val="317515074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8348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6B7BF-8976-59BA-8D0F-EC38E6F02A6D}"/>
              </a:ext>
            </a:extLst>
          </p:cNvPr>
          <p:cNvSpPr>
            <a:spLocks noGrp="1"/>
          </p:cNvSpPr>
          <p:nvPr>
            <p:ph type="title"/>
          </p:nvPr>
        </p:nvSpPr>
        <p:spPr/>
        <p:txBody>
          <a:bodyPr/>
          <a:lstStyle/>
          <a:p>
            <a:r>
              <a:rPr lang="en-US" dirty="0">
                <a:latin typeface="Futura PT Demi" panose="020B0702020204020303" pitchFamily="34" charset="0"/>
              </a:rPr>
              <a:t>Why being on time is important </a:t>
            </a:r>
          </a:p>
        </p:txBody>
      </p:sp>
      <p:sp>
        <p:nvSpPr>
          <p:cNvPr id="3" name="Content Placeholder 2">
            <a:extLst>
              <a:ext uri="{FF2B5EF4-FFF2-40B4-BE49-F238E27FC236}">
                <a16:creationId xmlns:a16="http://schemas.microsoft.com/office/drawing/2014/main" id="{D7488C87-3448-C86E-4682-C3EB1149E966}"/>
              </a:ext>
            </a:extLst>
          </p:cNvPr>
          <p:cNvSpPr>
            <a:spLocks noGrp="1"/>
          </p:cNvSpPr>
          <p:nvPr>
            <p:ph idx="1"/>
          </p:nvPr>
        </p:nvSpPr>
        <p:spPr>
          <a:xfrm>
            <a:off x="631723" y="1874787"/>
            <a:ext cx="10515600" cy="4351338"/>
          </a:xfrm>
        </p:spPr>
        <p:txBody>
          <a:bodyPr/>
          <a:lstStyle/>
          <a:p>
            <a:pPr marL="0" indent="0">
              <a:buNone/>
            </a:pPr>
            <a:r>
              <a:rPr lang="en-US" b="0" i="0" dirty="0">
                <a:effectLst/>
                <a:latin typeface="Futura PT Book" panose="020B0502020204020303" pitchFamily="34" charset="0"/>
              </a:rPr>
              <a:t>Being </a:t>
            </a:r>
            <a:r>
              <a:rPr lang="en-US" b="0" i="1" dirty="0">
                <a:effectLst/>
                <a:latin typeface="Futura PT Book" panose="020B0502020204020303" pitchFamily="34" charset="0"/>
              </a:rPr>
              <a:t>dependable</a:t>
            </a:r>
            <a:r>
              <a:rPr lang="en-US" b="0" i="0" dirty="0">
                <a:effectLst/>
                <a:latin typeface="Futura PT Book" panose="020B0502020204020303" pitchFamily="34" charset="0"/>
              </a:rPr>
              <a:t> and </a:t>
            </a:r>
            <a:r>
              <a:rPr lang="en-US" b="0" i="1" dirty="0">
                <a:effectLst/>
                <a:latin typeface="Futura PT Book" panose="020B0502020204020303" pitchFamily="34" charset="0"/>
              </a:rPr>
              <a:t>providing excellent customer service</a:t>
            </a:r>
            <a:r>
              <a:rPr lang="en-US" b="0" i="0" dirty="0">
                <a:effectLst/>
                <a:latin typeface="Futura PT Book" panose="020B0502020204020303" pitchFamily="34" charset="0"/>
              </a:rPr>
              <a:t> is imperative. Professionalism includes being </a:t>
            </a:r>
            <a:r>
              <a:rPr lang="en-US" b="0" i="1" dirty="0">
                <a:effectLst/>
                <a:latin typeface="Futura PT Book" panose="020B0502020204020303" pitchFamily="34" charset="0"/>
              </a:rPr>
              <a:t>prepared</a:t>
            </a:r>
            <a:r>
              <a:rPr lang="en-US" b="0" i="0" dirty="0">
                <a:effectLst/>
                <a:latin typeface="Futura PT Book" panose="020B0502020204020303" pitchFamily="34" charset="0"/>
              </a:rPr>
              <a:t>, that is, taking the initiative to plan enough time to set up the room before the day begins. Plan on arriving at least 30 minutes prior to the start of your shift to make sure your room is well stocked and that all your electrical equipment is in working order. You will project a calm, confident image if you and your treatment room or station are clean, organized, and fully prepared for you to provide treatments</a:t>
            </a:r>
            <a:endParaRPr lang="en-US" dirty="0">
              <a:latin typeface="Futura PT Book" panose="020B0502020204020303" pitchFamily="34" charset="0"/>
            </a:endParaRPr>
          </a:p>
        </p:txBody>
      </p:sp>
    </p:spTree>
    <p:extLst>
      <p:ext uri="{BB962C8B-B14F-4D97-AF65-F5344CB8AC3E}">
        <p14:creationId xmlns:p14="http://schemas.microsoft.com/office/powerpoint/2010/main" val="3491205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F606A-8894-6EAB-FE98-A55F1BDE20D7}"/>
              </a:ext>
            </a:extLst>
          </p:cNvPr>
          <p:cNvSpPr>
            <a:spLocks noGrp="1"/>
          </p:cNvSpPr>
          <p:nvPr>
            <p:ph type="title"/>
          </p:nvPr>
        </p:nvSpPr>
        <p:spPr>
          <a:xfrm>
            <a:off x="838199" y="365126"/>
            <a:ext cx="8256640" cy="780184"/>
          </a:xfrm>
        </p:spPr>
        <p:txBody>
          <a:bodyPr>
            <a:noAutofit/>
          </a:bodyPr>
          <a:lstStyle/>
          <a:p>
            <a:r>
              <a:rPr lang="en-US" b="1" i="0" dirty="0">
                <a:solidFill>
                  <a:srgbClr val="A21D22"/>
                </a:solidFill>
                <a:effectLst/>
                <a:latin typeface="Futura PT Demi" panose="020B0702020204020303" pitchFamily="34" charset="0"/>
              </a:rPr>
              <a:t>Professional Image Checklist</a:t>
            </a:r>
            <a:endParaRPr lang="en-US" dirty="0">
              <a:solidFill>
                <a:srgbClr val="A21D22"/>
              </a:solidFill>
              <a:latin typeface="Futura PT Demi" panose="020B0702020204020303" pitchFamily="34" charset="0"/>
            </a:endParaRPr>
          </a:p>
        </p:txBody>
      </p:sp>
      <p:sp>
        <p:nvSpPr>
          <p:cNvPr id="3" name="Content Placeholder 2">
            <a:extLst>
              <a:ext uri="{FF2B5EF4-FFF2-40B4-BE49-F238E27FC236}">
                <a16:creationId xmlns:a16="http://schemas.microsoft.com/office/drawing/2014/main" id="{83211F7D-F3B7-4FC5-F76B-DB73F47C5578}"/>
              </a:ext>
            </a:extLst>
          </p:cNvPr>
          <p:cNvSpPr>
            <a:spLocks noGrp="1"/>
          </p:cNvSpPr>
          <p:nvPr>
            <p:ph idx="1"/>
          </p:nvPr>
        </p:nvSpPr>
        <p:spPr>
          <a:xfrm>
            <a:off x="582562" y="1460240"/>
            <a:ext cx="10515600" cy="5504582"/>
          </a:xfrm>
        </p:spPr>
        <p:txBody>
          <a:bodyPr>
            <a:normAutofit fontScale="55000" lnSpcReduction="20000"/>
          </a:bodyPr>
          <a:lstStyle/>
          <a:p>
            <a:pPr algn="l">
              <a:buFont typeface="Arial" panose="020B0604020202020204" pitchFamily="34" charset="0"/>
              <a:buChar char="•"/>
            </a:pPr>
            <a:r>
              <a:rPr lang="en-US" sz="3300" b="1" i="0" dirty="0">
                <a:effectLst/>
                <a:latin typeface="Futura PT Book" panose="020B0502020204020303" pitchFamily="34" charset="0"/>
              </a:rPr>
              <a:t>Well-groomed hair.</a:t>
            </a:r>
            <a:r>
              <a:rPr lang="en-US" sz="3300" b="0" i="0" dirty="0">
                <a:effectLst/>
                <a:latin typeface="Futura PT Book" panose="020B0502020204020303" pitchFamily="34" charset="0"/>
              </a:rPr>
              <a:t> Hair should be clean and neatly styled and pulled back if worn long. A good cut and color are key to a professional appearance in esthetics. Be diligent about keeping hair in healthy condition. Healthy, beautiful hair is linked to healthy, beautiful skin. Keep hair up and away from clients at all times during treatment. Never let your hair brush against your client’s skin.</a:t>
            </a:r>
          </a:p>
          <a:p>
            <a:pPr algn="l">
              <a:buFont typeface="Arial" panose="020B0604020202020204" pitchFamily="34" charset="0"/>
              <a:buChar char="•"/>
            </a:pPr>
            <a:r>
              <a:rPr lang="en-US" sz="3300" b="1" i="0" dirty="0">
                <a:effectLst/>
                <a:latin typeface="Futura PT Book" panose="020B0502020204020303" pitchFamily="34" charset="0"/>
              </a:rPr>
              <a:t>Minimal accessories.</a:t>
            </a:r>
            <a:r>
              <a:rPr lang="en-US" sz="3300" b="0" i="0" dirty="0">
                <a:effectLst/>
                <a:latin typeface="Futura PT Book" panose="020B0502020204020303" pitchFamily="34" charset="0"/>
              </a:rPr>
              <a:t> Jewelry should be kept to a minimum—no jangling bracelets, dangling earrings, long necklaces, or large rings.</a:t>
            </a:r>
          </a:p>
          <a:p>
            <a:pPr algn="l">
              <a:buFont typeface="Arial" panose="020B0604020202020204" pitchFamily="34" charset="0"/>
              <a:buChar char="•"/>
            </a:pPr>
            <a:r>
              <a:rPr lang="en-US" sz="3300" b="1" i="0" dirty="0">
                <a:effectLst/>
                <a:latin typeface="Futura PT Book" panose="020B0502020204020303" pitchFamily="34" charset="0"/>
              </a:rPr>
              <a:t>Skin.</a:t>
            </a:r>
            <a:r>
              <a:rPr lang="en-US" sz="3300" b="0" i="0" dirty="0">
                <a:effectLst/>
                <a:latin typeface="Futura PT Book" panose="020B0502020204020303" pitchFamily="34" charset="0"/>
              </a:rPr>
              <a:t> A professional esthetician’s skin is a reflection of their own expertise and the proficiency of their skin care establishment. We must be a reflection of the skin care industry by using professional skin care and taking care of our skin.</a:t>
            </a:r>
          </a:p>
          <a:p>
            <a:pPr algn="l">
              <a:buFont typeface="Arial" panose="020B0604020202020204" pitchFamily="34" charset="0"/>
              <a:buChar char="•"/>
            </a:pPr>
            <a:r>
              <a:rPr lang="en-US" sz="3300" b="1" i="0" dirty="0">
                <a:effectLst/>
                <a:latin typeface="Futura PT Book" panose="020B0502020204020303" pitchFamily="34" charset="0"/>
              </a:rPr>
              <a:t>Well-groomed nails.</a:t>
            </a:r>
            <a:r>
              <a:rPr lang="en-US" sz="3300" b="0" i="0" dirty="0">
                <a:effectLst/>
                <a:latin typeface="Futura PT Book" panose="020B0502020204020303" pitchFamily="34" charset="0"/>
              </a:rPr>
              <a:t> </a:t>
            </a:r>
            <a:r>
              <a:rPr lang="en-US" sz="3300" b="1" i="0" dirty="0">
                <a:effectLst/>
                <a:latin typeface="Futura PT Book" panose="020B0502020204020303" pitchFamily="34" charset="0"/>
              </a:rPr>
              <a:t>Short nails are a must </a:t>
            </a:r>
            <a:r>
              <a:rPr lang="en-US" sz="3300" b="0" i="0" dirty="0">
                <a:effectLst/>
                <a:latin typeface="Futura PT Book" panose="020B0502020204020303" pitchFamily="34" charset="0"/>
              </a:rPr>
              <a:t>so that the client is never scratched. Well-manicured, short nails with no polish or light polish are acceptable in most working environments.</a:t>
            </a:r>
          </a:p>
          <a:p>
            <a:pPr algn="l">
              <a:buFont typeface="Arial" panose="020B0604020202020204" pitchFamily="34" charset="0"/>
              <a:buChar char="•"/>
            </a:pPr>
            <a:r>
              <a:rPr lang="en-US" sz="3300" b="1" i="0" dirty="0">
                <a:effectLst/>
                <a:latin typeface="Futura PT Book" panose="020B0502020204020303" pitchFamily="34" charset="0"/>
              </a:rPr>
              <a:t>Makeup.</a:t>
            </a:r>
            <a:r>
              <a:rPr lang="en-US" sz="3300" b="0" i="0" dirty="0">
                <a:effectLst/>
                <a:latin typeface="Futura PT Book" panose="020B0502020204020303" pitchFamily="34" charset="0"/>
              </a:rPr>
              <a:t> Wear makeup to reflect the image of the spa or salon you are working for. Light makeup is acceptable with well-groomed brows.</a:t>
            </a:r>
          </a:p>
          <a:p>
            <a:pPr algn="l">
              <a:buFont typeface="Arial" panose="020B0604020202020204" pitchFamily="34" charset="0"/>
              <a:buChar char="•"/>
            </a:pPr>
            <a:r>
              <a:rPr lang="en-US" sz="3300" b="1" i="0" dirty="0">
                <a:effectLst/>
                <a:latin typeface="Futura PT Book" panose="020B0502020204020303" pitchFamily="34" charset="0"/>
              </a:rPr>
              <a:t>Proper uniform.</a:t>
            </a:r>
            <a:r>
              <a:rPr lang="en-US" sz="3300" b="0" i="0" dirty="0">
                <a:effectLst/>
                <a:latin typeface="Futura PT Book" panose="020B0502020204020303" pitchFamily="34" charset="0"/>
              </a:rPr>
              <a:t> Your lab coat, scrubs, uniform, or apron should be spotless, freshly laundered, crisp, and ironed. Comfortable, closed-toed shoes, in accordance with your state board guidelines, are also part of the uniform.</a:t>
            </a:r>
          </a:p>
          <a:p>
            <a:pPr algn="l">
              <a:buFont typeface="Arial" panose="020B0604020202020204" pitchFamily="34" charset="0"/>
              <a:buChar char="•"/>
            </a:pPr>
            <a:r>
              <a:rPr lang="en-US" sz="3300" b="1" i="0" dirty="0">
                <a:effectLst/>
                <a:latin typeface="Futura PT Book" panose="020B0502020204020303" pitchFamily="34" charset="0"/>
              </a:rPr>
              <a:t>Positive energy and a healthy lifestyle.</a:t>
            </a:r>
            <a:r>
              <a:rPr lang="en-US" sz="3300" b="0" i="0" dirty="0">
                <a:effectLst/>
                <a:latin typeface="Futura PT Book" panose="020B0502020204020303" pitchFamily="34" charset="0"/>
              </a:rPr>
              <a:t> A genuine smile, good posture, eye contact, and an engaging handshake will convey that you have a positive attitude, vitality, and energy. Energy may be hard to come by with a busy schedule. One way to maintain it is with healthy eating and drinking plenty of water. Working on multiple clients relies on having plenty of energy throughout your shift. The last client should have the same experience as the first client of the day. Rest, relaxation, hobbies and healthy eating will assist the esthetician to have longevity in the spa industry.</a:t>
            </a:r>
          </a:p>
          <a:p>
            <a:pPr marL="0" indent="0">
              <a:buNone/>
            </a:pPr>
            <a:endParaRPr lang="en-US" dirty="0"/>
          </a:p>
        </p:txBody>
      </p:sp>
    </p:spTree>
    <p:extLst>
      <p:ext uri="{BB962C8B-B14F-4D97-AF65-F5344CB8AC3E}">
        <p14:creationId xmlns:p14="http://schemas.microsoft.com/office/powerpoint/2010/main" val="817371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D2E12-C190-ECCD-8002-A71814896362}"/>
              </a:ext>
            </a:extLst>
          </p:cNvPr>
          <p:cNvSpPr>
            <a:spLocks noGrp="1"/>
          </p:cNvSpPr>
          <p:nvPr>
            <p:ph type="title"/>
          </p:nvPr>
        </p:nvSpPr>
        <p:spPr/>
        <p:txBody>
          <a:bodyPr/>
          <a:lstStyle/>
          <a:p>
            <a:r>
              <a:rPr lang="en-US" dirty="0">
                <a:solidFill>
                  <a:srgbClr val="A21D22"/>
                </a:solidFill>
                <a:latin typeface="Futura PT Demi" panose="020B0702020204020303" pitchFamily="34" charset="0"/>
              </a:rPr>
              <a:t>Practical Exams </a:t>
            </a:r>
          </a:p>
        </p:txBody>
      </p:sp>
      <p:sp>
        <p:nvSpPr>
          <p:cNvPr id="3" name="Content Placeholder 2">
            <a:extLst>
              <a:ext uri="{FF2B5EF4-FFF2-40B4-BE49-F238E27FC236}">
                <a16:creationId xmlns:a16="http://schemas.microsoft.com/office/drawing/2014/main" id="{F8284DA6-0DDB-9008-530D-54835B29462C}"/>
              </a:ext>
            </a:extLst>
          </p:cNvPr>
          <p:cNvSpPr>
            <a:spLocks noGrp="1"/>
          </p:cNvSpPr>
          <p:nvPr>
            <p:ph idx="1"/>
          </p:nvPr>
        </p:nvSpPr>
        <p:spPr/>
        <p:txBody>
          <a:bodyPr>
            <a:normAutofit fontScale="92500" lnSpcReduction="20000"/>
          </a:bodyPr>
          <a:lstStyle/>
          <a:p>
            <a:pPr marL="0" indent="0">
              <a:buNone/>
            </a:pPr>
            <a:r>
              <a:rPr lang="en-US" dirty="0">
                <a:latin typeface="Futura PT Book" panose="020B0502020204020303" pitchFamily="34" charset="0"/>
              </a:rPr>
              <a:t>You will be deducted marks from your practical exams on the following:</a:t>
            </a:r>
          </a:p>
          <a:p>
            <a:r>
              <a:rPr lang="en-US" b="1" dirty="0">
                <a:solidFill>
                  <a:srgbClr val="575757"/>
                </a:solidFill>
                <a:latin typeface="Futura PT Book" panose="020B0502020204020303" pitchFamily="34" charset="0"/>
              </a:rPr>
              <a:t>Poorly </a:t>
            </a:r>
            <a:r>
              <a:rPr lang="en-US" b="1" i="0" dirty="0">
                <a:solidFill>
                  <a:srgbClr val="575757"/>
                </a:solidFill>
                <a:effectLst/>
                <a:latin typeface="Futura PT Book" panose="020B0502020204020303" pitchFamily="34" charset="0"/>
              </a:rPr>
              <a:t>groomed hair.</a:t>
            </a:r>
            <a:r>
              <a:rPr lang="en-US" b="0" i="0" dirty="0">
                <a:solidFill>
                  <a:srgbClr val="575757"/>
                </a:solidFill>
                <a:effectLst/>
                <a:latin typeface="Futura PT Book" panose="020B0502020204020303" pitchFamily="34" charset="0"/>
              </a:rPr>
              <a:t> </a:t>
            </a:r>
          </a:p>
          <a:p>
            <a:pPr algn="l">
              <a:buFont typeface="Arial" panose="020B0604020202020204" pitchFamily="34" charset="0"/>
              <a:buChar char="•"/>
            </a:pPr>
            <a:r>
              <a:rPr lang="en-US" b="1" dirty="0">
                <a:solidFill>
                  <a:srgbClr val="575757"/>
                </a:solidFill>
                <a:latin typeface="Futura PT Book" panose="020B0502020204020303" pitchFamily="34" charset="0"/>
              </a:rPr>
              <a:t>Wearing </a:t>
            </a:r>
            <a:r>
              <a:rPr lang="en-US" b="1" i="0" dirty="0">
                <a:solidFill>
                  <a:srgbClr val="575757"/>
                </a:solidFill>
                <a:effectLst/>
                <a:latin typeface="Futura PT Book" panose="020B0502020204020303" pitchFamily="34" charset="0"/>
              </a:rPr>
              <a:t>accessories.</a:t>
            </a:r>
            <a:r>
              <a:rPr lang="en-US" b="0" i="0" dirty="0">
                <a:solidFill>
                  <a:srgbClr val="575757"/>
                </a:solidFill>
                <a:effectLst/>
                <a:latin typeface="Futura PT Book" panose="020B0502020204020303" pitchFamily="34" charset="0"/>
              </a:rPr>
              <a:t> Jewelry should be kept to a minimum—no jangling bracelets, dangling earrings, long necklaces, or large rings.</a:t>
            </a:r>
          </a:p>
          <a:p>
            <a:pPr algn="l">
              <a:buFont typeface="Arial" panose="020B0604020202020204" pitchFamily="34" charset="0"/>
              <a:buChar char="•"/>
            </a:pPr>
            <a:r>
              <a:rPr lang="en-US" b="1" dirty="0">
                <a:solidFill>
                  <a:srgbClr val="575757"/>
                </a:solidFill>
                <a:latin typeface="Futura PT Book" panose="020B0502020204020303" pitchFamily="34" charset="0"/>
              </a:rPr>
              <a:t>Long</a:t>
            </a:r>
            <a:r>
              <a:rPr lang="en-US" b="1" i="0" dirty="0">
                <a:solidFill>
                  <a:srgbClr val="575757"/>
                </a:solidFill>
                <a:effectLst/>
                <a:latin typeface="Futura PT Book" panose="020B0502020204020303" pitchFamily="34" charset="0"/>
              </a:rPr>
              <a:t> nails.</a:t>
            </a:r>
            <a:r>
              <a:rPr lang="en-US" b="0" i="0" dirty="0">
                <a:solidFill>
                  <a:srgbClr val="575757"/>
                </a:solidFill>
                <a:effectLst/>
                <a:latin typeface="Futura PT Book" panose="020B0502020204020303" pitchFamily="34" charset="0"/>
              </a:rPr>
              <a:t> Long nails of any kind will not be accepted </a:t>
            </a:r>
          </a:p>
          <a:p>
            <a:pPr algn="l">
              <a:buFont typeface="Arial" panose="020B0604020202020204" pitchFamily="34" charset="0"/>
              <a:buChar char="•"/>
            </a:pPr>
            <a:r>
              <a:rPr lang="en-US" b="1" i="0" dirty="0">
                <a:solidFill>
                  <a:srgbClr val="575757"/>
                </a:solidFill>
                <a:effectLst/>
                <a:latin typeface="Futura PT Book" panose="020B0502020204020303" pitchFamily="34" charset="0"/>
              </a:rPr>
              <a:t>No proper uniform.</a:t>
            </a:r>
            <a:r>
              <a:rPr lang="en-US" b="0" i="0" dirty="0">
                <a:solidFill>
                  <a:srgbClr val="575757"/>
                </a:solidFill>
                <a:effectLst/>
                <a:latin typeface="Futura PT Book" panose="020B0502020204020303" pitchFamily="34" charset="0"/>
              </a:rPr>
              <a:t> Your lab coat, scrubs, uniform, or apron should be spotless, freshly laundered, crisp, and ironed. Comfortable, closed-toed shoes, in accordance with your state board guidelines, are also part of the uniform.</a:t>
            </a:r>
          </a:p>
          <a:p>
            <a:r>
              <a:rPr lang="en-US" b="1" dirty="0">
                <a:latin typeface="Futura PT Book" panose="020B0502020204020303" pitchFamily="34" charset="0"/>
              </a:rPr>
              <a:t>Timing, </a:t>
            </a:r>
            <a:r>
              <a:rPr lang="en-US" dirty="0">
                <a:latin typeface="Futura PT Book" panose="020B0502020204020303" pitchFamily="34" charset="0"/>
              </a:rPr>
              <a:t>you should be on time and show up on time</a:t>
            </a:r>
          </a:p>
          <a:p>
            <a:r>
              <a:rPr lang="en-US" b="1" dirty="0">
                <a:latin typeface="Futura PT Book" panose="020B0502020204020303" pitchFamily="34" charset="0"/>
              </a:rPr>
              <a:t>Organization, </a:t>
            </a:r>
            <a:r>
              <a:rPr lang="en-US" dirty="0">
                <a:latin typeface="Futura PT Book" panose="020B0502020204020303" pitchFamily="34" charset="0"/>
              </a:rPr>
              <a:t>your treatments space should be spotless and ready ahead of time </a:t>
            </a:r>
          </a:p>
          <a:p>
            <a:pPr marL="0" indent="0">
              <a:buNone/>
            </a:pPr>
            <a:r>
              <a:rPr lang="en-US" b="1" dirty="0">
                <a:solidFill>
                  <a:srgbClr val="FF0000"/>
                </a:solidFill>
                <a:latin typeface="Futura PT Book" panose="020B0502020204020303" pitchFamily="34" charset="0"/>
              </a:rPr>
              <a:t>                                      THERE WILL BE NO EXEPTIONS !!</a:t>
            </a:r>
          </a:p>
        </p:txBody>
      </p:sp>
    </p:spTree>
    <p:extLst>
      <p:ext uri="{BB962C8B-B14F-4D97-AF65-F5344CB8AC3E}">
        <p14:creationId xmlns:p14="http://schemas.microsoft.com/office/powerpoint/2010/main" val="1374272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14BE0CAC-6E5C-9054-25A6-E82CD5B0F4D7}"/>
              </a:ext>
            </a:extLst>
          </p:cNvPr>
          <p:cNvPicPr>
            <a:picLocks noGrp="1" noChangeAspect="1"/>
          </p:cNvPicPr>
          <p:nvPr>
            <p:ph idx="1"/>
          </p:nvPr>
        </p:nvPicPr>
        <p:blipFill>
          <a:blip r:embed="rId2"/>
          <a:stretch>
            <a:fillRect/>
          </a:stretch>
        </p:blipFill>
        <p:spPr>
          <a:xfrm>
            <a:off x="643467" y="1929553"/>
            <a:ext cx="10905066" cy="2998892"/>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12593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8193</TotalTime>
  <Words>721</Words>
  <Application>Microsoft Office PowerPoint</Application>
  <PresentationFormat>Widescreen</PresentationFormat>
  <Paragraphs>26</Paragraphs>
  <Slides>9</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9</vt:i4>
      </vt:variant>
    </vt:vector>
  </HeadingPairs>
  <TitlesOfParts>
    <vt:vector size="16" baseType="lpstr">
      <vt:lpstr>Arial</vt:lpstr>
      <vt:lpstr>Calibri</vt:lpstr>
      <vt:lpstr>Calibri Light</vt:lpstr>
      <vt:lpstr>Futura PT Book</vt:lpstr>
      <vt:lpstr>Futura PT Demi</vt:lpstr>
      <vt:lpstr>Custom Design</vt:lpstr>
      <vt:lpstr>Office Theme</vt:lpstr>
      <vt:lpstr>PowerPoint Presentation</vt:lpstr>
      <vt:lpstr>PowerPoint Presentation</vt:lpstr>
      <vt:lpstr>Why is Important?</vt:lpstr>
      <vt:lpstr>Why do you need to wear your uniforms?</vt:lpstr>
      <vt:lpstr>Why being on time is important </vt:lpstr>
      <vt:lpstr>Professional Image Checklist</vt:lpstr>
      <vt:lpstr>Practical Exams </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243</cp:revision>
  <dcterms:created xsi:type="dcterms:W3CDTF">2020-02-19T20:43:13Z</dcterms:created>
  <dcterms:modified xsi:type="dcterms:W3CDTF">2023-03-28T19:19:18Z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