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y="6858000" cx="12192000"/>
  <p:notesSz cx="12192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GoogleSlidesCustomDataVersion2">
      <go:slidesCustomData xmlns:go="http://customooxmlschemas.google.com/" r:id="rId34" roundtripDataSignature="AMtx7mhSpkXEuLr5JavS1EoHHdtZMolHX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3BD7B44-099A-4AED-BF9B-2B712CEAC44B}">
  <a:tblStyle styleId="{43BD7B44-099A-4AED-BF9B-2B712CEAC44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34" Type="http://customschemas.google.com/relationships/presentationmetadata" Target="meta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5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6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6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7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8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9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9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0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0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1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5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7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8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8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9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9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0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0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2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2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5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6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6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7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obj">
  <p:cSld name="OBJECT">
    <p:bg>
      <p:bgPr>
        <a:solidFill>
          <a:schemeClr val="lt1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9"/>
          <p:cNvSpPr/>
          <p:nvPr/>
        </p:nvSpPr>
        <p:spPr>
          <a:xfrm>
            <a:off x="0" y="807719"/>
            <a:ext cx="12192000" cy="31750"/>
          </a:xfrm>
          <a:custGeom>
            <a:rect b="b" l="l" r="r" t="t"/>
            <a:pathLst>
              <a:path extrusionOk="0" h="31750" w="12192000">
                <a:moveTo>
                  <a:pt x="12192000" y="0"/>
                </a:moveTo>
                <a:lnTo>
                  <a:pt x="0" y="0"/>
                </a:lnTo>
                <a:lnTo>
                  <a:pt x="0" y="31623"/>
                </a:lnTo>
                <a:lnTo>
                  <a:pt x="12192000" y="3162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" name="Google Shape;14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9"/>
          <p:cNvSpPr txBox="1"/>
          <p:nvPr>
            <p:ph type="ctrTitle"/>
          </p:nvPr>
        </p:nvSpPr>
        <p:spPr>
          <a:xfrm>
            <a:off x="4054475" y="2363215"/>
            <a:ext cx="4083050" cy="14185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9"/>
          <p:cNvSpPr txBox="1"/>
          <p:nvPr>
            <p:ph idx="1" type="subTitle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9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9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9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0"/>
          <p:cNvSpPr txBox="1"/>
          <p:nvPr>
            <p:ph type="title"/>
          </p:nvPr>
        </p:nvSpPr>
        <p:spPr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0"/>
          <p:cNvSpPr txBox="1"/>
          <p:nvPr>
            <p:ph idx="1" type="body"/>
          </p:nvPr>
        </p:nvSpPr>
        <p:spPr>
          <a:xfrm>
            <a:off x="1797304" y="1414780"/>
            <a:ext cx="8423910" cy="44456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0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0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0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1"/>
          <p:cNvSpPr txBox="1"/>
          <p:nvPr>
            <p:ph type="title"/>
          </p:nvPr>
        </p:nvSpPr>
        <p:spPr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1"/>
          <p:cNvSpPr txBox="1"/>
          <p:nvPr>
            <p:ph idx="1" type="body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1"/>
          <p:cNvSpPr txBox="1"/>
          <p:nvPr>
            <p:ph idx="2" type="body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1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1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1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/>
          <p:nvPr>
            <p:ph type="title"/>
          </p:nvPr>
        </p:nvSpPr>
        <p:spPr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2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32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2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3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33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3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8"/>
          <p:cNvSpPr/>
          <p:nvPr/>
        </p:nvSpPr>
        <p:spPr>
          <a:xfrm>
            <a:off x="0" y="807719"/>
            <a:ext cx="12192000" cy="31750"/>
          </a:xfrm>
          <a:custGeom>
            <a:rect b="b" l="l" r="r" t="t"/>
            <a:pathLst>
              <a:path extrusionOk="0" h="31750" w="12192000">
                <a:moveTo>
                  <a:pt x="12192000" y="0"/>
                </a:moveTo>
                <a:lnTo>
                  <a:pt x="0" y="0"/>
                </a:lnTo>
                <a:lnTo>
                  <a:pt x="0" y="31623"/>
                </a:lnTo>
                <a:lnTo>
                  <a:pt x="12192000" y="3162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28"/>
          <p:cNvSpPr txBox="1"/>
          <p:nvPr>
            <p:ph type="title"/>
          </p:nvPr>
        </p:nvSpPr>
        <p:spPr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" name="Google Shape;8;p28"/>
          <p:cNvSpPr txBox="1"/>
          <p:nvPr>
            <p:ph idx="1" type="body"/>
          </p:nvPr>
        </p:nvSpPr>
        <p:spPr>
          <a:xfrm>
            <a:off x="1797304" y="1414780"/>
            <a:ext cx="8423910" cy="44456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8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" name="Google Shape;10;p28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8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jpg"/><Relationship Id="rId7" Type="http://schemas.openxmlformats.org/officeDocument/2006/relationships/image" Target="../media/image8.png"/><Relationship Id="rId8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"/>
          <p:cNvSpPr txBox="1"/>
          <p:nvPr>
            <p:ph type="ctrTitle"/>
          </p:nvPr>
        </p:nvSpPr>
        <p:spPr>
          <a:xfrm>
            <a:off x="4054475" y="2363215"/>
            <a:ext cx="4083050" cy="14185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2700">
            <a:spAutoFit/>
          </a:bodyPr>
          <a:lstStyle/>
          <a:p>
            <a:pPr indent="0" lvl="0" marL="625475" marR="5080" rtl="0" algn="l">
              <a:lnSpc>
                <a:spcPct val="1085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MRT Clinical Placement</a:t>
            </a:r>
            <a:endParaRPr/>
          </a:p>
        </p:txBody>
      </p:sp>
      <p:sp>
        <p:nvSpPr>
          <p:cNvPr id="47" name="Google Shape;47;p1"/>
          <p:cNvSpPr txBox="1"/>
          <p:nvPr/>
        </p:nvSpPr>
        <p:spPr>
          <a:xfrm>
            <a:off x="4814696" y="3933190"/>
            <a:ext cx="1997075" cy="5137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latin typeface="Arial"/>
                <a:ea typeface="Arial"/>
                <a:cs typeface="Arial"/>
                <a:sym typeface="Arial"/>
              </a:rPr>
              <a:t>Orientation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"/>
          <p:cNvSpPr txBox="1"/>
          <p:nvPr>
            <p:ph type="title"/>
          </p:nvPr>
        </p:nvSpPr>
        <p:spPr>
          <a:xfrm>
            <a:off x="916635" y="616712"/>
            <a:ext cx="395541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Professionalism</a:t>
            </a:r>
            <a:endParaRPr/>
          </a:p>
        </p:txBody>
      </p:sp>
      <p:sp>
        <p:nvSpPr>
          <p:cNvPr id="53" name="Google Shape;53;p2"/>
          <p:cNvSpPr txBox="1"/>
          <p:nvPr/>
        </p:nvSpPr>
        <p:spPr>
          <a:xfrm>
            <a:off x="916635" y="1771015"/>
            <a:ext cx="7987030" cy="3911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Professionalism Standards are modeled at the workplace.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2"/>
          <p:cNvSpPr txBox="1"/>
          <p:nvPr/>
        </p:nvSpPr>
        <p:spPr>
          <a:xfrm>
            <a:off x="916635" y="2459801"/>
            <a:ext cx="7517765" cy="26244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4275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 can you be successful?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19090"/>
              </a:lnSpc>
              <a:spcBef>
                <a:spcPts val="15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 u="sng">
                <a:latin typeface="Arial"/>
                <a:ea typeface="Arial"/>
                <a:cs typeface="Arial"/>
                <a:sym typeface="Arial"/>
              </a:rPr>
              <a:t>Show initiative</a:t>
            </a:r>
            <a:r>
              <a:rPr lang="en-US" sz="2200">
                <a:latin typeface="Arial"/>
                <a:ea typeface="Arial"/>
                <a:cs typeface="Arial"/>
                <a:sym typeface="Arial"/>
              </a:rPr>
              <a:t>!	Get involved in every case.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7272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Communicate with your preceptors/clinical instructors!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0" lvl="0" marL="698500" rtl="0" algn="l">
              <a:lnSpc>
                <a:spcPct val="1072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help, speak up if you want to do something.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18409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Be punctual, respectful, and have a positive attitude.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marR="5080" rtl="0" algn="l">
              <a:lnSpc>
                <a:spcPct val="79500"/>
              </a:lnSpc>
              <a:spcBef>
                <a:spcPts val="525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Don’t make excuses when given feedback or corrected. when you need to.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17727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Pay attention to details and learn from your mistakes.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2"/>
          <p:cNvSpPr txBox="1"/>
          <p:nvPr/>
        </p:nvSpPr>
        <p:spPr>
          <a:xfrm>
            <a:off x="8438515" y="3197732"/>
            <a:ext cx="2160905" cy="3606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Set goals, ask for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2"/>
          <p:cNvSpPr txBox="1"/>
          <p:nvPr/>
        </p:nvSpPr>
        <p:spPr>
          <a:xfrm>
            <a:off x="8625967" y="4127753"/>
            <a:ext cx="2351405" cy="3606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Ask for clarification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2"/>
          <p:cNvSpPr txBox="1"/>
          <p:nvPr/>
        </p:nvSpPr>
        <p:spPr>
          <a:xfrm>
            <a:off x="1373886" y="5054600"/>
            <a:ext cx="7112634" cy="6908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228600" lvl="0" marL="241300" rtl="0" algn="l">
              <a:lnSpc>
                <a:spcPct val="11909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Take pride in your work, and always strive for your best.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1909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Have fun!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"/>
          <p:cNvSpPr txBox="1"/>
          <p:nvPr>
            <p:ph type="title"/>
          </p:nvPr>
        </p:nvSpPr>
        <p:spPr>
          <a:xfrm>
            <a:off x="916635" y="616712"/>
            <a:ext cx="87388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 in Clinical Placement</a:t>
            </a:r>
            <a:endParaRPr/>
          </a:p>
        </p:txBody>
      </p:sp>
      <p:sp>
        <p:nvSpPr>
          <p:cNvPr id="64" name="Google Shape;64;p3"/>
          <p:cNvSpPr txBox="1"/>
          <p:nvPr/>
        </p:nvSpPr>
        <p:spPr>
          <a:xfrm>
            <a:off x="916635" y="1801113"/>
            <a:ext cx="10287000" cy="40449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2850">
            <a:spAutoFit/>
          </a:bodyPr>
          <a:lstStyle/>
          <a:p>
            <a:pPr indent="-228600" lvl="0" marL="241300" marR="1724025" rtl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We use CompTracker extensively throughout Clinical Placement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SzPts val="3150"/>
              <a:buFont typeface="Arial"/>
              <a:buNone/>
            </a:pPr>
            <a:r>
              <a:t/>
            </a:r>
            <a:endParaRPr sz="31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5080" rtl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Student-driven initiative. This means students are responsible for creating and submitting forms in CompTracker to accomplish tasks.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SzPts val="2650"/>
              <a:buFont typeface="Arial"/>
              <a:buNone/>
            </a:pPr>
            <a:r>
              <a:t/>
            </a:r>
            <a:endParaRPr sz="26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2 main purposes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Completion of forms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Image Critique Lines (IC Lines)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" name="Google Shape;6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"/>
          <p:cNvSpPr txBox="1"/>
          <p:nvPr>
            <p:ph type="title"/>
          </p:nvPr>
        </p:nvSpPr>
        <p:spPr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 Forms</a:t>
            </a:r>
            <a:endParaRPr/>
          </a:p>
        </p:txBody>
      </p:sp>
      <p:sp>
        <p:nvSpPr>
          <p:cNvPr id="71" name="Google Shape;71;p4"/>
          <p:cNvSpPr txBox="1"/>
          <p:nvPr/>
        </p:nvSpPr>
        <p:spPr>
          <a:xfrm>
            <a:off x="916635" y="1620011"/>
            <a:ext cx="9987900" cy="45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5400">
            <a:spAutoFit/>
          </a:bodyPr>
          <a:lstStyle/>
          <a:p>
            <a:pPr indent="-338455" lvl="0" marL="35052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Use of Electronic Devices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COMPLETE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94970" lvl="0" marL="407034" rtl="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800"/>
              <a:buFont typeface="Arial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Site Orientation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Form to be submitted to the Site Liaison at the start of a new rotation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94970" lvl="0" marL="407034" rtl="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800"/>
              <a:buFont typeface="Arial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Rotation Summary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23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Submitted to the Site Liaison at the end of each rotation (site dependant) or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Submitted to the Site Liaison at the midpoint and end of each semester (site dependant)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Not required for specialty rotations ie. CT, IR, BMD, Mammography and Children’s Hospital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94970" lvl="0" marL="407034" rtl="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800"/>
              <a:buFont typeface="Arial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Objectives Forms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Orientation Objectives	- Ongoing throughout PRCT 353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BMD and Mammography forms to be submitted to a preceptor/clinical instructor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Vascular/Interventional starts in PRCT 356. See </a:t>
            </a:r>
            <a:r>
              <a:rPr lang="en-US" sz="1800"/>
              <a:t>Edenbrook 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for info.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2" name="Google Shape;7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"/>
          <p:cNvSpPr txBox="1"/>
          <p:nvPr>
            <p:ph type="title"/>
          </p:nvPr>
        </p:nvSpPr>
        <p:spPr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 Forms</a:t>
            </a:r>
            <a:endParaRPr/>
          </a:p>
        </p:txBody>
      </p:sp>
      <p:sp>
        <p:nvSpPr>
          <p:cNvPr id="78" name="Google Shape;78;p5"/>
          <p:cNvSpPr txBox="1"/>
          <p:nvPr/>
        </p:nvSpPr>
        <p:spPr>
          <a:xfrm>
            <a:off x="916635" y="1746758"/>
            <a:ext cx="9989185" cy="42081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4600">
            <a:spAutoFit/>
          </a:bodyPr>
          <a:lstStyle/>
          <a:p>
            <a:pPr indent="-394970" lvl="0" marL="40703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AutoNum type="arabicPeriod" startAt="5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Student Performance Feedback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Submitted weekly to a preceptor/clinical instructor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Verification of attendance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Goals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Reflection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Critical incidents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1" marL="0" rtl="0" algn="l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SzPts val="1850"/>
              <a:buFont typeface="Arial"/>
              <a:buNone/>
            </a:pPr>
            <a:r>
              <a:t/>
            </a:r>
            <a:endParaRPr sz="1850">
              <a:latin typeface="Arial"/>
              <a:ea typeface="Arial"/>
              <a:cs typeface="Arial"/>
              <a:sym typeface="Arial"/>
            </a:endParaRPr>
          </a:p>
          <a:p>
            <a:pPr indent="-394970" lvl="0" marL="407034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2800"/>
              <a:buFont typeface="Arial"/>
              <a:buAutoNum type="arabicPeriod" startAt="5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Absence Notification Forms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Must be submitted prior to shift start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Submitted to a clinical placement instructor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18333"/>
              </a:lnSpc>
              <a:spcBef>
                <a:spcPts val="24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Submitting evidence for excused absence must be submitted to instructor within 5 business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812800" rtl="0" algn="l">
              <a:lnSpc>
                <a:spcPct val="118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days for approval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457833" lvl="1" marL="812800" rtl="0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Select absent option in SPF form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9" name="Google Shape;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/>
          <p:nvPr>
            <p:ph type="title"/>
          </p:nvPr>
        </p:nvSpPr>
        <p:spPr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 Forms</a:t>
            </a:r>
            <a:endParaRPr/>
          </a:p>
        </p:txBody>
      </p:sp>
      <p:sp>
        <p:nvSpPr>
          <p:cNvPr id="85" name="Google Shape;85;p6"/>
          <p:cNvSpPr txBox="1"/>
          <p:nvPr/>
        </p:nvSpPr>
        <p:spPr>
          <a:xfrm>
            <a:off x="916635" y="1755209"/>
            <a:ext cx="9330055" cy="43516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338455" lvl="0" marL="35052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eriod" startAt="7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Instructor Site Visit Form (Instructor generated)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87019" lvl="1" marL="641985" rtl="0" algn="l">
              <a:lnSpc>
                <a:spcPct val="100000"/>
              </a:lnSpc>
              <a:spcBef>
                <a:spcPts val="27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Instructors will offer formative and summative feedback during (or following) a site visit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87019" lvl="1" marL="641985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Created and submitted by student PRIOR to scheduled visit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87019" lvl="1" marL="64198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Set goals/document progress/suggest strategies for success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87019" lvl="1" marL="641985" rtl="0" algn="l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Evaluate your professionalism and general workflow assessment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80669" lvl="0" marL="292735" rtl="0" algn="l">
              <a:lnSpc>
                <a:spcPct val="100000"/>
              </a:lnSpc>
              <a:spcBef>
                <a:spcPts val="1795"/>
              </a:spcBef>
              <a:spcAft>
                <a:spcPts val="0"/>
              </a:spcAft>
              <a:buSzPts val="2000"/>
              <a:buFont typeface="Arial"/>
              <a:buAutoNum type="arabicPeriod" startAt="7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Critical Incident Form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Form created by site liaison when incident reported by preceptor/clinical instructor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Student self reflection piece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Signed off by instructor/site liaison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80669" lvl="0" marL="292735" rtl="0" algn="l">
              <a:lnSpc>
                <a:spcPct val="100000"/>
              </a:lnSpc>
              <a:spcBef>
                <a:spcPts val="1789"/>
              </a:spcBef>
              <a:spcAft>
                <a:spcPts val="0"/>
              </a:spcAft>
              <a:buSzPts val="2000"/>
              <a:buFont typeface="Arial"/>
              <a:buAutoNum type="arabicPeriod" startAt="7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Student Report Form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Created by site liaison or instructor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Documents concerns and can facilitate additional support moving forward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Delivered to student by site liaison and/or	instructor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7"/>
          <p:cNvSpPr txBox="1"/>
          <p:nvPr>
            <p:ph type="title"/>
          </p:nvPr>
        </p:nvSpPr>
        <p:spPr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 Forms</a:t>
            </a:r>
            <a:endParaRPr/>
          </a:p>
        </p:txBody>
      </p:sp>
      <p:sp>
        <p:nvSpPr>
          <p:cNvPr id="92" name="Google Shape;92;p7"/>
          <p:cNvSpPr txBox="1"/>
          <p:nvPr/>
        </p:nvSpPr>
        <p:spPr>
          <a:xfrm>
            <a:off x="916635" y="2308351"/>
            <a:ext cx="5303520" cy="27806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Any questions about other forms?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Student Feedback forms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71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Orientation Objective forms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69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Rotation Summaries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Attendance policy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/>
          <p:nvPr>
            <p:ph type="title"/>
          </p:nvPr>
        </p:nvSpPr>
        <p:spPr>
          <a:xfrm>
            <a:off x="1849627" y="314706"/>
            <a:ext cx="766064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Logbook- Record of Performed</a:t>
            </a:r>
            <a:endParaRPr/>
          </a:p>
        </p:txBody>
      </p:sp>
      <p:sp>
        <p:nvSpPr>
          <p:cNvPr id="99" name="Google Shape;99;p8"/>
          <p:cNvSpPr txBox="1"/>
          <p:nvPr/>
        </p:nvSpPr>
        <p:spPr>
          <a:xfrm>
            <a:off x="916635" y="926414"/>
            <a:ext cx="1725930" cy="6972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latin typeface="Arial"/>
                <a:ea typeface="Arial"/>
                <a:cs typeface="Arial"/>
                <a:sym typeface="Arial"/>
              </a:rPr>
              <a:t>Exams</a:t>
            </a:r>
            <a:endParaRPr sz="4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8"/>
          <p:cNvSpPr txBox="1"/>
          <p:nvPr/>
        </p:nvSpPr>
        <p:spPr>
          <a:xfrm>
            <a:off x="2124201" y="1418708"/>
            <a:ext cx="509905" cy="990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ession #</a:t>
            </a:r>
            <a:endParaRPr sz="7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8"/>
          <p:cNvSpPr txBox="1"/>
          <p:nvPr/>
        </p:nvSpPr>
        <p:spPr>
          <a:xfrm>
            <a:off x="1040688" y="6011367"/>
            <a:ext cx="11058525" cy="3003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Ensure you are recording technical factors &amp; Exposure Index (EI) number for each case to discuss at Critique!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2" name="Google Shape;102;p8"/>
          <p:cNvGraphicFramePr/>
          <p:nvPr/>
        </p:nvGraphicFramePr>
        <p:xfrm>
          <a:off x="1797304" y="14147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{43BD7B44-099A-4AED-BF9B-2B712CEAC44B}</a:tableStyleId>
              </a:tblPr>
              <a:tblGrid>
                <a:gridCol w="1019175"/>
                <a:gridCol w="506725"/>
                <a:gridCol w="339725"/>
                <a:gridCol w="1096650"/>
                <a:gridCol w="2110100"/>
                <a:gridCol w="678825"/>
                <a:gridCol w="1266200"/>
                <a:gridCol w="582925"/>
                <a:gridCol w="810900"/>
              </a:tblGrid>
              <a:tr h="3524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91440" marR="0" rtl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Site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103504" marR="0" rtl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Date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279400" marR="0" rtl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Procedure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318770" marR="0" rtl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Technical Comment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38100" rtl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LMP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5080" marR="0" rtl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Tech Signature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2540" lvl="0" marL="407669" marR="392430" rtl="0" algn="ctr">
                        <a:lnSpc>
                          <a:spcPct val="142857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(Verify Performed)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5080" marR="0" rtl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Logbook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6985" marR="0" rtl="0" algn="ctr">
                        <a:lnSpc>
                          <a:spcPct val="100000"/>
                        </a:lnSpc>
                        <a:spcBef>
                          <a:spcPts val="204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Y/N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8890" marR="0" rtl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Initia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12700" marR="0" rtl="0" algn="ctr">
                        <a:lnSpc>
                          <a:spcPct val="100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7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</a:t>
                      </a:r>
                      <a:endParaRPr sz="7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45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45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46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0" marL="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55F82"/>
                    </a:solidFill>
                  </a:tcPr>
                </a:tc>
              </a:tr>
            </a:tbl>
          </a:graphicData>
        </a:graphic>
      </p:graphicFrame>
      <p:pic>
        <p:nvPicPr>
          <p:cNvPr id="103" name="Google Shape;10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9"/>
          <p:cNvSpPr txBox="1"/>
          <p:nvPr>
            <p:ph type="title"/>
          </p:nvPr>
        </p:nvSpPr>
        <p:spPr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Logbook</a:t>
            </a:r>
            <a:endParaRPr/>
          </a:p>
        </p:txBody>
      </p:sp>
      <p:sp>
        <p:nvSpPr>
          <p:cNvPr id="109" name="Google Shape;109;p9"/>
          <p:cNvSpPr txBox="1"/>
          <p:nvPr/>
        </p:nvSpPr>
        <p:spPr>
          <a:xfrm>
            <a:off x="916635" y="1797507"/>
            <a:ext cx="9951720" cy="3188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Image Critique FAQ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None/>
            </a:pPr>
            <a:r>
              <a:t/>
            </a:r>
            <a:endParaRPr sz="30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477519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When / how often are image critique sessions scheduled with my site liaison?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7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Frequently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1 hour/week (or more)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1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Can be scheduled ahead of time, sometimes done “on the fly” during downtime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0"/>
          <p:cNvSpPr txBox="1"/>
          <p:nvPr>
            <p:ph type="title"/>
          </p:nvPr>
        </p:nvSpPr>
        <p:spPr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Logbook</a:t>
            </a:r>
            <a:endParaRPr/>
          </a:p>
        </p:txBody>
      </p:sp>
      <p:sp>
        <p:nvSpPr>
          <p:cNvPr id="116" name="Google Shape;116;p10"/>
          <p:cNvSpPr txBox="1"/>
          <p:nvPr/>
        </p:nvSpPr>
        <p:spPr>
          <a:xfrm>
            <a:off x="916635" y="1797507"/>
            <a:ext cx="9518650" cy="33077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Image Critique FAQ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261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Is an image critique session with my site liaison an evaluation?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No!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Image critique requires practice and will result in TONS of learning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0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Expect your first few critique sessions to go slow, as you learn and improve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59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Study those procedures you’ve performed so you’re prepared!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1"/>
          <p:cNvSpPr txBox="1"/>
          <p:nvPr>
            <p:ph type="title"/>
          </p:nvPr>
        </p:nvSpPr>
        <p:spPr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Logbook</a:t>
            </a:r>
            <a:endParaRPr/>
          </a:p>
        </p:txBody>
      </p:sp>
      <p:sp>
        <p:nvSpPr>
          <p:cNvPr id="123" name="Google Shape;123;p11"/>
          <p:cNvSpPr txBox="1"/>
          <p:nvPr/>
        </p:nvSpPr>
        <p:spPr>
          <a:xfrm>
            <a:off x="916635" y="1797507"/>
            <a:ext cx="7581300" cy="316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Image Critique FAQ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261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 do I know what I need to achieve for my logbook?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Run a Remaining Requirements report in Comptracker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Refer to Logbook </a:t>
            </a:r>
            <a:r>
              <a:rPr i="1" lang="en-US" sz="2100">
                <a:latin typeface="Arial"/>
                <a:ea typeface="Arial"/>
                <a:cs typeface="Arial"/>
                <a:sym typeface="Arial"/>
              </a:rPr>
              <a:t>(posted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i="1" lang="en-US" sz="2100">
                <a:latin typeface="Arial"/>
                <a:ea typeface="Arial"/>
                <a:cs typeface="Arial"/>
                <a:sym typeface="Arial"/>
              </a:rPr>
              <a:t>)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0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Cumulative over all of clinical placement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type="title"/>
          </p:nvPr>
        </p:nvSpPr>
        <p:spPr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Logbook</a:t>
            </a:r>
            <a:endParaRPr/>
          </a:p>
        </p:txBody>
      </p:sp>
      <p:sp>
        <p:nvSpPr>
          <p:cNvPr id="130" name="Google Shape;130;p12"/>
          <p:cNvSpPr txBox="1"/>
          <p:nvPr/>
        </p:nvSpPr>
        <p:spPr>
          <a:xfrm>
            <a:off x="916635" y="1797507"/>
            <a:ext cx="9866100" cy="4081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Image Critique FAQ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None/>
            </a:pPr>
            <a:r>
              <a:t/>
            </a:r>
            <a:endParaRPr sz="25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26669" rtl="0" algn="l">
              <a:lnSpc>
                <a:spcPct val="108333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What do I do once I have the required number of approvals for a certain exam?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17142"/>
              </a:lnSpc>
              <a:spcBef>
                <a:spcPts val="194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Run a Remaining Requirements report in Comptracker – complete exams turn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0" marL="698500" rtl="0" algn="l">
              <a:lnSpc>
                <a:spcPct val="11714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AE50"/>
                </a:solidFill>
                <a:latin typeface="Arial"/>
                <a:ea typeface="Arial"/>
                <a:cs typeface="Arial"/>
                <a:sym typeface="Arial"/>
              </a:rPr>
              <a:t>green</a:t>
            </a:r>
            <a:r>
              <a:rPr lang="en-US" sz="2100">
                <a:latin typeface="Arial"/>
                <a:ea typeface="Arial"/>
                <a:cs typeface="Arial"/>
                <a:sym typeface="Arial"/>
              </a:rPr>
              <a:t>!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60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Refer to Logbook </a:t>
            </a:r>
            <a:r>
              <a:rPr i="1" lang="en-US" sz="2100">
                <a:latin typeface="Arial"/>
                <a:ea typeface="Arial"/>
                <a:cs typeface="Arial"/>
                <a:sym typeface="Arial"/>
              </a:rPr>
              <a:t>(posted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i="1" lang="en-US" sz="2100">
                <a:latin typeface="Arial"/>
                <a:ea typeface="Arial"/>
                <a:cs typeface="Arial"/>
                <a:sym typeface="Arial"/>
              </a:rPr>
              <a:t>)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59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Keep practicing!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3"/>
          <p:cNvSpPr txBox="1"/>
          <p:nvPr>
            <p:ph type="title"/>
          </p:nvPr>
        </p:nvSpPr>
        <p:spPr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Logbook</a:t>
            </a:r>
            <a:endParaRPr/>
          </a:p>
        </p:txBody>
      </p:sp>
      <p:sp>
        <p:nvSpPr>
          <p:cNvPr id="137" name="Google Shape;137;p13"/>
          <p:cNvSpPr txBox="1"/>
          <p:nvPr/>
        </p:nvSpPr>
        <p:spPr>
          <a:xfrm>
            <a:off x="916635" y="1797507"/>
            <a:ext cx="9255000" cy="4061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Image Critique FAQ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261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 do I prepare for image critique sessions?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Review resources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67335" lvl="2" marL="1155700" rtl="0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000"/>
              <a:buFont typeface="Arial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Image Critique Handbook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2" marL="11557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Bontrager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2" marL="11557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Radiographic Image Analysis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14761"/>
              </a:lnSpc>
              <a:spcBef>
                <a:spcPts val="167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Review the Comptracker How-To videos </a:t>
            </a:r>
            <a:r>
              <a:rPr i="1" lang="en-US" sz="2100">
                <a:latin typeface="Arial"/>
                <a:ea typeface="Arial"/>
                <a:cs typeface="Arial"/>
                <a:sym typeface="Arial"/>
              </a:rPr>
              <a:t>(posted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i="1" lang="en-US" sz="2100"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US" sz="2100">
                <a:latin typeface="Arial"/>
                <a:ea typeface="Arial"/>
                <a:cs typeface="Arial"/>
                <a:sym typeface="Arial"/>
              </a:rPr>
              <a:t>for step-by-step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0" marL="698500" rtl="0" algn="l">
              <a:lnSpc>
                <a:spcPct val="11476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instructions to submit logbook lines.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 txBox="1"/>
          <p:nvPr>
            <p:ph type="title"/>
          </p:nvPr>
        </p:nvSpPr>
        <p:spPr>
          <a:xfrm>
            <a:off x="916635" y="616712"/>
            <a:ext cx="240982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Summary</a:t>
            </a:r>
            <a:endParaRPr/>
          </a:p>
        </p:txBody>
      </p:sp>
      <p:grpSp>
        <p:nvGrpSpPr>
          <p:cNvPr id="144" name="Google Shape;144;p14"/>
          <p:cNvGrpSpPr/>
          <p:nvPr/>
        </p:nvGrpSpPr>
        <p:grpSpPr>
          <a:xfrm>
            <a:off x="2378329" y="816863"/>
            <a:ext cx="7439659" cy="2232279"/>
            <a:chOff x="2378329" y="816863"/>
            <a:chExt cx="7439659" cy="2232279"/>
          </a:xfrm>
        </p:grpSpPr>
        <p:sp>
          <p:nvSpPr>
            <p:cNvPr id="145" name="Google Shape;145;p14"/>
            <p:cNvSpPr/>
            <p:nvPr/>
          </p:nvSpPr>
          <p:spPr>
            <a:xfrm>
              <a:off x="2378329" y="2384297"/>
              <a:ext cx="7439659" cy="664845"/>
            </a:xfrm>
            <a:custGeom>
              <a:rect b="b" l="l" r="r" t="t"/>
              <a:pathLst>
                <a:path extrusionOk="0" h="664844" w="7439659">
                  <a:moveTo>
                    <a:pt x="3719703" y="0"/>
                  </a:moveTo>
                  <a:lnTo>
                    <a:pt x="3719703" y="341249"/>
                  </a:lnTo>
                  <a:lnTo>
                    <a:pt x="7439659" y="341249"/>
                  </a:lnTo>
                  <a:lnTo>
                    <a:pt x="7439659" y="664464"/>
                  </a:lnTo>
                </a:path>
                <a:path extrusionOk="0" h="664844" w="7439659">
                  <a:moveTo>
                    <a:pt x="3719703" y="0"/>
                  </a:moveTo>
                  <a:lnTo>
                    <a:pt x="3719703" y="664464"/>
                  </a:lnTo>
                </a:path>
                <a:path extrusionOk="0" h="664844" w="7439659">
                  <a:moveTo>
                    <a:pt x="3719703" y="0"/>
                  </a:moveTo>
                  <a:lnTo>
                    <a:pt x="3719703" y="341249"/>
                  </a:lnTo>
                  <a:lnTo>
                    <a:pt x="0" y="341249"/>
                  </a:lnTo>
                  <a:lnTo>
                    <a:pt x="0" y="664464"/>
                  </a:lnTo>
                </a:path>
              </a:pathLst>
            </a:custGeom>
            <a:noFill/>
            <a:ln cap="flat" cmpd="sng" w="19800">
              <a:solidFill>
                <a:srgbClr val="005EB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46" name="Google Shape;146;p1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509516" y="816863"/>
              <a:ext cx="3168395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7" name="Google Shape;147;p1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558283" y="845819"/>
              <a:ext cx="3075432" cy="15377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8" name="Google Shape;148;p14"/>
            <p:cNvSpPr/>
            <p:nvPr/>
          </p:nvSpPr>
          <p:spPr>
            <a:xfrm>
              <a:off x="4558283" y="845819"/>
              <a:ext cx="3075305" cy="1537970"/>
            </a:xfrm>
            <a:custGeom>
              <a:rect b="b" l="l" r="r" t="t"/>
              <a:pathLst>
                <a:path extrusionOk="0" h="1537970" w="3075304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cap="flat" cmpd="sng" w="1217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9" name="Google Shape;149;p14"/>
          <p:cNvSpPr txBox="1"/>
          <p:nvPr/>
        </p:nvSpPr>
        <p:spPr>
          <a:xfrm>
            <a:off x="4699761" y="778002"/>
            <a:ext cx="2776855" cy="15570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2075">
            <a:spAutoFit/>
          </a:bodyPr>
          <a:lstStyle/>
          <a:p>
            <a:pPr indent="27305" lvl="0" marL="12700" marR="5080" rtl="0" algn="just">
              <a:lnSpc>
                <a:spcPct val="85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00">
                <a:latin typeface="Arial"/>
                <a:ea typeface="Arial"/>
                <a:cs typeface="Arial"/>
                <a:sym typeface="Arial"/>
              </a:rPr>
              <a:t>Exam signed as performed by preceptor</a:t>
            </a:r>
            <a:endParaRPr sz="370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0" name="Google Shape;150;p14"/>
          <p:cNvGrpSpPr/>
          <p:nvPr/>
        </p:nvGrpSpPr>
        <p:grpSpPr>
          <a:xfrm>
            <a:off x="789431" y="3017520"/>
            <a:ext cx="3168396" cy="1630679"/>
            <a:chOff x="789431" y="3017520"/>
            <a:chExt cx="3168396" cy="1630679"/>
          </a:xfrm>
        </p:grpSpPr>
        <p:pic>
          <p:nvPicPr>
            <p:cNvPr id="151" name="Google Shape;151;p1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89431" y="3017520"/>
              <a:ext cx="3168396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2" name="Google Shape;152;p1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838199" y="3046476"/>
              <a:ext cx="3075431" cy="1537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" name="Google Shape;153;p14"/>
            <p:cNvSpPr/>
            <p:nvPr/>
          </p:nvSpPr>
          <p:spPr>
            <a:xfrm>
              <a:off x="838199" y="3046476"/>
              <a:ext cx="3075305" cy="1537970"/>
            </a:xfrm>
            <a:custGeom>
              <a:rect b="b" l="l" r="r" t="t"/>
              <a:pathLst>
                <a:path extrusionOk="0" h="1537970" w="3075304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cap="flat" cmpd="sng" w="1217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4" name="Google Shape;154;p14"/>
          <p:cNvSpPr txBox="1"/>
          <p:nvPr/>
        </p:nvSpPr>
        <p:spPr>
          <a:xfrm>
            <a:off x="1698498" y="3466338"/>
            <a:ext cx="1339850" cy="589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00">
                <a:latin typeface="Arial"/>
                <a:ea typeface="Arial"/>
                <a:cs typeface="Arial"/>
                <a:sym typeface="Arial"/>
              </a:rPr>
              <a:t>IC line</a:t>
            </a:r>
            <a:endParaRPr sz="370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5" name="Google Shape;155;p14"/>
          <p:cNvGrpSpPr/>
          <p:nvPr/>
        </p:nvGrpSpPr>
        <p:grpSpPr>
          <a:xfrm>
            <a:off x="4509515" y="3017520"/>
            <a:ext cx="3168395" cy="1630679"/>
            <a:chOff x="4509515" y="3017520"/>
            <a:chExt cx="3168395" cy="1630679"/>
          </a:xfrm>
        </p:grpSpPr>
        <p:pic>
          <p:nvPicPr>
            <p:cNvPr id="156" name="Google Shape;156;p1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509515" y="3017520"/>
              <a:ext cx="3168395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7" name="Google Shape;157;p14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4558283" y="3046476"/>
              <a:ext cx="3075432" cy="1537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8" name="Google Shape;158;p14"/>
            <p:cNvSpPr/>
            <p:nvPr/>
          </p:nvSpPr>
          <p:spPr>
            <a:xfrm>
              <a:off x="4558283" y="3046476"/>
              <a:ext cx="3075305" cy="1537970"/>
            </a:xfrm>
            <a:custGeom>
              <a:rect b="b" l="l" r="r" t="t"/>
              <a:pathLst>
                <a:path extrusionOk="0" h="1537970" w="3075304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cap="flat" cmpd="sng" w="1217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9" name="Google Shape;159;p14"/>
          <p:cNvSpPr txBox="1"/>
          <p:nvPr/>
        </p:nvSpPr>
        <p:spPr>
          <a:xfrm>
            <a:off x="4989321" y="3222751"/>
            <a:ext cx="2204085" cy="10706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6500">
            <a:spAutoFit/>
          </a:bodyPr>
          <a:lstStyle/>
          <a:p>
            <a:pPr indent="-494029" lvl="0" marL="506094" marR="5080" rtl="0" algn="l">
              <a:lnSpc>
                <a:spcPct val="10243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00">
                <a:latin typeface="Arial"/>
                <a:ea typeface="Arial"/>
                <a:cs typeface="Arial"/>
                <a:sym typeface="Arial"/>
              </a:rPr>
              <a:t>Diagnostic Exam</a:t>
            </a:r>
            <a:endParaRPr sz="370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0" name="Google Shape;160;p14"/>
          <p:cNvGrpSpPr/>
          <p:nvPr/>
        </p:nvGrpSpPr>
        <p:grpSpPr>
          <a:xfrm>
            <a:off x="8229600" y="3017520"/>
            <a:ext cx="3168396" cy="1630679"/>
            <a:chOff x="8229600" y="3017520"/>
            <a:chExt cx="3168396" cy="1630679"/>
          </a:xfrm>
        </p:grpSpPr>
        <p:pic>
          <p:nvPicPr>
            <p:cNvPr id="161" name="Google Shape;161;p1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8229600" y="3017520"/>
              <a:ext cx="3168396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4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8278367" y="3046476"/>
              <a:ext cx="3075431" cy="1537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" name="Google Shape;163;p14"/>
            <p:cNvSpPr/>
            <p:nvPr/>
          </p:nvSpPr>
          <p:spPr>
            <a:xfrm>
              <a:off x="8278367" y="3046476"/>
              <a:ext cx="3075305" cy="1537970"/>
            </a:xfrm>
            <a:custGeom>
              <a:rect b="b" l="l" r="r" t="t"/>
              <a:pathLst>
                <a:path extrusionOk="0" h="1537970" w="3075304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cap="flat" cmpd="sng" w="1217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4" name="Google Shape;164;p14"/>
          <p:cNvSpPr txBox="1"/>
          <p:nvPr/>
        </p:nvSpPr>
        <p:spPr>
          <a:xfrm>
            <a:off x="8396478" y="3466338"/>
            <a:ext cx="2827655" cy="589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00">
                <a:latin typeface="Arial"/>
                <a:ea typeface="Arial"/>
                <a:cs typeface="Arial"/>
                <a:sym typeface="Arial"/>
              </a:rPr>
              <a:t>Not approved</a:t>
            </a:r>
            <a:endParaRPr sz="37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4"/>
          <p:cNvSpPr txBox="1"/>
          <p:nvPr/>
        </p:nvSpPr>
        <p:spPr>
          <a:xfrm>
            <a:off x="2143125" y="4919853"/>
            <a:ext cx="7115175" cy="11233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342900" lvl="0" marL="3556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Students are responsible for ensuring sign off in performance record for </a:t>
            </a:r>
            <a:r>
              <a:rPr b="1" lang="en-US" sz="2400">
                <a:latin typeface="Arial"/>
                <a:ea typeface="Arial"/>
                <a:cs typeface="Arial"/>
                <a:sym typeface="Arial"/>
              </a:rPr>
              <a:t>all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performed exams being brought to image critique.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6" name="Google Shape;166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5"/>
          <p:cNvSpPr txBox="1"/>
          <p:nvPr>
            <p:ph type="title"/>
          </p:nvPr>
        </p:nvSpPr>
        <p:spPr>
          <a:xfrm>
            <a:off x="916635" y="616712"/>
            <a:ext cx="358394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Competencies</a:t>
            </a:r>
            <a:endParaRPr/>
          </a:p>
        </p:txBody>
      </p:sp>
      <p:sp>
        <p:nvSpPr>
          <p:cNvPr id="172" name="Google Shape;172;p15"/>
          <p:cNvSpPr txBox="1"/>
          <p:nvPr/>
        </p:nvSpPr>
        <p:spPr>
          <a:xfrm>
            <a:off x="1452499" y="1941016"/>
            <a:ext cx="10206990" cy="2420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228600" lvl="0" marL="241300" rtl="0" algn="l">
              <a:lnSpc>
                <a:spcPct val="11625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Students are to complete competency assessments throughout the clinical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241300" rtl="0" algn="l">
              <a:lnSpc>
                <a:spcPct val="116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placement.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t/>
            </a:r>
            <a:endParaRPr sz="22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Variety of procedures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rtl="0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Based on CAMRT competency profile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1" marL="0" rtl="0" algn="l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All procedure data is stored in Comptracker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6"/>
          <p:cNvSpPr txBox="1"/>
          <p:nvPr>
            <p:ph type="title"/>
          </p:nvPr>
        </p:nvSpPr>
        <p:spPr>
          <a:xfrm>
            <a:off x="916635" y="616712"/>
            <a:ext cx="358394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Competencies</a:t>
            </a:r>
            <a:endParaRPr/>
          </a:p>
        </p:txBody>
      </p:sp>
      <p:sp>
        <p:nvSpPr>
          <p:cNvPr id="179" name="Google Shape;179;p16"/>
          <p:cNvSpPr txBox="1"/>
          <p:nvPr/>
        </p:nvSpPr>
        <p:spPr>
          <a:xfrm>
            <a:off x="916635" y="1807286"/>
            <a:ext cx="10282555" cy="41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u="sng">
                <a:latin typeface="Arial"/>
                <a:ea typeface="Arial"/>
                <a:cs typeface="Arial"/>
                <a:sym typeface="Arial"/>
              </a:rPr>
              <a:t>Competencies FAQ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t/>
            </a:r>
            <a:endParaRPr sz="2250">
              <a:latin typeface="Arial"/>
              <a:ea typeface="Arial"/>
              <a:cs typeface="Arial"/>
              <a:sym typeface="Arial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 are logbook lines and comps different?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14523"/>
              </a:lnSpc>
              <a:spcBef>
                <a:spcPts val="219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Logbook lines are assessed primarily on image quality (positioning, centering,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0" marL="698500" rtl="0" algn="l">
              <a:lnSpc>
                <a:spcPct val="1145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collimation, marker placement, exposure)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8600" lvl="0" marL="698500" marR="5080" rtl="0" algn="l">
              <a:lnSpc>
                <a:spcPct val="109523"/>
              </a:lnSpc>
              <a:spcBef>
                <a:spcPts val="1939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Competencies are assessed as a complete exam – your performance with the patient, your knowledge and ability to evaluate your images and discuss the case.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Logbook lines represent your BEST images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8600" lvl="0" marL="698500" marR="457834" rtl="0" algn="l">
              <a:lnSpc>
                <a:spcPct val="114285"/>
              </a:lnSpc>
              <a:spcBef>
                <a:spcPts val="167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Competencies require high quality images but are also an assessment of your overall performance and knowledge.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7"/>
          <p:cNvSpPr txBox="1"/>
          <p:nvPr>
            <p:ph type="title"/>
          </p:nvPr>
        </p:nvSpPr>
        <p:spPr>
          <a:xfrm>
            <a:off x="916635" y="616712"/>
            <a:ext cx="358394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Competencies</a:t>
            </a:r>
            <a:endParaRPr/>
          </a:p>
        </p:txBody>
      </p:sp>
      <p:sp>
        <p:nvSpPr>
          <p:cNvPr id="186" name="Google Shape;186;p17"/>
          <p:cNvSpPr txBox="1"/>
          <p:nvPr/>
        </p:nvSpPr>
        <p:spPr>
          <a:xfrm>
            <a:off x="916635" y="1807286"/>
            <a:ext cx="5768975" cy="373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u="sng">
                <a:latin typeface="Arial"/>
                <a:ea typeface="Arial"/>
                <a:cs typeface="Arial"/>
                <a:sym typeface="Arial"/>
              </a:rPr>
              <a:t>Competencies FAQ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t/>
            </a:r>
            <a:endParaRPr sz="2250">
              <a:latin typeface="Arial"/>
              <a:ea typeface="Arial"/>
              <a:cs typeface="Arial"/>
              <a:sym typeface="Arial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 do I prepare for competency reviews?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211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Review resources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67335" lvl="1" marL="1155700" rtl="0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000"/>
              <a:buFont typeface="Arial"/>
              <a:buChar char="◦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Image Critique Handbook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1" marL="11557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Bontrager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1" marL="11557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Radiographic Image Analysis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1" marL="11557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Pathology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1" marL="11557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Patient Care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67335" lvl="1" marL="1155700" rtl="0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000"/>
              <a:buFont typeface="Arial"/>
              <a:buChar char="◦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Radiation Protection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8"/>
          <p:cNvSpPr txBox="1"/>
          <p:nvPr>
            <p:ph type="title"/>
          </p:nvPr>
        </p:nvSpPr>
        <p:spPr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Tracking my Progress in Clinical</a:t>
            </a:r>
            <a:endParaRPr/>
          </a:p>
        </p:txBody>
      </p:sp>
      <p:sp>
        <p:nvSpPr>
          <p:cNvPr id="193" name="Google Shape;193;p18"/>
          <p:cNvSpPr txBox="1"/>
          <p:nvPr/>
        </p:nvSpPr>
        <p:spPr>
          <a:xfrm>
            <a:off x="916635" y="581982"/>
            <a:ext cx="9887585" cy="46253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4987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latin typeface="Arial"/>
                <a:ea typeface="Arial"/>
                <a:cs typeface="Arial"/>
                <a:sym typeface="Arial"/>
              </a:rPr>
              <a:t>Placement</a:t>
            </a:r>
            <a:endParaRPr sz="4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5080" rtl="0" algn="l">
              <a:lnSpc>
                <a:spcPct val="107142"/>
              </a:lnSpc>
              <a:spcBef>
                <a:spcPts val="208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You will learn how to use CompTracker to help you track your progress in clinical placement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It takes time use the resources provided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PowerPoints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How to videos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Ask your classmates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Reach out to an instructor!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58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If you are using the CompTracker App you MUST sync daily.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9"/>
          <p:cNvSpPr txBox="1"/>
          <p:nvPr>
            <p:ph type="title"/>
          </p:nvPr>
        </p:nvSpPr>
        <p:spPr>
          <a:xfrm>
            <a:off x="916635" y="616712"/>
            <a:ext cx="55130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 Reports</a:t>
            </a:r>
            <a:endParaRPr/>
          </a:p>
        </p:txBody>
      </p:sp>
      <p:sp>
        <p:nvSpPr>
          <p:cNvPr id="200" name="Google Shape;200;p19"/>
          <p:cNvSpPr txBox="1"/>
          <p:nvPr/>
        </p:nvSpPr>
        <p:spPr>
          <a:xfrm>
            <a:off x="916635" y="1763478"/>
            <a:ext cx="7459345" cy="4194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565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Remaining Requirements Report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Quick overview of remaining Image Critique (IC) lines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Great tool for planning image critique session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SzPts val="2600"/>
              <a:buFont typeface="Arial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Logbook/Skill/Competency - by area, with student detail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Detailed count of number of IC lines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SzPts val="2600"/>
              <a:buFont typeface="Arial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Duplicate Accession Number Report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Arial"/>
                <a:ea typeface="Arial"/>
                <a:cs typeface="Arial"/>
                <a:sym typeface="Arial"/>
              </a:rPr>
              <a:t>Ensures entering accession numbers correctly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latin typeface="Arial"/>
                <a:ea typeface="Arial"/>
                <a:cs typeface="Arial"/>
                <a:sym typeface="Arial"/>
              </a:rPr>
              <a:t>Accession Number Match Report</a:t>
            </a:r>
            <a:endParaRPr sz="25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"/>
          <p:cNvSpPr txBox="1"/>
          <p:nvPr>
            <p:ph type="title"/>
          </p:nvPr>
        </p:nvSpPr>
        <p:spPr>
          <a:xfrm>
            <a:off x="916635" y="616712"/>
            <a:ext cx="3843654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Instructor Visits</a:t>
            </a:r>
            <a:endParaRPr/>
          </a:p>
        </p:txBody>
      </p:sp>
      <p:sp>
        <p:nvSpPr>
          <p:cNvPr id="207" name="Google Shape;207;p20"/>
          <p:cNvSpPr txBox="1"/>
          <p:nvPr/>
        </p:nvSpPr>
        <p:spPr>
          <a:xfrm>
            <a:off x="916635" y="1784349"/>
            <a:ext cx="9417600" cy="425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73025">
            <a:spAutoFit/>
          </a:bodyPr>
          <a:lstStyle/>
          <a:p>
            <a:pPr indent="-228600" lvl="0" marL="241300" marR="5080" rtl="0" algn="l">
              <a:lnSpc>
                <a:spcPct val="789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Scheduled during each semester. Instructors will give feedback, help set goals, review expectations.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SzPts val="2050"/>
              <a:buFont typeface="Arial"/>
              <a:buNone/>
            </a:pPr>
            <a:r>
              <a:t/>
            </a:r>
            <a:endParaRPr sz="20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In person visits scheduled per student in PRCT 353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SzPts val="1950"/>
              <a:buFont typeface="Arial"/>
              <a:buNone/>
            </a:pPr>
            <a:r>
              <a:t/>
            </a:r>
            <a:endParaRPr sz="19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Instructors will schedule any assessments in advance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SzPts val="1950"/>
              <a:buFont typeface="Arial"/>
              <a:buNone/>
            </a:pPr>
            <a:r>
              <a:t/>
            </a:r>
            <a:endParaRPr sz="195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Instructor visit schedule 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1900">
                <a:latin typeface="Arial"/>
                <a:ea typeface="Arial"/>
                <a:cs typeface="Arial"/>
                <a:sym typeface="Arial"/>
              </a:rPr>
              <a:t>(subject to change)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Student to complete Part 1 of Instructor Visit form prior to scheduled instructor visit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Reflect on Logbook progress, professionalism, and preceptor feedback received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Outline upcoming schedule and set goals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Create an action plan to meet those goals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1705"/>
              </a:spcBef>
              <a:spcAft>
                <a:spcPts val="0"/>
              </a:spcAft>
              <a:buSzPts val="1900"/>
              <a:buFont typeface="Arial"/>
              <a:buChar char="•"/>
            </a:pPr>
            <a:r>
              <a:rPr lang="en-US" sz="1900">
                <a:latin typeface="Arial"/>
                <a:ea typeface="Arial"/>
                <a:cs typeface="Arial"/>
                <a:sym typeface="Arial"/>
              </a:rPr>
              <a:t>Instructor will complete Part 2 of form following visit.</a:t>
            </a:r>
            <a:endParaRPr sz="19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1"/>
          <p:cNvSpPr txBox="1"/>
          <p:nvPr>
            <p:ph type="title"/>
          </p:nvPr>
        </p:nvSpPr>
        <p:spPr>
          <a:xfrm>
            <a:off x="916635" y="616712"/>
            <a:ext cx="991870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Additional Support in Clinical Placement</a:t>
            </a:r>
            <a:endParaRPr/>
          </a:p>
        </p:txBody>
      </p:sp>
      <p:sp>
        <p:nvSpPr>
          <p:cNvPr id="214" name="Google Shape;214;p21"/>
          <p:cNvSpPr txBox="1"/>
          <p:nvPr/>
        </p:nvSpPr>
        <p:spPr>
          <a:xfrm>
            <a:off x="916635" y="1801113"/>
            <a:ext cx="9813290" cy="35839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2850">
            <a:spAutoFit/>
          </a:bodyPr>
          <a:lstStyle/>
          <a:p>
            <a:pPr indent="-228600" lvl="0" marL="241300" marR="5080" rtl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When questions and concerns arise, be sure to use available resources for assistance.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319405" lvl="1" marL="1155700" rtl="0" algn="l">
              <a:lnSpc>
                <a:spcPct val="100000"/>
              </a:lnSpc>
              <a:spcBef>
                <a:spcPts val="165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Clinical Placement Instructors (PRCT 353)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92100" lvl="2" marL="1612900" rtl="0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200"/>
              <a:buFont typeface="Arial"/>
              <a:buChar char="◦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Additional visits (virtual or in-person) can be arranged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319405" lvl="1" marL="1155700" rtl="0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Education Coordinator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319405" lvl="1" marL="11557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Site Liaisons/Clinical Instructor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68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Student Development and Counselling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On-campus or virtual appointments available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0" marL="6985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On-line wellness programs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2"/>
          <p:cNvSpPr txBox="1"/>
          <p:nvPr>
            <p:ph type="title"/>
          </p:nvPr>
        </p:nvSpPr>
        <p:spPr>
          <a:xfrm>
            <a:off x="916635" y="616712"/>
            <a:ext cx="551243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PRCT 353 Orientation</a:t>
            </a:r>
            <a:endParaRPr/>
          </a:p>
        </p:txBody>
      </p:sp>
      <p:sp>
        <p:nvSpPr>
          <p:cNvPr id="221" name="Google Shape;221;p22"/>
          <p:cNvSpPr txBox="1"/>
          <p:nvPr/>
        </p:nvSpPr>
        <p:spPr>
          <a:xfrm>
            <a:off x="916635" y="1716429"/>
            <a:ext cx="9034200" cy="155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Communication is the key to success!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12700" marR="5080" rtl="0" algn="l">
              <a:lnSpc>
                <a:spcPct val="107142"/>
              </a:lnSpc>
              <a:spcBef>
                <a:spcPts val="1035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Reach out with questions and check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&amp; email daily for updates!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2" name="Google Shape;22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3"/>
          <p:cNvSpPr txBox="1"/>
          <p:nvPr>
            <p:ph type="title"/>
          </p:nvPr>
        </p:nvSpPr>
        <p:spPr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28" name="Google Shape;228;p23"/>
          <p:cNvSpPr txBox="1"/>
          <p:nvPr/>
        </p:nvSpPr>
        <p:spPr>
          <a:xfrm>
            <a:off x="916635" y="1801113"/>
            <a:ext cx="9928860" cy="16529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2850">
            <a:spAutoFit/>
          </a:bodyPr>
          <a:lstStyle/>
          <a:p>
            <a:pPr indent="0" lvl="0" marL="12700" marR="5080" rtl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Attendance: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 Students are expected to attend all scheduled time in clinical placement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None/>
            </a:pPr>
            <a:r>
              <a:t/>
            </a:r>
            <a:endParaRPr sz="2650">
              <a:latin typeface="Arial"/>
              <a:ea typeface="Arial"/>
              <a:cs typeface="Arial"/>
              <a:sym typeface="Arial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No switching of shifts with other students is permitted.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4"/>
          <p:cNvSpPr txBox="1"/>
          <p:nvPr>
            <p:ph type="title"/>
          </p:nvPr>
        </p:nvSpPr>
        <p:spPr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35" name="Google Shape;235;p24"/>
          <p:cNvSpPr txBox="1"/>
          <p:nvPr/>
        </p:nvSpPr>
        <p:spPr>
          <a:xfrm>
            <a:off x="916635" y="1762201"/>
            <a:ext cx="10187305" cy="41776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Absences: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marR="205104" rtl="0" algn="l">
              <a:lnSpc>
                <a:spcPct val="109090"/>
              </a:lnSpc>
              <a:spcBef>
                <a:spcPts val="1845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Students who exceed 5% (4 days) absence will not meet the required hours to pass the clinical placement course.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320675" lvl="1" marL="320675" rtl="0" algn="l">
              <a:lnSpc>
                <a:spcPct val="107727"/>
              </a:lnSpc>
              <a:spcBef>
                <a:spcPts val="133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Should you exceed the allowed absences, only excused absences may be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0" lvl="0" marL="130175" rtl="0" algn="ctr">
              <a:lnSpc>
                <a:spcPct val="107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considered for make up time – with approval from clinical placement site.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marR="314325" rtl="0" algn="l">
              <a:lnSpc>
                <a:spcPct val="80000"/>
              </a:lnSpc>
              <a:spcBef>
                <a:spcPts val="1895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Documentation for excused absences must be submitted within 5 business days to clinical placement instructors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6818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Students are expected to make-up any clinical placement days/hours that are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0" lvl="0" marL="698500" rtl="0" algn="l">
              <a:lnSpc>
                <a:spcPct val="10795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missed and must complete a total of 337.5 hours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marR="113664" rtl="0" algn="l">
              <a:lnSpc>
                <a:spcPct val="79500"/>
              </a:lnSpc>
              <a:spcBef>
                <a:spcPts val="1805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COVID-19 related absences will be considered excused – no documentation is required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5"/>
          <p:cNvSpPr txBox="1"/>
          <p:nvPr>
            <p:ph type="title"/>
          </p:nvPr>
        </p:nvSpPr>
        <p:spPr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42" name="Google Shape;242;p25"/>
          <p:cNvSpPr txBox="1"/>
          <p:nvPr/>
        </p:nvSpPr>
        <p:spPr>
          <a:xfrm>
            <a:off x="916635" y="1727748"/>
            <a:ext cx="6340475" cy="2118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4275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Absences (continued):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55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If you are absent, you must: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9235" lvl="2" marL="1155700" rtl="0" algn="l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Notify the site as per site protocol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9235" lvl="2" marL="1155700" rtl="0" algn="l">
              <a:lnSpc>
                <a:spcPct val="107727"/>
              </a:lnSpc>
              <a:spcBef>
                <a:spcPts val="175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Submit an Absence Notification form to an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0" lvl="0" marL="1155700" rtl="0" algn="l">
              <a:lnSpc>
                <a:spcPct val="107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PRIOR to shift start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5"/>
          <p:cNvSpPr txBox="1"/>
          <p:nvPr/>
        </p:nvSpPr>
        <p:spPr>
          <a:xfrm>
            <a:off x="7435342" y="3219068"/>
            <a:ext cx="3308985" cy="3606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instructor on CompTracker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5"/>
          <p:cNvSpPr txBox="1"/>
          <p:nvPr/>
        </p:nvSpPr>
        <p:spPr>
          <a:xfrm>
            <a:off x="1831085" y="4059173"/>
            <a:ext cx="9142730" cy="17691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79375">
            <a:spAutoFit/>
          </a:bodyPr>
          <a:lstStyle/>
          <a:p>
            <a:pPr indent="-228600" lvl="0" marL="241300" marR="508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Please submit any additional information (Dr’s note, other information) to clinical placement instructors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latin typeface="Arial"/>
                <a:ea typeface="Arial"/>
                <a:cs typeface="Arial"/>
                <a:sym typeface="Arial"/>
              </a:rPr>
              <a:t>Attendance is tracked via forms in Comptracker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41300" lvl="1" marL="698500" rtl="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▪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Student Feedback forms – includes attendance statement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41300" lvl="1" marL="698500" rtl="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▪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Absence Notification forms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5" name="Google Shape;24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6"/>
          <p:cNvSpPr txBox="1"/>
          <p:nvPr>
            <p:ph type="title"/>
          </p:nvPr>
        </p:nvSpPr>
        <p:spPr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51" name="Google Shape;251;p26"/>
          <p:cNvSpPr txBox="1"/>
          <p:nvPr/>
        </p:nvSpPr>
        <p:spPr>
          <a:xfrm>
            <a:off x="1374139" y="1797507"/>
            <a:ext cx="9683750" cy="40760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Appointments: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318769" lvl="1" marL="698500" rtl="0" algn="l">
              <a:lnSpc>
                <a:spcPct val="100000"/>
              </a:lnSpc>
              <a:spcBef>
                <a:spcPts val="2720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Must be approved ahead of time by site liaison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318769" lvl="1" marL="698500" rtl="0" algn="l">
              <a:lnSpc>
                <a:spcPct val="100000"/>
              </a:lnSpc>
              <a:spcBef>
                <a:spcPts val="2195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Must not exceed 2 hours off the floor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318769" lvl="1" marL="698500" rtl="0" algn="l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Must be kept to a minimum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1" marL="0" rtl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SzPts val="2200"/>
              <a:buFont typeface="Arial"/>
              <a:buNone/>
            </a:pPr>
            <a:r>
              <a:t/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318770" lvl="1" marL="697865" marR="5080" rtl="0" algn="l">
              <a:lnSpc>
                <a:spcPct val="108333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If a student misses more than 2 hours of their scheduled shift, it will be considered an absence. Notification of absence form required.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318769" lvl="1" marL="698500" rtl="0" algn="l">
              <a:lnSpc>
                <a:spcPct val="100000"/>
              </a:lnSpc>
              <a:spcBef>
                <a:spcPts val="2160"/>
              </a:spcBef>
              <a:spcAft>
                <a:spcPts val="0"/>
              </a:spcAft>
              <a:buSzPts val="2400"/>
              <a:buFont typeface="Arial"/>
              <a:buChar char="◦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Add all appointment time to your weekly feedback form.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7"/>
          <p:cNvSpPr txBox="1"/>
          <p:nvPr>
            <p:ph type="title"/>
          </p:nvPr>
        </p:nvSpPr>
        <p:spPr>
          <a:xfrm>
            <a:off x="916635" y="616712"/>
            <a:ext cx="535876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A01D20"/>
                </a:solidFill>
              </a:rPr>
              <a:t>Copyright Information</a:t>
            </a:r>
            <a:endParaRPr/>
          </a:p>
        </p:txBody>
      </p:sp>
      <p:sp>
        <p:nvSpPr>
          <p:cNvPr id="258" name="Google Shape;258;p27"/>
          <p:cNvSpPr txBox="1"/>
          <p:nvPr/>
        </p:nvSpPr>
        <p:spPr>
          <a:xfrm>
            <a:off x="916635" y="1716429"/>
            <a:ext cx="10022840" cy="14217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3325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This learning material is property of	College.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5080" rtl="0" algn="l">
              <a:lnSpc>
                <a:spcPct val="107142"/>
              </a:lnSpc>
              <a:spcBef>
                <a:spcPts val="103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Any sharing, reproduction or use of this information or material other than educational purposes at	College is prohibited.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9" name="Google Shape;25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2025-06-02T23:14:26Z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2025-06-03T00:00:00Z</vt:filetime>
  </property>
  <property fmtid="{D5CDD505-2E9C-101B-9397-08002B2CF9AE}" pid="3" name="LastSaved">
    <vt:filetime>2025-06-02T00:00:00Z</vt:filetime>
  </property>
</Properties>
</file>