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7" r:id="rId4"/>
  </p:sldMasterIdLst>
  <p:notesMasterIdLst>
    <p:notesMasterId r:id="rId7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940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90FD-B01F-47D7-8671-0B672578BB83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DFA400-C537-4C09-B933-2C20D562253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2276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66CADA-E03A-F02A-CE36-6E39AA6C2A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5C62CB-0B8F-61C5-4EAB-2B7C4CDE32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7CC8CD-0451-B0AD-43C4-0CAD8A4FE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B6440-8E45-9375-C88F-3438EE102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686CD-CA31-FE9C-40CD-BE742C50F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7489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F1EF0-91B1-8C28-8A64-96AB7379C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19220-11C6-F96F-901B-4D8B6EED2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FA2635-89CD-97C0-7FDD-382B23183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0D6438-3BA9-CE33-EB0F-EB02027A4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6B2DB-1B3D-3D58-F731-5270F73F5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5556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75477-CDA7-A2A1-A905-B1EAE7EAA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22945-1F7F-5EE7-C5AE-D5835DB24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DDFC2-EB97-B5AF-257E-FE31CB154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91F53-25DA-91F3-0B45-7FEA070A3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D1549B-7A1C-F775-30C3-5DF68E887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0370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11373-6988-2A91-9F62-3D39ACB00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46163-907A-BB75-09B7-EC5EA40E36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437394-314B-A904-699F-0A098B3DCC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DF3F33-0ACA-F852-0CFE-56B8B6B36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D79532-4EE7-FBD9-BA17-31BDAD55A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D5433C-D759-0BC1-28B6-4A352D9C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93167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B1C4D-0C06-2A44-FFAA-CE46BFD4D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D81228-4E85-0AA3-D6D8-22509B994E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C6F325-BF93-251D-9D07-67494262E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63517-8EE9-472D-3F78-F25590892D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FD3A7F-BDF7-8E9E-3097-BDD686A2C5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C3DAAB-ED76-3720-DB8A-31613A714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8456BC-8A59-0558-EB7C-1F44F6E7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B86251-2D39-1577-06F8-8220FB552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22138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81156-5C98-623C-0B36-64E836984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6108AD-E811-F023-2966-E3AC55782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0EFED6-DF31-4782-F968-25483D4A2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10508C-C5A9-8083-6339-0C1E14C6B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113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2252F1-95F4-5764-02D2-C7CECD8BC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BC2633-6093-37AB-22D8-DBB3BE36E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E828F1-31F1-FAE2-671A-B37149AB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00500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E70A0-8688-F18B-268D-EB4518458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5186A-36E2-5708-CE4F-F5DC2EF9B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AB4A2B-DACD-DE1C-962F-0248F70209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CE259-6110-C2DC-94BA-ECBE70C17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6E368E-B476-2291-A5AA-4665E7F27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DAC3AB-16D6-2D2B-07CB-F5101E7B8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8961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F9F28-7CEA-C7CB-F78A-8BEE0FA55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9676C9-CCB1-48A8-DFA6-D0C1F99C4A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8CA0AA-39A2-EAD5-7D9F-08171D7A8B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B50B2D-D5D0-61D3-5468-B1C29418D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11D8D6-3E85-B66D-D9CD-26031C591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EEF9A7-473A-F870-6D16-0F0F5F1CA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9080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95413-8CF0-7206-189B-374823449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E06625-8136-FC3F-564B-7040DEFE35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4641A-0730-600B-3647-3B04FB617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4CB92-89B0-BB12-D094-7285C12AF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C0E4C5-4556-DC0D-C73F-5FF8DA0CD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6108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2DD03-8E7E-B5A3-9D3E-EB38ACFF9E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885044-BDC2-1E7D-6828-8C7578369B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CD090C-508D-414D-46A3-238E19F2F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78F325-BE94-E6F4-4DB6-F21BFF366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B1A75-F74F-7C92-AB85-08B78677B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8427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939" y="609676"/>
            <a:ext cx="8286115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 u="sng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69928-8774-4298-BA4A-CB54F38EBB34}" type="datetime1">
              <a:rPr lang="en-US" smtClean="0"/>
              <a:t>2/12/2025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65198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5E316-1A02-53B9-B572-659A8AA03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4F091-0817-9990-CD6D-64EC41627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85E1-2538-42A0-A493-BFFC976A4586}" type="datetime1">
              <a:rPr lang="en-US" smtClean="0"/>
              <a:t>2/12/2025</a:t>
            </a:fld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4D9042-11E9-7114-9D3F-93AFB10C88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0471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FA056C-8B60-4A1E-4CBE-0896F68AB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D881B-022D-7803-E24A-4BEE9DDE4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1709B-F3E2-3668-7CA2-24B3F61021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8C12EE-987F-49DB-A3C8-0AD03788C28B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0D192-16E1-E554-8BBC-3904151DB3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C8554-322E-8E47-33A1-49E21DCF58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4F93D9-ED39-40A8-8322-E772FF8D58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293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large-bowel-obstruction-sigmoid-tumour-1?lang=us" TargetMode="External"/><Relationship Id="rId2" Type="http://schemas.openxmlformats.org/officeDocument/2006/relationships/hyperlink" Target="https://radiopaedia.org/cases/how-to-read-a-ct-of-the-abdomen-and-pelvi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metatstatic-colorectal-cancer?lang=us" TargetMode="External"/><Relationship Id="rId2" Type="http://schemas.openxmlformats.org/officeDocument/2006/relationships/hyperlink" Target="https://radiopaedia.org/cases/breast-carcinoma-with-pathological-hip-fracture?lang=us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I6BgaX6u2k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appendicitis-33?lang=us" TargetMode="External"/><Relationship Id="rId2" Type="http://schemas.openxmlformats.org/officeDocument/2006/relationships/hyperlink" Target="https://radiopaedia.org/cases/appendicitis-19?lang=us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fatty-liver-with-focal-sparing?lang=us" TargetMode="Externa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cavernous-hepatic-hemangioma?lang=us" TargetMode="Externa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multifocal-hepatocellular-carcinoma-3?lang=us" TargetMode="External"/><Relationship Id="rId2" Type="http://schemas.openxmlformats.org/officeDocument/2006/relationships/hyperlink" Target="https://radiopaedia.org/cases/normal-multiphase-ct-liver?lang=us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pancreatic-sarcoidosis?lang=us" TargetMode="Externa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horseshoe-kidney-with-renal-stones?lang=us" TargetMode="External"/><Relationship Id="rId2" Type="http://schemas.openxmlformats.org/officeDocument/2006/relationships/hyperlink" Target="https://radiopaedia.org/cases/ureteric-calculus-2?lang=u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adiopaedia.org/cases/urethral-calculus-3?lang=us" TargetMode="Externa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562600" y="3006227"/>
            <a:ext cx="58674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>
                <a:solidFill>
                  <a:schemeClr val="tx1"/>
                </a:solidFill>
                <a:latin typeface="+mj-lt"/>
                <a:cs typeface="Calibri Light"/>
              </a:rPr>
              <a:t>CT</a:t>
            </a:r>
            <a:r>
              <a:rPr sz="4800" spc="-150" dirty="0">
                <a:solidFill>
                  <a:schemeClr val="tx1"/>
                </a:solidFill>
                <a:latin typeface="+mj-lt"/>
                <a:cs typeface="Calibri Light"/>
              </a:rPr>
              <a:t> </a:t>
            </a:r>
            <a:r>
              <a:rPr sz="4800" spc="-10" dirty="0">
                <a:solidFill>
                  <a:schemeClr val="tx1"/>
                </a:solidFill>
                <a:latin typeface="+mj-lt"/>
                <a:cs typeface="Calibri Light"/>
              </a:rPr>
              <a:t>Theory</a:t>
            </a:r>
            <a:endParaRPr sz="48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53000" y="4595312"/>
            <a:ext cx="6725284" cy="1430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01345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chemeClr val="tx1"/>
                </a:solidFill>
                <a:latin typeface="+mn-lt"/>
                <a:cs typeface="Calibri Light"/>
              </a:rPr>
              <a:t>Abdomen</a:t>
            </a:r>
            <a:r>
              <a:rPr sz="2800" spc="-105" dirty="0">
                <a:solidFill>
                  <a:schemeClr val="tx1"/>
                </a:solidFill>
                <a:latin typeface="+mn-lt"/>
                <a:cs typeface="Calibri Light"/>
              </a:rPr>
              <a:t> </a:t>
            </a:r>
            <a:r>
              <a:rPr sz="2800" dirty="0">
                <a:solidFill>
                  <a:schemeClr val="tx1"/>
                </a:solidFill>
                <a:latin typeface="+mn-lt"/>
                <a:cs typeface="Calibri Light"/>
              </a:rPr>
              <a:t>&amp;</a:t>
            </a:r>
            <a:r>
              <a:rPr sz="2800" spc="-85" dirty="0">
                <a:solidFill>
                  <a:schemeClr val="tx1"/>
                </a:solidFill>
                <a:latin typeface="+mn-lt"/>
                <a:cs typeface="Calibri Light"/>
              </a:rPr>
              <a:t> </a:t>
            </a:r>
            <a:r>
              <a:rPr sz="2800" spc="-20" dirty="0">
                <a:solidFill>
                  <a:schemeClr val="tx1"/>
                </a:solidFill>
                <a:latin typeface="+mn-lt"/>
                <a:cs typeface="Calibri Light"/>
              </a:rPr>
              <a:t>Pelvis</a:t>
            </a:r>
            <a:r>
              <a:rPr sz="2800" spc="-100" dirty="0">
                <a:solidFill>
                  <a:schemeClr val="tx1"/>
                </a:solidFill>
                <a:latin typeface="+mn-lt"/>
                <a:cs typeface="Calibri Light"/>
              </a:rPr>
              <a:t> </a:t>
            </a:r>
            <a:r>
              <a:rPr sz="2800" spc="-10" dirty="0">
                <a:solidFill>
                  <a:schemeClr val="tx1"/>
                </a:solidFill>
                <a:latin typeface="+mn-lt"/>
                <a:cs typeface="Calibri Light"/>
              </a:rPr>
              <a:t>Procedures</a:t>
            </a:r>
            <a:endParaRPr sz="2800" dirty="0">
              <a:solidFill>
                <a:schemeClr val="tx1"/>
              </a:solidFill>
              <a:latin typeface="+mn-lt"/>
              <a:cs typeface="Calibri Light"/>
            </a:endParaRPr>
          </a:p>
          <a:p>
            <a:pPr>
              <a:lnSpc>
                <a:spcPct val="100000"/>
              </a:lnSpc>
              <a:spcBef>
                <a:spcPts val="490"/>
              </a:spcBef>
            </a:pPr>
            <a:endParaRPr sz="2800" dirty="0">
              <a:solidFill>
                <a:schemeClr val="tx1"/>
              </a:solidFill>
              <a:latin typeface="+mn-lt"/>
              <a:cs typeface="Calibri Light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lang="en-US" sz="3200" b="1" dirty="0">
                <a:solidFill>
                  <a:schemeClr val="tx1"/>
                </a:solidFill>
                <a:latin typeface="+mn-lt"/>
                <a:cs typeface="Calibri"/>
              </a:rPr>
              <a:t>     </a:t>
            </a:r>
            <a:endParaRPr sz="3200" dirty="0">
              <a:solidFill>
                <a:schemeClr val="tx1"/>
              </a:solidFill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289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339330" cy="33610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dirty="0">
                <a:latin typeface="+mn-lt"/>
                <a:cs typeface="Calibri"/>
              </a:rPr>
              <a:t>Module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Objectives</a:t>
            </a:r>
            <a:endParaRPr sz="2800">
              <a:latin typeface="+mn-lt"/>
              <a:cs typeface="Calibri"/>
            </a:endParaRPr>
          </a:p>
          <a:p>
            <a:pPr marL="240029" indent="-227329">
              <a:lnSpc>
                <a:spcPts val="302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Review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abdomen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pelvis</a:t>
            </a:r>
            <a:endParaRPr sz="2800">
              <a:latin typeface="+mn-lt"/>
              <a:cs typeface="Calibri"/>
            </a:endParaRPr>
          </a:p>
          <a:p>
            <a:pPr marL="240029" indent="-227329">
              <a:lnSpc>
                <a:spcPts val="302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Label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anatomical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structures</a:t>
            </a:r>
            <a:r>
              <a:rPr sz="2800" spc="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image</a:t>
            </a:r>
            <a:endParaRPr sz="2800">
              <a:latin typeface="+mn-lt"/>
              <a:cs typeface="Calibri"/>
            </a:endParaRP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Scanning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protocols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including:</a:t>
            </a:r>
            <a:endParaRPr sz="280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Positioning</a:t>
            </a:r>
            <a:endParaRPr sz="240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Indications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Contraindications</a:t>
            </a:r>
            <a:endParaRPr sz="2400">
              <a:latin typeface="+mn-lt"/>
              <a:cs typeface="Calibri"/>
            </a:endParaRPr>
          </a:p>
          <a:p>
            <a:pPr marL="697230" lvl="1" indent="-227329">
              <a:lnSpc>
                <a:spcPts val="255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Exposure</a:t>
            </a:r>
            <a:r>
              <a:rPr sz="2400" spc="-114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Factors</a:t>
            </a:r>
            <a:endParaRPr sz="2400">
              <a:latin typeface="+mn-lt"/>
              <a:cs typeface="Calibri"/>
            </a:endParaRPr>
          </a:p>
          <a:p>
            <a:pPr marL="240029" indent="-227329">
              <a:lnSpc>
                <a:spcPts val="301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Most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common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Abdomen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Pelvis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exams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done</a:t>
            </a:r>
            <a:endParaRPr sz="280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Pathology</a:t>
            </a:r>
            <a:endParaRPr sz="280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2133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34160"/>
            <a:ext cx="6510655" cy="4187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Positioning</a:t>
            </a:r>
            <a:r>
              <a:rPr sz="28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>
              <a:latin typeface="+mn-lt"/>
              <a:cs typeface="Calibri"/>
            </a:endParaRPr>
          </a:p>
          <a:p>
            <a:pPr marL="240029" indent="-227329">
              <a:lnSpc>
                <a:spcPts val="306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Patient</a:t>
            </a:r>
            <a:r>
              <a:rPr sz="2800" spc="-1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Position</a:t>
            </a:r>
            <a:endParaRPr sz="2800">
              <a:latin typeface="+mn-lt"/>
              <a:cs typeface="Calibri"/>
            </a:endParaRPr>
          </a:p>
          <a:p>
            <a:pPr marL="697230" lvl="1" indent="-227329">
              <a:lnSpc>
                <a:spcPts val="275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Supine,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arms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elevated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resting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behind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head</a:t>
            </a:r>
            <a:endParaRPr sz="240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2305"/>
              </a:spcBef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>
              <a:latin typeface="+mn-lt"/>
              <a:cs typeface="Arial MT"/>
            </a:endParaRPr>
          </a:p>
          <a:p>
            <a:pPr marL="697230" lvl="1" indent="-227329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Reduce</a:t>
            </a:r>
            <a:r>
              <a:rPr sz="2400" spc="-10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patient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motion</a:t>
            </a:r>
            <a:endParaRPr sz="240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Suspend</a:t>
            </a:r>
            <a:r>
              <a:rPr sz="2400" spc="-12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respiration</a:t>
            </a:r>
            <a:endParaRPr sz="2400">
              <a:latin typeface="+mn-lt"/>
              <a:cs typeface="Calibri"/>
            </a:endParaRPr>
          </a:p>
          <a:p>
            <a:pPr marL="240029" indent="-227329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Position</a:t>
            </a:r>
            <a:endParaRPr sz="2800">
              <a:latin typeface="+mn-lt"/>
              <a:cs typeface="Calibri"/>
            </a:endParaRPr>
          </a:p>
          <a:p>
            <a:pPr marL="697230" lvl="1" indent="-227329">
              <a:lnSpc>
                <a:spcPts val="275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No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rotation</a:t>
            </a:r>
            <a:endParaRPr sz="240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7539" y="1540763"/>
            <a:ext cx="5803392" cy="435254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347717" y="6049771"/>
            <a:ext cx="3139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Image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Source:</a:t>
            </a:r>
            <a:r>
              <a:rPr sz="1800" spc="3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https://cancer.gov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213394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8170545" cy="167068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How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are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images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Abdomen</a:t>
            </a:r>
            <a:r>
              <a:rPr sz="2800" spc="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Pelvis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acquired?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Axial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plane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Helical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acquisition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Oral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IV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1120"/>
            <a:ext cx="9075420" cy="435546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Oral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Demonstrates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interstitial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lumen</a:t>
            </a:r>
            <a:endParaRPr sz="24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375"/>
              </a:spcBef>
              <a:buFont typeface="Arial MT"/>
              <a:buChar char="•"/>
            </a:pP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Distends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GI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tract</a:t>
            </a:r>
            <a:endParaRPr sz="24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380"/>
              </a:spcBef>
              <a:buFont typeface="Arial MT"/>
              <a:buChar char="•"/>
            </a:pPr>
            <a:endParaRPr sz="2400" dirty="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2400" dirty="0">
              <a:latin typeface="+mn-lt"/>
              <a:cs typeface="Arial MT"/>
            </a:endParaRPr>
          </a:p>
          <a:p>
            <a:pPr marL="697230" lvl="1" indent="-227329">
              <a:lnSpc>
                <a:spcPct val="10000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Barium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sulfate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water-</a:t>
            </a:r>
            <a:r>
              <a:rPr sz="2400" dirty="0">
                <a:latin typeface="+mn-lt"/>
                <a:cs typeface="Calibri"/>
              </a:rPr>
              <a:t>soluble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used</a:t>
            </a:r>
            <a:endParaRPr sz="24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370"/>
              </a:spcBef>
              <a:buFont typeface="Arial MT"/>
              <a:buChar char="•"/>
            </a:pP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  <a:tab pos="7297420" algn="l"/>
              </a:tabLst>
            </a:pPr>
            <a:r>
              <a:rPr sz="2400" spc="-25" dirty="0">
                <a:latin typeface="+mn-lt"/>
                <a:cs typeface="Calibri"/>
              </a:rPr>
              <a:t>Generally,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greater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volume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=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better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opacification.</a:t>
            </a:r>
            <a:r>
              <a:rPr sz="2400" dirty="0">
                <a:latin typeface="+mn-lt"/>
                <a:cs typeface="Calibri"/>
              </a:rPr>
              <a:t>	Most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sites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use</a:t>
            </a:r>
            <a:endParaRPr sz="2400" dirty="0">
              <a:latin typeface="+mn-lt"/>
              <a:cs typeface="Calibri"/>
            </a:endParaRPr>
          </a:p>
          <a:p>
            <a:pPr marL="698500">
              <a:lnSpc>
                <a:spcPts val="2735"/>
              </a:lnSpc>
              <a:tabLst>
                <a:tab pos="5419090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50" dirty="0">
                <a:latin typeface="+mn-lt"/>
                <a:cs typeface="Calibri"/>
              </a:rPr>
              <a:t>.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22654"/>
            <a:ext cx="10123170" cy="368046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Oral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Air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Water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also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useful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low-attenuation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agents</a:t>
            </a:r>
            <a:endParaRPr sz="2400" dirty="0">
              <a:latin typeface="+mn-lt"/>
              <a:cs typeface="Calibri"/>
            </a:endParaRPr>
          </a:p>
          <a:p>
            <a:pPr marL="697230" marR="5080" lvl="1" indent="-227329">
              <a:lnSpc>
                <a:spcPts val="2590"/>
              </a:lnSpc>
              <a:spcBef>
                <a:spcPts val="545"/>
              </a:spcBef>
              <a:buFont typeface="Arial MT"/>
              <a:buChar char="•"/>
              <a:tabLst>
                <a:tab pos="698500" algn="l"/>
              </a:tabLst>
            </a:pPr>
            <a:r>
              <a:rPr sz="2400" spc="-10" dirty="0">
                <a:latin typeface="+mn-lt"/>
                <a:cs typeface="Calibri"/>
              </a:rPr>
              <a:t>Advantages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using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low-attenuation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media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(like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water),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vs.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positive 	contrast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agents:</a:t>
            </a:r>
            <a:endParaRPr sz="2400" dirty="0">
              <a:latin typeface="+mn-lt"/>
              <a:cs typeface="Calibri"/>
            </a:endParaRPr>
          </a:p>
          <a:p>
            <a:pPr marL="927100">
              <a:lnSpc>
                <a:spcPct val="100000"/>
              </a:lnSpc>
              <a:spcBef>
                <a:spcPts val="245"/>
              </a:spcBef>
            </a:pPr>
            <a:r>
              <a:rPr sz="2000" spc="-50" dirty="0">
                <a:latin typeface="+mn-lt"/>
                <a:cs typeface="Arial MT"/>
              </a:rPr>
              <a:t>•</a:t>
            </a:r>
            <a:endParaRPr sz="2000" dirty="0">
              <a:latin typeface="+mn-lt"/>
              <a:cs typeface="Arial MT"/>
            </a:endParaRPr>
          </a:p>
          <a:p>
            <a:pPr marL="1155700" lvl="2" indent="-228600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55700" algn="l"/>
              </a:tabLst>
            </a:pPr>
            <a:r>
              <a:rPr sz="2000" dirty="0">
                <a:latin typeface="+mn-lt"/>
                <a:cs typeface="Calibri"/>
              </a:rPr>
              <a:t>Will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not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obscure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abdominal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vessels</a:t>
            </a:r>
            <a:endParaRPr sz="2000" dirty="0">
              <a:latin typeface="+mn-lt"/>
              <a:cs typeface="Calibri"/>
            </a:endParaRPr>
          </a:p>
          <a:p>
            <a:pPr marL="1155700" lvl="2" indent="-228600">
              <a:lnSpc>
                <a:spcPct val="100000"/>
              </a:lnSpc>
              <a:spcBef>
                <a:spcPts val="250"/>
              </a:spcBef>
              <a:buFont typeface="Arial MT"/>
              <a:buChar char="•"/>
              <a:tabLst>
                <a:tab pos="1155700" algn="l"/>
              </a:tabLst>
            </a:pPr>
            <a:r>
              <a:rPr sz="2000" dirty="0">
                <a:latin typeface="+mn-lt"/>
                <a:cs typeface="Calibri"/>
              </a:rPr>
              <a:t>Better</a:t>
            </a:r>
            <a:r>
              <a:rPr sz="2000" spc="-7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spatial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resolution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on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reconstructed</a:t>
            </a:r>
            <a:r>
              <a:rPr sz="2000" spc="-7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images</a:t>
            </a:r>
            <a:endParaRPr sz="2000" dirty="0">
              <a:latin typeface="+mn-lt"/>
              <a:cs typeface="Calibri"/>
            </a:endParaRPr>
          </a:p>
          <a:p>
            <a:pPr marL="1155700" lvl="2" indent="-228600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55700" algn="l"/>
              </a:tabLst>
            </a:pPr>
            <a:r>
              <a:rPr sz="2000" dirty="0">
                <a:latin typeface="+mn-lt"/>
                <a:cs typeface="Calibri"/>
              </a:rPr>
              <a:t>Does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not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mask</a:t>
            </a:r>
            <a:r>
              <a:rPr sz="2000" spc="-2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a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radiopaque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stone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(biliary</a:t>
            </a:r>
            <a:r>
              <a:rPr sz="2000" spc="-2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or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urinary)</a:t>
            </a:r>
            <a:endParaRPr sz="20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spcBef>
                <a:spcPts val="19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Rectal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not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commonly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used,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but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useful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in</a:t>
            </a:r>
            <a:endParaRPr sz="2400" dirty="0">
              <a:latin typeface="+mn-lt"/>
              <a:cs typeface="Calibri"/>
            </a:endParaRPr>
          </a:p>
          <a:p>
            <a:pPr marL="698500">
              <a:lnSpc>
                <a:spcPts val="2735"/>
              </a:lnSpc>
              <a:tabLst>
                <a:tab pos="5571490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50" dirty="0">
                <a:latin typeface="+mn-lt"/>
                <a:cs typeface="Calibri"/>
              </a:rPr>
              <a:t>.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930765" cy="278638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IV</a:t>
            </a:r>
            <a:r>
              <a:rPr sz="2800" spc="-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Opacify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vessels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abdomen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pelvis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Increase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density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vascular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organs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Improve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image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between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lesions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normal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anatomy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Timing,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dose,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rate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IV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essential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performing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accurate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scan</a:t>
            </a:r>
            <a:endParaRPr sz="2400" dirty="0">
              <a:latin typeface="+mn-lt"/>
              <a:cs typeface="Calibri"/>
            </a:endParaRPr>
          </a:p>
          <a:p>
            <a:pPr marL="697230" marR="441325" lvl="1" indent="-227329">
              <a:lnSpc>
                <a:spcPts val="2590"/>
              </a:lnSpc>
              <a:spcBef>
                <a:spcPts val="545"/>
              </a:spcBef>
              <a:buFont typeface="Arial MT"/>
              <a:buChar char="•"/>
              <a:tabLst>
                <a:tab pos="698500" algn="l"/>
              </a:tabLst>
            </a:pPr>
            <a:r>
              <a:rPr sz="2400" spc="-10" dirty="0">
                <a:latin typeface="+mn-lt"/>
                <a:cs typeface="Calibri"/>
              </a:rPr>
              <a:t>Multi-</a:t>
            </a:r>
            <a:r>
              <a:rPr sz="2400" dirty="0">
                <a:latin typeface="+mn-lt"/>
                <a:cs typeface="Calibri"/>
              </a:rPr>
              <a:t>phase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scans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also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performed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image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arterial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venous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phases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of 	</a:t>
            </a:r>
            <a:r>
              <a:rPr sz="2400" dirty="0">
                <a:latin typeface="+mn-lt"/>
                <a:cs typeface="Calibri"/>
              </a:rPr>
              <a:t>certain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structures,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most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commonly</a:t>
            </a:r>
            <a:r>
              <a:rPr sz="2400" spc="-9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30" dirty="0">
                <a:latin typeface="+mn-lt"/>
                <a:cs typeface="Calibri"/>
              </a:rPr>
              <a:t>liver,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pancreas,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kidneys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70532"/>
            <a:ext cx="10050780" cy="426783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Challenges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in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scanning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329"/>
              </a:lnSpc>
              <a:spcBef>
                <a:spcPts val="32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Motion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815"/>
              </a:lnSpc>
              <a:buFont typeface="Arial MT"/>
              <a:buChar char="•"/>
              <a:tabLst>
                <a:tab pos="697230" algn="l"/>
                <a:tab pos="6960234" algn="l"/>
              </a:tabLst>
            </a:pPr>
            <a:r>
              <a:rPr sz="2400" spc="-10" dirty="0">
                <a:latin typeface="+mn-lt"/>
                <a:cs typeface="Calibri"/>
              </a:rPr>
              <a:t>Voluntary </a:t>
            </a:r>
            <a:r>
              <a:rPr sz="2400" dirty="0">
                <a:latin typeface="+mn-lt"/>
                <a:cs typeface="Calibri"/>
              </a:rPr>
              <a:t>or </a:t>
            </a:r>
            <a:r>
              <a:rPr sz="2400" spc="-10" dirty="0">
                <a:latin typeface="+mn-lt"/>
                <a:cs typeface="Calibri"/>
              </a:rPr>
              <a:t>involuntary </a:t>
            </a:r>
            <a:r>
              <a:rPr sz="2400" dirty="0">
                <a:latin typeface="+mn-lt"/>
                <a:cs typeface="Calibri"/>
              </a:rPr>
              <a:t>(ie –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50" dirty="0">
                <a:latin typeface="+mn-lt"/>
                <a:cs typeface="Calibri"/>
              </a:rPr>
              <a:t>)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84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Management</a:t>
            </a:r>
            <a:r>
              <a:rPr sz="2400" spc="-135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–</a:t>
            </a:r>
            <a:endParaRPr sz="2400" dirty="0">
              <a:latin typeface="+mn-lt"/>
              <a:cs typeface="Calibri"/>
            </a:endParaRPr>
          </a:p>
          <a:p>
            <a:pPr marL="240029" marR="5080" indent="-227329">
              <a:lnSpc>
                <a:spcPts val="2690"/>
              </a:lnSpc>
              <a:spcBef>
                <a:spcPts val="9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latin typeface="+mn-lt"/>
                <a:cs typeface="Calibri"/>
              </a:rPr>
              <a:t>Wide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range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tissue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attenuations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(more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than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can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represented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in 	</a:t>
            </a:r>
            <a:r>
              <a:rPr sz="2800" dirty="0">
                <a:latin typeface="+mn-lt"/>
                <a:cs typeface="Calibri"/>
              </a:rPr>
              <a:t>single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window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setting)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8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Management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Multiple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WW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WL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reconstructions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805"/>
              </a:lnSpc>
              <a:buFont typeface="Arial MT"/>
              <a:buChar char="•"/>
              <a:tabLst>
                <a:tab pos="697230" algn="l"/>
                <a:tab pos="3432810" algn="l"/>
              </a:tabLst>
            </a:pPr>
            <a:r>
              <a:rPr sz="2400" spc="-10" dirty="0">
                <a:latin typeface="+mn-lt"/>
                <a:cs typeface="Calibri"/>
              </a:rPr>
              <a:t>Standard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Soft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Tissue:</a:t>
            </a:r>
            <a:r>
              <a:rPr sz="2400" dirty="0">
                <a:latin typeface="+mn-lt"/>
                <a:cs typeface="Calibri"/>
              </a:rPr>
              <a:t>	WW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450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WL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50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810"/>
              </a:lnSpc>
              <a:buFont typeface="Arial MT"/>
              <a:buChar char="•"/>
              <a:tabLst>
                <a:tab pos="697230" algn="l"/>
                <a:tab pos="1507490" algn="l"/>
                <a:tab pos="3554729" algn="l"/>
                <a:tab pos="5766435" algn="l"/>
              </a:tabLst>
            </a:pPr>
            <a:r>
              <a:rPr sz="2400" spc="-10" dirty="0">
                <a:latin typeface="+mn-lt"/>
                <a:cs typeface="Calibri"/>
              </a:rPr>
              <a:t>Liver:</a:t>
            </a:r>
            <a:r>
              <a:rPr sz="2400" dirty="0">
                <a:latin typeface="+mn-lt"/>
                <a:cs typeface="Calibri"/>
              </a:rPr>
              <a:t>	WW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dirty="0">
                <a:latin typeface="+mn-lt"/>
                <a:cs typeface="Calibri"/>
              </a:rPr>
              <a:t>WL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800"/>
              </a:lnSpc>
              <a:buFont typeface="Arial MT"/>
              <a:buChar char="•"/>
              <a:tabLst>
                <a:tab pos="697230" algn="l"/>
                <a:tab pos="2273935" algn="l"/>
              </a:tabLst>
            </a:pPr>
            <a:r>
              <a:rPr sz="2400" dirty="0">
                <a:latin typeface="+mn-lt"/>
                <a:cs typeface="Calibri"/>
              </a:rPr>
              <a:t>Lung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bases:</a:t>
            </a:r>
            <a:r>
              <a:rPr sz="2400" dirty="0">
                <a:latin typeface="+mn-lt"/>
                <a:cs typeface="Calibri"/>
              </a:rPr>
              <a:t>	WW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1500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WL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-</a:t>
            </a:r>
            <a:r>
              <a:rPr sz="2400" spc="-25" dirty="0">
                <a:latin typeface="+mn-lt"/>
                <a:cs typeface="Calibri"/>
              </a:rPr>
              <a:t>600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840"/>
              </a:lnSpc>
              <a:buFont typeface="Arial MT"/>
              <a:buChar char="•"/>
              <a:tabLst>
                <a:tab pos="697230" algn="l"/>
                <a:tab pos="1555750" algn="l"/>
              </a:tabLst>
            </a:pPr>
            <a:r>
              <a:rPr sz="2400" spc="-10" dirty="0">
                <a:latin typeface="+mn-lt"/>
                <a:cs typeface="Calibri"/>
              </a:rPr>
              <a:t>Bone:</a:t>
            </a:r>
            <a:r>
              <a:rPr sz="2400" dirty="0">
                <a:latin typeface="+mn-lt"/>
                <a:cs typeface="Calibri"/>
              </a:rPr>
              <a:t>	WW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2000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WL</a:t>
            </a:r>
            <a:r>
              <a:rPr sz="2400" spc="-25" dirty="0">
                <a:latin typeface="+mn-lt"/>
                <a:cs typeface="Calibri"/>
              </a:rPr>
              <a:t> 600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7" y="244551"/>
            <a:ext cx="9257842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98803"/>
            <a:ext cx="9109710" cy="392112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Challenges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in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scanning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variances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29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Management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tech’s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attention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detail!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Ensure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all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anatomy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included,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cannot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just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go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physical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landmarks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Matching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DFOV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previous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Set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DFOV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just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include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skin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surface</a:t>
            </a:r>
            <a:endParaRPr sz="2400" dirty="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219"/>
              </a:spcBef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40"/>
              </a:spcBef>
            </a:pPr>
            <a:endParaRPr sz="2400" dirty="0">
              <a:latin typeface="+mn-lt"/>
              <a:cs typeface="Arial MT"/>
            </a:endParaRPr>
          </a:p>
          <a:p>
            <a:pPr marL="697230" lvl="1" indent="-227329">
              <a:lnSpc>
                <a:spcPct val="10000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Purpose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easy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visual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comparison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any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lesions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changes.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2133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773670" cy="2870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Protocols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and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Pathology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2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Can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very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specific,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tailored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area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interest.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We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will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focus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how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image: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Routine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Abdomen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Pelvis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Acute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Appendicitis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Liver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Pancreas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Urinary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system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calculi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716905" cy="28670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28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Indications</a:t>
            </a:r>
            <a:endParaRPr sz="2800" dirty="0">
              <a:latin typeface="+mn-lt"/>
              <a:cs typeface="Calibri"/>
            </a:endParaRPr>
          </a:p>
          <a:p>
            <a:pPr marL="469900">
              <a:lnSpc>
                <a:spcPts val="2605"/>
              </a:lnSpc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Tumor</a:t>
            </a:r>
            <a:r>
              <a:rPr sz="2400" spc="-114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staging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Abscess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Other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non-</a:t>
            </a:r>
            <a:r>
              <a:rPr sz="2400" dirty="0">
                <a:latin typeface="+mn-lt"/>
                <a:cs typeface="Calibri"/>
              </a:rPr>
              <a:t>specific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abdominal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symptoms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2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Nickname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=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RAP.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4666615" cy="27571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28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  <a:tab pos="1660525" algn="l"/>
              </a:tabLst>
            </a:pPr>
            <a:r>
              <a:rPr sz="2800" spc="-10" dirty="0">
                <a:latin typeface="+mn-lt"/>
                <a:cs typeface="Calibri"/>
              </a:rPr>
              <a:t>Scout(s):</a:t>
            </a:r>
            <a:r>
              <a:rPr sz="2800" dirty="0">
                <a:latin typeface="+mn-lt"/>
                <a:cs typeface="Calibri"/>
              </a:rPr>
              <a:t>	AP &amp;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Lateral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Included: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295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Suspend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Inspiration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787140" y="1156716"/>
            <a:ext cx="4617720" cy="5335905"/>
            <a:chOff x="3787140" y="1156716"/>
            <a:chExt cx="4617720" cy="53359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87140" y="1156716"/>
              <a:ext cx="4617720" cy="53355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777740" y="1452879"/>
              <a:ext cx="2851785" cy="4276090"/>
            </a:xfrm>
            <a:custGeom>
              <a:avLst/>
              <a:gdLst/>
              <a:ahLst/>
              <a:cxnLst/>
              <a:rect l="l" t="t" r="r" b="b"/>
              <a:pathLst>
                <a:path w="2851784" h="4276090">
                  <a:moveTo>
                    <a:pt x="2851404" y="0"/>
                  </a:moveTo>
                  <a:lnTo>
                    <a:pt x="0" y="0"/>
                  </a:lnTo>
                  <a:lnTo>
                    <a:pt x="0" y="33020"/>
                  </a:lnTo>
                  <a:lnTo>
                    <a:pt x="0" y="4241800"/>
                  </a:lnTo>
                  <a:lnTo>
                    <a:pt x="0" y="4276090"/>
                  </a:lnTo>
                  <a:lnTo>
                    <a:pt x="2851404" y="4276090"/>
                  </a:lnTo>
                  <a:lnTo>
                    <a:pt x="2851404" y="4242219"/>
                  </a:lnTo>
                  <a:lnTo>
                    <a:pt x="2851404" y="4241800"/>
                  </a:lnTo>
                  <a:lnTo>
                    <a:pt x="2851404" y="33147"/>
                  </a:lnTo>
                  <a:lnTo>
                    <a:pt x="2817749" y="33147"/>
                  </a:lnTo>
                  <a:lnTo>
                    <a:pt x="2817749" y="4241800"/>
                  </a:lnTo>
                  <a:lnTo>
                    <a:pt x="33655" y="4241800"/>
                  </a:lnTo>
                  <a:lnTo>
                    <a:pt x="33655" y="33020"/>
                  </a:lnTo>
                  <a:lnTo>
                    <a:pt x="2851404" y="33020"/>
                  </a:lnTo>
                  <a:lnTo>
                    <a:pt x="285140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777740" y="1452372"/>
              <a:ext cx="2851785" cy="4276725"/>
            </a:xfrm>
            <a:custGeom>
              <a:avLst/>
              <a:gdLst/>
              <a:ahLst/>
              <a:cxnLst/>
              <a:rect l="l" t="t" r="r" b="b"/>
              <a:pathLst>
                <a:path w="2851784" h="4276725">
                  <a:moveTo>
                    <a:pt x="0" y="0"/>
                  </a:moveTo>
                  <a:lnTo>
                    <a:pt x="2851404" y="0"/>
                  </a:lnTo>
                  <a:lnTo>
                    <a:pt x="2851404" y="4276344"/>
                  </a:lnTo>
                  <a:lnTo>
                    <a:pt x="0" y="4276344"/>
                  </a:lnTo>
                  <a:lnTo>
                    <a:pt x="0" y="0"/>
                  </a:lnTo>
                  <a:close/>
                </a:path>
                <a:path w="2851784" h="4276725">
                  <a:moveTo>
                    <a:pt x="33655" y="33654"/>
                  </a:moveTo>
                  <a:lnTo>
                    <a:pt x="33655" y="4242727"/>
                  </a:lnTo>
                  <a:lnTo>
                    <a:pt x="2817749" y="4242727"/>
                  </a:lnTo>
                  <a:lnTo>
                    <a:pt x="2817749" y="33654"/>
                  </a:lnTo>
                  <a:lnTo>
                    <a:pt x="33655" y="33654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610100" y="1452372"/>
              <a:ext cx="337185" cy="524510"/>
            </a:xfrm>
            <a:custGeom>
              <a:avLst/>
              <a:gdLst/>
              <a:ahLst/>
              <a:cxnLst/>
              <a:rect l="l" t="t" r="r" b="b"/>
              <a:pathLst>
                <a:path w="337185" h="524510">
                  <a:moveTo>
                    <a:pt x="252602" y="0"/>
                  </a:moveTo>
                  <a:lnTo>
                    <a:pt x="84200" y="0"/>
                  </a:lnTo>
                  <a:lnTo>
                    <a:pt x="84200" y="355853"/>
                  </a:lnTo>
                  <a:lnTo>
                    <a:pt x="0" y="355853"/>
                  </a:lnTo>
                  <a:lnTo>
                    <a:pt x="168401" y="524255"/>
                  </a:lnTo>
                  <a:lnTo>
                    <a:pt x="336803" y="355853"/>
                  </a:lnTo>
                  <a:lnTo>
                    <a:pt x="252602" y="355853"/>
                  </a:lnTo>
                  <a:lnTo>
                    <a:pt x="25260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610100" y="1452372"/>
              <a:ext cx="337185" cy="524510"/>
            </a:xfrm>
            <a:custGeom>
              <a:avLst/>
              <a:gdLst/>
              <a:ahLst/>
              <a:cxnLst/>
              <a:rect l="l" t="t" r="r" b="b"/>
              <a:pathLst>
                <a:path w="337185" h="524510">
                  <a:moveTo>
                    <a:pt x="0" y="355853"/>
                  </a:moveTo>
                  <a:lnTo>
                    <a:pt x="84200" y="355853"/>
                  </a:lnTo>
                  <a:lnTo>
                    <a:pt x="84200" y="0"/>
                  </a:lnTo>
                  <a:lnTo>
                    <a:pt x="252602" y="0"/>
                  </a:lnTo>
                  <a:lnTo>
                    <a:pt x="252602" y="355853"/>
                  </a:lnTo>
                  <a:lnTo>
                    <a:pt x="336803" y="355853"/>
                  </a:lnTo>
                  <a:lnTo>
                    <a:pt x="168401" y="524255"/>
                  </a:lnTo>
                  <a:lnTo>
                    <a:pt x="0" y="355853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026025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28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20" dirty="0">
                <a:latin typeface="+mn-lt"/>
                <a:cs typeface="Calibri"/>
              </a:rPr>
              <a:t>SFOV: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Large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DFOV: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38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cm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Set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patient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Algorithm: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Standard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Soft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Tissue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2549525" algn="l"/>
                <a:tab pos="4766945" algn="l"/>
              </a:tabLst>
            </a:pPr>
            <a:r>
              <a:rPr sz="2800" dirty="0">
                <a:latin typeface="+mn-lt"/>
                <a:cs typeface="Calibri"/>
              </a:rPr>
              <a:t>WW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dirty="0">
                <a:latin typeface="+mn-lt"/>
                <a:cs typeface="Calibri"/>
              </a:rPr>
              <a:t>, WL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2333"/>
            <a:ext cx="7050405" cy="46551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00"/>
              </a:lnSpc>
              <a:spcBef>
                <a:spcPts val="100"/>
              </a:spcBef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4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4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400" dirty="0">
              <a:latin typeface="+mn-lt"/>
              <a:cs typeface="Calibri"/>
            </a:endParaRPr>
          </a:p>
          <a:p>
            <a:pPr marL="354965" indent="-227965">
              <a:lnSpc>
                <a:spcPts val="3180"/>
              </a:lnSpc>
              <a:buFont typeface="Arial MT"/>
              <a:buChar char="•"/>
              <a:tabLst>
                <a:tab pos="354965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kVp: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120</a:t>
            </a:r>
            <a:endParaRPr sz="2800" dirty="0">
              <a:latin typeface="+mn-lt"/>
              <a:cs typeface="Calibri"/>
            </a:endParaRPr>
          </a:p>
          <a:p>
            <a:pPr marL="354330" indent="-227329">
              <a:lnSpc>
                <a:spcPts val="3229"/>
              </a:lnSpc>
              <a:spcBef>
                <a:spcPts val="2690"/>
              </a:spcBef>
              <a:buFont typeface="Arial MT"/>
              <a:buChar char="•"/>
              <a:tabLst>
                <a:tab pos="354330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mA: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Average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230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75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50" dirty="0">
                <a:latin typeface="+mn-lt"/>
                <a:cs typeface="Calibri"/>
              </a:rPr>
              <a:t>ATCM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between</a:t>
            </a:r>
            <a:endParaRPr sz="2400" dirty="0">
              <a:latin typeface="+mn-lt"/>
              <a:cs typeface="Calibri"/>
            </a:endParaRPr>
          </a:p>
          <a:p>
            <a:pPr marL="354965" indent="-227965">
              <a:lnSpc>
                <a:spcPts val="3229"/>
              </a:lnSpc>
              <a:spcBef>
                <a:spcPts val="2660"/>
              </a:spcBef>
              <a:buFont typeface="Arial MT"/>
              <a:buChar char="•"/>
              <a:tabLst>
                <a:tab pos="354965" algn="l"/>
              </a:tabLst>
            </a:pPr>
            <a:r>
              <a:rPr sz="2800" spc="-10" dirty="0">
                <a:latin typeface="+mn-lt"/>
                <a:cs typeface="Calibri"/>
              </a:rPr>
              <a:t>Reconstruction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details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will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vary: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60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25" dirty="0">
                <a:latin typeface="+mn-lt"/>
                <a:cs typeface="Calibri"/>
              </a:rPr>
              <a:t>MPR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59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Slice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Thickness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thin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slices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59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Windowing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Liver</a:t>
            </a:r>
            <a:r>
              <a:rPr sz="2000" spc="-1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WW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150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WL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70,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Lung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WW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1500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WL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-</a:t>
            </a:r>
            <a:r>
              <a:rPr sz="2000" spc="-25" dirty="0">
                <a:latin typeface="+mn-lt"/>
                <a:cs typeface="Calibri"/>
              </a:rPr>
              <a:t>700</a:t>
            </a:r>
            <a:endParaRPr sz="2000" dirty="0">
              <a:latin typeface="+mn-lt"/>
              <a:cs typeface="Calibri"/>
            </a:endParaRPr>
          </a:p>
          <a:p>
            <a:pPr marL="582930" lvl="1" indent="-227329">
              <a:lnSpc>
                <a:spcPts val="259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Apply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filters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73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3D,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if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indicated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2333"/>
            <a:ext cx="7825105" cy="3300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00"/>
              </a:lnSpc>
              <a:spcBef>
                <a:spcPts val="100"/>
              </a:spcBef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4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4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400" dirty="0">
              <a:latin typeface="+mn-lt"/>
              <a:cs typeface="Calibri"/>
            </a:endParaRPr>
          </a:p>
          <a:p>
            <a:pPr marL="354965" indent="-227965">
              <a:lnSpc>
                <a:spcPts val="3180"/>
              </a:lnSpc>
              <a:buFont typeface="Arial MT"/>
              <a:buChar char="•"/>
              <a:tabLst>
                <a:tab pos="354965" algn="l"/>
                <a:tab pos="2202815" algn="l"/>
              </a:tabLst>
            </a:pPr>
            <a:r>
              <a:rPr sz="2800" dirty="0">
                <a:latin typeface="+mn-lt"/>
                <a:cs typeface="Calibri"/>
              </a:rPr>
              <a:t>IV</a:t>
            </a:r>
            <a:r>
              <a:rPr sz="2800" spc="-10" dirty="0">
                <a:latin typeface="+mn-lt"/>
                <a:cs typeface="Calibri"/>
              </a:rPr>
              <a:t> Contrast:</a:t>
            </a:r>
            <a:r>
              <a:rPr sz="2800" dirty="0">
                <a:latin typeface="+mn-lt"/>
                <a:cs typeface="Calibri"/>
              </a:rPr>
              <a:t>	125</a:t>
            </a:r>
            <a:r>
              <a:rPr sz="2800" spc="-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3.0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ml/sec,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saline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flush</a:t>
            </a:r>
            <a:endParaRPr sz="2800" dirty="0">
              <a:latin typeface="+mn-lt"/>
              <a:cs typeface="Calibri"/>
            </a:endParaRPr>
          </a:p>
          <a:p>
            <a:pPr marL="227329" marR="3021330" indent="-227329" algn="r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27329" algn="l"/>
                <a:tab pos="2004060" algn="l"/>
                <a:tab pos="3496310" algn="l"/>
              </a:tabLst>
            </a:pPr>
            <a:r>
              <a:rPr sz="2800" dirty="0">
                <a:latin typeface="+mn-lt"/>
                <a:cs typeface="Calibri"/>
              </a:rPr>
              <a:t>Scan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delay:</a:t>
            </a:r>
            <a:r>
              <a:rPr sz="2800" dirty="0">
                <a:latin typeface="+mn-lt"/>
                <a:cs typeface="Calibri"/>
              </a:rPr>
              <a:t>	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spc="-10" dirty="0">
                <a:latin typeface="+mn-lt"/>
                <a:cs typeface="Calibri"/>
              </a:rPr>
              <a:t>seconds</a:t>
            </a:r>
            <a:endParaRPr sz="2800" dirty="0">
              <a:latin typeface="+mn-lt"/>
              <a:cs typeface="Calibri"/>
            </a:endParaRPr>
          </a:p>
          <a:p>
            <a:pPr marL="227329" marR="3077210" lvl="1" indent="-227329" algn="r">
              <a:lnSpc>
                <a:spcPct val="100000"/>
              </a:lnSpc>
              <a:spcBef>
                <a:spcPts val="2765"/>
              </a:spcBef>
              <a:buFont typeface="Arial MT"/>
              <a:buChar char="•"/>
              <a:tabLst>
                <a:tab pos="227329" algn="l"/>
                <a:tab pos="3650615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2400" spc="-10" dirty="0">
                <a:latin typeface="+mn-lt"/>
                <a:cs typeface="Calibri"/>
              </a:rPr>
              <a:t>Phase</a:t>
            </a:r>
            <a:endParaRPr sz="2400" dirty="0">
              <a:latin typeface="+mn-lt"/>
              <a:cs typeface="Calibri"/>
            </a:endParaRPr>
          </a:p>
          <a:p>
            <a:pPr marL="354330" indent="-227329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354330" algn="l"/>
                <a:tab pos="2474595" algn="l"/>
              </a:tabLst>
            </a:pPr>
            <a:r>
              <a:rPr sz="2800" dirty="0">
                <a:latin typeface="+mn-lt"/>
                <a:cs typeface="Calibri"/>
              </a:rPr>
              <a:t>Oral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contrast:</a:t>
            </a:r>
            <a:r>
              <a:rPr sz="2800" dirty="0">
                <a:latin typeface="+mn-lt"/>
                <a:cs typeface="Calibri"/>
              </a:rPr>
              <a:t>	900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barium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sulfate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75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Give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final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225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just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scanning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16939" y="1793189"/>
            <a:ext cx="9748520" cy="2033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+mn-lt"/>
              </a:rPr>
              <a:t>CECT</a:t>
            </a:r>
            <a:r>
              <a:rPr sz="2400" spc="-65" dirty="0">
                <a:latin typeface="+mn-lt"/>
              </a:rPr>
              <a:t> </a:t>
            </a:r>
            <a:r>
              <a:rPr sz="2400" dirty="0">
                <a:latin typeface="+mn-lt"/>
              </a:rPr>
              <a:t>Routine</a:t>
            </a:r>
            <a:r>
              <a:rPr sz="2400" spc="-50" dirty="0">
                <a:latin typeface="+mn-lt"/>
              </a:rPr>
              <a:t> </a:t>
            </a:r>
            <a:r>
              <a:rPr sz="2400" dirty="0">
                <a:latin typeface="+mn-lt"/>
              </a:rPr>
              <a:t>Abdomen</a:t>
            </a:r>
            <a:r>
              <a:rPr sz="2400" spc="-45" dirty="0">
                <a:latin typeface="+mn-lt"/>
              </a:rPr>
              <a:t> </a:t>
            </a:r>
            <a:r>
              <a:rPr sz="2400" dirty="0">
                <a:latin typeface="+mn-lt"/>
              </a:rPr>
              <a:t>&amp;</a:t>
            </a:r>
            <a:r>
              <a:rPr sz="2400" spc="-50" dirty="0">
                <a:latin typeface="+mn-lt"/>
              </a:rPr>
              <a:t> </a:t>
            </a:r>
            <a:r>
              <a:rPr sz="2400" spc="-10" dirty="0">
                <a:latin typeface="+mn-lt"/>
              </a:rPr>
              <a:t>Pelvis</a:t>
            </a:r>
            <a:endParaRPr sz="2400" dirty="0">
              <a:latin typeface="+mn-lt"/>
            </a:endParaRPr>
          </a:p>
          <a:p>
            <a:pPr marL="354965" indent="-227965">
              <a:lnSpc>
                <a:spcPct val="100000"/>
              </a:lnSpc>
              <a:spcBef>
                <a:spcPts val="2310"/>
              </a:spcBef>
              <a:buClr>
                <a:srgbClr val="000000"/>
              </a:buClr>
              <a:buFont typeface="Arial MT"/>
              <a:buChar char="•"/>
              <a:tabLst>
                <a:tab pos="354965" algn="l"/>
              </a:tabLst>
            </a:pP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https://radiopaedia.org/cases/how-to-</a:t>
            </a:r>
            <a:r>
              <a:rPr sz="2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read-</a:t>
            </a: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a-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ct-</a:t>
            </a:r>
            <a:r>
              <a:rPr sz="2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of-</a:t>
            </a: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the-</a:t>
            </a:r>
            <a:r>
              <a:rPr sz="24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abdomen-</a:t>
            </a: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and-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2"/>
              </a:rPr>
              <a:t>pelvis</a:t>
            </a:r>
            <a:endParaRPr sz="2400" dirty="0">
              <a:latin typeface="+mn-lt"/>
            </a:endParaRPr>
          </a:p>
          <a:p>
            <a:pPr marL="354330" indent="-227329">
              <a:lnSpc>
                <a:spcPts val="2735"/>
              </a:lnSpc>
              <a:spcBef>
                <a:spcPts val="2300"/>
              </a:spcBef>
              <a:buClr>
                <a:srgbClr val="000000"/>
              </a:buClr>
              <a:buFont typeface="Arial MT"/>
              <a:buChar char="•"/>
              <a:tabLst>
                <a:tab pos="354330" algn="l"/>
              </a:tabLst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3"/>
              </a:rPr>
              <a:t>https://radiopaedia.org/cases/large-</a:t>
            </a: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3"/>
              </a:rPr>
              <a:t>bowel-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3"/>
              </a:rPr>
              <a:t>obstruction-sigmoid-tumour-</a:t>
            </a:r>
            <a:endParaRPr sz="2400" dirty="0">
              <a:latin typeface="+mn-lt"/>
            </a:endParaRPr>
          </a:p>
          <a:p>
            <a:pPr marL="355600">
              <a:lnSpc>
                <a:spcPts val="2735"/>
              </a:lnSpc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hlinkClick r:id="rId3"/>
              </a:rPr>
              <a:t>1?lang=us</a:t>
            </a:r>
            <a:endParaRPr sz="2400" dirty="0">
              <a:latin typeface="+mn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4203065" cy="38927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10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Chest,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Abdomen,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>
              <a:latin typeface="+mn-lt"/>
              <a:cs typeface="Calibri"/>
            </a:endParaRPr>
          </a:p>
          <a:p>
            <a:pPr marL="469900" indent="-457200">
              <a:lnSpc>
                <a:spcPts val="3100"/>
              </a:lnSpc>
              <a:buFont typeface="Arial MT"/>
              <a:buChar char="•"/>
              <a:tabLst>
                <a:tab pos="469900" algn="l"/>
              </a:tabLst>
            </a:pPr>
            <a:r>
              <a:rPr sz="2800" spc="-10" dirty="0">
                <a:latin typeface="+mn-lt"/>
                <a:cs typeface="Calibri"/>
              </a:rPr>
              <a:t>Indications</a:t>
            </a:r>
            <a:endParaRPr sz="2800">
              <a:latin typeface="+mn-lt"/>
              <a:cs typeface="Calibri"/>
            </a:endParaRPr>
          </a:p>
          <a:p>
            <a:pPr marL="241300">
              <a:lnSpc>
                <a:spcPts val="2190"/>
              </a:lnSpc>
            </a:pPr>
            <a:r>
              <a:rPr sz="2000" spc="-50" dirty="0">
                <a:latin typeface="+mn-lt"/>
                <a:cs typeface="Courier New"/>
              </a:rPr>
              <a:t>o</a:t>
            </a:r>
            <a:endParaRPr sz="2000">
              <a:latin typeface="+mn-lt"/>
              <a:cs typeface="Courier New"/>
            </a:endParaRPr>
          </a:p>
          <a:p>
            <a:pPr marL="698500" lvl="1" indent="-457200">
              <a:lnSpc>
                <a:spcPts val="2160"/>
              </a:lnSpc>
              <a:buFont typeface="Courier New"/>
              <a:buChar char="o"/>
              <a:tabLst>
                <a:tab pos="698500" algn="l"/>
              </a:tabLst>
            </a:pPr>
            <a:r>
              <a:rPr sz="2000" spc="-20" dirty="0">
                <a:latin typeface="+mn-lt"/>
                <a:cs typeface="Calibri"/>
              </a:rPr>
              <a:t>Mass</a:t>
            </a:r>
            <a:endParaRPr sz="2000">
              <a:latin typeface="+mn-lt"/>
              <a:cs typeface="Calibri"/>
            </a:endParaRPr>
          </a:p>
          <a:p>
            <a:pPr marL="698500" lvl="1" indent="-457200">
              <a:lnSpc>
                <a:spcPts val="2280"/>
              </a:lnSpc>
              <a:buFont typeface="Courier New"/>
              <a:buChar char="o"/>
              <a:tabLst>
                <a:tab pos="698500" algn="l"/>
              </a:tabLst>
            </a:pPr>
            <a:r>
              <a:rPr sz="2000" spc="-10" dirty="0">
                <a:latin typeface="+mn-lt"/>
                <a:cs typeface="Calibri"/>
              </a:rPr>
              <a:t>Trauma</a:t>
            </a:r>
            <a:endParaRPr sz="2000">
              <a:latin typeface="+mn-lt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1770"/>
              </a:spcBef>
              <a:buFont typeface="Arial MT"/>
              <a:buChar char="•"/>
              <a:tabLst>
                <a:tab pos="469900" algn="l"/>
                <a:tab pos="2263775" algn="l"/>
              </a:tabLst>
            </a:pPr>
            <a:r>
              <a:rPr sz="2800" dirty="0">
                <a:latin typeface="+mn-lt"/>
                <a:cs typeface="Calibri"/>
              </a:rPr>
              <a:t>Nickname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50" dirty="0">
                <a:latin typeface="+mn-lt"/>
                <a:cs typeface="Calibri"/>
              </a:rPr>
              <a:t>-</a:t>
            </a:r>
            <a:r>
              <a:rPr sz="2800" dirty="0">
                <a:latin typeface="+mn-lt"/>
                <a:cs typeface="Calibri"/>
              </a:rPr>
              <a:t>	</a:t>
            </a:r>
            <a:r>
              <a:rPr sz="2800" spc="-25" dirty="0">
                <a:latin typeface="+mn-lt"/>
                <a:cs typeface="Calibri"/>
              </a:rPr>
              <a:t>CAP</a:t>
            </a:r>
            <a:endParaRPr sz="2800">
              <a:latin typeface="+mn-lt"/>
              <a:cs typeface="Calibri"/>
            </a:endParaRPr>
          </a:p>
          <a:p>
            <a:pPr marL="469900" indent="-457200">
              <a:lnSpc>
                <a:spcPts val="3195"/>
              </a:lnSpc>
              <a:spcBef>
                <a:spcPts val="2690"/>
              </a:spcBef>
              <a:buFont typeface="Arial MT"/>
              <a:buChar char="•"/>
              <a:tabLst>
                <a:tab pos="469900" algn="l"/>
              </a:tabLst>
            </a:pPr>
            <a:r>
              <a:rPr sz="2800" dirty="0">
                <a:latin typeface="+mn-lt"/>
                <a:cs typeface="Calibri"/>
              </a:rPr>
              <a:t>Two</a:t>
            </a:r>
            <a:r>
              <a:rPr sz="2800" spc="-1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scans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done</a:t>
            </a:r>
            <a:endParaRPr sz="2800">
              <a:latin typeface="+mn-lt"/>
              <a:cs typeface="Calibri"/>
            </a:endParaRPr>
          </a:p>
          <a:p>
            <a:pPr marL="927100">
              <a:lnSpc>
                <a:spcPts val="3025"/>
              </a:lnSpc>
            </a:pPr>
            <a:r>
              <a:rPr sz="2800" dirty="0">
                <a:latin typeface="+mn-lt"/>
                <a:cs typeface="Calibri"/>
              </a:rPr>
              <a:t>1.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venous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chest</a:t>
            </a:r>
            <a:endParaRPr sz="2800">
              <a:latin typeface="+mn-lt"/>
              <a:cs typeface="Calibri"/>
            </a:endParaRPr>
          </a:p>
          <a:p>
            <a:pPr marL="927100">
              <a:lnSpc>
                <a:spcPts val="3190"/>
              </a:lnSpc>
            </a:pPr>
            <a:r>
              <a:rPr sz="2800" spc="-25" dirty="0">
                <a:latin typeface="+mn-lt"/>
                <a:cs typeface="Calibri"/>
              </a:rPr>
              <a:t>2.</a:t>
            </a:r>
            <a:endParaRPr sz="280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63505" cy="36353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10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Chest,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Abdomen,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Scouts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AP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Lateral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229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Included: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75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25" dirty="0">
                <a:latin typeface="+mn-lt"/>
                <a:cs typeface="Calibri"/>
              </a:rPr>
              <a:t>Venous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Chest: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spcBef>
                <a:spcPts val="2305"/>
              </a:spcBef>
              <a:buFont typeface="Arial MT"/>
              <a:buChar char="•"/>
              <a:tabLst>
                <a:tab pos="697230" algn="l"/>
                <a:tab pos="3108325" algn="l"/>
              </a:tabLst>
            </a:pPr>
            <a:r>
              <a:rPr sz="2400" spc="-25" dirty="0">
                <a:latin typeface="+mn-lt"/>
                <a:cs typeface="Calibri"/>
              </a:rPr>
              <a:t>Venous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Abdomen:</a:t>
            </a:r>
            <a:r>
              <a:rPr sz="2400" dirty="0">
                <a:latin typeface="+mn-lt"/>
                <a:cs typeface="Calibri"/>
              </a:rPr>
              <a:t>	Above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diaphragm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cm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below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iliac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crest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(abdomen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only)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  <a:tab pos="4151629" algn="l"/>
              </a:tabLst>
            </a:pPr>
            <a:r>
              <a:rPr sz="2400" spc="-10" dirty="0">
                <a:latin typeface="+mn-lt"/>
                <a:cs typeface="Calibri"/>
              </a:rPr>
              <a:t>Venous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Abdomen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Pelvis:</a:t>
            </a:r>
            <a:r>
              <a:rPr sz="2400" dirty="0">
                <a:latin typeface="+mn-lt"/>
                <a:cs typeface="Calibri"/>
              </a:rPr>
              <a:t>	Above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diaphragm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pubic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symphysis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2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Suspend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Inspiration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889140"/>
          </a:xfrm>
          <a:prstGeom prst="rect">
            <a:avLst/>
          </a:prstGeom>
        </p:spPr>
        <p:txBody>
          <a:bodyPr vert="horz" wrap="square" lIns="0" tIns="209981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5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3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5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4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5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6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80332" y="1217675"/>
            <a:ext cx="3435096" cy="5274564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026025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Chest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20" dirty="0">
                <a:latin typeface="+mn-lt"/>
                <a:cs typeface="Calibri"/>
              </a:rPr>
              <a:t>SFOV: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Large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DFOV: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38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cm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Set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patient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Algorithm: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Standard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Soft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Tissue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WW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350,</a:t>
            </a:r>
            <a:r>
              <a:rPr sz="2800" spc="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WL</a:t>
            </a:r>
            <a:r>
              <a:rPr sz="2800" spc="-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50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228600"/>
            <a:ext cx="9372600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55191"/>
            <a:ext cx="7050405" cy="46551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00"/>
              </a:lnSpc>
              <a:spcBef>
                <a:spcPts val="100"/>
              </a:spcBef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4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Chest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4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4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400" dirty="0">
              <a:latin typeface="+mn-lt"/>
              <a:cs typeface="Calibri"/>
            </a:endParaRPr>
          </a:p>
          <a:p>
            <a:pPr marL="354965" indent="-227965">
              <a:lnSpc>
                <a:spcPts val="3180"/>
              </a:lnSpc>
              <a:buFont typeface="Arial MT"/>
              <a:buChar char="•"/>
              <a:tabLst>
                <a:tab pos="354965" algn="l"/>
                <a:tab pos="4255135" algn="l"/>
              </a:tabLst>
            </a:pPr>
            <a:r>
              <a:rPr sz="2800" dirty="0">
                <a:latin typeface="+mn-lt"/>
                <a:cs typeface="Calibri"/>
              </a:rPr>
              <a:t>Acquisition kVp: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800" dirty="0">
              <a:latin typeface="+mn-lt"/>
              <a:cs typeface="Calibri"/>
            </a:endParaRPr>
          </a:p>
          <a:p>
            <a:pPr marL="354330" indent="-227329">
              <a:lnSpc>
                <a:spcPts val="3229"/>
              </a:lnSpc>
              <a:spcBef>
                <a:spcPts val="2690"/>
              </a:spcBef>
              <a:buFont typeface="Arial MT"/>
              <a:buChar char="•"/>
              <a:tabLst>
                <a:tab pos="354330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mA: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Average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230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75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50" dirty="0">
                <a:latin typeface="+mn-lt"/>
                <a:cs typeface="Calibri"/>
              </a:rPr>
              <a:t>ATCM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between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100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240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(but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will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vary)</a:t>
            </a:r>
            <a:endParaRPr sz="2400" dirty="0">
              <a:latin typeface="+mn-lt"/>
              <a:cs typeface="Calibri"/>
            </a:endParaRPr>
          </a:p>
          <a:p>
            <a:pPr marL="354965" indent="-227965">
              <a:lnSpc>
                <a:spcPts val="3229"/>
              </a:lnSpc>
              <a:spcBef>
                <a:spcPts val="2660"/>
              </a:spcBef>
              <a:buFont typeface="Arial MT"/>
              <a:buChar char="•"/>
              <a:tabLst>
                <a:tab pos="354965" algn="l"/>
              </a:tabLst>
            </a:pPr>
            <a:r>
              <a:rPr sz="2800" spc="-10" dirty="0">
                <a:latin typeface="+mn-lt"/>
                <a:cs typeface="Calibri"/>
              </a:rPr>
              <a:t>Reconstruction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details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will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vary: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60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25" dirty="0">
                <a:latin typeface="+mn-lt"/>
                <a:cs typeface="Calibri"/>
              </a:rPr>
              <a:t>MPR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59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Slice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Thickness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thin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slices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59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Windowing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Liver</a:t>
            </a:r>
            <a:r>
              <a:rPr sz="2000" spc="-1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WW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150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WL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70,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Lung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WW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1500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WL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-</a:t>
            </a:r>
            <a:r>
              <a:rPr sz="2000" spc="-25" dirty="0">
                <a:latin typeface="+mn-lt"/>
                <a:cs typeface="Calibri"/>
              </a:rPr>
              <a:t>700</a:t>
            </a:r>
            <a:endParaRPr sz="2000" dirty="0">
              <a:latin typeface="+mn-lt"/>
              <a:cs typeface="Calibri"/>
            </a:endParaRPr>
          </a:p>
          <a:p>
            <a:pPr marL="582930" lvl="1" indent="-227329">
              <a:lnSpc>
                <a:spcPts val="259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Apply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filters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73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3D,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if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indicated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02333"/>
            <a:ext cx="7825105" cy="36676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00"/>
              </a:lnSpc>
              <a:spcBef>
                <a:spcPts val="100"/>
              </a:spcBef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4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Chest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4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4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400">
              <a:latin typeface="+mn-lt"/>
              <a:cs typeface="Calibri"/>
            </a:endParaRPr>
          </a:p>
          <a:p>
            <a:pPr marL="354965" indent="-227965">
              <a:lnSpc>
                <a:spcPts val="3180"/>
              </a:lnSpc>
              <a:buFont typeface="Arial MT"/>
              <a:buChar char="•"/>
              <a:tabLst>
                <a:tab pos="354965" algn="l"/>
                <a:tab pos="2202815" algn="l"/>
              </a:tabLst>
            </a:pPr>
            <a:r>
              <a:rPr sz="2800" dirty="0">
                <a:latin typeface="+mn-lt"/>
                <a:cs typeface="Calibri"/>
              </a:rPr>
              <a:t>IV</a:t>
            </a:r>
            <a:r>
              <a:rPr sz="2800" spc="-10" dirty="0">
                <a:latin typeface="+mn-lt"/>
                <a:cs typeface="Calibri"/>
              </a:rPr>
              <a:t> Contrast:</a:t>
            </a:r>
            <a:r>
              <a:rPr sz="2800" dirty="0">
                <a:latin typeface="+mn-lt"/>
                <a:cs typeface="Calibri"/>
              </a:rPr>
              <a:t>	125</a:t>
            </a:r>
            <a:r>
              <a:rPr sz="2800" spc="-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3.0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ml/sec,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saline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flush</a:t>
            </a:r>
            <a:endParaRPr sz="2800">
              <a:latin typeface="+mn-lt"/>
              <a:cs typeface="Calibri"/>
            </a:endParaRPr>
          </a:p>
          <a:p>
            <a:pPr marL="354330" indent="-227329">
              <a:lnSpc>
                <a:spcPts val="3229"/>
              </a:lnSpc>
              <a:spcBef>
                <a:spcPts val="2690"/>
              </a:spcBef>
              <a:buFont typeface="Arial MT"/>
              <a:buChar char="•"/>
              <a:tabLst>
                <a:tab pos="354330" algn="l"/>
                <a:tab pos="3275965" algn="l"/>
                <a:tab pos="4415790" algn="l"/>
              </a:tabLst>
            </a:pPr>
            <a:r>
              <a:rPr sz="2800" dirty="0">
                <a:latin typeface="+mn-lt"/>
                <a:cs typeface="Calibri"/>
              </a:rPr>
              <a:t>Scan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delay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Chest:</a:t>
            </a:r>
            <a:r>
              <a:rPr sz="2800" dirty="0">
                <a:latin typeface="+mn-lt"/>
                <a:cs typeface="Calibri"/>
              </a:rPr>
              <a:t>	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spc="-10" dirty="0">
                <a:latin typeface="+mn-lt"/>
                <a:cs typeface="Calibri"/>
              </a:rPr>
              <a:t>seconds</a:t>
            </a:r>
            <a:endParaRPr sz="2800">
              <a:latin typeface="+mn-lt"/>
              <a:cs typeface="Calibri"/>
            </a:endParaRPr>
          </a:p>
          <a:p>
            <a:pPr marL="582930" lvl="1" indent="-227329">
              <a:lnSpc>
                <a:spcPts val="257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25" dirty="0">
                <a:latin typeface="+mn-lt"/>
                <a:cs typeface="Calibri"/>
              </a:rPr>
              <a:t>Venous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Phase</a:t>
            </a:r>
            <a:endParaRPr sz="2400">
              <a:latin typeface="+mn-lt"/>
              <a:cs typeface="Calibri"/>
            </a:endParaRPr>
          </a:p>
          <a:p>
            <a:pPr marL="354965" indent="-227965">
              <a:lnSpc>
                <a:spcPts val="3050"/>
              </a:lnSpc>
              <a:buFont typeface="Arial MT"/>
              <a:buChar char="•"/>
              <a:tabLst>
                <a:tab pos="354965" algn="l"/>
                <a:tab pos="4780280" algn="l"/>
                <a:tab pos="6096000" algn="l"/>
              </a:tabLst>
            </a:pPr>
            <a:r>
              <a:rPr sz="2800" dirty="0">
                <a:latin typeface="+mn-lt"/>
                <a:cs typeface="Calibri"/>
              </a:rPr>
              <a:t>Scan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delay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Abdomen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Pelvis:</a:t>
            </a:r>
            <a:r>
              <a:rPr sz="2800" dirty="0">
                <a:latin typeface="+mn-lt"/>
                <a:cs typeface="Calibri"/>
              </a:rPr>
              <a:t>	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spc="-10" dirty="0">
                <a:latin typeface="+mn-lt"/>
                <a:cs typeface="Calibri"/>
              </a:rPr>
              <a:t>seconds</a:t>
            </a:r>
            <a:endParaRPr sz="2800">
              <a:latin typeface="+mn-lt"/>
              <a:cs typeface="Calibri"/>
            </a:endParaRPr>
          </a:p>
          <a:p>
            <a:pPr marL="582930" lvl="1" indent="-227329">
              <a:lnSpc>
                <a:spcPts val="275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Portal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Venous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Phase</a:t>
            </a:r>
            <a:endParaRPr sz="2400">
              <a:latin typeface="+mn-lt"/>
              <a:cs typeface="Calibri"/>
            </a:endParaRPr>
          </a:p>
          <a:p>
            <a:pPr marL="354965" indent="-227965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354965" algn="l"/>
                <a:tab pos="2474595" algn="l"/>
              </a:tabLst>
            </a:pPr>
            <a:r>
              <a:rPr sz="2800" dirty="0">
                <a:latin typeface="+mn-lt"/>
                <a:cs typeface="Calibri"/>
              </a:rPr>
              <a:t>Oral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contrast:</a:t>
            </a:r>
            <a:r>
              <a:rPr sz="2800" dirty="0">
                <a:latin typeface="+mn-lt"/>
                <a:cs typeface="Calibri"/>
              </a:rPr>
              <a:t>	900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barium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sulfate</a:t>
            </a:r>
            <a:endParaRPr sz="2800">
              <a:latin typeface="+mn-lt"/>
              <a:cs typeface="Calibri"/>
            </a:endParaRPr>
          </a:p>
          <a:p>
            <a:pPr marL="582930" lvl="1" indent="-227329">
              <a:lnSpc>
                <a:spcPts val="275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Give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final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225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just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scanning</a:t>
            </a:r>
            <a:endParaRPr sz="240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186670" cy="160464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240029" marR="250190" indent="-227329">
              <a:lnSpc>
                <a:spcPts val="3030"/>
              </a:lnSpc>
              <a:spcBef>
                <a:spcPts val="475"/>
              </a:spcBef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https://radiopaedia.org/cases/breast-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carcinoma-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with-pathological-</a:t>
            </a:r>
            <a:r>
              <a:rPr sz="2800" spc="-10" dirty="0">
                <a:solidFill>
                  <a:srgbClr val="0462C1"/>
                </a:solidFill>
                <a:latin typeface="+mn-lt"/>
                <a:cs typeface="Calibri"/>
                <a:hlinkClick r:id="rId2"/>
              </a:rPr>
              <a:t> 	</a:t>
            </a: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hip-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fracture?lang=us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35"/>
              </a:spcBef>
              <a:buClr>
                <a:srgbClr val="000000"/>
              </a:buClr>
              <a:buFont typeface="Arial MT"/>
              <a:buChar char="•"/>
              <a:tabLst>
                <a:tab pos="240029" algn="l"/>
              </a:tabLst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https://radiopaedia.org/cases/metatstatic-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colorectal-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cancer?lang=us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505950" cy="2486771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Review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what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appendix,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where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it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located?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CT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considered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30" dirty="0">
                <a:latin typeface="+mn-lt"/>
                <a:cs typeface="Calibri"/>
              </a:rPr>
              <a:t>gold-</a:t>
            </a:r>
            <a:r>
              <a:rPr sz="2800" spc="-10" dirty="0">
                <a:latin typeface="+mn-lt"/>
                <a:cs typeface="Calibri"/>
              </a:rPr>
              <a:t>standard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for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diagnosing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acute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40029" marR="390525" indent="-227329">
              <a:lnSpc>
                <a:spcPts val="3020"/>
              </a:lnSpc>
              <a:spcBef>
                <a:spcPts val="1050"/>
              </a:spcBef>
              <a:buFont typeface="Arial MT"/>
              <a:buChar char="•"/>
              <a:tabLst>
                <a:tab pos="241300" algn="l"/>
                <a:tab pos="4509770" algn="l"/>
              </a:tabLst>
            </a:pPr>
            <a:r>
              <a:rPr sz="2800" dirty="0">
                <a:latin typeface="+mn-lt"/>
                <a:cs typeface="Calibri"/>
              </a:rPr>
              <a:t>CT is considered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dirty="0">
                <a:latin typeface="+mn-lt"/>
                <a:cs typeface="Calibri"/>
              </a:rPr>
              <a:t>%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accurate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for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diagnosing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acute 	appendicitis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441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35188"/>
            <a:ext cx="8774430" cy="403161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40029" marR="5080" indent="-227329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241300" algn="l"/>
                <a:tab pos="6766559" algn="l"/>
              </a:tabLst>
            </a:pPr>
            <a:r>
              <a:rPr sz="2800" dirty="0">
                <a:latin typeface="+mn-lt"/>
                <a:cs typeface="Calibri"/>
              </a:rPr>
              <a:t>Appendicitis occurs with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narrow 	</a:t>
            </a:r>
            <a:r>
              <a:rPr sz="2800" dirty="0">
                <a:latin typeface="+mn-lt"/>
                <a:cs typeface="Calibri"/>
              </a:rPr>
              <a:t>appendiceal</a:t>
            </a:r>
            <a:r>
              <a:rPr sz="2800" spc="-11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lumen.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220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Can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caused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by: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0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Fecaliths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Infection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causes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lymphoid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hyperplasia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Foreign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body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Intestinal</a:t>
            </a:r>
            <a:r>
              <a:rPr sz="2400" spc="-1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parasites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84337"/>
            <a:ext cx="10312400" cy="412115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40029" marR="1367790" indent="-227329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latin typeface="+mn-lt"/>
                <a:cs typeface="Calibri"/>
              </a:rPr>
              <a:t>When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lumen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becomes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obstructed,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mucosa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becomes 	distended.</a:t>
            </a:r>
            <a:endParaRPr sz="2800" dirty="0">
              <a:latin typeface="+mn-lt"/>
              <a:cs typeface="Calibri"/>
            </a:endParaRPr>
          </a:p>
          <a:p>
            <a:pPr marL="240029" marR="5080" indent="-227329">
              <a:lnSpc>
                <a:spcPts val="3020"/>
              </a:lnSpc>
              <a:spcBef>
                <a:spcPts val="1005"/>
              </a:spcBef>
              <a:buFont typeface="Arial MT"/>
              <a:buChar char="•"/>
              <a:tabLst>
                <a:tab pos="241300" algn="l"/>
                <a:tab pos="7395845" algn="l"/>
              </a:tabLst>
            </a:pPr>
            <a:r>
              <a:rPr sz="2800" spc="-10" dirty="0">
                <a:latin typeface="+mn-lt"/>
                <a:cs typeface="Calibri"/>
              </a:rPr>
              <a:t>Distension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causes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pain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and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cramping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RLQ,</a:t>
            </a:r>
            <a:r>
              <a:rPr sz="2800" dirty="0">
                <a:latin typeface="+mn-lt"/>
                <a:cs typeface="Calibri"/>
              </a:rPr>
              <a:t>	possibly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nausea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and 	</a:t>
            </a:r>
            <a:r>
              <a:rPr sz="2800" spc="-10" dirty="0">
                <a:latin typeface="+mn-lt"/>
                <a:cs typeface="Calibri"/>
              </a:rPr>
              <a:t>vomiting.</a:t>
            </a:r>
            <a:endParaRPr sz="2800" dirty="0">
              <a:latin typeface="+mn-lt"/>
              <a:cs typeface="Calibri"/>
            </a:endParaRPr>
          </a:p>
          <a:p>
            <a:pPr marL="240029" marR="467359" indent="-227329">
              <a:lnSpc>
                <a:spcPts val="3030"/>
              </a:lnSpc>
              <a:spcBef>
                <a:spcPts val="100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latin typeface="+mn-lt"/>
                <a:cs typeface="Calibri"/>
              </a:rPr>
              <a:t>Distension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causes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bacterial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growth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which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triggers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inflammatory 	</a:t>
            </a:r>
            <a:r>
              <a:rPr sz="2800" dirty="0">
                <a:latin typeface="+mn-lt"/>
                <a:cs typeface="Calibri"/>
              </a:rPr>
              <a:t>response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body.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0"/>
              </a:lnSpc>
              <a:spcBef>
                <a:spcPts val="62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Distension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compromises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blood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supply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appendix,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causing</a:t>
            </a:r>
            <a:endParaRPr sz="2800" dirty="0">
              <a:latin typeface="+mn-lt"/>
              <a:cs typeface="Calibri"/>
            </a:endParaRPr>
          </a:p>
          <a:p>
            <a:pPr marL="241300">
              <a:lnSpc>
                <a:spcPts val="3190"/>
              </a:lnSpc>
              <a:tabLst>
                <a:tab pos="6459220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spc="-50" dirty="0">
                <a:latin typeface="+mn-lt"/>
                <a:cs typeface="Calibri"/>
              </a:rPr>
              <a:t>.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06841"/>
            <a:ext cx="8143240" cy="223266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273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27329" algn="l"/>
              </a:tabLst>
            </a:pPr>
            <a:r>
              <a:rPr sz="2800" dirty="0">
                <a:latin typeface="+mn-lt"/>
                <a:cs typeface="Calibri"/>
              </a:rPr>
              <a:t>Appearance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appendicitis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images</a:t>
            </a:r>
            <a:endParaRPr sz="2800" dirty="0">
              <a:latin typeface="+mn-lt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235"/>
              </a:spcBef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  <a:p>
            <a:pPr marL="684530" lvl="1" indent="-227329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Soft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tissue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inflammation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fat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surrounding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appendix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spc="-10" dirty="0">
                <a:latin typeface="+mn-lt"/>
                <a:cs typeface="Calibri"/>
              </a:rPr>
              <a:t>Appendicolith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841435"/>
          </a:xfrm>
          <a:prstGeom prst="rect">
            <a:avLst/>
          </a:prstGeom>
        </p:spPr>
        <p:txBody>
          <a:bodyPr vert="horz" wrap="square" lIns="0" tIns="162737" rIns="0" bIns="0" rtlCol="0">
            <a:spAutoFit/>
          </a:bodyPr>
          <a:lstStyle/>
          <a:p>
            <a:pPr marL="18796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4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3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4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3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40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099816" y="1156716"/>
            <a:ext cx="6047740" cy="5039995"/>
            <a:chOff x="3099816" y="1156716"/>
            <a:chExt cx="6047740" cy="503999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99816" y="1156716"/>
              <a:ext cx="6047232" cy="503986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216908" y="2202179"/>
              <a:ext cx="870585" cy="1263650"/>
            </a:xfrm>
            <a:custGeom>
              <a:avLst/>
              <a:gdLst/>
              <a:ahLst/>
              <a:cxnLst/>
              <a:rect l="l" t="t" r="r" b="b"/>
              <a:pathLst>
                <a:path w="870585" h="1263650">
                  <a:moveTo>
                    <a:pt x="870204" y="28067"/>
                  </a:moveTo>
                  <a:lnTo>
                    <a:pt x="842137" y="28067"/>
                  </a:lnTo>
                  <a:lnTo>
                    <a:pt x="842137" y="1235329"/>
                  </a:lnTo>
                  <a:lnTo>
                    <a:pt x="870204" y="1235329"/>
                  </a:lnTo>
                  <a:lnTo>
                    <a:pt x="870204" y="28067"/>
                  </a:lnTo>
                  <a:close/>
                </a:path>
                <a:path w="870585" h="1263650">
                  <a:moveTo>
                    <a:pt x="870204" y="0"/>
                  </a:moveTo>
                  <a:lnTo>
                    <a:pt x="0" y="0"/>
                  </a:lnTo>
                  <a:lnTo>
                    <a:pt x="0" y="27940"/>
                  </a:lnTo>
                  <a:lnTo>
                    <a:pt x="0" y="1235710"/>
                  </a:lnTo>
                  <a:lnTo>
                    <a:pt x="0" y="1263650"/>
                  </a:lnTo>
                  <a:lnTo>
                    <a:pt x="870204" y="1263650"/>
                  </a:lnTo>
                  <a:lnTo>
                    <a:pt x="870204" y="1235710"/>
                  </a:lnTo>
                  <a:lnTo>
                    <a:pt x="28067" y="1235710"/>
                  </a:lnTo>
                  <a:lnTo>
                    <a:pt x="28067" y="27940"/>
                  </a:lnTo>
                  <a:lnTo>
                    <a:pt x="870204" y="27940"/>
                  </a:lnTo>
                  <a:lnTo>
                    <a:pt x="87020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216908" y="2202180"/>
              <a:ext cx="870585" cy="1263650"/>
            </a:xfrm>
            <a:custGeom>
              <a:avLst/>
              <a:gdLst/>
              <a:ahLst/>
              <a:cxnLst/>
              <a:rect l="l" t="t" r="r" b="b"/>
              <a:pathLst>
                <a:path w="870585" h="1263650">
                  <a:moveTo>
                    <a:pt x="0" y="0"/>
                  </a:moveTo>
                  <a:lnTo>
                    <a:pt x="870203" y="0"/>
                  </a:lnTo>
                  <a:lnTo>
                    <a:pt x="870203" y="1263396"/>
                  </a:lnTo>
                  <a:lnTo>
                    <a:pt x="0" y="1263396"/>
                  </a:lnTo>
                  <a:lnTo>
                    <a:pt x="0" y="0"/>
                  </a:lnTo>
                  <a:close/>
                </a:path>
                <a:path w="870585" h="1263650">
                  <a:moveTo>
                    <a:pt x="28066" y="28067"/>
                  </a:moveTo>
                  <a:lnTo>
                    <a:pt x="28066" y="1235329"/>
                  </a:lnTo>
                  <a:lnTo>
                    <a:pt x="842137" y="1235329"/>
                  </a:lnTo>
                  <a:lnTo>
                    <a:pt x="842137" y="28067"/>
                  </a:lnTo>
                  <a:lnTo>
                    <a:pt x="28066" y="28067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455414" y="6216497"/>
            <a:ext cx="29673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Image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Source:</a:t>
            </a:r>
            <a:r>
              <a:rPr sz="1800" spc="3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Direct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Radiology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07535" y="917447"/>
            <a:ext cx="4377055" cy="5259705"/>
            <a:chOff x="3907535" y="917447"/>
            <a:chExt cx="4377055" cy="52597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07535" y="917447"/>
              <a:ext cx="4376927" cy="52593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826508" y="4237989"/>
              <a:ext cx="794385" cy="828040"/>
            </a:xfrm>
            <a:custGeom>
              <a:avLst/>
              <a:gdLst/>
              <a:ahLst/>
              <a:cxnLst/>
              <a:rect l="l" t="t" r="r" b="b"/>
              <a:pathLst>
                <a:path w="794385" h="828039">
                  <a:moveTo>
                    <a:pt x="794004" y="0"/>
                  </a:moveTo>
                  <a:lnTo>
                    <a:pt x="748538" y="0"/>
                  </a:lnTo>
                  <a:lnTo>
                    <a:pt x="748538" y="45720"/>
                  </a:lnTo>
                  <a:lnTo>
                    <a:pt x="748538" y="782320"/>
                  </a:lnTo>
                  <a:lnTo>
                    <a:pt x="45466" y="782320"/>
                  </a:lnTo>
                  <a:lnTo>
                    <a:pt x="45466" y="45720"/>
                  </a:lnTo>
                  <a:lnTo>
                    <a:pt x="748538" y="45720"/>
                  </a:lnTo>
                  <a:lnTo>
                    <a:pt x="748538" y="0"/>
                  </a:lnTo>
                  <a:lnTo>
                    <a:pt x="0" y="0"/>
                  </a:lnTo>
                  <a:lnTo>
                    <a:pt x="0" y="45720"/>
                  </a:lnTo>
                  <a:lnTo>
                    <a:pt x="0" y="782320"/>
                  </a:lnTo>
                  <a:lnTo>
                    <a:pt x="0" y="828040"/>
                  </a:lnTo>
                  <a:lnTo>
                    <a:pt x="794004" y="828040"/>
                  </a:lnTo>
                  <a:lnTo>
                    <a:pt x="794004" y="782320"/>
                  </a:lnTo>
                  <a:lnTo>
                    <a:pt x="794004" y="45720"/>
                  </a:lnTo>
                  <a:lnTo>
                    <a:pt x="79400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826507" y="4238244"/>
              <a:ext cx="794385" cy="828040"/>
            </a:xfrm>
            <a:custGeom>
              <a:avLst/>
              <a:gdLst/>
              <a:ahLst/>
              <a:cxnLst/>
              <a:rect l="l" t="t" r="r" b="b"/>
              <a:pathLst>
                <a:path w="794385" h="828039">
                  <a:moveTo>
                    <a:pt x="0" y="0"/>
                  </a:moveTo>
                  <a:lnTo>
                    <a:pt x="794003" y="0"/>
                  </a:lnTo>
                  <a:lnTo>
                    <a:pt x="794003" y="827531"/>
                  </a:lnTo>
                  <a:lnTo>
                    <a:pt x="0" y="827531"/>
                  </a:lnTo>
                  <a:lnTo>
                    <a:pt x="0" y="0"/>
                  </a:lnTo>
                  <a:close/>
                </a:path>
                <a:path w="794385" h="828039">
                  <a:moveTo>
                    <a:pt x="45465" y="45465"/>
                  </a:moveTo>
                  <a:lnTo>
                    <a:pt x="45465" y="782065"/>
                  </a:lnTo>
                  <a:lnTo>
                    <a:pt x="748538" y="782065"/>
                  </a:lnTo>
                  <a:lnTo>
                    <a:pt x="748538" y="45465"/>
                  </a:lnTo>
                  <a:lnTo>
                    <a:pt x="45465" y="45465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252976" y="6257645"/>
            <a:ext cx="36004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Image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Source:</a:t>
            </a:r>
            <a:r>
              <a:rPr sz="1800" spc="37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LearningRadiology.com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21339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385820" y="6261608"/>
            <a:ext cx="56197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Case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courtesy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of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Dr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Hani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Salam,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Radiopaedia.org,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rID: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12326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128515" y="1010411"/>
            <a:ext cx="4083050" cy="5184775"/>
            <a:chOff x="4128515" y="1010411"/>
            <a:chExt cx="4083050" cy="518477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28515" y="1010411"/>
              <a:ext cx="4082795" cy="518464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382768" y="3100069"/>
              <a:ext cx="1574800" cy="901700"/>
            </a:xfrm>
            <a:custGeom>
              <a:avLst/>
              <a:gdLst/>
              <a:ahLst/>
              <a:cxnLst/>
              <a:rect l="l" t="t" r="r" b="b"/>
              <a:pathLst>
                <a:path w="1574800" h="901700">
                  <a:moveTo>
                    <a:pt x="1574292" y="58674"/>
                  </a:moveTo>
                  <a:lnTo>
                    <a:pt x="1515364" y="58674"/>
                  </a:lnTo>
                  <a:lnTo>
                    <a:pt x="1515364" y="843026"/>
                  </a:lnTo>
                  <a:lnTo>
                    <a:pt x="1574292" y="843026"/>
                  </a:lnTo>
                  <a:lnTo>
                    <a:pt x="1574292" y="58674"/>
                  </a:lnTo>
                  <a:close/>
                </a:path>
                <a:path w="1574800" h="901700">
                  <a:moveTo>
                    <a:pt x="1574292" y="0"/>
                  </a:moveTo>
                  <a:lnTo>
                    <a:pt x="0" y="0"/>
                  </a:lnTo>
                  <a:lnTo>
                    <a:pt x="0" y="58420"/>
                  </a:lnTo>
                  <a:lnTo>
                    <a:pt x="0" y="843280"/>
                  </a:lnTo>
                  <a:lnTo>
                    <a:pt x="0" y="901700"/>
                  </a:lnTo>
                  <a:lnTo>
                    <a:pt x="1574292" y="901700"/>
                  </a:lnTo>
                  <a:lnTo>
                    <a:pt x="1574292" y="843280"/>
                  </a:lnTo>
                  <a:lnTo>
                    <a:pt x="58928" y="843280"/>
                  </a:lnTo>
                  <a:lnTo>
                    <a:pt x="58928" y="58420"/>
                  </a:lnTo>
                  <a:lnTo>
                    <a:pt x="1574292" y="58420"/>
                  </a:lnTo>
                  <a:lnTo>
                    <a:pt x="157429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382767" y="3099816"/>
              <a:ext cx="1574800" cy="902335"/>
            </a:xfrm>
            <a:custGeom>
              <a:avLst/>
              <a:gdLst/>
              <a:ahLst/>
              <a:cxnLst/>
              <a:rect l="l" t="t" r="r" b="b"/>
              <a:pathLst>
                <a:path w="1574800" h="902335">
                  <a:moveTo>
                    <a:pt x="0" y="0"/>
                  </a:moveTo>
                  <a:lnTo>
                    <a:pt x="1574291" y="0"/>
                  </a:lnTo>
                  <a:lnTo>
                    <a:pt x="1574291" y="902208"/>
                  </a:lnTo>
                  <a:lnTo>
                    <a:pt x="0" y="902208"/>
                  </a:lnTo>
                  <a:lnTo>
                    <a:pt x="0" y="0"/>
                  </a:lnTo>
                  <a:close/>
                </a:path>
                <a:path w="1574800" h="902335">
                  <a:moveTo>
                    <a:pt x="58928" y="58928"/>
                  </a:moveTo>
                  <a:lnTo>
                    <a:pt x="58928" y="843280"/>
                  </a:lnTo>
                  <a:lnTo>
                    <a:pt x="1515364" y="843280"/>
                  </a:lnTo>
                  <a:lnTo>
                    <a:pt x="1515364" y="58928"/>
                  </a:lnTo>
                  <a:lnTo>
                    <a:pt x="58928" y="58928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06841"/>
            <a:ext cx="6565265" cy="301752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273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27329" algn="l"/>
              </a:tabLst>
            </a:pPr>
            <a:r>
              <a:rPr sz="2800" dirty="0">
                <a:latin typeface="+mn-lt"/>
                <a:cs typeface="Calibri"/>
              </a:rPr>
              <a:t>Appendicitis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can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ruled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out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if:</a:t>
            </a:r>
            <a:endParaRPr sz="2800" dirty="0">
              <a:latin typeface="+mn-lt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235"/>
              </a:spcBef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  <a:p>
            <a:pPr marL="684530" lvl="1" indent="-227329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Appendiceal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lumen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contains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air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and/or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Appendix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measures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less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than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6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mm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diameter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Appendiceal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wall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less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than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2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mm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thick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No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“stranding”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present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256145" cy="1475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Diagnosis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of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Acute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Appendicitis</a:t>
            </a:r>
            <a:r>
              <a:rPr sz="2800" u="sng" spc="-1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on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 </a:t>
            </a:r>
            <a:r>
              <a:rPr sz="28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CT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280"/>
              </a:spcBef>
            </a:pPr>
            <a:endParaRPr sz="28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  <a:hlinkClick r:id="rId2"/>
              </a:rPr>
              <a:t>https://www.youtube.com/watch?v=BI6BgaX6u2k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5814060" cy="207200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  <a:tab pos="1305560" algn="l"/>
              </a:tabLst>
            </a:pPr>
            <a:r>
              <a:rPr sz="2800" spc="-10" dirty="0">
                <a:latin typeface="+mn-lt"/>
                <a:cs typeface="Calibri"/>
              </a:rPr>
              <a:t>Scout:</a:t>
            </a:r>
            <a:r>
              <a:rPr sz="2800" dirty="0">
                <a:latin typeface="+mn-lt"/>
                <a:cs typeface="Calibri"/>
              </a:rPr>
              <a:t>	AP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10" dirty="0">
                <a:latin typeface="+mn-lt"/>
                <a:cs typeface="Calibri"/>
              </a:rPr>
              <a:t> Lateral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265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Included:</a:t>
            </a:r>
            <a:endParaRPr sz="2800" dirty="0">
              <a:latin typeface="+mn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860797"/>
            <a:ext cx="4765040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  <a:tab pos="3209925" algn="l"/>
              </a:tabLst>
            </a:pPr>
            <a:r>
              <a:rPr sz="2800" dirty="0">
                <a:latin typeface="+mn-lt"/>
                <a:cs typeface="Calibri"/>
              </a:rPr>
              <a:t>Suspend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 err="1">
                <a:latin typeface="+mn-lt"/>
                <a:cs typeface="Calibri"/>
              </a:rPr>
              <a:t>Breathing:Inspiration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776109"/>
          </a:xfrm>
          <a:prstGeom prst="rect">
            <a:avLst/>
          </a:prstGeom>
        </p:spPr>
        <p:txBody>
          <a:bodyPr vert="horz" wrap="square" lIns="0" tIns="98043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787140" y="1062227"/>
            <a:ext cx="4617720" cy="5335905"/>
            <a:chOff x="3787140" y="1062227"/>
            <a:chExt cx="4617720" cy="533590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87140" y="1062227"/>
              <a:ext cx="4617720" cy="53355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663440" y="1677669"/>
              <a:ext cx="2865120" cy="4424680"/>
            </a:xfrm>
            <a:custGeom>
              <a:avLst/>
              <a:gdLst/>
              <a:ahLst/>
              <a:cxnLst/>
              <a:rect l="l" t="t" r="r" b="b"/>
              <a:pathLst>
                <a:path w="2865120" h="4424680">
                  <a:moveTo>
                    <a:pt x="2865120" y="0"/>
                  </a:moveTo>
                  <a:lnTo>
                    <a:pt x="2816352" y="0"/>
                  </a:lnTo>
                  <a:lnTo>
                    <a:pt x="2816352" y="49530"/>
                  </a:lnTo>
                  <a:lnTo>
                    <a:pt x="2816352" y="4375150"/>
                  </a:lnTo>
                  <a:lnTo>
                    <a:pt x="48768" y="4375150"/>
                  </a:lnTo>
                  <a:lnTo>
                    <a:pt x="48768" y="49530"/>
                  </a:lnTo>
                  <a:lnTo>
                    <a:pt x="2816352" y="49530"/>
                  </a:lnTo>
                  <a:lnTo>
                    <a:pt x="2816352" y="0"/>
                  </a:lnTo>
                  <a:lnTo>
                    <a:pt x="0" y="0"/>
                  </a:lnTo>
                  <a:lnTo>
                    <a:pt x="0" y="49530"/>
                  </a:lnTo>
                  <a:lnTo>
                    <a:pt x="0" y="4375150"/>
                  </a:lnTo>
                  <a:lnTo>
                    <a:pt x="0" y="4424680"/>
                  </a:lnTo>
                  <a:lnTo>
                    <a:pt x="2865120" y="4424680"/>
                  </a:lnTo>
                  <a:lnTo>
                    <a:pt x="2865120" y="4375658"/>
                  </a:lnTo>
                  <a:lnTo>
                    <a:pt x="2865120" y="4375150"/>
                  </a:lnTo>
                  <a:lnTo>
                    <a:pt x="2865120" y="49530"/>
                  </a:lnTo>
                  <a:lnTo>
                    <a:pt x="2865120" y="49022"/>
                  </a:lnTo>
                  <a:lnTo>
                    <a:pt x="286512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663440" y="1677923"/>
              <a:ext cx="2865120" cy="4424680"/>
            </a:xfrm>
            <a:custGeom>
              <a:avLst/>
              <a:gdLst/>
              <a:ahLst/>
              <a:cxnLst/>
              <a:rect l="l" t="t" r="r" b="b"/>
              <a:pathLst>
                <a:path w="2865120" h="4424680">
                  <a:moveTo>
                    <a:pt x="0" y="0"/>
                  </a:moveTo>
                  <a:lnTo>
                    <a:pt x="2865119" y="0"/>
                  </a:lnTo>
                  <a:lnTo>
                    <a:pt x="2865119" y="4424172"/>
                  </a:lnTo>
                  <a:lnTo>
                    <a:pt x="0" y="4424172"/>
                  </a:lnTo>
                  <a:lnTo>
                    <a:pt x="0" y="0"/>
                  </a:lnTo>
                  <a:close/>
                </a:path>
                <a:path w="2865120" h="4424680">
                  <a:moveTo>
                    <a:pt x="48768" y="48767"/>
                  </a:moveTo>
                  <a:lnTo>
                    <a:pt x="48768" y="4375404"/>
                  </a:lnTo>
                  <a:lnTo>
                    <a:pt x="2816352" y="4375404"/>
                  </a:lnTo>
                  <a:lnTo>
                    <a:pt x="2816352" y="48767"/>
                  </a:lnTo>
                  <a:lnTo>
                    <a:pt x="48768" y="48767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509516" y="1677923"/>
              <a:ext cx="309880" cy="1022985"/>
            </a:xfrm>
            <a:custGeom>
              <a:avLst/>
              <a:gdLst/>
              <a:ahLst/>
              <a:cxnLst/>
              <a:rect l="l" t="t" r="r" b="b"/>
              <a:pathLst>
                <a:path w="309879" h="1022985">
                  <a:moveTo>
                    <a:pt x="232029" y="0"/>
                  </a:moveTo>
                  <a:lnTo>
                    <a:pt x="77343" y="0"/>
                  </a:lnTo>
                  <a:lnTo>
                    <a:pt x="77343" y="867917"/>
                  </a:lnTo>
                  <a:lnTo>
                    <a:pt x="0" y="867917"/>
                  </a:lnTo>
                  <a:lnTo>
                    <a:pt x="154686" y="1022603"/>
                  </a:lnTo>
                  <a:lnTo>
                    <a:pt x="309372" y="867917"/>
                  </a:lnTo>
                  <a:lnTo>
                    <a:pt x="232029" y="867917"/>
                  </a:lnTo>
                  <a:lnTo>
                    <a:pt x="23202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509516" y="1677923"/>
              <a:ext cx="309880" cy="1022985"/>
            </a:xfrm>
            <a:custGeom>
              <a:avLst/>
              <a:gdLst/>
              <a:ahLst/>
              <a:cxnLst/>
              <a:rect l="l" t="t" r="r" b="b"/>
              <a:pathLst>
                <a:path w="309879" h="1022985">
                  <a:moveTo>
                    <a:pt x="0" y="867917"/>
                  </a:moveTo>
                  <a:lnTo>
                    <a:pt x="77343" y="867917"/>
                  </a:lnTo>
                  <a:lnTo>
                    <a:pt x="77343" y="0"/>
                  </a:lnTo>
                  <a:lnTo>
                    <a:pt x="232029" y="0"/>
                  </a:lnTo>
                  <a:lnTo>
                    <a:pt x="232029" y="867917"/>
                  </a:lnTo>
                  <a:lnTo>
                    <a:pt x="309372" y="867917"/>
                  </a:lnTo>
                  <a:lnTo>
                    <a:pt x="154686" y="1022603"/>
                  </a:lnTo>
                  <a:lnTo>
                    <a:pt x="0" y="867917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814060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20" dirty="0">
                <a:latin typeface="+mn-lt"/>
                <a:cs typeface="Calibri"/>
              </a:rPr>
              <a:t>SFOV: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Large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DFOV: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38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cm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Set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patient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Algorithm: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Standard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Soft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Tissue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WW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500,</a:t>
            </a:r>
            <a:r>
              <a:rPr sz="2800" spc="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WL</a:t>
            </a:r>
            <a:r>
              <a:rPr sz="2800" spc="-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50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365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68017"/>
            <a:ext cx="7050405" cy="46551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00"/>
              </a:lnSpc>
              <a:spcBef>
                <a:spcPts val="100"/>
              </a:spcBef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4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Routine</a:t>
            </a:r>
            <a:r>
              <a:rPr sz="24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4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4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endParaRPr sz="2400" dirty="0">
              <a:latin typeface="+mn-lt"/>
              <a:cs typeface="Calibri"/>
            </a:endParaRPr>
          </a:p>
          <a:p>
            <a:pPr marL="354965" indent="-227965">
              <a:lnSpc>
                <a:spcPts val="3180"/>
              </a:lnSpc>
              <a:buFont typeface="Arial MT"/>
              <a:buChar char="•"/>
              <a:tabLst>
                <a:tab pos="354965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kVp: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120</a:t>
            </a:r>
            <a:endParaRPr sz="2800" dirty="0">
              <a:latin typeface="+mn-lt"/>
              <a:cs typeface="Calibri"/>
            </a:endParaRPr>
          </a:p>
          <a:p>
            <a:pPr marL="354330" indent="-227329">
              <a:lnSpc>
                <a:spcPts val="3229"/>
              </a:lnSpc>
              <a:spcBef>
                <a:spcPts val="2685"/>
              </a:spcBef>
              <a:buFont typeface="Arial MT"/>
              <a:buChar char="•"/>
              <a:tabLst>
                <a:tab pos="354330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mA: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Average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230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75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50" dirty="0">
                <a:latin typeface="+mn-lt"/>
                <a:cs typeface="Calibri"/>
              </a:rPr>
              <a:t>ATCM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between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100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575</a:t>
            </a:r>
            <a:endParaRPr sz="2400" dirty="0">
              <a:latin typeface="+mn-lt"/>
              <a:cs typeface="Calibri"/>
            </a:endParaRPr>
          </a:p>
          <a:p>
            <a:pPr marL="354330" indent="-227329">
              <a:lnSpc>
                <a:spcPts val="3229"/>
              </a:lnSpc>
              <a:spcBef>
                <a:spcPts val="2660"/>
              </a:spcBef>
              <a:buFont typeface="Arial MT"/>
              <a:buChar char="•"/>
              <a:tabLst>
                <a:tab pos="354330" algn="l"/>
              </a:tabLst>
            </a:pPr>
            <a:r>
              <a:rPr sz="2800" spc="-10" dirty="0">
                <a:latin typeface="+mn-lt"/>
                <a:cs typeface="Calibri"/>
              </a:rPr>
              <a:t>Reconstruction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details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will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vary:</a:t>
            </a:r>
            <a:endParaRPr sz="2800" dirty="0">
              <a:latin typeface="+mn-lt"/>
              <a:cs typeface="Calibri"/>
            </a:endParaRPr>
          </a:p>
          <a:p>
            <a:pPr marL="582930" lvl="1" indent="-227329">
              <a:lnSpc>
                <a:spcPts val="260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spc="-25" dirty="0">
                <a:latin typeface="+mn-lt"/>
                <a:cs typeface="Calibri"/>
              </a:rPr>
              <a:t>MPR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59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Slice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Thickness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thinner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slices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590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Windowing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Liver</a:t>
            </a:r>
            <a:r>
              <a:rPr sz="2000" spc="-1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WW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150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WL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70,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Lung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WW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1500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WL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-</a:t>
            </a:r>
            <a:r>
              <a:rPr sz="2000" spc="-25" dirty="0">
                <a:latin typeface="+mn-lt"/>
                <a:cs typeface="Calibri"/>
              </a:rPr>
              <a:t>700</a:t>
            </a:r>
            <a:endParaRPr sz="2000" dirty="0">
              <a:latin typeface="+mn-lt"/>
              <a:cs typeface="Calibri"/>
            </a:endParaRPr>
          </a:p>
          <a:p>
            <a:pPr marL="582930" lvl="1" indent="-227329">
              <a:lnSpc>
                <a:spcPts val="259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Apply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filters</a:t>
            </a:r>
            <a:endParaRPr sz="2400" dirty="0">
              <a:latin typeface="+mn-lt"/>
              <a:cs typeface="Calibri"/>
            </a:endParaRPr>
          </a:p>
          <a:p>
            <a:pPr marL="582930" lvl="1" indent="-227329">
              <a:lnSpc>
                <a:spcPts val="2735"/>
              </a:lnSpc>
              <a:buFont typeface="Arial MT"/>
              <a:buChar char="•"/>
              <a:tabLst>
                <a:tab pos="582930" algn="l"/>
              </a:tabLst>
            </a:pPr>
            <a:r>
              <a:rPr sz="2400" dirty="0">
                <a:latin typeface="+mn-lt"/>
                <a:cs typeface="Calibri"/>
              </a:rPr>
              <a:t>3D,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if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indicated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06841"/>
            <a:ext cx="7385050" cy="337312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Appendicitis</a:t>
            </a:r>
            <a:endParaRPr sz="2800" dirty="0">
              <a:latin typeface="+mn-lt"/>
              <a:cs typeface="Calibri"/>
            </a:endParaRPr>
          </a:p>
          <a:p>
            <a:pPr marL="2273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27329" algn="l"/>
                <a:tab pos="2038350" algn="l"/>
              </a:tabLst>
            </a:pPr>
            <a:r>
              <a:rPr sz="2800" dirty="0">
                <a:latin typeface="+mn-lt"/>
                <a:cs typeface="Calibri"/>
              </a:rPr>
              <a:t>IV </a:t>
            </a:r>
            <a:r>
              <a:rPr sz="2800" spc="-10" dirty="0">
                <a:latin typeface="+mn-lt"/>
                <a:cs typeface="Calibri"/>
              </a:rPr>
              <a:t>contrast:</a:t>
            </a:r>
            <a:r>
              <a:rPr sz="2800" dirty="0">
                <a:latin typeface="+mn-lt"/>
                <a:cs typeface="Calibri"/>
              </a:rPr>
              <a:t>	125</a:t>
            </a:r>
            <a:r>
              <a:rPr sz="2800" spc="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3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ml/sec,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 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saline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flush</a:t>
            </a:r>
            <a:endParaRPr sz="2800" dirty="0">
              <a:latin typeface="+mn-lt"/>
              <a:cs typeface="Calibri"/>
            </a:endParaRPr>
          </a:p>
          <a:p>
            <a:pPr marL="227329" indent="-227329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27329" algn="l"/>
                <a:tab pos="2006600" algn="l"/>
              </a:tabLst>
            </a:pPr>
            <a:r>
              <a:rPr sz="2800" dirty="0">
                <a:latin typeface="+mn-lt"/>
                <a:cs typeface="Calibri"/>
              </a:rPr>
              <a:t>Scan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delay:</a:t>
            </a:r>
            <a:r>
              <a:rPr sz="2800" dirty="0">
                <a:latin typeface="+mn-lt"/>
                <a:cs typeface="Calibri"/>
              </a:rPr>
              <a:t>	65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seconds</a:t>
            </a:r>
            <a:endParaRPr sz="2800" dirty="0">
              <a:latin typeface="+mn-lt"/>
              <a:cs typeface="Calibri"/>
            </a:endParaRPr>
          </a:p>
          <a:p>
            <a:pPr marL="227329" indent="-227329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227329" algn="l"/>
                <a:tab pos="4161154" algn="l"/>
              </a:tabLst>
            </a:pPr>
            <a:r>
              <a:rPr sz="2800" dirty="0">
                <a:latin typeface="+mn-lt"/>
                <a:cs typeface="Calibri"/>
              </a:rPr>
              <a:t>Oral Contrast: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spc="-25" dirty="0">
                <a:latin typeface="+mn-lt"/>
                <a:cs typeface="Calibri"/>
              </a:rPr>
              <a:t>ml</a:t>
            </a:r>
            <a:endParaRPr sz="2800" dirty="0">
              <a:latin typeface="+mn-lt"/>
              <a:cs typeface="Calibri"/>
            </a:endParaRPr>
          </a:p>
          <a:p>
            <a:pPr marL="684530" lvl="1" indent="-227329">
              <a:lnSpc>
                <a:spcPct val="100000"/>
              </a:lnSpc>
              <a:spcBef>
                <a:spcPts val="244"/>
              </a:spcBef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675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with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final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225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immediately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before scanning</a:t>
            </a:r>
            <a:endParaRPr sz="2400" dirty="0">
              <a:latin typeface="+mn-lt"/>
              <a:cs typeface="Calibri"/>
            </a:endParaRPr>
          </a:p>
          <a:p>
            <a:pPr marL="227329" indent="-227329">
              <a:lnSpc>
                <a:spcPct val="100000"/>
              </a:lnSpc>
              <a:spcBef>
                <a:spcPts val="630"/>
              </a:spcBef>
              <a:buFont typeface="Arial MT"/>
              <a:buChar char="•"/>
              <a:tabLst>
                <a:tab pos="227329" algn="l"/>
              </a:tabLst>
            </a:pPr>
            <a:r>
              <a:rPr sz="2800" dirty="0">
                <a:latin typeface="+mn-lt"/>
                <a:cs typeface="Calibri"/>
              </a:rPr>
              <a:t>What’s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difference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between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RAP?</a:t>
            </a:r>
            <a:endParaRPr sz="2800" dirty="0">
              <a:latin typeface="+mn-lt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245"/>
              </a:spcBef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181340" cy="1475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Font typeface="Arial MT"/>
              <a:buChar char="•"/>
              <a:tabLst>
                <a:tab pos="240029" algn="l"/>
              </a:tabLst>
            </a:pP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https://radiopaedia.org/cases/appendicitis-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19?lang=us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280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240029" algn="l"/>
              </a:tabLst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https://radiopaedia.org/cases/appendicitis-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33?lang=us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59695" cy="374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imaging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  <a:tab pos="2277110" algn="l"/>
                <a:tab pos="5978525" algn="l"/>
              </a:tabLst>
            </a:pPr>
            <a:r>
              <a:rPr sz="2800" dirty="0">
                <a:latin typeface="+mn-lt"/>
                <a:cs typeface="Calibri"/>
              </a:rPr>
              <a:t>Normal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liver:</a:t>
            </a:r>
            <a:r>
              <a:rPr sz="2800" dirty="0">
                <a:latin typeface="+mn-lt"/>
                <a:cs typeface="Calibri"/>
              </a:rPr>
              <a:t>	CT number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spc="-25" dirty="0">
                <a:latin typeface="+mn-lt"/>
                <a:cs typeface="Calibri"/>
              </a:rPr>
              <a:t>HU</a:t>
            </a:r>
            <a:endParaRPr sz="2800" dirty="0">
              <a:latin typeface="+mn-lt"/>
              <a:cs typeface="Calibri"/>
            </a:endParaRPr>
          </a:p>
          <a:p>
            <a:pPr marL="240029" marR="5080" indent="-227329">
              <a:lnSpc>
                <a:spcPts val="3030"/>
              </a:lnSpc>
              <a:spcBef>
                <a:spcPts val="306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latin typeface="+mn-lt"/>
                <a:cs typeface="Calibri"/>
              </a:rPr>
              <a:t>The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attenuation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healthy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liver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least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10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HU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higher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than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that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of 	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spleen.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229"/>
              </a:lnSpc>
              <a:spcBef>
                <a:spcPts val="264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Indication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-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Fatty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Infiltration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Diagnosed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by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comparing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number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liver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number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spleen.</a:t>
            </a:r>
            <a:endParaRPr sz="2400" dirty="0">
              <a:latin typeface="+mn-lt"/>
              <a:cs typeface="Calibri"/>
            </a:endParaRPr>
          </a:p>
          <a:p>
            <a:pPr marL="697230" marR="1755775" lvl="1" indent="-227329">
              <a:lnSpc>
                <a:spcPts val="2590"/>
              </a:lnSpc>
              <a:spcBef>
                <a:spcPts val="185"/>
              </a:spcBef>
              <a:buFont typeface="Arial MT"/>
              <a:buChar char="•"/>
              <a:tabLst>
                <a:tab pos="698500" algn="l"/>
                <a:tab pos="2653030" algn="l"/>
              </a:tabLst>
            </a:pPr>
            <a:r>
              <a:rPr sz="2400" spc="-10" dirty="0">
                <a:latin typeface="+mn-lt"/>
                <a:cs typeface="Calibri"/>
              </a:rPr>
              <a:t>Very</a:t>
            </a:r>
            <a:r>
              <a:rPr sz="2400" spc="-12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common!</a:t>
            </a:r>
            <a:r>
              <a:rPr sz="2400" dirty="0">
                <a:latin typeface="+mn-lt"/>
                <a:cs typeface="Calibri"/>
              </a:rPr>
              <a:t>	Can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caused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obesity,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alcoholism,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diabetes, 	</a:t>
            </a:r>
            <a:r>
              <a:rPr sz="2400" spc="-25" dirty="0">
                <a:latin typeface="+mn-lt"/>
                <a:cs typeface="Calibri"/>
              </a:rPr>
              <a:t>chemotherapy,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corticosteroid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30" dirty="0">
                <a:latin typeface="+mn-lt"/>
                <a:cs typeface="Calibri"/>
              </a:rPr>
              <a:t>therapy,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malnutrition.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16939" y="1793189"/>
            <a:ext cx="9748520" cy="28334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dirty="0">
                <a:latin typeface="+mn-lt"/>
              </a:rPr>
              <a:t>Liver</a:t>
            </a:r>
            <a:r>
              <a:rPr spc="-40" dirty="0">
                <a:latin typeface="+mn-lt"/>
              </a:rPr>
              <a:t> </a:t>
            </a:r>
            <a:r>
              <a:rPr spc="-10" dirty="0">
                <a:latin typeface="+mn-lt"/>
              </a:rPr>
              <a:t>Imaging</a:t>
            </a: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u="none" dirty="0">
                <a:latin typeface="+mn-lt"/>
              </a:rPr>
              <a:t>Indication</a:t>
            </a:r>
            <a:r>
              <a:rPr u="none" spc="-90" dirty="0">
                <a:latin typeface="+mn-lt"/>
              </a:rPr>
              <a:t> </a:t>
            </a:r>
            <a:r>
              <a:rPr u="none" dirty="0">
                <a:latin typeface="+mn-lt"/>
              </a:rPr>
              <a:t>–</a:t>
            </a:r>
            <a:r>
              <a:rPr u="none" spc="-8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Fatty</a:t>
            </a:r>
            <a:r>
              <a:rPr u="none" spc="-10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Infiltration</a:t>
            </a:r>
          </a:p>
          <a:p>
            <a:pPr marL="697230" marR="5080" lvl="1" indent="-227329">
              <a:lnSpc>
                <a:spcPts val="2590"/>
              </a:lnSpc>
              <a:spcBef>
                <a:spcPts val="200"/>
              </a:spcBef>
              <a:buFont typeface="Arial MT"/>
              <a:buChar char="•"/>
              <a:tabLst>
                <a:tab pos="698500" algn="l"/>
              </a:tabLst>
            </a:pPr>
            <a:r>
              <a:rPr sz="2400" spc="-10" dirty="0">
                <a:cs typeface="Calibri"/>
              </a:rPr>
              <a:t>Fatty</a:t>
            </a:r>
            <a:r>
              <a:rPr sz="2400" spc="-8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infiltration</a:t>
            </a:r>
            <a:r>
              <a:rPr sz="2400" spc="-75" dirty="0">
                <a:cs typeface="Calibri"/>
              </a:rPr>
              <a:t> </a:t>
            </a:r>
            <a:r>
              <a:rPr sz="2400" dirty="0">
                <a:cs typeface="Calibri"/>
              </a:rPr>
              <a:t>reduces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attenuation</a:t>
            </a:r>
            <a:r>
              <a:rPr sz="2400" spc="-80" dirty="0">
                <a:cs typeface="Calibri"/>
              </a:rPr>
              <a:t> </a:t>
            </a:r>
            <a:r>
              <a:rPr sz="2400" dirty="0">
                <a:cs typeface="Calibri"/>
              </a:rPr>
              <a:t>of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65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liver,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at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least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10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HU</a:t>
            </a:r>
            <a:r>
              <a:rPr sz="2400" spc="-5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lower 	</a:t>
            </a:r>
            <a:r>
              <a:rPr sz="2400" dirty="0">
                <a:cs typeface="Calibri"/>
              </a:rPr>
              <a:t>than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that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of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spleen.</a:t>
            </a:r>
            <a:endParaRPr sz="2400" dirty="0">
              <a:cs typeface="Calibri"/>
            </a:endParaRPr>
          </a:p>
          <a:p>
            <a:pPr marL="697230" lvl="1" indent="-227329">
              <a:lnSpc>
                <a:spcPts val="241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cs typeface="Calibri"/>
              </a:rPr>
              <a:t>Place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ROIs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over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area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of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liver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spleen,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compare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values.</a:t>
            </a:r>
            <a:endParaRPr sz="2400" dirty="0"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cs typeface="Calibri"/>
              </a:rPr>
              <a:t>Can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be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diffuse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(throughout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liver)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or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focal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(inhomogenous)</a:t>
            </a:r>
            <a:endParaRPr sz="2400" dirty="0"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cs typeface="Calibri"/>
              </a:rPr>
              <a:t>Focal</a:t>
            </a:r>
            <a:r>
              <a:rPr sz="2400" spc="-7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infiltrate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can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be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difficult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to</a:t>
            </a:r>
            <a:r>
              <a:rPr sz="2400" spc="-6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differentiate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from</a:t>
            </a:r>
            <a:r>
              <a:rPr sz="2400" spc="-55" dirty="0">
                <a:cs typeface="Calibri"/>
              </a:rPr>
              <a:t> </a:t>
            </a:r>
            <a:r>
              <a:rPr sz="2400" dirty="0">
                <a:cs typeface="Calibri"/>
              </a:rPr>
              <a:t>liver</a:t>
            </a:r>
            <a:r>
              <a:rPr sz="2400" spc="-6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mass/tumors.</a:t>
            </a:r>
            <a:endParaRPr sz="2400" dirty="0"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  <a:tab pos="4351655" algn="l"/>
                <a:tab pos="8919210" algn="l"/>
              </a:tabLst>
            </a:pPr>
            <a:r>
              <a:rPr sz="2400" dirty="0">
                <a:cs typeface="Calibri"/>
              </a:rPr>
              <a:t>Most</a:t>
            </a:r>
            <a:r>
              <a:rPr sz="2400" spc="-7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accurately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assessed</a:t>
            </a:r>
            <a:r>
              <a:rPr sz="2400" spc="-5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on</a:t>
            </a:r>
            <a:r>
              <a:rPr sz="2400" dirty="0">
                <a:cs typeface="Calibri"/>
              </a:rPr>
              <a:t>	</a:t>
            </a:r>
            <a:r>
              <a:rPr sz="2400" u="sng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0" dirty="0">
                <a:cs typeface="Calibri"/>
              </a:rPr>
              <a:t>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9" y="609676"/>
            <a:ext cx="8836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4313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https://radiopaedia.org/cases/fatty-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liver-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with-</a:t>
            </a:r>
            <a:r>
              <a:rPr sz="2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focal-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sparing?lang=us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732645" cy="314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Imaging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Dual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blood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supply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makes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enhancement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liver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unique.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  <a:tab pos="5608320" algn="l"/>
              </a:tabLst>
            </a:pPr>
            <a:r>
              <a:rPr sz="2400" dirty="0">
                <a:latin typeface="+mn-lt"/>
                <a:cs typeface="Calibri"/>
              </a:rPr>
              <a:t>Hepatic arterial phase: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10" dirty="0">
                <a:latin typeface="+mn-lt"/>
                <a:cs typeface="Calibri"/>
              </a:rPr>
              <a:t>seconds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  <a:tab pos="4193540" algn="l"/>
              </a:tabLst>
            </a:pPr>
            <a:r>
              <a:rPr sz="2400" dirty="0">
                <a:latin typeface="+mn-lt"/>
                <a:cs typeface="Calibri"/>
              </a:rPr>
              <a:t>Late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hepatic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arterial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phase: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-10" dirty="0">
                <a:latin typeface="+mn-lt"/>
                <a:cs typeface="Calibri"/>
              </a:rPr>
              <a:t>40-</a:t>
            </a:r>
            <a:r>
              <a:rPr sz="2400" dirty="0">
                <a:latin typeface="+mn-lt"/>
                <a:cs typeface="Calibri"/>
              </a:rPr>
              <a:t>55</a:t>
            </a:r>
            <a:r>
              <a:rPr sz="2400" spc="-10" dirty="0">
                <a:latin typeface="+mn-lt"/>
                <a:cs typeface="Calibri"/>
              </a:rPr>
              <a:t> seconds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  <a:tab pos="3968115" algn="l"/>
                <a:tab pos="492379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2400" spc="-10" dirty="0">
                <a:latin typeface="+mn-lt"/>
                <a:cs typeface="Calibri"/>
              </a:rPr>
              <a:t>phase:</a:t>
            </a:r>
            <a:r>
              <a:rPr sz="2400" dirty="0">
                <a:latin typeface="+mn-lt"/>
                <a:cs typeface="Calibri"/>
              </a:rPr>
              <a:t>	65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1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80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seconds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  <a:tab pos="3624579" algn="l"/>
              </a:tabLst>
            </a:pPr>
            <a:r>
              <a:rPr sz="2400" dirty="0">
                <a:latin typeface="+mn-lt"/>
                <a:cs typeface="Calibri"/>
              </a:rPr>
              <a:t>Hepatic</a:t>
            </a:r>
            <a:r>
              <a:rPr sz="2400" spc="-11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venous</a:t>
            </a:r>
            <a:r>
              <a:rPr sz="2400" spc="-10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phase: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-10" dirty="0">
                <a:latin typeface="+mn-lt"/>
                <a:cs typeface="Calibri"/>
              </a:rPr>
              <a:t>75-</a:t>
            </a:r>
            <a:r>
              <a:rPr sz="2400" dirty="0">
                <a:latin typeface="+mn-lt"/>
                <a:cs typeface="Calibri"/>
              </a:rPr>
              <a:t>85</a:t>
            </a:r>
            <a:r>
              <a:rPr sz="2400" spc="-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seconds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  <a:tab pos="8244840" algn="l"/>
              </a:tabLst>
            </a:pPr>
            <a:r>
              <a:rPr sz="2400" dirty="0">
                <a:latin typeface="+mn-lt"/>
                <a:cs typeface="Calibri"/>
              </a:rPr>
              <a:t>Early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delayed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hepatic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phase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(or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vascular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equilibrium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phase):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-10" dirty="0">
                <a:latin typeface="+mn-lt"/>
                <a:cs typeface="Calibri"/>
              </a:rPr>
              <a:t>3-</a:t>
            </a:r>
            <a:r>
              <a:rPr sz="2400" dirty="0">
                <a:latin typeface="+mn-lt"/>
                <a:cs typeface="Calibri"/>
              </a:rPr>
              <a:t>5 </a:t>
            </a:r>
            <a:r>
              <a:rPr sz="2400" spc="-10" dirty="0">
                <a:latin typeface="+mn-lt"/>
                <a:cs typeface="Calibri"/>
              </a:rPr>
              <a:t>minutes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Late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delayed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hepatic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phase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(or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parenchymal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equilibrium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phase):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10-</a:t>
            </a:r>
            <a:r>
              <a:rPr sz="2400" spc="-25" dirty="0">
                <a:latin typeface="+mn-lt"/>
                <a:cs typeface="Calibri"/>
              </a:rPr>
              <a:t>15</a:t>
            </a:r>
            <a:endParaRPr sz="2400" dirty="0">
              <a:latin typeface="+mn-lt"/>
              <a:cs typeface="Calibri"/>
            </a:endParaRPr>
          </a:p>
          <a:p>
            <a:pPr marL="698500">
              <a:lnSpc>
                <a:spcPts val="2735"/>
              </a:lnSpc>
            </a:pPr>
            <a:r>
              <a:rPr sz="2400" spc="-10" dirty="0">
                <a:latin typeface="+mn-lt"/>
                <a:cs typeface="Calibri"/>
              </a:rPr>
              <a:t>minutes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93189"/>
            <a:ext cx="9965055" cy="31451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Imaging</a:t>
            </a:r>
            <a:endParaRPr sz="2800" dirty="0">
              <a:latin typeface="+mn-lt"/>
              <a:cs typeface="Calibri"/>
            </a:endParaRPr>
          </a:p>
          <a:p>
            <a:pPr marL="227329" indent="-227329">
              <a:lnSpc>
                <a:spcPts val="3065"/>
              </a:lnSpc>
              <a:buFont typeface="Arial MT"/>
              <a:buChar char="•"/>
              <a:tabLst>
                <a:tab pos="227329" algn="l"/>
              </a:tabLst>
            </a:pPr>
            <a:r>
              <a:rPr sz="2800" dirty="0">
                <a:latin typeface="+mn-lt"/>
                <a:cs typeface="Calibri"/>
              </a:rPr>
              <a:t>Indication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-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Cavernous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hemangioma</a:t>
            </a:r>
            <a:endParaRPr sz="2800" dirty="0">
              <a:latin typeface="+mn-lt"/>
              <a:cs typeface="Calibri"/>
            </a:endParaRPr>
          </a:p>
          <a:p>
            <a:pPr marL="457200">
              <a:lnSpc>
                <a:spcPts val="2605"/>
              </a:lnSpc>
            </a:pPr>
            <a:r>
              <a:rPr sz="2400" spc="-50" dirty="0">
                <a:latin typeface="+mn-lt"/>
                <a:cs typeface="Arial MT"/>
              </a:rPr>
              <a:t>•</a:t>
            </a:r>
            <a:endParaRPr sz="2400" dirty="0">
              <a:latin typeface="+mn-lt"/>
              <a:cs typeface="Arial MT"/>
            </a:endParaRPr>
          </a:p>
          <a:p>
            <a:pPr marL="684530" lvl="1" indent="-227329">
              <a:lnSpc>
                <a:spcPts val="2590"/>
              </a:lnSpc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Can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solitary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have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multiple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lesions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ts val="2595"/>
              </a:lnSpc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On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60" dirty="0">
                <a:latin typeface="+mn-lt"/>
                <a:cs typeface="Calibri"/>
              </a:rPr>
              <a:t>NECT,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hemangiomas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appear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well-</a:t>
            </a:r>
            <a:r>
              <a:rPr sz="2400" dirty="0">
                <a:latin typeface="+mn-lt"/>
                <a:cs typeface="Calibri"/>
              </a:rPr>
              <a:t>defined,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hypodense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mass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the</a:t>
            </a:r>
            <a:endParaRPr sz="2400" dirty="0">
              <a:latin typeface="+mn-lt"/>
              <a:cs typeface="Calibri"/>
            </a:endParaRPr>
          </a:p>
          <a:p>
            <a:pPr marL="685800">
              <a:lnSpc>
                <a:spcPts val="2595"/>
              </a:lnSpc>
            </a:pPr>
            <a:r>
              <a:rPr sz="2400" dirty="0">
                <a:latin typeface="+mn-lt"/>
                <a:cs typeface="Calibri"/>
              </a:rPr>
              <a:t>same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density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as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other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fluid-</a:t>
            </a:r>
            <a:r>
              <a:rPr sz="2400" dirty="0">
                <a:latin typeface="+mn-lt"/>
                <a:cs typeface="Calibri"/>
              </a:rPr>
              <a:t>filled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space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(like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IVC).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ts val="2590"/>
              </a:lnSpc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On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CECT,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hemangiomas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show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progressive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pooling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at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lesion’s</a:t>
            </a:r>
            <a:endParaRPr sz="2400" dirty="0">
              <a:latin typeface="+mn-lt"/>
              <a:cs typeface="Calibri"/>
            </a:endParaRPr>
          </a:p>
          <a:p>
            <a:pPr marL="685800">
              <a:lnSpc>
                <a:spcPts val="2595"/>
              </a:lnSpc>
            </a:pPr>
            <a:r>
              <a:rPr sz="2400" spc="-10" dirty="0">
                <a:latin typeface="+mn-lt"/>
                <a:cs typeface="Calibri"/>
              </a:rPr>
              <a:t>periphery.</a:t>
            </a:r>
            <a:endParaRPr sz="2400" dirty="0">
              <a:latin typeface="+mn-lt"/>
              <a:cs typeface="Calibri"/>
            </a:endParaRPr>
          </a:p>
          <a:p>
            <a:pPr marL="684530" lvl="1" indent="-227329">
              <a:lnSpc>
                <a:spcPts val="2735"/>
              </a:lnSpc>
              <a:buFont typeface="Arial MT"/>
              <a:buChar char="•"/>
              <a:tabLst>
                <a:tab pos="684530" algn="l"/>
              </a:tabLst>
            </a:pPr>
            <a:r>
              <a:rPr sz="2400" dirty="0">
                <a:latin typeface="+mn-lt"/>
                <a:cs typeface="Calibri"/>
              </a:rPr>
              <a:t>With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longer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30" dirty="0">
                <a:latin typeface="+mn-lt"/>
                <a:cs typeface="Calibri"/>
              </a:rPr>
              <a:t>delay,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lesion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will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become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uniformly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enhanced.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9" y="609676"/>
            <a:ext cx="8989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217409" cy="836294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75"/>
              </a:spcBef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https://radiopaedia.org/cases/cavernous-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hepatic-</a:t>
            </a:r>
            <a:r>
              <a:rPr sz="2800" spc="-10" dirty="0">
                <a:solidFill>
                  <a:srgbClr val="0462C1"/>
                </a:solidFill>
                <a:latin typeface="+mn-lt"/>
                <a:cs typeface="Calibri"/>
                <a:hlinkClick r:id="rId2"/>
              </a:rPr>
              <a:t> 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hemangioma?lang=us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dirty="0">
                <a:latin typeface="+mn-lt"/>
              </a:rPr>
              <a:t>CT</a:t>
            </a:r>
            <a:r>
              <a:rPr spc="-35" dirty="0">
                <a:latin typeface="+mn-lt"/>
              </a:rPr>
              <a:t> </a:t>
            </a:r>
            <a:r>
              <a:rPr dirty="0">
                <a:latin typeface="+mn-lt"/>
              </a:rPr>
              <a:t>for</a:t>
            </a:r>
            <a:r>
              <a:rPr spc="-35" dirty="0">
                <a:latin typeface="+mn-lt"/>
              </a:rPr>
              <a:t> </a:t>
            </a:r>
            <a:r>
              <a:rPr dirty="0">
                <a:latin typeface="+mn-lt"/>
              </a:rPr>
              <a:t>Liver</a:t>
            </a:r>
            <a:r>
              <a:rPr spc="-30" dirty="0">
                <a:latin typeface="+mn-lt"/>
              </a:rPr>
              <a:t> </a:t>
            </a:r>
            <a:r>
              <a:rPr spc="-10" dirty="0">
                <a:latin typeface="+mn-lt"/>
              </a:rPr>
              <a:t>Imaging</a:t>
            </a: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u="none" dirty="0">
                <a:latin typeface="+mn-lt"/>
              </a:rPr>
              <a:t>Other</a:t>
            </a:r>
            <a:r>
              <a:rPr u="none" spc="-65" dirty="0">
                <a:latin typeface="+mn-lt"/>
              </a:rPr>
              <a:t> </a:t>
            </a:r>
            <a:r>
              <a:rPr u="none" spc="-10" dirty="0">
                <a:latin typeface="+mn-lt"/>
              </a:rPr>
              <a:t>indications</a:t>
            </a:r>
            <a:r>
              <a:rPr u="none" spc="-60" dirty="0">
                <a:latin typeface="+mn-lt"/>
              </a:rPr>
              <a:t> </a:t>
            </a:r>
            <a:r>
              <a:rPr u="none" spc="-50" dirty="0">
                <a:latin typeface="+mn-lt"/>
              </a:rPr>
              <a:t>–</a:t>
            </a:r>
          </a:p>
          <a:p>
            <a:pPr marL="697230" lvl="1" indent="-227329">
              <a:lnSpc>
                <a:spcPts val="2735"/>
              </a:lnSpc>
              <a:spcBef>
                <a:spcPts val="276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cs typeface="Calibri"/>
              </a:rPr>
              <a:t>Hypervascular</a:t>
            </a:r>
            <a:r>
              <a:rPr sz="2400" spc="-80" dirty="0">
                <a:cs typeface="Calibri"/>
              </a:rPr>
              <a:t> </a:t>
            </a:r>
            <a:r>
              <a:rPr sz="2400" dirty="0">
                <a:cs typeface="Calibri"/>
              </a:rPr>
              <a:t>tumor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intense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enhancement</a:t>
            </a:r>
            <a:r>
              <a:rPr sz="2400" spc="-75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80" dirty="0">
                <a:cs typeface="Calibri"/>
              </a:rPr>
              <a:t> </a:t>
            </a:r>
            <a:r>
              <a:rPr sz="2400" dirty="0">
                <a:cs typeface="Calibri"/>
              </a:rPr>
              <a:t>late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arterial</a:t>
            </a:r>
            <a:r>
              <a:rPr sz="2400" spc="-7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phase</a:t>
            </a:r>
            <a:endParaRPr sz="2400" dirty="0">
              <a:cs typeface="Calibri"/>
            </a:endParaRPr>
          </a:p>
          <a:p>
            <a:pPr marL="698500">
              <a:lnSpc>
                <a:spcPts val="2735"/>
              </a:lnSpc>
              <a:tabLst>
                <a:tab pos="2838450" algn="l"/>
              </a:tabLst>
            </a:pPr>
            <a:r>
              <a:rPr sz="2400" u="none" spc="-50" dirty="0">
                <a:latin typeface="+mn-lt"/>
              </a:rPr>
              <a:t>(</a:t>
            </a:r>
            <a:r>
              <a:rPr sz="2400" dirty="0">
                <a:latin typeface="+mn-lt"/>
              </a:rPr>
              <a:t>	</a:t>
            </a:r>
            <a:r>
              <a:rPr sz="2400" u="none" dirty="0">
                <a:latin typeface="+mn-lt"/>
              </a:rPr>
              <a:t>sec</a:t>
            </a:r>
            <a:r>
              <a:rPr sz="2400" u="none" spc="-35" dirty="0">
                <a:latin typeface="+mn-lt"/>
              </a:rPr>
              <a:t> </a:t>
            </a:r>
            <a:r>
              <a:rPr sz="2400" u="none" dirty="0">
                <a:latin typeface="+mn-lt"/>
              </a:rPr>
              <a:t>post</a:t>
            </a:r>
            <a:r>
              <a:rPr sz="2400" u="none" spc="-50" dirty="0">
                <a:latin typeface="+mn-lt"/>
              </a:rPr>
              <a:t> </a:t>
            </a:r>
            <a:r>
              <a:rPr sz="2400" u="none" spc="-10" dirty="0">
                <a:latin typeface="+mn-lt"/>
              </a:rPr>
              <a:t>injection)</a:t>
            </a:r>
            <a:endParaRPr sz="2400" dirty="0">
              <a:latin typeface="+mn-lt"/>
            </a:endParaRPr>
          </a:p>
          <a:p>
            <a:pPr marL="697230" marR="5080" lvl="1" indent="-227329">
              <a:lnSpc>
                <a:spcPts val="2590"/>
              </a:lnSpc>
              <a:spcBef>
                <a:spcPts val="2635"/>
              </a:spcBef>
              <a:buFont typeface="Arial MT"/>
              <a:buChar char="•"/>
              <a:tabLst>
                <a:tab pos="698500" algn="l"/>
                <a:tab pos="7489825" algn="l"/>
              </a:tabLst>
            </a:pPr>
            <a:r>
              <a:rPr sz="2400" dirty="0">
                <a:cs typeface="Calibri"/>
              </a:rPr>
              <a:t>Liver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metastases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majority</a:t>
            </a:r>
            <a:r>
              <a:rPr sz="2400" spc="-65" dirty="0">
                <a:cs typeface="Calibri"/>
              </a:rPr>
              <a:t> </a:t>
            </a:r>
            <a:r>
              <a:rPr sz="2400" dirty="0">
                <a:cs typeface="Calibri"/>
              </a:rPr>
              <a:t>of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liver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mets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are</a:t>
            </a:r>
            <a:r>
              <a:rPr sz="2400" spc="-4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hypovascular,</a:t>
            </a:r>
            <a:r>
              <a:rPr sz="2400" spc="-45" dirty="0">
                <a:cs typeface="Calibri"/>
              </a:rPr>
              <a:t> </a:t>
            </a:r>
            <a:r>
              <a:rPr sz="2400" dirty="0">
                <a:cs typeface="Calibri"/>
              </a:rPr>
              <a:t>show</a:t>
            </a:r>
            <a:r>
              <a:rPr sz="2400" spc="-4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best 	</a:t>
            </a:r>
            <a:r>
              <a:rPr sz="2400" dirty="0">
                <a:cs typeface="Calibri"/>
              </a:rPr>
              <a:t>enhancement</a:t>
            </a:r>
            <a:r>
              <a:rPr sz="2400" spc="-80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portal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venous</a:t>
            </a:r>
            <a:r>
              <a:rPr sz="2400" spc="-60" dirty="0">
                <a:cs typeface="Calibri"/>
              </a:rPr>
              <a:t> </a:t>
            </a:r>
            <a:r>
              <a:rPr sz="2400" dirty="0">
                <a:cs typeface="Calibri"/>
              </a:rPr>
              <a:t>phase</a:t>
            </a:r>
            <a:r>
              <a:rPr sz="2400" spc="-55" dirty="0">
                <a:cs typeface="Calibri"/>
              </a:rPr>
              <a:t> </a:t>
            </a:r>
            <a:r>
              <a:rPr sz="2400" spc="-50" dirty="0">
                <a:cs typeface="Calibri"/>
              </a:rPr>
              <a:t>(</a:t>
            </a:r>
            <a:r>
              <a:rPr sz="2400" u="sng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sec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post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injection)</a:t>
            </a:r>
            <a:endParaRPr sz="2400" dirty="0"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270"/>
              </a:spcBef>
            </a:pPr>
            <a:r>
              <a:rPr sz="2400" u="none" dirty="0">
                <a:latin typeface="+mn-lt"/>
              </a:rPr>
              <a:t>So</a:t>
            </a:r>
            <a:r>
              <a:rPr sz="2400" u="none" spc="-35" dirty="0">
                <a:latin typeface="+mn-lt"/>
              </a:rPr>
              <a:t> </a:t>
            </a:r>
            <a:r>
              <a:rPr sz="2400" u="none" dirty="0">
                <a:latin typeface="+mn-lt"/>
              </a:rPr>
              <a:t>how</a:t>
            </a:r>
            <a:r>
              <a:rPr sz="2400" u="none" spc="-25" dirty="0">
                <a:latin typeface="+mn-lt"/>
              </a:rPr>
              <a:t> </a:t>
            </a:r>
            <a:r>
              <a:rPr sz="2400" u="none" dirty="0">
                <a:latin typeface="+mn-lt"/>
              </a:rPr>
              <a:t>do</a:t>
            </a:r>
            <a:r>
              <a:rPr sz="2400" u="none" spc="-40" dirty="0">
                <a:latin typeface="+mn-lt"/>
              </a:rPr>
              <a:t> </a:t>
            </a:r>
            <a:r>
              <a:rPr sz="2400" u="none" dirty="0">
                <a:latin typeface="+mn-lt"/>
              </a:rPr>
              <a:t>we</a:t>
            </a:r>
            <a:r>
              <a:rPr sz="2400" u="none" spc="-25" dirty="0">
                <a:latin typeface="+mn-lt"/>
              </a:rPr>
              <a:t> </a:t>
            </a:r>
            <a:r>
              <a:rPr sz="2400" u="none" dirty="0">
                <a:latin typeface="+mn-lt"/>
              </a:rPr>
              <a:t>scan</a:t>
            </a:r>
            <a:r>
              <a:rPr sz="2400" u="none" spc="-45" dirty="0">
                <a:latin typeface="+mn-lt"/>
              </a:rPr>
              <a:t> </a:t>
            </a:r>
            <a:r>
              <a:rPr sz="2400" u="none" dirty="0">
                <a:latin typeface="+mn-lt"/>
              </a:rPr>
              <a:t>the</a:t>
            </a:r>
            <a:r>
              <a:rPr sz="2400" u="none" spc="-25" dirty="0">
                <a:latin typeface="+mn-lt"/>
              </a:rPr>
              <a:t> </a:t>
            </a:r>
            <a:r>
              <a:rPr sz="2400" u="none" spc="-10" dirty="0">
                <a:latin typeface="+mn-lt"/>
              </a:rPr>
              <a:t>liver?</a:t>
            </a:r>
            <a:endParaRPr sz="2400" dirty="0">
              <a:latin typeface="+mn-l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3815715" cy="31997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Indications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Fatty</a:t>
            </a:r>
            <a:r>
              <a:rPr sz="2400" spc="-114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Infiltrate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Liver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Tumor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/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Mass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Liver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metastases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Nicknames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Multi-</a:t>
            </a:r>
            <a:r>
              <a:rPr sz="2400" dirty="0">
                <a:latin typeface="+mn-lt"/>
                <a:cs typeface="Calibri"/>
              </a:rPr>
              <a:t>phase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Liver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Triphasic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Liver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83190" cy="3525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  <a:tab pos="1305560" algn="l"/>
              </a:tabLst>
            </a:pPr>
            <a:r>
              <a:rPr sz="2800" spc="-10" dirty="0">
                <a:latin typeface="+mn-lt"/>
                <a:cs typeface="Calibri"/>
              </a:rPr>
              <a:t>Scout:</a:t>
            </a:r>
            <a:r>
              <a:rPr sz="2800" dirty="0">
                <a:latin typeface="+mn-lt"/>
                <a:cs typeface="Calibri"/>
              </a:rPr>
              <a:t>	AP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10" dirty="0">
                <a:latin typeface="+mn-lt"/>
                <a:cs typeface="Calibri"/>
              </a:rPr>
              <a:t> Lateral</a:t>
            </a:r>
            <a:endParaRPr sz="2800" dirty="0">
              <a:latin typeface="+mn-lt"/>
              <a:cs typeface="Calibri"/>
            </a:endParaRPr>
          </a:p>
          <a:p>
            <a:pPr marL="240029" marR="5080" indent="-227329">
              <a:lnSpc>
                <a:spcPts val="3030"/>
              </a:lnSpc>
              <a:spcBef>
                <a:spcPts val="3065"/>
              </a:spcBef>
              <a:buFont typeface="Arial MT"/>
              <a:buChar char="•"/>
              <a:tabLst>
                <a:tab pos="241300" algn="l"/>
                <a:tab pos="3130550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10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Included:</a:t>
            </a:r>
            <a:r>
              <a:rPr sz="2800" dirty="0">
                <a:latin typeface="+mn-lt"/>
                <a:cs typeface="Calibri"/>
              </a:rPr>
              <a:t>	Just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above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diaphragm</a:t>
            </a:r>
            <a:r>
              <a:rPr sz="2800" spc="-114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iliac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crests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(include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entire 	liver)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4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Suspend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Inspiration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Helical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Acquisition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4" cy="784188"/>
          </a:xfrm>
          <a:prstGeom prst="rect">
            <a:avLst/>
          </a:prstGeom>
        </p:spPr>
        <p:txBody>
          <a:bodyPr vert="horz" wrap="square" lIns="0" tIns="106044" rIns="0" bIns="0" rtlCol="0">
            <a:spAutoFit/>
          </a:bodyPr>
          <a:lstStyle/>
          <a:p>
            <a:pPr marL="14351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4229100" y="1150619"/>
            <a:ext cx="3700779" cy="5341620"/>
            <a:chOff x="4229100" y="1150619"/>
            <a:chExt cx="3700779" cy="53416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229100" y="1150619"/>
              <a:ext cx="3700271" cy="53416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393692" y="1760219"/>
              <a:ext cx="3153410" cy="2810510"/>
            </a:xfrm>
            <a:custGeom>
              <a:avLst/>
              <a:gdLst/>
              <a:ahLst/>
              <a:cxnLst/>
              <a:rect l="l" t="t" r="r" b="b"/>
              <a:pathLst>
                <a:path w="3153409" h="2810510">
                  <a:moveTo>
                    <a:pt x="3153156" y="47117"/>
                  </a:moveTo>
                  <a:lnTo>
                    <a:pt x="3106039" y="47117"/>
                  </a:lnTo>
                  <a:lnTo>
                    <a:pt x="3106039" y="2763139"/>
                  </a:lnTo>
                  <a:lnTo>
                    <a:pt x="3153156" y="2763139"/>
                  </a:lnTo>
                  <a:lnTo>
                    <a:pt x="3153156" y="47117"/>
                  </a:lnTo>
                  <a:close/>
                </a:path>
                <a:path w="3153409" h="2810510">
                  <a:moveTo>
                    <a:pt x="3153156" y="0"/>
                  </a:moveTo>
                  <a:lnTo>
                    <a:pt x="0" y="0"/>
                  </a:lnTo>
                  <a:lnTo>
                    <a:pt x="0" y="46990"/>
                  </a:lnTo>
                  <a:lnTo>
                    <a:pt x="0" y="2763520"/>
                  </a:lnTo>
                  <a:lnTo>
                    <a:pt x="0" y="2810510"/>
                  </a:lnTo>
                  <a:lnTo>
                    <a:pt x="3153156" y="2810510"/>
                  </a:lnTo>
                  <a:lnTo>
                    <a:pt x="3153156" y="2763520"/>
                  </a:lnTo>
                  <a:lnTo>
                    <a:pt x="47117" y="2763520"/>
                  </a:lnTo>
                  <a:lnTo>
                    <a:pt x="47117" y="46990"/>
                  </a:lnTo>
                  <a:lnTo>
                    <a:pt x="3153156" y="46990"/>
                  </a:lnTo>
                  <a:lnTo>
                    <a:pt x="315315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393692" y="1760219"/>
              <a:ext cx="3153410" cy="2810510"/>
            </a:xfrm>
            <a:custGeom>
              <a:avLst/>
              <a:gdLst/>
              <a:ahLst/>
              <a:cxnLst/>
              <a:rect l="l" t="t" r="r" b="b"/>
              <a:pathLst>
                <a:path w="3153409" h="2810510">
                  <a:moveTo>
                    <a:pt x="0" y="0"/>
                  </a:moveTo>
                  <a:lnTo>
                    <a:pt x="3153156" y="0"/>
                  </a:lnTo>
                  <a:lnTo>
                    <a:pt x="3153156" y="2810255"/>
                  </a:lnTo>
                  <a:lnTo>
                    <a:pt x="0" y="2810255"/>
                  </a:lnTo>
                  <a:lnTo>
                    <a:pt x="0" y="0"/>
                  </a:lnTo>
                  <a:close/>
                </a:path>
                <a:path w="3153409" h="2810510">
                  <a:moveTo>
                    <a:pt x="47117" y="47116"/>
                  </a:moveTo>
                  <a:lnTo>
                    <a:pt x="47117" y="2763138"/>
                  </a:lnTo>
                  <a:lnTo>
                    <a:pt x="3106039" y="2763138"/>
                  </a:lnTo>
                  <a:lnTo>
                    <a:pt x="3106039" y="47116"/>
                  </a:lnTo>
                  <a:lnTo>
                    <a:pt x="47117" y="47116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250435" y="1755647"/>
              <a:ext cx="285115" cy="887094"/>
            </a:xfrm>
            <a:custGeom>
              <a:avLst/>
              <a:gdLst/>
              <a:ahLst/>
              <a:cxnLst/>
              <a:rect l="l" t="t" r="r" b="b"/>
              <a:pathLst>
                <a:path w="285114" h="887094">
                  <a:moveTo>
                    <a:pt x="213740" y="0"/>
                  </a:moveTo>
                  <a:lnTo>
                    <a:pt x="71247" y="0"/>
                  </a:lnTo>
                  <a:lnTo>
                    <a:pt x="71247" y="744474"/>
                  </a:lnTo>
                  <a:lnTo>
                    <a:pt x="0" y="744474"/>
                  </a:lnTo>
                  <a:lnTo>
                    <a:pt x="142493" y="886967"/>
                  </a:lnTo>
                  <a:lnTo>
                    <a:pt x="284988" y="744474"/>
                  </a:lnTo>
                  <a:lnTo>
                    <a:pt x="213740" y="744474"/>
                  </a:lnTo>
                  <a:lnTo>
                    <a:pt x="21374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250435" y="1755647"/>
              <a:ext cx="285115" cy="887094"/>
            </a:xfrm>
            <a:custGeom>
              <a:avLst/>
              <a:gdLst/>
              <a:ahLst/>
              <a:cxnLst/>
              <a:rect l="l" t="t" r="r" b="b"/>
              <a:pathLst>
                <a:path w="285114" h="887094">
                  <a:moveTo>
                    <a:pt x="0" y="744474"/>
                  </a:moveTo>
                  <a:lnTo>
                    <a:pt x="71247" y="744474"/>
                  </a:lnTo>
                  <a:lnTo>
                    <a:pt x="71247" y="0"/>
                  </a:lnTo>
                  <a:lnTo>
                    <a:pt x="213740" y="0"/>
                  </a:lnTo>
                  <a:lnTo>
                    <a:pt x="213740" y="744474"/>
                  </a:lnTo>
                  <a:lnTo>
                    <a:pt x="284988" y="744474"/>
                  </a:lnTo>
                  <a:lnTo>
                    <a:pt x="142493" y="886967"/>
                  </a:lnTo>
                  <a:lnTo>
                    <a:pt x="0" y="744474"/>
                  </a:lnTo>
                  <a:close/>
                </a:path>
              </a:pathLst>
            </a:custGeom>
            <a:ln w="12699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271770" cy="30861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  <a:tab pos="1243965" algn="l"/>
              </a:tabLst>
            </a:pPr>
            <a:r>
              <a:rPr sz="2800" spc="-10" dirty="0">
                <a:latin typeface="+mn-lt"/>
                <a:cs typeface="Calibri"/>
              </a:rPr>
              <a:t>SFOV:</a:t>
            </a:r>
            <a:r>
              <a:rPr sz="2800" dirty="0">
                <a:latin typeface="+mn-lt"/>
                <a:cs typeface="Calibri"/>
              </a:rPr>
              <a:t>	Large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1297940" algn="l"/>
              </a:tabLst>
            </a:pPr>
            <a:r>
              <a:rPr sz="2800" spc="-10" dirty="0">
                <a:latin typeface="+mn-lt"/>
                <a:cs typeface="Calibri"/>
              </a:rPr>
              <a:t>DFOV:</a:t>
            </a:r>
            <a:r>
              <a:rPr sz="2800" dirty="0">
                <a:latin typeface="+mn-lt"/>
                <a:cs typeface="Calibri"/>
              </a:rPr>
              <a:t>	38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cm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optimize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patient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1934845" algn="l"/>
              </a:tabLst>
            </a:pPr>
            <a:r>
              <a:rPr sz="2800" spc="-10" dirty="0">
                <a:latin typeface="+mn-lt"/>
                <a:cs typeface="Calibri"/>
              </a:rPr>
              <a:t>Algorithm:</a:t>
            </a:r>
            <a:r>
              <a:rPr sz="2800" dirty="0">
                <a:latin typeface="+mn-lt"/>
                <a:cs typeface="Calibri"/>
              </a:rPr>
              <a:t>	Standard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Soft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Tissue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25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WW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500</a:t>
            </a:r>
            <a:r>
              <a:rPr sz="2800" spc="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WL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50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47546"/>
            <a:ext cx="4991735" cy="465447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0"/>
              </a:lnSpc>
              <a:buFont typeface="Arial MT"/>
              <a:buChar char="•"/>
              <a:tabLst>
                <a:tab pos="240029" algn="l"/>
                <a:tab pos="2729230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kVp:</a:t>
            </a:r>
            <a:r>
              <a:rPr sz="2800" dirty="0">
                <a:latin typeface="+mn-lt"/>
                <a:cs typeface="Calibri"/>
              </a:rPr>
              <a:t>	</a:t>
            </a:r>
            <a:r>
              <a:rPr sz="2800" spc="-25" dirty="0">
                <a:latin typeface="+mn-lt"/>
                <a:cs typeface="Calibri"/>
              </a:rPr>
              <a:t>120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229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2680970" algn="l"/>
              </a:tabLst>
            </a:pPr>
            <a:r>
              <a:rPr sz="2800" dirty="0">
                <a:latin typeface="+mn-lt"/>
                <a:cs typeface="Calibri"/>
              </a:rPr>
              <a:t>Acquisition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mA:</a:t>
            </a:r>
            <a:r>
              <a:rPr sz="2800" dirty="0">
                <a:latin typeface="+mn-lt"/>
                <a:cs typeface="Calibri"/>
              </a:rPr>
              <a:t>	</a:t>
            </a:r>
            <a:r>
              <a:rPr sz="2800" spc="-30" dirty="0">
                <a:latin typeface="+mn-lt"/>
                <a:cs typeface="Calibri"/>
              </a:rPr>
              <a:t>100-</a:t>
            </a:r>
            <a:r>
              <a:rPr sz="2800" spc="-25" dirty="0">
                <a:latin typeface="+mn-lt"/>
                <a:cs typeface="Calibri"/>
              </a:rPr>
              <a:t>575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75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20" dirty="0">
                <a:latin typeface="+mn-lt"/>
                <a:cs typeface="Calibri"/>
              </a:rPr>
              <a:t>ATCM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ts val="3229"/>
              </a:lnSpc>
              <a:spcBef>
                <a:spcPts val="22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Reconstruction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details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will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vary: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25" dirty="0">
                <a:latin typeface="+mn-lt"/>
                <a:cs typeface="Calibri"/>
              </a:rPr>
              <a:t>MPR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Slice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Thickness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Thin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Windowing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Liver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WW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150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WL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70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Apply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Filters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3D,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if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indicated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34160"/>
            <a:ext cx="8377555" cy="35833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Liver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25"/>
              </a:lnSpc>
              <a:buFont typeface="Arial MT"/>
              <a:buChar char="•"/>
              <a:tabLst>
                <a:tab pos="240029" algn="l"/>
                <a:tab pos="2051050" algn="l"/>
                <a:tab pos="4629785" algn="l"/>
              </a:tabLst>
            </a:pPr>
            <a:r>
              <a:rPr sz="2800" dirty="0">
                <a:latin typeface="+mn-lt"/>
                <a:cs typeface="Calibri"/>
              </a:rPr>
              <a:t>IV </a:t>
            </a:r>
            <a:r>
              <a:rPr sz="2800" spc="-10" dirty="0">
                <a:latin typeface="+mn-lt"/>
                <a:cs typeface="Calibri"/>
              </a:rPr>
              <a:t>contrast:</a:t>
            </a:r>
            <a:r>
              <a:rPr sz="2800" dirty="0">
                <a:latin typeface="+mn-lt"/>
                <a:cs typeface="Calibri"/>
              </a:rPr>
              <a:t>	125 ml at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dirty="0">
                <a:latin typeface="+mn-lt"/>
                <a:cs typeface="Calibri"/>
              </a:rPr>
              <a:t> ml/sec,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saline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flush</a:t>
            </a: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Scan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delay: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Non-</a:t>
            </a:r>
            <a:r>
              <a:rPr sz="2400" dirty="0">
                <a:latin typeface="+mn-lt"/>
                <a:cs typeface="Calibri"/>
              </a:rPr>
              <a:t>enhanced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injection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Arterial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35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seconds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post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bolus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5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20" dirty="0">
                <a:latin typeface="+mn-lt"/>
                <a:cs typeface="Calibri"/>
              </a:rPr>
              <a:t>Venous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65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seconds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post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bolus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ts val="305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Oral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900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water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450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30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minutes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scan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225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10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minutes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scan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225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immediately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before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scanning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(in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room)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60094" y="1802333"/>
            <a:ext cx="9658350" cy="1050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https://radiopaedia.org/cases/normal-multiphase-ct-liver?lang=us</a:t>
            </a:r>
            <a:endParaRPr sz="24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310"/>
              </a:spcBef>
            </a:pPr>
            <a:r>
              <a:rPr sz="24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https://radiopaedia.org/cases/multifocal-</a:t>
            </a:r>
            <a:r>
              <a:rPr sz="24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hepatocellular-carcinoma-3?lang=us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227310" cy="30727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Pancreas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Imaging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Indications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Pancreatitis,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tumours,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calculi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or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obstruction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ducts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spcBef>
                <a:spcPts val="23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Calculi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pancreatic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and/or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common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bile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duct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best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seen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on</a:t>
            </a:r>
            <a:endParaRPr sz="2400" dirty="0">
              <a:latin typeface="+mn-lt"/>
              <a:cs typeface="Calibri"/>
            </a:endParaRPr>
          </a:p>
          <a:p>
            <a:pPr marL="698500">
              <a:lnSpc>
                <a:spcPts val="2735"/>
              </a:lnSpc>
              <a:tabLst>
                <a:tab pos="2526030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50" dirty="0">
                <a:latin typeface="+mn-lt"/>
                <a:cs typeface="Calibri"/>
              </a:rPr>
              <a:t>.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7230" algn="l"/>
                <a:tab pos="10131425" algn="l"/>
              </a:tabLst>
            </a:pPr>
            <a:r>
              <a:rPr sz="2400" spc="-10" dirty="0">
                <a:latin typeface="+mn-lt"/>
                <a:cs typeface="Calibri"/>
              </a:rPr>
              <a:t>Pancreatitis, </a:t>
            </a:r>
            <a:r>
              <a:rPr sz="2400" dirty="0">
                <a:latin typeface="+mn-lt"/>
                <a:cs typeface="Calibri"/>
              </a:rPr>
              <a:t>mass / tumor – best seen on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50" dirty="0">
                <a:latin typeface="+mn-lt"/>
                <a:cs typeface="Calibri"/>
              </a:rPr>
              <a:t>.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3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Challenges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Dense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contrast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may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obscure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tiny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ducts,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4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Management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-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Use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low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attenuation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(often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water)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7394575" cy="105092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Pancreas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Identical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scan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parameters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arterial</a:t>
            </a:r>
            <a:r>
              <a:rPr sz="2800" spc="-9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venous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liver!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08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409815" cy="35839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Pancreas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25"/>
              </a:lnSpc>
              <a:buFont typeface="Arial MT"/>
              <a:buChar char="•"/>
              <a:tabLst>
                <a:tab pos="240029" algn="l"/>
                <a:tab pos="2051050" algn="l"/>
              </a:tabLst>
            </a:pPr>
            <a:r>
              <a:rPr sz="2800" dirty="0">
                <a:latin typeface="+mn-lt"/>
                <a:cs typeface="Calibri"/>
              </a:rPr>
              <a:t>IV </a:t>
            </a:r>
            <a:r>
              <a:rPr sz="2800" spc="-10" dirty="0">
                <a:latin typeface="+mn-lt"/>
                <a:cs typeface="Calibri"/>
              </a:rPr>
              <a:t>contrast:</a:t>
            </a:r>
            <a:r>
              <a:rPr sz="2800" dirty="0">
                <a:latin typeface="+mn-lt"/>
                <a:cs typeface="Calibri"/>
              </a:rPr>
              <a:t>	125</a:t>
            </a:r>
            <a:r>
              <a:rPr sz="2800" spc="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at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4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ml/sec,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 ml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saline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flush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Scan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delay: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20" dirty="0">
                <a:latin typeface="+mn-lt"/>
                <a:cs typeface="Calibri"/>
              </a:rPr>
              <a:t>Non-</a:t>
            </a:r>
            <a:r>
              <a:rPr sz="2400" dirty="0">
                <a:latin typeface="+mn-lt"/>
                <a:cs typeface="Calibri"/>
              </a:rPr>
              <a:t>enhanced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injection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  <a:tab pos="4216400" algn="l"/>
              </a:tabLst>
            </a:pPr>
            <a:r>
              <a:rPr sz="2400" dirty="0">
                <a:latin typeface="+mn-lt"/>
                <a:cs typeface="Calibri"/>
              </a:rPr>
              <a:t>Hepatic Arterial –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2400" dirty="0">
                <a:latin typeface="+mn-lt"/>
                <a:cs typeface="Calibri"/>
              </a:rPr>
              <a:t>seconds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post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bolus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55"/>
              </a:lnSpc>
              <a:buFont typeface="Arial MT"/>
              <a:buChar char="•"/>
              <a:tabLst>
                <a:tab pos="697230" algn="l"/>
                <a:tab pos="4203065" algn="l"/>
              </a:tabLst>
            </a:pPr>
            <a:r>
              <a:rPr sz="2400" dirty="0">
                <a:latin typeface="+mn-lt"/>
                <a:cs typeface="Calibri"/>
              </a:rPr>
              <a:t>Hepatic </a:t>
            </a:r>
            <a:r>
              <a:rPr sz="2400" spc="-20" dirty="0">
                <a:latin typeface="+mn-lt"/>
                <a:cs typeface="Calibri"/>
              </a:rPr>
              <a:t>Venous </a:t>
            </a:r>
            <a:r>
              <a:rPr sz="2400" dirty="0">
                <a:latin typeface="+mn-lt"/>
                <a:cs typeface="Calibri"/>
              </a:rPr>
              <a:t>–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2400" dirty="0">
                <a:latin typeface="+mn-lt"/>
                <a:cs typeface="Calibri"/>
              </a:rPr>
              <a:t>seconds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post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bolus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ts val="305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Oral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Contrast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900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ml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water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450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30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minutes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scan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225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10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minutes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prior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scan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225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ml,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immediately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before </a:t>
            </a:r>
            <a:r>
              <a:rPr sz="2400" dirty="0">
                <a:latin typeface="+mn-lt"/>
                <a:cs typeface="Calibri"/>
              </a:rPr>
              <a:t>scanning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(in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room)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52710" cy="1859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8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Arterial</a:t>
            </a:r>
            <a:r>
              <a:rPr sz="28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Venous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Pancreas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660"/>
              </a:spcBef>
            </a:pPr>
            <a:endParaRPr sz="2800" dirty="0">
              <a:latin typeface="+mn-lt"/>
              <a:cs typeface="Calibri"/>
            </a:endParaRPr>
          </a:p>
          <a:p>
            <a:pPr marL="240029" marR="5080" indent="-227329">
              <a:lnSpc>
                <a:spcPts val="302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latin typeface="+mn-lt"/>
                <a:cs typeface="Calibri"/>
              </a:rPr>
              <a:t>If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scans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fail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differentiate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pancreas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from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duodenum,</a:t>
            </a:r>
            <a:r>
              <a:rPr sz="2800" spc="-10" dirty="0">
                <a:latin typeface="+mn-lt"/>
                <a:cs typeface="Calibri"/>
              </a:rPr>
              <a:t> patient 	</a:t>
            </a:r>
            <a:r>
              <a:rPr sz="2800" dirty="0">
                <a:latin typeface="+mn-lt"/>
                <a:cs typeface="Calibri"/>
              </a:rPr>
              <a:t>may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scanned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right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lateral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decubitus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position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9" y="609676"/>
            <a:ext cx="8760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spc="-10" dirty="0">
                <a:latin typeface="+mj-lt"/>
              </a:rPr>
              <a:t>&amp;Pelvis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9350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https://radiopaedia.org/cases/pancreatic-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sarcoidosis?lang=us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663430" cy="3913251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Urinary</a:t>
            </a:r>
            <a:r>
              <a:rPr sz="28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Tract</a:t>
            </a:r>
            <a:r>
              <a:rPr sz="28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Calculi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can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form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anywhere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throughout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urinary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tract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Review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terminology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0"/>
              </a:lnSpc>
              <a:spcBef>
                <a:spcPts val="66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Acute,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severe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pain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associated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with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passing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renal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calculi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called</a:t>
            </a:r>
            <a:endParaRPr sz="2800" dirty="0">
              <a:latin typeface="+mn-lt"/>
              <a:cs typeface="Calibri"/>
            </a:endParaRPr>
          </a:p>
          <a:p>
            <a:pPr marL="241300">
              <a:lnSpc>
                <a:spcPts val="3190"/>
              </a:lnSpc>
            </a:pPr>
            <a:r>
              <a:rPr sz="2800" i="1" dirty="0">
                <a:latin typeface="+mn-lt"/>
                <a:cs typeface="Calibri"/>
              </a:rPr>
              <a:t>renal</a:t>
            </a:r>
            <a:r>
              <a:rPr sz="2800" i="1" spc="-65" dirty="0">
                <a:latin typeface="+mn-lt"/>
                <a:cs typeface="Calibri"/>
              </a:rPr>
              <a:t> </a:t>
            </a:r>
            <a:r>
              <a:rPr sz="2800" i="1" spc="-10" dirty="0">
                <a:latin typeface="+mn-lt"/>
                <a:cs typeface="Calibri"/>
              </a:rPr>
              <a:t>colic.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Stones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can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cause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obstruction,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dilation,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distension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9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8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ureters.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0"/>
              </a:lnSpc>
              <a:spcBef>
                <a:spcPts val="66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Collective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term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for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these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changes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called</a:t>
            </a:r>
            <a:endParaRPr sz="2800" dirty="0">
              <a:latin typeface="+mn-lt"/>
              <a:cs typeface="Calibri"/>
            </a:endParaRPr>
          </a:p>
          <a:p>
            <a:pPr marL="241300">
              <a:lnSpc>
                <a:spcPts val="3190"/>
              </a:lnSpc>
              <a:tabLst>
                <a:tab pos="4935220" algn="l"/>
              </a:tabLst>
            </a:pPr>
            <a:r>
              <a:rPr sz="2800" i="1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800" i="1" spc="-50" dirty="0">
                <a:latin typeface="+mn-lt"/>
                <a:cs typeface="Calibri"/>
              </a:rPr>
              <a:t>.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509522"/>
            <a:ext cx="9647555" cy="389786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Urinary</a:t>
            </a:r>
            <a:r>
              <a:rPr sz="28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Tract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Advantages: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  <a:tab pos="6021705" algn="l"/>
              </a:tabLst>
            </a:pPr>
            <a:r>
              <a:rPr sz="2400" dirty="0">
                <a:latin typeface="+mn-lt"/>
                <a:cs typeface="Calibri"/>
              </a:rPr>
              <a:t>High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diagnostic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accuracy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(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400" spc="-25" dirty="0">
                <a:latin typeface="+mn-lt"/>
                <a:cs typeface="Calibri"/>
              </a:rPr>
              <a:t>%)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Almost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all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types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stones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visible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Capable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3D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reconstructions,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within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kidney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itself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0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Provide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information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about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degree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obstruction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59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Provides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other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valuable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diagnostic</a:t>
            </a:r>
            <a:r>
              <a:rPr sz="2400" spc="-10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information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(genitourinary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system,</a:t>
            </a:r>
            <a:r>
              <a:rPr sz="2400" spc="-9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or</a:t>
            </a:r>
            <a:endParaRPr sz="2400" dirty="0">
              <a:latin typeface="+mn-lt"/>
              <a:cs typeface="Calibri"/>
            </a:endParaRPr>
          </a:p>
          <a:p>
            <a:pPr marL="698500">
              <a:lnSpc>
                <a:spcPts val="2555"/>
              </a:lnSpc>
            </a:pPr>
            <a:r>
              <a:rPr sz="2400" dirty="0">
                <a:latin typeface="+mn-lt"/>
                <a:cs typeface="Calibri"/>
              </a:rPr>
              <a:t>other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systems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abdomen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pelvis)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ts val="305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Disadvantages: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Radiation</a:t>
            </a:r>
            <a:r>
              <a:rPr sz="2400" spc="-9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dose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Expensive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2895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6887209" cy="2976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Pelvis,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8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06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Indications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ts val="260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Urinary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tract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calculi</a:t>
            </a:r>
            <a:endParaRPr sz="2400" dirty="0">
              <a:latin typeface="+mn-lt"/>
              <a:cs typeface="Calibri"/>
            </a:endParaRPr>
          </a:p>
          <a:p>
            <a:pPr marL="697230" lvl="1" indent="-227329">
              <a:lnSpc>
                <a:spcPts val="2735"/>
              </a:lnSpc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Renal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colic,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flank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pain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23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Thin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slices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(2.5mm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or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less)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identify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tiny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stones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Nickname</a:t>
            </a:r>
            <a:r>
              <a:rPr sz="2800" spc="-75" dirty="0">
                <a:latin typeface="+mn-lt"/>
                <a:cs typeface="Calibri"/>
              </a:rPr>
              <a:t> </a:t>
            </a:r>
            <a:r>
              <a:rPr sz="2800" spc="-50" dirty="0">
                <a:latin typeface="+mn-lt"/>
                <a:cs typeface="Calibri"/>
              </a:rPr>
              <a:t>–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544560" cy="2372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Pelvis,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8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Scouts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AP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&amp;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Lateral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Anatomy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Included: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2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cm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above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kidneys</a:t>
            </a:r>
            <a:r>
              <a:rPr sz="2800" spc="-1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–</a:t>
            </a:r>
            <a:r>
              <a:rPr sz="2800" spc="-7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symphysis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pubis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Suspend</a:t>
            </a:r>
            <a:r>
              <a:rPr sz="2800" spc="-3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Inspiration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781624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10" dirty="0">
                <a:latin typeface="+mj-lt"/>
              </a:rPr>
              <a:t> Pelvis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567684" y="1158240"/>
            <a:ext cx="5057140" cy="4947285"/>
            <a:chOff x="3567684" y="1158240"/>
            <a:chExt cx="5057140" cy="49472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67684" y="1158240"/>
              <a:ext cx="5056632" cy="494690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892040" y="1978659"/>
              <a:ext cx="2407920" cy="3495040"/>
            </a:xfrm>
            <a:custGeom>
              <a:avLst/>
              <a:gdLst/>
              <a:ahLst/>
              <a:cxnLst/>
              <a:rect l="l" t="t" r="r" b="b"/>
              <a:pathLst>
                <a:path w="2407920" h="3495040">
                  <a:moveTo>
                    <a:pt x="2407920" y="44831"/>
                  </a:moveTo>
                  <a:lnTo>
                    <a:pt x="2362581" y="44843"/>
                  </a:lnTo>
                  <a:lnTo>
                    <a:pt x="2362581" y="3450209"/>
                  </a:lnTo>
                  <a:lnTo>
                    <a:pt x="2407920" y="3450221"/>
                  </a:lnTo>
                  <a:lnTo>
                    <a:pt x="2407920" y="44831"/>
                  </a:lnTo>
                  <a:close/>
                </a:path>
                <a:path w="2407920" h="3495040">
                  <a:moveTo>
                    <a:pt x="2407920" y="0"/>
                  </a:moveTo>
                  <a:lnTo>
                    <a:pt x="0" y="0"/>
                  </a:lnTo>
                  <a:lnTo>
                    <a:pt x="0" y="44450"/>
                  </a:lnTo>
                  <a:lnTo>
                    <a:pt x="0" y="3450590"/>
                  </a:lnTo>
                  <a:lnTo>
                    <a:pt x="0" y="3495040"/>
                  </a:lnTo>
                  <a:lnTo>
                    <a:pt x="2407920" y="3495040"/>
                  </a:lnTo>
                  <a:lnTo>
                    <a:pt x="2407920" y="3450590"/>
                  </a:lnTo>
                  <a:lnTo>
                    <a:pt x="45339" y="3450590"/>
                  </a:lnTo>
                  <a:lnTo>
                    <a:pt x="45339" y="44450"/>
                  </a:lnTo>
                  <a:lnTo>
                    <a:pt x="2407920" y="44450"/>
                  </a:lnTo>
                  <a:lnTo>
                    <a:pt x="240792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892040" y="1978152"/>
              <a:ext cx="2407920" cy="3496310"/>
            </a:xfrm>
            <a:custGeom>
              <a:avLst/>
              <a:gdLst/>
              <a:ahLst/>
              <a:cxnLst/>
              <a:rect l="l" t="t" r="r" b="b"/>
              <a:pathLst>
                <a:path w="2407920" h="3496310">
                  <a:moveTo>
                    <a:pt x="0" y="0"/>
                  </a:moveTo>
                  <a:lnTo>
                    <a:pt x="2407919" y="0"/>
                  </a:lnTo>
                  <a:lnTo>
                    <a:pt x="2407919" y="3496056"/>
                  </a:lnTo>
                  <a:lnTo>
                    <a:pt x="0" y="3496056"/>
                  </a:lnTo>
                  <a:lnTo>
                    <a:pt x="0" y="0"/>
                  </a:lnTo>
                  <a:close/>
                </a:path>
                <a:path w="2407920" h="3496310">
                  <a:moveTo>
                    <a:pt x="45338" y="45338"/>
                  </a:moveTo>
                  <a:lnTo>
                    <a:pt x="45338" y="3450717"/>
                  </a:lnTo>
                  <a:lnTo>
                    <a:pt x="2362581" y="3450717"/>
                  </a:lnTo>
                  <a:lnTo>
                    <a:pt x="2362581" y="45338"/>
                  </a:lnTo>
                  <a:lnTo>
                    <a:pt x="45338" y="45338"/>
                  </a:lnTo>
                  <a:close/>
                </a:path>
              </a:pathLst>
            </a:custGeom>
            <a:ln w="12700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751832" y="1978152"/>
              <a:ext cx="281940" cy="725805"/>
            </a:xfrm>
            <a:custGeom>
              <a:avLst/>
              <a:gdLst/>
              <a:ahLst/>
              <a:cxnLst/>
              <a:rect l="l" t="t" r="r" b="b"/>
              <a:pathLst>
                <a:path w="281939" h="725805">
                  <a:moveTo>
                    <a:pt x="211454" y="0"/>
                  </a:moveTo>
                  <a:lnTo>
                    <a:pt x="70484" y="0"/>
                  </a:lnTo>
                  <a:lnTo>
                    <a:pt x="70484" y="584453"/>
                  </a:lnTo>
                  <a:lnTo>
                    <a:pt x="0" y="584453"/>
                  </a:lnTo>
                  <a:lnTo>
                    <a:pt x="140969" y="725424"/>
                  </a:lnTo>
                  <a:lnTo>
                    <a:pt x="281939" y="584453"/>
                  </a:lnTo>
                  <a:lnTo>
                    <a:pt x="211454" y="584453"/>
                  </a:lnTo>
                  <a:lnTo>
                    <a:pt x="21145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751832" y="1978152"/>
              <a:ext cx="281940" cy="725805"/>
            </a:xfrm>
            <a:custGeom>
              <a:avLst/>
              <a:gdLst/>
              <a:ahLst/>
              <a:cxnLst/>
              <a:rect l="l" t="t" r="r" b="b"/>
              <a:pathLst>
                <a:path w="281939" h="725805">
                  <a:moveTo>
                    <a:pt x="0" y="584453"/>
                  </a:moveTo>
                  <a:lnTo>
                    <a:pt x="70484" y="584453"/>
                  </a:lnTo>
                  <a:lnTo>
                    <a:pt x="70484" y="0"/>
                  </a:lnTo>
                  <a:lnTo>
                    <a:pt x="211454" y="0"/>
                  </a:lnTo>
                  <a:lnTo>
                    <a:pt x="211454" y="584453"/>
                  </a:lnTo>
                  <a:lnTo>
                    <a:pt x="281939" y="584453"/>
                  </a:lnTo>
                  <a:lnTo>
                    <a:pt x="140969" y="725424"/>
                  </a:lnTo>
                  <a:lnTo>
                    <a:pt x="0" y="584453"/>
                  </a:lnTo>
                  <a:close/>
                </a:path>
              </a:pathLst>
            </a:custGeom>
            <a:ln w="12699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060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106670" cy="31413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Pelvis,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8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3195"/>
              </a:lnSpc>
              <a:buFont typeface="Arial MT"/>
              <a:buChar char="•"/>
              <a:tabLst>
                <a:tab pos="240029" algn="l"/>
                <a:tab pos="1243965" algn="l"/>
              </a:tabLst>
            </a:pPr>
            <a:r>
              <a:rPr sz="2800" spc="-10" dirty="0">
                <a:latin typeface="+mn-lt"/>
                <a:cs typeface="Calibri"/>
              </a:rPr>
              <a:t>SFOV:</a:t>
            </a:r>
            <a:r>
              <a:rPr sz="2800" dirty="0">
                <a:latin typeface="+mn-lt"/>
                <a:cs typeface="Calibri"/>
              </a:rPr>
              <a:t>	Large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body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1297940" algn="l"/>
              </a:tabLst>
            </a:pPr>
            <a:r>
              <a:rPr sz="2800" spc="-10" dirty="0">
                <a:latin typeface="+mn-lt"/>
                <a:cs typeface="Calibri"/>
              </a:rPr>
              <a:t>DFOV:</a:t>
            </a:r>
            <a:r>
              <a:rPr sz="2800" dirty="0">
                <a:latin typeface="+mn-lt"/>
                <a:cs typeface="Calibri"/>
              </a:rPr>
              <a:t>	38</a:t>
            </a:r>
            <a:r>
              <a:rPr sz="2800" spc="-1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cm,</a:t>
            </a:r>
            <a:r>
              <a:rPr sz="2800" spc="-1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set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to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patient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1934845" algn="l"/>
              </a:tabLst>
            </a:pPr>
            <a:r>
              <a:rPr sz="2800" spc="-10" dirty="0">
                <a:latin typeface="+mn-lt"/>
                <a:cs typeface="Calibri"/>
              </a:rPr>
              <a:t>Algorithm:</a:t>
            </a:r>
            <a:r>
              <a:rPr sz="2800" dirty="0">
                <a:latin typeface="+mn-lt"/>
                <a:cs typeface="Calibri"/>
              </a:rPr>
              <a:t>	Standard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/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Soft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Tissue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690"/>
              </a:spcBef>
              <a:buFont typeface="Arial MT"/>
              <a:buChar char="•"/>
              <a:tabLst>
                <a:tab pos="240029" algn="l"/>
                <a:tab pos="1711325" algn="l"/>
              </a:tabLst>
            </a:pPr>
            <a:r>
              <a:rPr sz="2800" spc="-10" dirty="0">
                <a:latin typeface="+mn-lt"/>
                <a:cs typeface="Calibri"/>
              </a:rPr>
              <a:t>Window:</a:t>
            </a:r>
            <a:r>
              <a:rPr sz="2800" dirty="0">
                <a:latin typeface="+mn-lt"/>
                <a:cs typeface="Calibri"/>
              </a:rPr>
              <a:t>	WW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500,</a:t>
            </a:r>
            <a:r>
              <a:rPr sz="2800" spc="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WL</a:t>
            </a:r>
            <a:r>
              <a:rPr sz="2800" spc="-20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50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4419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151370" cy="407226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229"/>
              </a:lnSpc>
              <a:spcBef>
                <a:spcPts val="95"/>
              </a:spcBef>
            </a:pP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8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Abdomen</a:t>
            </a:r>
            <a:r>
              <a:rPr sz="28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Pelvis,</a:t>
            </a:r>
            <a:r>
              <a:rPr sz="2800" u="sng" spc="-7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800" u="sng" spc="-8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calculi</a:t>
            </a: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ts val="2750"/>
              </a:lnSpc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+mn-lt"/>
                <a:cs typeface="Calibri"/>
              </a:rPr>
              <a:t>Acquisition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kV: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120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+mn-lt"/>
                <a:cs typeface="Calibri"/>
              </a:rPr>
              <a:t>Acquisition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mA: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Set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mA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reduce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dose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image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noise</a:t>
            </a:r>
            <a:endParaRPr sz="2400" dirty="0">
              <a:latin typeface="+mn-lt"/>
              <a:cs typeface="Calibri"/>
            </a:endParaRPr>
          </a:p>
          <a:p>
            <a:pPr marL="240029" indent="-227329">
              <a:lnSpc>
                <a:spcPts val="2775"/>
              </a:lnSpc>
              <a:spcBef>
                <a:spcPts val="1875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spc="-10" dirty="0">
                <a:latin typeface="+mn-lt"/>
                <a:cs typeface="Calibri"/>
              </a:rPr>
              <a:t>Reconstruction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details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will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vary</a:t>
            </a:r>
            <a:endParaRPr sz="2400" dirty="0">
              <a:latin typeface="+mn-lt"/>
              <a:cs typeface="Calibri"/>
            </a:endParaRPr>
          </a:p>
          <a:p>
            <a:pPr marL="698500" lvl="1" indent="-228600">
              <a:lnSpc>
                <a:spcPts val="2175"/>
              </a:lnSpc>
              <a:buFont typeface="Arial MT"/>
              <a:buChar char="•"/>
              <a:tabLst>
                <a:tab pos="698500" algn="l"/>
              </a:tabLst>
            </a:pPr>
            <a:r>
              <a:rPr sz="2000" dirty="0">
                <a:latin typeface="+mn-lt"/>
                <a:cs typeface="Calibri"/>
              </a:rPr>
              <a:t>MPR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–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good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for</a:t>
            </a:r>
            <a:r>
              <a:rPr sz="2000" spc="-5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spatial</a:t>
            </a:r>
            <a:r>
              <a:rPr sz="2000" spc="-2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detection</a:t>
            </a:r>
            <a:endParaRPr sz="2000" dirty="0">
              <a:latin typeface="+mn-lt"/>
              <a:cs typeface="Calibri"/>
            </a:endParaRPr>
          </a:p>
          <a:p>
            <a:pPr marL="698500" lvl="1" indent="-228600">
              <a:lnSpc>
                <a:spcPts val="2160"/>
              </a:lnSpc>
              <a:buFont typeface="Arial MT"/>
              <a:buChar char="•"/>
              <a:tabLst>
                <a:tab pos="698500" algn="l"/>
              </a:tabLst>
            </a:pPr>
            <a:r>
              <a:rPr sz="2000" dirty="0">
                <a:latin typeface="+mn-lt"/>
                <a:cs typeface="Calibri"/>
              </a:rPr>
              <a:t>Slice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Thickness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–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thin</a:t>
            </a:r>
            <a:r>
              <a:rPr sz="2000" spc="-5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slices,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small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increments</a:t>
            </a:r>
            <a:endParaRPr sz="2000" dirty="0">
              <a:latin typeface="+mn-lt"/>
              <a:cs typeface="Calibri"/>
            </a:endParaRPr>
          </a:p>
          <a:p>
            <a:pPr marL="698500" lvl="1" indent="-228600">
              <a:lnSpc>
                <a:spcPts val="2160"/>
              </a:lnSpc>
              <a:buFont typeface="Arial MT"/>
              <a:buChar char="•"/>
              <a:tabLst>
                <a:tab pos="698500" algn="l"/>
              </a:tabLst>
            </a:pPr>
            <a:r>
              <a:rPr sz="2000" spc="-10" dirty="0">
                <a:latin typeface="+mn-lt"/>
                <a:cs typeface="Calibri"/>
              </a:rPr>
              <a:t>Windowing</a:t>
            </a:r>
            <a:endParaRPr sz="2000" dirty="0">
              <a:latin typeface="+mn-lt"/>
              <a:cs typeface="Calibri"/>
            </a:endParaRPr>
          </a:p>
          <a:p>
            <a:pPr marL="698500" lvl="1" indent="-228600">
              <a:lnSpc>
                <a:spcPts val="2160"/>
              </a:lnSpc>
              <a:buFont typeface="Arial MT"/>
              <a:buChar char="•"/>
              <a:tabLst>
                <a:tab pos="698500" algn="l"/>
              </a:tabLst>
            </a:pPr>
            <a:r>
              <a:rPr sz="2000" dirty="0">
                <a:latin typeface="+mn-lt"/>
                <a:cs typeface="Calibri"/>
              </a:rPr>
              <a:t>Apply</a:t>
            </a:r>
            <a:r>
              <a:rPr sz="2000" spc="-2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Filters</a:t>
            </a:r>
            <a:endParaRPr sz="2000" dirty="0">
              <a:latin typeface="+mn-lt"/>
              <a:cs typeface="Calibri"/>
            </a:endParaRPr>
          </a:p>
          <a:p>
            <a:pPr marL="698500" lvl="1" indent="-228600">
              <a:lnSpc>
                <a:spcPts val="2280"/>
              </a:lnSpc>
              <a:buFont typeface="Arial MT"/>
              <a:buChar char="•"/>
              <a:tabLst>
                <a:tab pos="698500" algn="l"/>
              </a:tabLst>
            </a:pPr>
            <a:r>
              <a:rPr sz="2000" dirty="0">
                <a:latin typeface="+mn-lt"/>
                <a:cs typeface="Calibri"/>
              </a:rPr>
              <a:t>3D,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if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indicated</a:t>
            </a:r>
            <a:endParaRPr sz="20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1845"/>
              </a:spcBef>
              <a:buFont typeface="Arial MT"/>
              <a:buChar char="•"/>
              <a:tabLst>
                <a:tab pos="240029" algn="l"/>
              </a:tabLst>
            </a:pPr>
            <a:r>
              <a:rPr sz="2400" dirty="0">
                <a:latin typeface="+mn-lt"/>
                <a:cs typeface="Calibri"/>
              </a:rPr>
              <a:t>No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89847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8731250" cy="28822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https://radiopaedia.org/cases/ureteric-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calculus-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2?lang=us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660"/>
              </a:spcBef>
            </a:pPr>
            <a:endParaRPr sz="2800" dirty="0">
              <a:latin typeface="+mn-lt"/>
              <a:cs typeface="Calibri"/>
            </a:endParaRPr>
          </a:p>
          <a:p>
            <a:pPr marL="12700" marR="5080">
              <a:lnSpc>
                <a:spcPts val="3020"/>
              </a:lnSpc>
              <a:spcBef>
                <a:spcPts val="5"/>
              </a:spcBef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https://radiopaedia.org/cases/horseshoe-</a:t>
            </a:r>
            <a:r>
              <a:rPr sz="28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kidney-with-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renal-</a:t>
            </a:r>
            <a:r>
              <a:rPr sz="2800" spc="-10" dirty="0">
                <a:solidFill>
                  <a:srgbClr val="0462C1"/>
                </a:solidFill>
                <a:latin typeface="+mn-lt"/>
                <a:cs typeface="Calibri"/>
                <a:hlinkClick r:id="rId3"/>
              </a:rPr>
              <a:t> 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stones?lang=us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235"/>
              </a:spcBef>
            </a:pPr>
            <a:endParaRPr sz="28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8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4"/>
              </a:rPr>
              <a:t>https://radiopaedia.org/cases/urethral-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4"/>
              </a:rPr>
              <a:t>calculus-3?lang=us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68806" y="244551"/>
            <a:ext cx="9137193" cy="1059264"/>
          </a:xfrm>
          <a:prstGeom prst="rect">
            <a:avLst/>
          </a:prstGeom>
        </p:spPr>
        <p:txBody>
          <a:bodyPr vert="horz" wrap="square" lIns="0" tIns="378460" rIns="0" bIns="0" rtlCol="0">
            <a:spAutoFit/>
          </a:bodyPr>
          <a:lstStyle/>
          <a:p>
            <a:pPr marL="160655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j-lt"/>
              </a:rPr>
              <a:t>CT</a:t>
            </a:r>
            <a:r>
              <a:rPr spc="-15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10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Abdomen</a:t>
            </a:r>
            <a:r>
              <a:rPr spc="-25" dirty="0">
                <a:latin typeface="+mj-lt"/>
              </a:rPr>
              <a:t> </a:t>
            </a:r>
            <a:r>
              <a:rPr dirty="0">
                <a:latin typeface="+mj-lt"/>
              </a:rPr>
              <a:t>&amp;</a:t>
            </a:r>
            <a:r>
              <a:rPr spc="-5" dirty="0">
                <a:latin typeface="+mj-lt"/>
              </a:rPr>
              <a:t> </a:t>
            </a:r>
            <a:r>
              <a:rPr spc="-10" dirty="0">
                <a:latin typeface="+mj-lt"/>
              </a:rPr>
              <a:t>Pelvis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10481"/>
            <a:ext cx="10224770" cy="3424554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5"/>
              </a:spcBef>
            </a:pPr>
            <a:r>
              <a:rPr sz="2400" spc="-10" dirty="0">
                <a:latin typeface="+mn-lt"/>
                <a:cs typeface="Calibri"/>
              </a:rPr>
              <a:t>Summary</a:t>
            </a:r>
            <a:endParaRPr sz="2400" dirty="0">
              <a:latin typeface="+mn-lt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720"/>
              </a:spcBef>
              <a:buFont typeface="Arial MT"/>
              <a:buChar char="•"/>
              <a:tabLst>
                <a:tab pos="469900" algn="l"/>
              </a:tabLst>
            </a:pPr>
            <a:r>
              <a:rPr sz="2400" dirty="0">
                <a:latin typeface="+mn-lt"/>
                <a:cs typeface="Calibri"/>
              </a:rPr>
              <a:t>Review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anatomy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abdomen,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pelvis,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its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vasculature.</a:t>
            </a:r>
            <a:endParaRPr sz="2400" dirty="0">
              <a:latin typeface="+mn-lt"/>
              <a:cs typeface="Calibri"/>
            </a:endParaRPr>
          </a:p>
          <a:p>
            <a:pPr marL="469900" marR="5080" indent="-457834">
              <a:lnSpc>
                <a:spcPts val="2590"/>
              </a:lnSpc>
              <a:spcBef>
                <a:spcPts val="1040"/>
              </a:spcBef>
              <a:buFont typeface="Arial MT"/>
              <a:buChar char="•"/>
              <a:tabLst>
                <a:tab pos="469900" algn="l"/>
              </a:tabLst>
            </a:pPr>
            <a:r>
              <a:rPr sz="2400" dirty="0">
                <a:latin typeface="+mn-lt"/>
                <a:cs typeface="Calibri"/>
              </a:rPr>
              <a:t>Review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indications,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contraindications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technical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factors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involved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in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different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examinations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abdomen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pelvis.</a:t>
            </a:r>
            <a:endParaRPr sz="2400" dirty="0">
              <a:latin typeface="+mn-lt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469900" algn="l"/>
              </a:tabLst>
            </a:pPr>
            <a:r>
              <a:rPr sz="2400" spc="-20" dirty="0">
                <a:latin typeface="+mn-lt"/>
                <a:cs typeface="Calibri"/>
              </a:rPr>
              <a:t>Attention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detail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pathology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SO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important!</a:t>
            </a:r>
            <a:endParaRPr sz="2400" dirty="0">
              <a:latin typeface="+mn-lt"/>
              <a:cs typeface="Calibri"/>
            </a:endParaRPr>
          </a:p>
          <a:p>
            <a:pPr marL="469900" marR="97155" indent="-457834">
              <a:lnSpc>
                <a:spcPts val="2590"/>
              </a:lnSpc>
              <a:spcBef>
                <a:spcPts val="1050"/>
              </a:spcBef>
              <a:buFont typeface="Arial MT"/>
              <a:buChar char="•"/>
              <a:tabLst>
                <a:tab pos="469900" algn="l"/>
              </a:tabLst>
            </a:pPr>
            <a:r>
              <a:rPr sz="2400" dirty="0">
                <a:latin typeface="+mn-lt"/>
                <a:cs typeface="Calibri"/>
              </a:rPr>
              <a:t>Abdominal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Aorta,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GI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Bleed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(mesenteric),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35" dirty="0">
                <a:latin typeface="+mn-lt"/>
                <a:cs typeface="Calibri"/>
              </a:rPr>
              <a:t>Enterography,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Colonography,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Adrenal </a:t>
            </a:r>
            <a:r>
              <a:rPr sz="2400" dirty="0">
                <a:latin typeface="+mn-lt"/>
                <a:cs typeface="Calibri"/>
              </a:rPr>
              <a:t>Glands,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Renal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mass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and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urogram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procedures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will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not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tested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on!</a:t>
            </a:r>
            <a:endParaRPr sz="2400" dirty="0">
              <a:latin typeface="+mn-lt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</a:tabLst>
            </a:pPr>
            <a:r>
              <a:rPr sz="2400" dirty="0">
                <a:latin typeface="+mn-lt"/>
                <a:cs typeface="Calibri"/>
              </a:rPr>
              <a:t>Next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class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–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Spine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Anatomy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&amp;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Procedures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5F578F-0CEB-4A26-BA25-C05FED836FB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46AD7C7-0B76-4EA8-A74B-CB7EABCD4C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8A209D8-DA2B-4F23-8C5F-ADAFB4CBBE6C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2824</Words>
  <Application>Microsoft Office PowerPoint</Application>
  <PresentationFormat>Widescreen</PresentationFormat>
  <Paragraphs>447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5" baseType="lpstr">
      <vt:lpstr>Aptos</vt:lpstr>
      <vt:lpstr>Aptos Display</vt:lpstr>
      <vt:lpstr>Arial</vt:lpstr>
      <vt:lpstr>Arial MT</vt:lpstr>
      <vt:lpstr>Calibri</vt:lpstr>
      <vt:lpstr>Courier New</vt:lpstr>
      <vt:lpstr>Custom Design</vt:lpstr>
      <vt:lpstr>CT Theory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  <vt:lpstr>CT Imaging of the Abdomen &amp; Pelvis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6</cp:revision>
  <cp:lastPrinted>2024-03-18T20:33:15Z</cp:lastPrinted>
  <dcterms:created xsi:type="dcterms:W3CDTF">2023-11-28T18:13:03Z</dcterms:created>
  <dcterms:modified xsi:type="dcterms:W3CDTF">2025-02-12T17:35:22Z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