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1" u="heavy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1" u="heavy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84021" y="-15112"/>
            <a:ext cx="10260202" cy="8867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0234" y="1661558"/>
            <a:ext cx="9319895" cy="4196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1" u="heavy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image" Target="../media/image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3" Type="http://schemas.openxmlformats.org/officeDocument/2006/relationships/image" Target="../media/image1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1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18152" y="2266645"/>
            <a:ext cx="668591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/>
              <a:t>MRAD</a:t>
            </a:r>
            <a:r>
              <a:rPr dirty="0" sz="4800" spc="-235"/>
              <a:t> </a:t>
            </a:r>
            <a:r>
              <a:rPr dirty="0" sz="4800"/>
              <a:t>251:</a:t>
            </a:r>
            <a:r>
              <a:rPr dirty="0" sz="4800" spc="-130"/>
              <a:t> </a:t>
            </a:r>
            <a:r>
              <a:rPr dirty="0" sz="4800"/>
              <a:t>CT</a:t>
            </a:r>
            <a:r>
              <a:rPr dirty="0" sz="4800" spc="-204"/>
              <a:t> </a:t>
            </a:r>
            <a:r>
              <a:rPr dirty="0" sz="4800"/>
              <a:t>Theory</a:t>
            </a:r>
            <a:r>
              <a:rPr dirty="0" sz="4800" spc="-105"/>
              <a:t> </a:t>
            </a:r>
            <a:r>
              <a:rPr dirty="0" sz="4800" spc="-50"/>
              <a:t>1</a:t>
            </a:r>
            <a:endParaRPr sz="4800"/>
          </a:p>
        </p:txBody>
      </p:sp>
      <p:sp>
        <p:nvSpPr>
          <p:cNvPr id="3" name="object 3" descr=""/>
          <p:cNvSpPr txBox="1"/>
          <p:nvPr/>
        </p:nvSpPr>
        <p:spPr>
          <a:xfrm>
            <a:off x="4518405" y="3653130"/>
            <a:ext cx="5842635" cy="1143635"/>
          </a:xfrm>
          <a:prstGeom prst="rect">
            <a:avLst/>
          </a:prstGeom>
        </p:spPr>
        <p:txBody>
          <a:bodyPr wrap="square" lIns="0" tIns="1276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5"/>
              </a:spcBef>
            </a:pPr>
            <a:r>
              <a:rPr dirty="0" u="heavy" sz="20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Outcome</a:t>
            </a:r>
            <a:r>
              <a:rPr dirty="0" u="heavy" sz="2000" spc="-1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7</a:t>
            </a:r>
            <a:r>
              <a:rPr dirty="0" u="heavy" sz="20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(Part</a:t>
            </a:r>
            <a:r>
              <a:rPr dirty="0" u="heavy" sz="2000" spc="-8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1)</a:t>
            </a:r>
            <a:r>
              <a:rPr dirty="0" sz="2000" spc="-25">
                <a:latin typeface="Arial MT"/>
                <a:cs typeface="Arial MT"/>
              </a:rPr>
              <a:t>:</a:t>
            </a:r>
            <a:endParaRPr sz="2000">
              <a:latin typeface="Arial MT"/>
              <a:cs typeface="Arial MT"/>
            </a:endParaRPr>
          </a:p>
          <a:p>
            <a:pPr marL="12700" marR="5080">
              <a:lnSpc>
                <a:spcPts val="2200"/>
              </a:lnSpc>
              <a:spcBef>
                <a:spcPts val="1140"/>
              </a:spcBef>
            </a:pPr>
            <a:r>
              <a:rPr dirty="0" sz="2000" i="1">
                <a:latin typeface="Arial"/>
                <a:cs typeface="Arial"/>
              </a:rPr>
              <a:t>Summarize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the</a:t>
            </a:r>
            <a:r>
              <a:rPr dirty="0" sz="2000" spc="-11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use</a:t>
            </a:r>
            <a:r>
              <a:rPr dirty="0" sz="2000" spc="-114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of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contrast</a:t>
            </a:r>
            <a:r>
              <a:rPr dirty="0" sz="2000" spc="-1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media</a:t>
            </a:r>
            <a:r>
              <a:rPr dirty="0" sz="2000" spc="-45" i="1">
                <a:latin typeface="Arial"/>
                <a:cs typeface="Arial"/>
              </a:rPr>
              <a:t> </a:t>
            </a:r>
            <a:r>
              <a:rPr dirty="0" sz="2000" spc="-25" i="1">
                <a:latin typeface="Arial"/>
                <a:cs typeface="Arial"/>
              </a:rPr>
              <a:t>and </a:t>
            </a:r>
            <a:r>
              <a:rPr dirty="0" sz="2000" spc="-20" i="1">
                <a:latin typeface="Arial"/>
                <a:cs typeface="Arial"/>
              </a:rPr>
              <a:t>intravenous</a:t>
            </a:r>
            <a:r>
              <a:rPr dirty="0" sz="2000" spc="-13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injections</a:t>
            </a:r>
            <a:r>
              <a:rPr dirty="0" sz="2000" spc="-4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in</a:t>
            </a:r>
            <a:r>
              <a:rPr dirty="0" sz="2000" spc="-1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computed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tomography</a:t>
            </a:r>
            <a:r>
              <a:rPr dirty="0" sz="2000" spc="-140" i="1">
                <a:latin typeface="Arial"/>
                <a:cs typeface="Arial"/>
              </a:rPr>
              <a:t> </a:t>
            </a:r>
            <a:r>
              <a:rPr dirty="0" sz="2000" spc="-20" i="1">
                <a:latin typeface="Arial"/>
                <a:cs typeface="Arial"/>
              </a:rPr>
              <a:t>(CT)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4295" rIns="0" bIns="0" rtlCol="0" vert="horz">
            <a:spAutoFit/>
          </a:bodyPr>
          <a:lstStyle/>
          <a:p>
            <a:pPr marL="5334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Objectives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6923"/>
            <a:ext cx="9735185" cy="333311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731520" marR="5080" indent="-719455">
              <a:lnSpc>
                <a:spcPts val="3000"/>
              </a:lnSpc>
              <a:spcBef>
                <a:spcPts val="495"/>
              </a:spcBef>
              <a:buAutoNum type="arabicPeriod" startAt="2"/>
              <a:tabLst>
                <a:tab pos="731520" algn="l"/>
              </a:tabLst>
            </a:pPr>
            <a:r>
              <a:rPr dirty="0" sz="2800" spc="-10">
                <a:latin typeface="Arial MT"/>
                <a:cs typeface="Arial MT"/>
              </a:rPr>
              <a:t>Describe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indications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30" b="1" i="1">
                <a:latin typeface="Arial"/>
                <a:cs typeface="Arial"/>
              </a:rPr>
              <a:t>contraindications</a:t>
            </a:r>
            <a:r>
              <a:rPr dirty="0" sz="2800" spc="-40" b="1" i="1"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of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media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60"/>
              </a:spcBef>
              <a:buFont typeface="Arial MT"/>
              <a:buAutoNum type="arabicPeriod" startAt="2"/>
            </a:pPr>
            <a:endParaRPr sz="2800">
              <a:latin typeface="Arial MT"/>
              <a:cs typeface="Arial MT"/>
            </a:endParaRPr>
          </a:p>
          <a:p>
            <a:pPr marL="731520" indent="-718820">
              <a:lnSpc>
                <a:spcPct val="100000"/>
              </a:lnSpc>
              <a:buAutoNum type="arabicPeriod" startAt="2"/>
              <a:tabLst>
                <a:tab pos="731520" algn="l"/>
              </a:tabLst>
            </a:pPr>
            <a:r>
              <a:rPr dirty="0" sz="2800" spc="-10">
                <a:latin typeface="Arial MT"/>
                <a:cs typeface="Arial MT"/>
              </a:rPr>
              <a:t>Identify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types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adverse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reactions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media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225"/>
              </a:spcBef>
              <a:buFont typeface="Arial MT"/>
              <a:buAutoNum type="arabicPeriod" startAt="2"/>
            </a:pPr>
            <a:endParaRPr sz="2800">
              <a:latin typeface="Arial MT"/>
              <a:cs typeface="Arial MT"/>
            </a:endParaRPr>
          </a:p>
          <a:p>
            <a:pPr marL="731520" marR="584200" indent="-719455">
              <a:lnSpc>
                <a:spcPts val="3000"/>
              </a:lnSpc>
              <a:buAutoNum type="arabicPeriod" startAt="2"/>
              <a:tabLst>
                <a:tab pos="731520" algn="l"/>
                <a:tab pos="7331709" algn="l"/>
              </a:tabLst>
            </a:pPr>
            <a:r>
              <a:rPr dirty="0" sz="2800" spc="-10">
                <a:latin typeface="Arial MT"/>
                <a:cs typeface="Arial MT"/>
              </a:rPr>
              <a:t>Describe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management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adverse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reactions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to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media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0814" rIns="0" bIns="0" rtlCol="0" vert="horz">
            <a:spAutoFit/>
          </a:bodyPr>
          <a:lstStyle/>
          <a:p>
            <a:pPr marL="53340">
              <a:lnSpc>
                <a:spcPct val="100000"/>
              </a:lnSpc>
              <a:spcBef>
                <a:spcPts val="100"/>
              </a:spcBef>
            </a:pPr>
            <a:r>
              <a:rPr dirty="0"/>
              <a:t>General</a:t>
            </a:r>
            <a:r>
              <a:rPr dirty="0" spc="-50"/>
              <a:t> </a:t>
            </a:r>
            <a:r>
              <a:rPr dirty="0"/>
              <a:t>IV</a:t>
            </a:r>
            <a:r>
              <a:rPr dirty="0" spc="-35"/>
              <a:t> </a:t>
            </a:r>
            <a:r>
              <a:rPr dirty="0"/>
              <a:t>Contrast</a:t>
            </a:r>
            <a:r>
              <a:rPr dirty="0" spc="-75"/>
              <a:t> </a:t>
            </a:r>
            <a:r>
              <a:rPr dirty="0"/>
              <a:t>Media</a:t>
            </a:r>
            <a:r>
              <a:rPr dirty="0" spc="-40"/>
              <a:t> </a:t>
            </a:r>
            <a:r>
              <a:rPr dirty="0" spc="-10"/>
              <a:t>Concepts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29639" y="1666513"/>
            <a:ext cx="9879330" cy="4260850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45"/>
              </a:spcBef>
            </a:pPr>
            <a:r>
              <a:rPr dirty="0" sz="3000">
                <a:latin typeface="Arial MT"/>
                <a:cs typeface="Arial MT"/>
              </a:rPr>
              <a:t>Iodinated</a:t>
            </a:r>
            <a:r>
              <a:rPr dirty="0" sz="3000" spc="-1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agents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are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used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for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IV</a:t>
            </a:r>
            <a:r>
              <a:rPr dirty="0" sz="3000" spc="-2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administration</a:t>
            </a:r>
            <a:endParaRPr sz="3000">
              <a:latin typeface="Arial MT"/>
              <a:cs typeface="Arial MT"/>
            </a:endParaRPr>
          </a:p>
          <a:p>
            <a:pPr marL="228600" indent="-228600">
              <a:lnSpc>
                <a:spcPct val="70000"/>
              </a:lnSpc>
              <a:spcBef>
                <a:spcPts val="1160"/>
              </a:spcBef>
              <a:buChar char="•"/>
              <a:tabLst>
                <a:tab pos="228600" algn="l"/>
              </a:tabLst>
            </a:pPr>
            <a:r>
              <a:rPr dirty="0" sz="2600" spc="-30">
                <a:latin typeface="Arial MT"/>
                <a:cs typeface="Arial MT"/>
              </a:rPr>
              <a:t>Non-</a:t>
            </a:r>
            <a:r>
              <a:rPr dirty="0" sz="2600">
                <a:latin typeface="Arial MT"/>
                <a:cs typeface="Arial MT"/>
              </a:rPr>
              <a:t>ionic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has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become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only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media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used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intravascular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injection</a:t>
            </a:r>
            <a:endParaRPr sz="2600">
              <a:latin typeface="Arial MT"/>
              <a:cs typeface="Arial MT"/>
            </a:endParaRPr>
          </a:p>
          <a:p>
            <a:pPr lvl="1" marL="685800" indent="-228600">
              <a:lnSpc>
                <a:spcPts val="2050"/>
              </a:lnSpc>
              <a:buChar char="•"/>
              <a:tabLst>
                <a:tab pos="685800" algn="l"/>
              </a:tabLst>
            </a:pPr>
            <a:r>
              <a:rPr dirty="0" sz="2200" spc="-10">
                <a:latin typeface="Arial MT"/>
                <a:cs typeface="Arial MT"/>
              </a:rPr>
              <a:t>Adverse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Effects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uncommon</a:t>
            </a:r>
            <a:endParaRPr sz="2200">
              <a:latin typeface="Arial MT"/>
              <a:cs typeface="Arial MT"/>
            </a:endParaRPr>
          </a:p>
          <a:p>
            <a:pPr lvl="1" marL="685800" indent="-228600">
              <a:lnSpc>
                <a:spcPts val="2555"/>
              </a:lnSpc>
              <a:buChar char="•"/>
              <a:tabLst>
                <a:tab pos="685800" algn="l"/>
              </a:tabLst>
            </a:pPr>
            <a:r>
              <a:rPr dirty="0" sz="2200">
                <a:latin typeface="Arial MT"/>
                <a:cs typeface="Arial MT"/>
              </a:rPr>
              <a:t>Most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commonly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used: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Optiray,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Omnipaque</a:t>
            </a:r>
            <a:endParaRPr sz="2200">
              <a:latin typeface="Arial MT"/>
              <a:cs typeface="Arial MT"/>
            </a:endParaRPr>
          </a:p>
          <a:p>
            <a:pPr marL="228600" indent="-228600">
              <a:lnSpc>
                <a:spcPts val="3040"/>
              </a:lnSpc>
              <a:buChar char="•"/>
              <a:tabLst>
                <a:tab pos="228600" algn="l"/>
              </a:tabLst>
            </a:pPr>
            <a:r>
              <a:rPr dirty="0" sz="2600" spc="-20">
                <a:latin typeface="Arial MT"/>
                <a:cs typeface="Arial MT"/>
              </a:rPr>
              <a:t>HOCM</a:t>
            </a:r>
            <a:endParaRPr sz="2600">
              <a:latin typeface="Arial MT"/>
              <a:cs typeface="Arial MT"/>
            </a:endParaRPr>
          </a:p>
          <a:p>
            <a:pPr lvl="1" marL="685800" indent="-228600">
              <a:lnSpc>
                <a:spcPts val="2560"/>
              </a:lnSpc>
              <a:buChar char="•"/>
              <a:tabLst>
                <a:tab pos="685800" algn="l"/>
              </a:tabLst>
            </a:pPr>
            <a:r>
              <a:rPr dirty="0" sz="2200">
                <a:latin typeface="Arial MT"/>
                <a:cs typeface="Arial MT"/>
              </a:rPr>
              <a:t>4→5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times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higher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incidence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adverse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effects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vs.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LOCM</a:t>
            </a:r>
            <a:endParaRPr sz="2200">
              <a:latin typeface="Arial MT"/>
              <a:cs typeface="Arial MT"/>
            </a:endParaRPr>
          </a:p>
          <a:p>
            <a:pPr marL="228600" indent="-228600">
              <a:lnSpc>
                <a:spcPts val="3040"/>
              </a:lnSpc>
              <a:buChar char="•"/>
              <a:tabLst>
                <a:tab pos="228600" algn="l"/>
              </a:tabLst>
            </a:pPr>
            <a:r>
              <a:rPr dirty="0" sz="2600" spc="-20">
                <a:latin typeface="Arial MT"/>
                <a:cs typeface="Arial MT"/>
              </a:rPr>
              <a:t>LOCM</a:t>
            </a:r>
            <a:endParaRPr sz="2600">
              <a:latin typeface="Arial MT"/>
              <a:cs typeface="Arial MT"/>
            </a:endParaRPr>
          </a:p>
          <a:p>
            <a:pPr lvl="1" marL="685800" indent="-228600">
              <a:lnSpc>
                <a:spcPts val="2555"/>
              </a:lnSpc>
              <a:buChar char="•"/>
              <a:tabLst>
                <a:tab pos="685800" algn="l"/>
              </a:tabLst>
            </a:pPr>
            <a:r>
              <a:rPr dirty="0" sz="2200">
                <a:latin typeface="Arial MT"/>
                <a:cs typeface="Arial MT"/>
              </a:rPr>
              <a:t>More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expensive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than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HOCM</a:t>
            </a:r>
            <a:endParaRPr sz="2200">
              <a:latin typeface="Arial MT"/>
              <a:cs typeface="Arial MT"/>
            </a:endParaRPr>
          </a:p>
          <a:p>
            <a:pPr marL="228600" indent="-228600">
              <a:lnSpc>
                <a:spcPts val="2990"/>
              </a:lnSpc>
              <a:buChar char="•"/>
              <a:tabLst>
                <a:tab pos="228600" algn="l"/>
              </a:tabLst>
            </a:pPr>
            <a:r>
              <a:rPr dirty="0" sz="2600" spc="-20">
                <a:latin typeface="Arial MT"/>
                <a:cs typeface="Arial MT"/>
              </a:rPr>
              <a:t>IOCM</a:t>
            </a:r>
            <a:endParaRPr sz="2600">
              <a:latin typeface="Arial MT"/>
              <a:cs typeface="Arial MT"/>
            </a:endParaRPr>
          </a:p>
          <a:p>
            <a:pPr lvl="1" marL="685800" indent="-228600">
              <a:lnSpc>
                <a:spcPts val="2560"/>
              </a:lnSpc>
              <a:buChar char="•"/>
              <a:tabLst>
                <a:tab pos="685800" algn="l"/>
              </a:tabLst>
            </a:pPr>
            <a:r>
              <a:rPr dirty="0" sz="2200">
                <a:latin typeface="Arial MT"/>
                <a:cs typeface="Arial MT"/>
              </a:rPr>
              <a:t>Example: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Visipaque;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most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expensive</a:t>
            </a:r>
            <a:endParaRPr sz="2200">
              <a:latin typeface="Arial MT"/>
              <a:cs typeface="Arial MT"/>
            </a:endParaRPr>
          </a:p>
          <a:p>
            <a:pPr marL="457200">
              <a:lnSpc>
                <a:spcPts val="262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5439" y="5562600"/>
            <a:ext cx="6691883" cy="28955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0683" rIns="0" bIns="0" rtlCol="0" vert="horz">
            <a:spAutoFit/>
          </a:bodyPr>
          <a:lstStyle/>
          <a:p>
            <a:pPr marL="19685">
              <a:lnSpc>
                <a:spcPct val="100000"/>
              </a:lnSpc>
              <a:spcBef>
                <a:spcPts val="100"/>
              </a:spcBef>
            </a:pPr>
            <a:r>
              <a:rPr dirty="0"/>
              <a:t>IV</a:t>
            </a:r>
            <a:r>
              <a:rPr dirty="0" spc="-35"/>
              <a:t> </a:t>
            </a:r>
            <a:r>
              <a:rPr dirty="0"/>
              <a:t>Contrast</a:t>
            </a:r>
            <a:r>
              <a:rPr dirty="0" spc="-45"/>
              <a:t> </a:t>
            </a:r>
            <a:r>
              <a:rPr dirty="0"/>
              <a:t>Media</a:t>
            </a:r>
            <a:r>
              <a:rPr dirty="0" spc="-40"/>
              <a:t> </a:t>
            </a:r>
            <a:r>
              <a:rPr dirty="0" spc="-10"/>
              <a:t>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29639" y="1736216"/>
            <a:ext cx="7999730" cy="34588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ts val="3575"/>
              </a:lnSpc>
              <a:spcBef>
                <a:spcPts val="100"/>
              </a:spcBef>
            </a:pPr>
            <a:r>
              <a:rPr dirty="0" sz="3000">
                <a:latin typeface="Arial MT"/>
                <a:cs typeface="Arial MT"/>
              </a:rPr>
              <a:t>Iodinated</a:t>
            </a:r>
            <a:r>
              <a:rPr dirty="0" sz="3000" spc="-1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contrast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is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u="heavy" sz="3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NOT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metabolized.</a:t>
            </a:r>
            <a:endParaRPr sz="3000">
              <a:latin typeface="Arial MT"/>
              <a:cs typeface="Arial MT"/>
            </a:endParaRPr>
          </a:p>
          <a:p>
            <a:pPr marL="226060" indent="-226060">
              <a:lnSpc>
                <a:spcPts val="3300"/>
              </a:lnSpc>
              <a:buChar char="•"/>
              <a:tabLst>
                <a:tab pos="226060" algn="l"/>
              </a:tabLst>
            </a:pPr>
            <a:r>
              <a:rPr dirty="0" sz="2800" spc="-10">
                <a:latin typeface="Arial MT"/>
                <a:cs typeface="Arial MT"/>
              </a:rPr>
              <a:t>Excreted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kidneys</a:t>
            </a:r>
            <a:endParaRPr sz="2800">
              <a:latin typeface="Arial MT"/>
              <a:cs typeface="Arial MT"/>
            </a:endParaRPr>
          </a:p>
          <a:p>
            <a:pPr lvl="1" marL="683260" indent="-226060">
              <a:lnSpc>
                <a:spcPts val="2810"/>
              </a:lnSpc>
              <a:buFont typeface="Arial MT"/>
              <a:buChar char="•"/>
              <a:tabLst>
                <a:tab pos="683260" algn="l"/>
              </a:tabLst>
            </a:pPr>
            <a:r>
              <a:rPr dirty="0" sz="2400" i="1">
                <a:latin typeface="Arial"/>
                <a:cs typeface="Arial"/>
              </a:rPr>
              <a:t>Causes</a:t>
            </a:r>
            <a:r>
              <a:rPr dirty="0" sz="2400" spc="-114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stress</a:t>
            </a:r>
            <a:r>
              <a:rPr dirty="0" sz="2400" spc="-16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to</a:t>
            </a:r>
            <a:r>
              <a:rPr dirty="0" sz="2400" spc="-16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the</a:t>
            </a:r>
            <a:r>
              <a:rPr dirty="0" sz="2400" spc="-15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kidneys</a:t>
            </a:r>
            <a:r>
              <a:rPr dirty="0" sz="2400" spc="-10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and</a:t>
            </a:r>
            <a:r>
              <a:rPr dirty="0" sz="2400" spc="-12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urinary</a:t>
            </a:r>
            <a:r>
              <a:rPr dirty="0" sz="2400" spc="-9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tract</a:t>
            </a:r>
            <a:endParaRPr sz="2400">
              <a:latin typeface="Arial"/>
              <a:cs typeface="Arial"/>
            </a:endParaRPr>
          </a:p>
          <a:p>
            <a:pPr marL="226060" indent="-226060">
              <a:lnSpc>
                <a:spcPts val="3320"/>
              </a:lnSpc>
              <a:buChar char="•"/>
              <a:tabLst>
                <a:tab pos="226060" algn="l"/>
              </a:tabLst>
            </a:pPr>
            <a:r>
              <a:rPr dirty="0" sz="2800">
                <a:latin typeface="Arial MT"/>
                <a:cs typeface="Arial MT"/>
              </a:rPr>
              <a:t>Blood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work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must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done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determine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safety</a:t>
            </a:r>
            <a:endParaRPr sz="2800">
              <a:latin typeface="Arial MT"/>
              <a:cs typeface="Arial MT"/>
            </a:endParaRPr>
          </a:p>
          <a:p>
            <a:pPr lvl="1" marL="1143000" indent="-228600">
              <a:lnSpc>
                <a:spcPts val="2620"/>
              </a:lnSpc>
              <a:spcBef>
                <a:spcPts val="85"/>
              </a:spcBef>
              <a:buChar char="•"/>
              <a:tabLst>
                <a:tab pos="1143000" algn="l"/>
              </a:tabLst>
            </a:pPr>
            <a:r>
              <a:rPr dirty="0" sz="2200">
                <a:latin typeface="Arial MT"/>
                <a:cs typeface="Arial MT"/>
              </a:rPr>
              <a:t>Must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have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“normal”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ranges</a:t>
            </a:r>
            <a:endParaRPr sz="2200">
              <a:latin typeface="Arial MT"/>
              <a:cs typeface="Arial MT"/>
            </a:endParaRPr>
          </a:p>
          <a:p>
            <a:pPr marL="685800" indent="-228600">
              <a:lnSpc>
                <a:spcPts val="3070"/>
              </a:lnSpc>
              <a:buChar char="•"/>
              <a:tabLst>
                <a:tab pos="685800" algn="l"/>
              </a:tabLst>
            </a:pPr>
            <a:r>
              <a:rPr dirty="0" sz="2600">
                <a:latin typeface="Arial MT"/>
                <a:cs typeface="Arial MT"/>
              </a:rPr>
              <a:t>GFR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has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become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gold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standard</a:t>
            </a:r>
            <a:endParaRPr sz="2600">
              <a:latin typeface="Arial MT"/>
              <a:cs typeface="Arial MT"/>
            </a:endParaRPr>
          </a:p>
          <a:p>
            <a:pPr lvl="1" marL="1140460" indent="-226060">
              <a:lnSpc>
                <a:spcPts val="2805"/>
              </a:lnSpc>
              <a:buChar char="•"/>
              <a:tabLst>
                <a:tab pos="1140460" algn="l"/>
              </a:tabLst>
            </a:pPr>
            <a:r>
              <a:rPr dirty="0" sz="2400" spc="-10">
                <a:latin typeface="Arial MT"/>
                <a:cs typeface="Arial MT"/>
              </a:rPr>
              <a:t>Measures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renal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function</a:t>
            </a:r>
            <a:endParaRPr sz="2400">
              <a:latin typeface="Arial MT"/>
              <a:cs typeface="Arial MT"/>
            </a:endParaRPr>
          </a:p>
          <a:p>
            <a:pPr lvl="1" marL="1140460" indent="-226060">
              <a:lnSpc>
                <a:spcPts val="2840"/>
              </a:lnSpc>
              <a:buChar char="•"/>
              <a:tabLst>
                <a:tab pos="1140460" algn="l"/>
              </a:tabLst>
            </a:pPr>
            <a:r>
              <a:rPr dirty="0" sz="2400" spc="-10">
                <a:latin typeface="Arial MT"/>
                <a:cs typeface="Arial MT"/>
              </a:rPr>
              <a:t>Site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dependant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protocols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determine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kidney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function</a:t>
            </a:r>
            <a:endParaRPr sz="2400">
              <a:latin typeface="Arial MT"/>
              <a:cs typeface="Arial MT"/>
            </a:endParaRPr>
          </a:p>
          <a:p>
            <a:pPr marL="1371600">
              <a:lnSpc>
                <a:spcPct val="100000"/>
              </a:lnSpc>
              <a:spcBef>
                <a:spcPts val="21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529839" y="4934711"/>
            <a:ext cx="8270875" cy="472440"/>
            <a:chOff x="2529839" y="4934711"/>
            <a:chExt cx="8270875" cy="47244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34411" y="4934711"/>
              <a:ext cx="8266176" cy="24688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29839" y="5140451"/>
              <a:ext cx="8240267" cy="266700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34411" y="5490971"/>
            <a:ext cx="4457699" cy="224028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2288285" y="5404205"/>
            <a:ext cx="11493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047992" y="5404205"/>
            <a:ext cx="25209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0">
                <a:latin typeface="Cambria"/>
                <a:cs typeface="Cambria"/>
              </a:rPr>
              <a:t>½</a:t>
            </a:r>
            <a:endParaRPr sz="2000">
              <a:latin typeface="Cambria"/>
              <a:cs typeface="Cambria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353300" y="5490971"/>
            <a:ext cx="1659636" cy="201168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02819" rIns="0" bIns="0" rtlCol="0" vert="horz">
            <a:spAutoFit/>
          </a:bodyPr>
          <a:lstStyle/>
          <a:p>
            <a:pPr marL="125095">
              <a:lnSpc>
                <a:spcPct val="100000"/>
              </a:lnSpc>
              <a:spcBef>
                <a:spcPts val="100"/>
              </a:spcBef>
            </a:pPr>
            <a:r>
              <a:rPr dirty="0"/>
              <a:t>Blood</a:t>
            </a:r>
            <a:r>
              <a:rPr dirty="0" spc="-90"/>
              <a:t> </a:t>
            </a:r>
            <a:r>
              <a:rPr dirty="0"/>
              <a:t>Work</a:t>
            </a:r>
            <a:r>
              <a:rPr dirty="0" spc="-735"/>
              <a:t> </a:t>
            </a:r>
            <a:r>
              <a:rPr dirty="0" baseline="-2525" sz="6600"/>
              <a:t>–</a:t>
            </a:r>
            <a:r>
              <a:rPr dirty="0" baseline="-2525" sz="6600" spc="97"/>
              <a:t> </a:t>
            </a:r>
            <a:r>
              <a:rPr dirty="0" sz="4400"/>
              <a:t>Safety</a:t>
            </a:r>
            <a:r>
              <a:rPr dirty="0" sz="4400" spc="-35"/>
              <a:t> </a:t>
            </a:r>
            <a:r>
              <a:rPr dirty="0" sz="4400" spc="-10"/>
              <a:t>Indicators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79313"/>
            <a:ext cx="9575165" cy="4236085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45"/>
              </a:spcBef>
            </a:pPr>
            <a:r>
              <a:rPr dirty="0" sz="3000">
                <a:latin typeface="Arial MT"/>
                <a:cs typeface="Arial MT"/>
              </a:rPr>
              <a:t>(SeCR)</a:t>
            </a:r>
            <a:r>
              <a:rPr dirty="0" sz="3000" spc="-1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Creatinine</a:t>
            </a:r>
            <a:r>
              <a:rPr dirty="0" sz="3000" spc="-160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over-</a:t>
            </a:r>
            <a:r>
              <a:rPr dirty="0" sz="3000">
                <a:latin typeface="Arial MT"/>
                <a:cs typeface="Arial MT"/>
              </a:rPr>
              <a:t>estimates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GFR</a:t>
            </a:r>
            <a:endParaRPr sz="3000">
              <a:latin typeface="Arial MT"/>
              <a:cs typeface="Arial MT"/>
            </a:endParaRPr>
          </a:p>
          <a:p>
            <a:pPr algn="r" marL="228600" marR="3415665" indent="-228600">
              <a:lnSpc>
                <a:spcPts val="3110"/>
              </a:lnSpc>
              <a:spcBef>
                <a:spcPts val="39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Due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metabolism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creatine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muscle</a:t>
            </a:r>
            <a:endParaRPr sz="2600">
              <a:latin typeface="Arial MT"/>
              <a:cs typeface="Arial MT"/>
            </a:endParaRPr>
          </a:p>
          <a:p>
            <a:pPr algn="r" lvl="1" marL="227965" marR="3347085" indent="-227965">
              <a:lnSpc>
                <a:spcPts val="2630"/>
              </a:lnSpc>
              <a:buChar char="•"/>
              <a:tabLst>
                <a:tab pos="227965" algn="l"/>
              </a:tabLst>
            </a:pPr>
            <a:r>
              <a:rPr dirty="0" sz="2200">
                <a:latin typeface="Arial MT"/>
                <a:cs typeface="Arial MT"/>
              </a:rPr>
              <a:t>This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causes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creatinine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levels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higher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in: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215"/>
              </a:lnSpc>
              <a:spcBef>
                <a:spcPts val="105"/>
              </a:spcBef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Men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vs.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Women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(gender)</a:t>
            </a:r>
            <a:endParaRPr sz="1900">
              <a:latin typeface="Arial MT"/>
              <a:cs typeface="Arial MT"/>
            </a:endParaRPr>
          </a:p>
          <a:p>
            <a:pPr lvl="2" marL="1155065" indent="-228600">
              <a:lnSpc>
                <a:spcPts val="2215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Younger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vs.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Older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patients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(age)</a:t>
            </a:r>
            <a:endParaRPr sz="19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25"/>
              </a:spcBef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Blacks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vs.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Whites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(race)</a:t>
            </a:r>
            <a:endParaRPr sz="19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240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Other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considerations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that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affect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SeCR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readings:</a:t>
            </a:r>
            <a:endParaRPr sz="22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110"/>
              </a:spcBef>
              <a:buChar char="•"/>
              <a:tabLst>
                <a:tab pos="1155065" algn="l"/>
              </a:tabLst>
            </a:pPr>
            <a:r>
              <a:rPr dirty="0" sz="1900" spc="-20">
                <a:latin typeface="Arial MT"/>
                <a:cs typeface="Arial MT"/>
              </a:rPr>
              <a:t>Malnourished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patients/muscle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wasting</a:t>
            </a:r>
            <a:r>
              <a:rPr dirty="0" sz="1900" spc="-2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↓SeCR</a:t>
            </a:r>
            <a:endParaRPr sz="19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dirty="0" sz="1900" spc="-20">
                <a:latin typeface="Arial MT"/>
                <a:cs typeface="Arial MT"/>
              </a:rPr>
              <a:t>Protein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(consumption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cooked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meat)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↑SeCR</a:t>
            </a:r>
            <a:endParaRPr sz="1900">
              <a:latin typeface="Arial MT"/>
              <a:cs typeface="Arial MT"/>
            </a:endParaRPr>
          </a:p>
          <a:p>
            <a:pPr marL="241300" marR="5080" indent="-228600">
              <a:lnSpc>
                <a:spcPct val="80000"/>
              </a:lnSpc>
              <a:spcBef>
                <a:spcPts val="98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Despite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SeCR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limitations,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it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remains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fast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inexpensive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way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to </a:t>
            </a:r>
            <a:r>
              <a:rPr dirty="0" sz="2600">
                <a:latin typeface="Arial MT"/>
                <a:cs typeface="Arial MT"/>
              </a:rPr>
              <a:t>assess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renal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function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10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Should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used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conjunction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GFR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4295" rIns="0" bIns="0" rtlCol="0" vert="horz">
            <a:spAutoFit/>
          </a:bodyPr>
          <a:lstStyle/>
          <a:p>
            <a:pPr marL="68580">
              <a:lnSpc>
                <a:spcPct val="100000"/>
              </a:lnSpc>
              <a:spcBef>
                <a:spcPts val="100"/>
              </a:spcBef>
            </a:pPr>
            <a:r>
              <a:rPr dirty="0"/>
              <a:t>Iodinated</a:t>
            </a:r>
            <a:r>
              <a:rPr dirty="0" spc="-114"/>
              <a:t> </a:t>
            </a:r>
            <a:r>
              <a:rPr dirty="0"/>
              <a:t>Contrast</a:t>
            </a:r>
            <a:r>
              <a:rPr dirty="0" spc="-150"/>
              <a:t> </a:t>
            </a:r>
            <a:r>
              <a:rPr dirty="0"/>
              <a:t>Safety</a:t>
            </a:r>
            <a:r>
              <a:rPr dirty="0" spc="-125"/>
              <a:t> </a:t>
            </a:r>
            <a:r>
              <a:rPr dirty="0" spc="-10"/>
              <a:t>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5729"/>
            <a:ext cx="10224770" cy="307594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Impossible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predict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which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patient’s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will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have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an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adverse </a:t>
            </a:r>
            <a:r>
              <a:rPr dirty="0" sz="3200">
                <a:latin typeface="Arial MT"/>
                <a:cs typeface="Arial MT"/>
              </a:rPr>
              <a:t>reaction</a:t>
            </a:r>
            <a:r>
              <a:rPr dirty="0" sz="3200" spc="-1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IV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contrast.</a:t>
            </a:r>
            <a:endParaRPr sz="3200">
              <a:latin typeface="Arial MT"/>
              <a:cs typeface="Arial MT"/>
            </a:endParaRPr>
          </a:p>
          <a:p>
            <a:pPr marL="240029" marR="147955" indent="-227329">
              <a:lnSpc>
                <a:spcPts val="3000"/>
              </a:lnSpc>
              <a:spcBef>
                <a:spcPts val="2790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Iodinated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agents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most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widely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all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medications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750"/>
              </a:spcBef>
              <a:buChar char="•"/>
              <a:tabLst>
                <a:tab pos="696595" algn="l"/>
              </a:tabLst>
            </a:pPr>
            <a:r>
              <a:rPr dirty="0" sz="2800">
                <a:latin typeface="Arial MT"/>
                <a:cs typeface="Arial MT"/>
              </a:rPr>
              <a:t>Also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considered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safest</a:t>
            </a:r>
            <a:endParaRPr sz="28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819"/>
              </a:spcBef>
              <a:buChar char="•"/>
              <a:tabLst>
                <a:tab pos="1153795" algn="l"/>
              </a:tabLst>
            </a:pPr>
            <a:r>
              <a:rPr dirty="0" sz="2400" spc="-10">
                <a:latin typeface="Arial MT"/>
                <a:cs typeface="Arial MT"/>
              </a:rPr>
              <a:t>Fatal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reactions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rare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2636" rIns="0" bIns="0" rtlCol="0" vert="horz">
            <a:spAutoFit/>
          </a:bodyPr>
          <a:lstStyle/>
          <a:p>
            <a:pPr marL="68580">
              <a:lnSpc>
                <a:spcPct val="100000"/>
              </a:lnSpc>
              <a:spcBef>
                <a:spcPts val="105"/>
              </a:spcBef>
            </a:pPr>
            <a:r>
              <a:rPr dirty="0"/>
              <a:t>Iodinated</a:t>
            </a:r>
            <a:r>
              <a:rPr dirty="0" spc="-25"/>
              <a:t> </a:t>
            </a:r>
            <a:r>
              <a:rPr dirty="0"/>
              <a:t>Contrast</a:t>
            </a:r>
            <a:r>
              <a:rPr dirty="0" spc="-55"/>
              <a:t> </a:t>
            </a:r>
            <a:r>
              <a:rPr dirty="0"/>
              <a:t>Safety</a:t>
            </a:r>
            <a:r>
              <a:rPr dirty="0" spc="-10"/>
              <a:t> 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29639" y="1675420"/>
            <a:ext cx="8327390" cy="3772535"/>
          </a:xfrm>
          <a:prstGeom prst="rect">
            <a:avLst/>
          </a:prstGeom>
        </p:spPr>
        <p:txBody>
          <a:bodyPr wrap="square" lIns="0" tIns="4953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90"/>
              </a:spcBef>
            </a:pPr>
            <a:r>
              <a:rPr dirty="0" sz="3600">
                <a:latin typeface="Arial MT"/>
                <a:cs typeface="Arial MT"/>
              </a:rPr>
              <a:t>Excessive</a:t>
            </a:r>
            <a:r>
              <a:rPr dirty="0" sz="3600" spc="-60">
                <a:latin typeface="Arial MT"/>
                <a:cs typeface="Arial MT"/>
              </a:rPr>
              <a:t> </a:t>
            </a:r>
            <a:r>
              <a:rPr dirty="0" sz="3600">
                <a:latin typeface="Arial MT"/>
                <a:cs typeface="Arial MT"/>
              </a:rPr>
              <a:t>doses</a:t>
            </a:r>
            <a:r>
              <a:rPr dirty="0" sz="3600" spc="-30">
                <a:latin typeface="Arial MT"/>
                <a:cs typeface="Arial MT"/>
              </a:rPr>
              <a:t> </a:t>
            </a:r>
            <a:r>
              <a:rPr dirty="0" sz="3600">
                <a:latin typeface="Arial MT"/>
                <a:cs typeface="Arial MT"/>
              </a:rPr>
              <a:t>of</a:t>
            </a:r>
            <a:r>
              <a:rPr dirty="0" sz="3600" spc="-30">
                <a:latin typeface="Arial MT"/>
                <a:cs typeface="Arial MT"/>
              </a:rPr>
              <a:t> </a:t>
            </a:r>
            <a:r>
              <a:rPr dirty="0" sz="3600">
                <a:latin typeface="Arial MT"/>
                <a:cs typeface="Arial MT"/>
              </a:rPr>
              <a:t>contrast</a:t>
            </a:r>
            <a:r>
              <a:rPr dirty="0" sz="3600" spc="-45">
                <a:latin typeface="Arial MT"/>
                <a:cs typeface="Arial MT"/>
              </a:rPr>
              <a:t> </a:t>
            </a:r>
            <a:r>
              <a:rPr dirty="0" sz="3600">
                <a:latin typeface="Arial MT"/>
                <a:cs typeface="Arial MT"/>
              </a:rPr>
              <a:t>can</a:t>
            </a:r>
            <a:r>
              <a:rPr dirty="0" sz="3600" spc="-35">
                <a:latin typeface="Arial MT"/>
                <a:cs typeface="Arial MT"/>
              </a:rPr>
              <a:t> </a:t>
            </a:r>
            <a:r>
              <a:rPr dirty="0" sz="3600">
                <a:latin typeface="Arial MT"/>
                <a:cs typeface="Arial MT"/>
              </a:rPr>
              <a:t>be</a:t>
            </a:r>
            <a:r>
              <a:rPr dirty="0" sz="3600" spc="-20">
                <a:latin typeface="Arial MT"/>
                <a:cs typeface="Arial MT"/>
              </a:rPr>
              <a:t> toxic.</a:t>
            </a:r>
            <a:endParaRPr sz="3600">
              <a:latin typeface="Arial MT"/>
              <a:cs typeface="Arial MT"/>
            </a:endParaRPr>
          </a:p>
          <a:p>
            <a:pPr marL="226695" indent="-226695">
              <a:lnSpc>
                <a:spcPts val="3820"/>
              </a:lnSpc>
              <a:spcBef>
                <a:spcPts val="270"/>
              </a:spcBef>
              <a:buChar char="•"/>
              <a:tabLst>
                <a:tab pos="226695" algn="l"/>
              </a:tabLst>
            </a:pPr>
            <a:r>
              <a:rPr dirty="0" sz="3200">
                <a:latin typeface="Arial MT"/>
                <a:cs typeface="Arial MT"/>
              </a:rPr>
              <a:t>Safe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dose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limits</a:t>
            </a:r>
            <a:endParaRPr sz="3200">
              <a:latin typeface="Arial MT"/>
              <a:cs typeface="Arial MT"/>
            </a:endParaRPr>
          </a:p>
          <a:p>
            <a:pPr lvl="1" marL="683260" indent="-226060">
              <a:lnSpc>
                <a:spcPts val="3304"/>
              </a:lnSpc>
              <a:buChar char="•"/>
              <a:tabLst>
                <a:tab pos="683260" algn="l"/>
              </a:tabLst>
            </a:pPr>
            <a:r>
              <a:rPr dirty="0" sz="2800" spc="-10">
                <a:latin typeface="Arial MT"/>
                <a:cs typeface="Arial MT"/>
              </a:rPr>
              <a:t>Overdoses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fatal</a:t>
            </a:r>
            <a:endParaRPr sz="2800">
              <a:latin typeface="Arial MT"/>
              <a:cs typeface="Arial MT"/>
            </a:endParaRPr>
          </a:p>
          <a:p>
            <a:pPr lvl="2" marL="1140460" indent="-226060">
              <a:lnSpc>
                <a:spcPts val="2760"/>
              </a:lnSpc>
              <a:buChar char="•"/>
              <a:tabLst>
                <a:tab pos="1140460" algn="l"/>
              </a:tabLst>
            </a:pPr>
            <a:r>
              <a:rPr dirty="0" sz="2400">
                <a:latin typeface="Arial MT"/>
                <a:cs typeface="Arial MT"/>
              </a:rPr>
              <a:t>Affects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pulmonary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cardiovascular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systems</a:t>
            </a:r>
            <a:endParaRPr sz="2400">
              <a:latin typeface="Arial MT"/>
              <a:cs typeface="Arial MT"/>
            </a:endParaRPr>
          </a:p>
          <a:p>
            <a:pPr lvl="1" marL="683260" indent="-226060">
              <a:lnSpc>
                <a:spcPts val="3240"/>
              </a:lnSpc>
              <a:buChar char="•"/>
              <a:tabLst>
                <a:tab pos="683260" algn="l"/>
              </a:tabLst>
            </a:pPr>
            <a:r>
              <a:rPr dirty="0" sz="2800" spc="-10">
                <a:latin typeface="Arial MT"/>
                <a:cs typeface="Arial MT"/>
              </a:rPr>
              <a:t>Hydration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affect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safe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limits</a:t>
            </a:r>
            <a:endParaRPr sz="2800">
              <a:latin typeface="Arial MT"/>
              <a:cs typeface="Arial MT"/>
            </a:endParaRPr>
          </a:p>
          <a:p>
            <a:pPr lvl="2" marL="1140460" indent="-226060">
              <a:lnSpc>
                <a:spcPts val="2805"/>
              </a:lnSpc>
              <a:buChar char="•"/>
              <a:tabLst>
                <a:tab pos="1140460" algn="l"/>
              </a:tabLst>
            </a:pPr>
            <a:r>
              <a:rPr dirty="0" sz="2400">
                <a:latin typeface="Arial MT"/>
                <a:cs typeface="Arial MT"/>
              </a:rPr>
              <a:t>Upper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limit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=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64gI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(grams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iodine)</a:t>
            </a:r>
            <a:endParaRPr sz="2400">
              <a:latin typeface="Arial MT"/>
              <a:cs typeface="Arial MT"/>
            </a:endParaRPr>
          </a:p>
          <a:p>
            <a:pPr lvl="2" marL="1140460" indent="-226060">
              <a:lnSpc>
                <a:spcPts val="2840"/>
              </a:lnSpc>
              <a:buChar char="•"/>
              <a:tabLst>
                <a:tab pos="1140460" algn="l"/>
              </a:tabLst>
            </a:pPr>
            <a:r>
              <a:rPr dirty="0" sz="2400" spc="-10">
                <a:latin typeface="Arial MT"/>
                <a:cs typeface="Arial MT"/>
              </a:rPr>
              <a:t>Pediatric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dosages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calculated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weight</a:t>
            </a:r>
            <a:endParaRPr sz="2400">
              <a:latin typeface="Arial MT"/>
              <a:cs typeface="Arial MT"/>
            </a:endParaRPr>
          </a:p>
          <a:p>
            <a:pPr lvl="3" marL="1600200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1600200" algn="l"/>
              </a:tabLst>
            </a:pPr>
            <a:r>
              <a:rPr dirty="0" sz="2000" spc="-10">
                <a:latin typeface="Arial MT"/>
                <a:cs typeface="Arial MT"/>
              </a:rPr>
              <a:t>2mL/kg</a:t>
            </a:r>
            <a:endParaRPr sz="2000">
              <a:latin typeface="Arial MT"/>
              <a:cs typeface="Arial MT"/>
            </a:endParaRPr>
          </a:p>
          <a:p>
            <a:pPr marL="457200">
              <a:lnSpc>
                <a:spcPct val="100000"/>
              </a:lnSpc>
              <a:spcBef>
                <a:spcPts val="8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615439" y="5100828"/>
            <a:ext cx="9191625" cy="628015"/>
            <a:chOff x="1615439" y="5100828"/>
            <a:chExt cx="9191625" cy="62801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29155" y="5100828"/>
              <a:ext cx="9177528" cy="31089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15439" y="5359908"/>
              <a:ext cx="2061972" cy="368808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8765" rIns="0" bIns="0" rtlCol="0" vert="horz">
            <a:spAutoFit/>
          </a:bodyPr>
          <a:lstStyle/>
          <a:p>
            <a:pPr marL="29209">
              <a:lnSpc>
                <a:spcPct val="100000"/>
              </a:lnSpc>
              <a:spcBef>
                <a:spcPts val="105"/>
              </a:spcBef>
            </a:pPr>
            <a:r>
              <a:rPr dirty="0"/>
              <a:t>Iodinated</a:t>
            </a:r>
            <a:r>
              <a:rPr dirty="0" spc="-25"/>
              <a:t> </a:t>
            </a:r>
            <a:r>
              <a:rPr dirty="0"/>
              <a:t>Contrast</a:t>
            </a:r>
            <a:r>
              <a:rPr dirty="0" spc="-55"/>
              <a:t> </a:t>
            </a:r>
            <a:r>
              <a:rPr dirty="0"/>
              <a:t>Safety</a:t>
            </a:r>
            <a:r>
              <a:rPr dirty="0" spc="-10"/>
              <a:t> Considerations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16839" rIns="0" bIns="0" rtlCol="0" vert="horz">
            <a:spAutoFit/>
          </a:bodyPr>
          <a:lstStyle/>
          <a:p>
            <a:pPr marL="18415">
              <a:lnSpc>
                <a:spcPct val="100000"/>
              </a:lnSpc>
              <a:spcBef>
                <a:spcPts val="919"/>
              </a:spcBef>
            </a:pPr>
            <a:r>
              <a:rPr dirty="0" u="none" spc="-10" i="0">
                <a:latin typeface="Arial MT"/>
                <a:cs typeface="Arial MT"/>
              </a:rPr>
              <a:t>Pregnancy</a:t>
            </a:r>
          </a:p>
          <a:p>
            <a:pPr marL="245745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6379" algn="l"/>
              </a:tabLst>
            </a:pPr>
            <a:r>
              <a:rPr dirty="0" u="none" sz="2800" spc="-10" i="0">
                <a:latin typeface="Arial MT"/>
                <a:cs typeface="Arial MT"/>
              </a:rPr>
              <a:t>Iodinated</a:t>
            </a:r>
            <a:r>
              <a:rPr dirty="0" u="none" sz="2800" spc="-12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contrast</a:t>
            </a:r>
            <a:r>
              <a:rPr dirty="0" u="none" sz="2800" spc="-15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can</a:t>
            </a:r>
            <a:r>
              <a:rPr dirty="0" u="none" sz="2800" spc="-14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cross</a:t>
            </a:r>
            <a:r>
              <a:rPr dirty="0" u="none" sz="2800" spc="-15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the</a:t>
            </a:r>
            <a:r>
              <a:rPr dirty="0" u="none" sz="2800" spc="-140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placenta</a:t>
            </a:r>
            <a:r>
              <a:rPr dirty="0" u="none" sz="2800" spc="-12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&amp;</a:t>
            </a:r>
            <a:r>
              <a:rPr dirty="0" u="none" sz="2800" spc="-16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enter</a:t>
            </a:r>
            <a:r>
              <a:rPr dirty="0" u="none" sz="2800" spc="-14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the</a:t>
            </a:r>
            <a:r>
              <a:rPr dirty="0" u="none" sz="2800" spc="-140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fetus</a:t>
            </a:r>
            <a:endParaRPr sz="2800">
              <a:latin typeface="Arial MT"/>
              <a:cs typeface="Arial MT"/>
            </a:endParaRPr>
          </a:p>
          <a:p>
            <a:pPr lvl="1" marL="702310" indent="-227329">
              <a:lnSpc>
                <a:spcPct val="100000"/>
              </a:lnSpc>
              <a:spcBef>
                <a:spcPts val="225"/>
              </a:spcBef>
              <a:buChar char="•"/>
              <a:tabLst>
                <a:tab pos="702945" algn="l"/>
              </a:tabLst>
            </a:pPr>
            <a:r>
              <a:rPr dirty="0" sz="2400" spc="-10">
                <a:latin typeface="Arial MT"/>
                <a:cs typeface="Arial MT"/>
              </a:rPr>
              <a:t>Studies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unable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prove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if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risk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exists</a:t>
            </a:r>
            <a:endParaRPr sz="2400">
              <a:latin typeface="Arial MT"/>
              <a:cs typeface="Arial MT"/>
            </a:endParaRPr>
          </a:p>
          <a:p>
            <a:pPr marL="18415">
              <a:lnSpc>
                <a:spcPct val="100000"/>
              </a:lnSpc>
              <a:spcBef>
                <a:spcPts val="1370"/>
              </a:spcBef>
            </a:pPr>
            <a:r>
              <a:rPr dirty="0" u="none" spc="-10" i="0">
                <a:latin typeface="Arial MT"/>
                <a:cs typeface="Arial MT"/>
              </a:rPr>
              <a:t>Lactation</a:t>
            </a:r>
          </a:p>
          <a:p>
            <a:pPr marL="245745" indent="-227329">
              <a:lnSpc>
                <a:spcPct val="100000"/>
              </a:lnSpc>
              <a:spcBef>
                <a:spcPts val="715"/>
              </a:spcBef>
              <a:buChar char="•"/>
              <a:tabLst>
                <a:tab pos="246379" algn="l"/>
              </a:tabLst>
            </a:pPr>
            <a:r>
              <a:rPr dirty="0" u="none" sz="2800" i="0">
                <a:latin typeface="Arial MT"/>
                <a:cs typeface="Arial MT"/>
              </a:rPr>
              <a:t>Contrast</a:t>
            </a:r>
            <a:r>
              <a:rPr dirty="0" u="none" sz="2800" spc="-16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media</a:t>
            </a:r>
            <a:r>
              <a:rPr dirty="0" u="none" sz="2800" spc="-9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can</a:t>
            </a:r>
            <a:r>
              <a:rPr dirty="0" u="none" sz="2800" spc="-155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be</a:t>
            </a:r>
            <a:r>
              <a:rPr dirty="0" u="none" sz="2800" spc="-165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excreted</a:t>
            </a:r>
            <a:r>
              <a:rPr dirty="0" u="none" sz="2800" spc="-150" i="0">
                <a:latin typeface="Arial MT"/>
                <a:cs typeface="Arial MT"/>
              </a:rPr>
              <a:t> </a:t>
            </a:r>
            <a:r>
              <a:rPr dirty="0" u="none" sz="2800" i="0">
                <a:latin typeface="Arial MT"/>
                <a:cs typeface="Arial MT"/>
              </a:rPr>
              <a:t>into</a:t>
            </a:r>
            <a:r>
              <a:rPr dirty="0" u="none" sz="2800" spc="-140" i="0">
                <a:latin typeface="Arial MT"/>
                <a:cs typeface="Arial MT"/>
              </a:rPr>
              <a:t> </a:t>
            </a:r>
            <a:r>
              <a:rPr dirty="0" u="none" sz="2800" spc="-10" i="0">
                <a:latin typeface="Arial MT"/>
                <a:cs typeface="Arial MT"/>
              </a:rPr>
              <a:t>breast</a:t>
            </a:r>
            <a:r>
              <a:rPr dirty="0" u="none" sz="2800" spc="-185" i="0">
                <a:latin typeface="Arial MT"/>
                <a:cs typeface="Arial MT"/>
              </a:rPr>
              <a:t> </a:t>
            </a:r>
            <a:r>
              <a:rPr dirty="0" u="none" sz="2800" spc="-20" i="0">
                <a:latin typeface="Arial MT"/>
                <a:cs typeface="Arial MT"/>
              </a:rPr>
              <a:t>milk</a:t>
            </a:r>
            <a:endParaRPr sz="2800">
              <a:latin typeface="Arial MT"/>
              <a:cs typeface="Arial MT"/>
            </a:endParaRPr>
          </a:p>
          <a:p>
            <a:pPr lvl="1" marL="703580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704215" algn="l"/>
              </a:tabLst>
            </a:pPr>
            <a:r>
              <a:rPr dirty="0" sz="2600">
                <a:latin typeface="Arial MT"/>
                <a:cs typeface="Arial MT"/>
              </a:rPr>
              <a:t>Infant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absorbed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dose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=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0.01%</a:t>
            </a:r>
            <a:endParaRPr sz="2600">
              <a:latin typeface="Arial MT"/>
              <a:cs typeface="Arial MT"/>
            </a:endParaRPr>
          </a:p>
          <a:p>
            <a:pPr lvl="1" marL="70358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704215" algn="l"/>
              </a:tabLst>
            </a:pPr>
            <a:r>
              <a:rPr dirty="0" sz="2600">
                <a:latin typeface="Arial MT"/>
                <a:cs typeface="Arial MT"/>
              </a:rPr>
              <a:t>Safe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continue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breastfeeding</a:t>
            </a:r>
            <a:endParaRPr sz="2600">
              <a:latin typeface="Arial MT"/>
              <a:cs typeface="Arial MT"/>
            </a:endParaRPr>
          </a:p>
          <a:p>
            <a:pPr lvl="2" marL="1159510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1160145" algn="l"/>
              </a:tabLst>
            </a:pPr>
            <a:r>
              <a:rPr dirty="0" sz="2400">
                <a:latin typeface="Arial MT"/>
                <a:cs typeface="Arial MT"/>
              </a:rPr>
              <a:t>Option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abstain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24hours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6430" rIns="0" bIns="0" rtlCol="0" vert="horz">
            <a:spAutoFit/>
          </a:bodyPr>
          <a:lstStyle/>
          <a:p>
            <a:pPr marL="6858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60"/>
              <a:t> </a:t>
            </a:r>
            <a:r>
              <a:rPr dirty="0" spc="-25"/>
              <a:t>7.3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5729"/>
            <a:ext cx="10260965" cy="328295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Iodinated</a:t>
            </a:r>
            <a:r>
              <a:rPr dirty="0" sz="3200" spc="-1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contrast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reactions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(aka.</a:t>
            </a:r>
            <a:r>
              <a:rPr dirty="0" sz="3200" spc="-1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adverse</a:t>
            </a:r>
            <a:r>
              <a:rPr dirty="0" sz="3200" spc="-1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effects)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can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be </a:t>
            </a:r>
            <a:r>
              <a:rPr dirty="0" sz="3200">
                <a:latin typeface="Arial MT"/>
                <a:cs typeface="Arial MT"/>
              </a:rPr>
              <a:t>broadly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categorized</a:t>
            </a:r>
            <a:r>
              <a:rPr dirty="0" sz="3200" spc="-21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as:</a:t>
            </a:r>
            <a:endParaRPr sz="32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750"/>
              </a:spcBef>
              <a:buAutoNum type="arabicPeriod"/>
              <a:tabLst>
                <a:tab pos="527685" algn="l"/>
              </a:tabLst>
            </a:pPr>
            <a:r>
              <a:rPr dirty="0" sz="2800" spc="-10">
                <a:latin typeface="Arial MT"/>
                <a:cs typeface="Arial MT"/>
              </a:rPr>
              <a:t>Subjective/Normal</a:t>
            </a:r>
            <a:endParaRPr sz="28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700"/>
              </a:spcBef>
              <a:buAutoNum type="arabicPeriod"/>
              <a:tabLst>
                <a:tab pos="527685" algn="l"/>
              </a:tabLst>
            </a:pPr>
            <a:r>
              <a:rPr dirty="0" sz="2800" spc="-10">
                <a:latin typeface="Arial MT"/>
                <a:cs typeface="Arial MT"/>
              </a:rPr>
              <a:t>Chemotoxic</a:t>
            </a:r>
            <a:endParaRPr sz="28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700"/>
              </a:spcBef>
              <a:buAutoNum type="arabicPeriod"/>
              <a:tabLst>
                <a:tab pos="527685" algn="l"/>
              </a:tabLst>
            </a:pPr>
            <a:r>
              <a:rPr dirty="0" sz="2800" spc="-10">
                <a:latin typeface="Arial MT"/>
                <a:cs typeface="Arial MT"/>
              </a:rPr>
              <a:t>Idiosyncratic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85546" rIns="0" bIns="0" rtlCol="0" vert="horz">
            <a:spAutoFit/>
          </a:bodyPr>
          <a:lstStyle/>
          <a:p>
            <a:pPr marL="19685">
              <a:lnSpc>
                <a:spcPct val="100000"/>
              </a:lnSpc>
              <a:spcBef>
                <a:spcPts val="100"/>
              </a:spcBef>
            </a:pPr>
            <a:r>
              <a:rPr dirty="0"/>
              <a:t>Subjective</a:t>
            </a:r>
            <a:r>
              <a:rPr dirty="0" spc="-145"/>
              <a:t> </a:t>
            </a:r>
            <a:r>
              <a:rPr dirty="0"/>
              <a:t>Responses</a:t>
            </a:r>
            <a:r>
              <a:rPr dirty="0" spc="-135"/>
              <a:t> </a:t>
            </a:r>
            <a:r>
              <a:rPr dirty="0"/>
              <a:t>to</a:t>
            </a:r>
            <a:r>
              <a:rPr dirty="0" spc="-80"/>
              <a:t> </a:t>
            </a:r>
            <a:r>
              <a:rPr dirty="0"/>
              <a:t>IV</a:t>
            </a:r>
            <a:r>
              <a:rPr dirty="0" spc="-65"/>
              <a:t> </a:t>
            </a:r>
            <a:r>
              <a:rPr dirty="0" spc="-10"/>
              <a:t>Contrast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0234" y="1712163"/>
            <a:ext cx="9182100" cy="4253865"/>
          </a:xfrm>
          <a:prstGeom prst="rect">
            <a:avLst/>
          </a:prstGeom>
        </p:spPr>
        <p:txBody>
          <a:bodyPr wrap="square" lIns="0" tIns="149225" rIns="0" bIns="0" rtlCol="0" vert="horz">
            <a:spAutoFit/>
          </a:bodyPr>
          <a:lstStyle/>
          <a:p>
            <a:pPr marL="18415" marR="5080">
              <a:lnSpc>
                <a:spcPct val="70100"/>
              </a:lnSpc>
              <a:spcBef>
                <a:spcPts val="1175"/>
              </a:spcBef>
            </a:pPr>
            <a:r>
              <a:rPr dirty="0" sz="3000" b="1">
                <a:latin typeface="Arial"/>
                <a:cs typeface="Arial"/>
              </a:rPr>
              <a:t>Normal</a:t>
            </a:r>
            <a:r>
              <a:rPr dirty="0" sz="3000" spc="-120" b="1">
                <a:latin typeface="Arial"/>
                <a:cs typeface="Arial"/>
              </a:rPr>
              <a:t> </a:t>
            </a:r>
            <a:r>
              <a:rPr dirty="0" sz="3000">
                <a:latin typeface="Arial MT"/>
                <a:cs typeface="Arial MT"/>
              </a:rPr>
              <a:t>responses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injection</a:t>
            </a:r>
            <a:r>
              <a:rPr dirty="0" sz="3000" spc="-11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IV</a:t>
            </a:r>
            <a:r>
              <a:rPr dirty="0" sz="3000" spc="-1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contrast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(aka.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 spc="-20">
                <a:latin typeface="Arial MT"/>
                <a:cs typeface="Arial MT"/>
              </a:rPr>
              <a:t>side </a:t>
            </a:r>
            <a:r>
              <a:rPr dirty="0" sz="3000" spc="-10">
                <a:latin typeface="Arial MT"/>
                <a:cs typeface="Arial MT"/>
              </a:rPr>
              <a:t>effects):</a:t>
            </a:r>
            <a:endParaRPr sz="3000">
              <a:latin typeface="Arial MT"/>
              <a:cs typeface="Arial MT"/>
            </a:endParaRPr>
          </a:p>
          <a:p>
            <a:pPr marL="247015" indent="-234950">
              <a:lnSpc>
                <a:spcPts val="2940"/>
              </a:lnSpc>
              <a:buSzPct val="67307"/>
              <a:buChar char="◦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Feeling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heat/warmth</a:t>
            </a:r>
            <a:endParaRPr sz="2600">
              <a:latin typeface="Arial MT"/>
              <a:cs typeface="Arial MT"/>
            </a:endParaRPr>
          </a:p>
          <a:p>
            <a:pPr lvl="1" marL="1161415" indent="-292100">
              <a:lnSpc>
                <a:spcPts val="2625"/>
              </a:lnSpc>
              <a:buFont typeface="Arial MT"/>
              <a:buChar char="◦"/>
              <a:tabLst>
                <a:tab pos="1161415" algn="l"/>
              </a:tabLst>
            </a:pPr>
            <a:r>
              <a:rPr dirty="0" sz="2200" spc="-10" i="1">
                <a:latin typeface="Arial"/>
                <a:cs typeface="Arial"/>
              </a:rPr>
              <a:t>Causes</a:t>
            </a:r>
            <a:r>
              <a:rPr dirty="0" sz="2200" spc="-12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a</a:t>
            </a:r>
            <a:r>
              <a:rPr dirty="0" sz="2200" spc="-13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“voiding”</a:t>
            </a:r>
            <a:r>
              <a:rPr dirty="0" sz="2200" spc="-10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sensation</a:t>
            </a:r>
            <a:endParaRPr sz="2200">
              <a:latin typeface="Arial"/>
              <a:cs typeface="Arial"/>
            </a:endParaRPr>
          </a:p>
          <a:p>
            <a:pPr marL="247015" indent="-234950">
              <a:lnSpc>
                <a:spcPct val="100000"/>
              </a:lnSpc>
              <a:spcBef>
                <a:spcPts val="95"/>
              </a:spcBef>
              <a:buSzPct val="67307"/>
              <a:buChar char="◦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Mild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flushing</a:t>
            </a:r>
            <a:endParaRPr sz="2600">
              <a:latin typeface="Arial MT"/>
              <a:cs typeface="Arial MT"/>
            </a:endParaRPr>
          </a:p>
          <a:p>
            <a:pPr marL="247015" indent="-234950">
              <a:lnSpc>
                <a:spcPct val="100000"/>
              </a:lnSpc>
              <a:spcBef>
                <a:spcPts val="100"/>
              </a:spcBef>
              <a:buSzPct val="67307"/>
              <a:buChar char="◦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Metallic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taste</a:t>
            </a:r>
            <a:endParaRPr sz="2600">
              <a:latin typeface="Arial MT"/>
              <a:cs typeface="Arial MT"/>
            </a:endParaRPr>
          </a:p>
          <a:p>
            <a:pPr marL="247015" indent="-234950">
              <a:lnSpc>
                <a:spcPct val="100000"/>
              </a:lnSpc>
              <a:spcBef>
                <a:spcPts val="95"/>
              </a:spcBef>
              <a:buSzPct val="67307"/>
              <a:buChar char="◦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Nausea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and/or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vomiting</a:t>
            </a:r>
            <a:endParaRPr sz="2600">
              <a:latin typeface="Arial MT"/>
              <a:cs typeface="Arial MT"/>
            </a:endParaRPr>
          </a:p>
          <a:p>
            <a:pPr marL="18415">
              <a:lnSpc>
                <a:spcPts val="3595"/>
              </a:lnSpc>
              <a:spcBef>
                <a:spcPts val="690"/>
              </a:spcBef>
            </a:pPr>
            <a:r>
              <a:rPr dirty="0" sz="3000">
                <a:latin typeface="Arial MT"/>
                <a:cs typeface="Arial MT"/>
              </a:rPr>
              <a:t>Symptoms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are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generally</a:t>
            </a:r>
            <a:r>
              <a:rPr dirty="0" sz="3000" spc="-1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very</a:t>
            </a:r>
            <a:r>
              <a:rPr dirty="0" sz="3000" spc="-2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brief</a:t>
            </a:r>
            <a:endParaRPr sz="3000">
              <a:latin typeface="Arial MT"/>
              <a:cs typeface="Arial MT"/>
            </a:endParaRPr>
          </a:p>
          <a:p>
            <a:pPr marL="247015" indent="-228600">
              <a:lnSpc>
                <a:spcPts val="3115"/>
              </a:lnSpc>
              <a:buChar char="•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Anxiety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may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1240">
                <a:latin typeface="Arial MT"/>
                <a:cs typeface="Arial MT"/>
              </a:rPr>
              <a:t>↑</a:t>
            </a:r>
            <a:r>
              <a:rPr dirty="0" sz="2600" spc="-80">
                <a:latin typeface="Arial MT"/>
                <a:cs typeface="Arial MT"/>
              </a:rPr>
              <a:t>p</a:t>
            </a:r>
            <a:r>
              <a:rPr dirty="0" sz="2600" spc="-75">
                <a:latin typeface="Arial MT"/>
                <a:cs typeface="Arial MT"/>
              </a:rPr>
              <a:t>r</a:t>
            </a:r>
            <a:r>
              <a:rPr dirty="0" sz="2600" spc="-65">
                <a:latin typeface="Arial MT"/>
                <a:cs typeface="Arial MT"/>
              </a:rPr>
              <a:t>o</a:t>
            </a:r>
            <a:r>
              <a:rPr dirty="0" sz="2600" spc="-55">
                <a:latin typeface="Arial MT"/>
                <a:cs typeface="Arial MT"/>
              </a:rPr>
              <a:t>b</a:t>
            </a:r>
            <a:r>
              <a:rPr dirty="0" sz="2600" spc="-70">
                <a:latin typeface="Arial MT"/>
                <a:cs typeface="Arial MT"/>
              </a:rPr>
              <a:t>ab</a:t>
            </a:r>
            <a:r>
              <a:rPr dirty="0" sz="2600" spc="-75">
                <a:latin typeface="Arial MT"/>
                <a:cs typeface="Arial MT"/>
              </a:rPr>
              <a:t>ili</a:t>
            </a:r>
            <a:r>
              <a:rPr dirty="0" sz="2600" spc="-95">
                <a:latin typeface="Arial MT"/>
                <a:cs typeface="Arial MT"/>
              </a:rPr>
              <a:t>t</a:t>
            </a:r>
            <a:r>
              <a:rPr dirty="0" sz="2600" spc="-70">
                <a:latin typeface="Arial MT"/>
                <a:cs typeface="Arial MT"/>
              </a:rPr>
              <a:t>y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reactions</a:t>
            </a:r>
            <a:endParaRPr sz="2600">
              <a:latin typeface="Arial MT"/>
              <a:cs typeface="Arial MT"/>
            </a:endParaRPr>
          </a:p>
          <a:p>
            <a:pPr lvl="1" marL="704215" marR="641350" indent="-228600">
              <a:lnSpc>
                <a:spcPct val="70000"/>
              </a:lnSpc>
              <a:spcBef>
                <a:spcPts val="860"/>
              </a:spcBef>
              <a:buChar char="•"/>
              <a:tabLst>
                <a:tab pos="704215" algn="l"/>
              </a:tabLst>
            </a:pPr>
            <a:r>
              <a:rPr dirty="0" sz="2200" spc="-10">
                <a:latin typeface="Arial MT"/>
                <a:cs typeface="Arial MT"/>
              </a:rPr>
              <a:t>Patients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should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always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be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informed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normal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responses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u="heavy" sz="2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prior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to </a:t>
            </a:r>
            <a:r>
              <a:rPr dirty="0" sz="2200" spc="-20">
                <a:latin typeface="Arial MT"/>
                <a:cs typeface="Arial MT"/>
              </a:rPr>
              <a:t>administration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contrast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0814" rIns="0" bIns="0" rtlCol="0" vert="horz">
            <a:spAutoFit/>
          </a:bodyPr>
          <a:lstStyle/>
          <a:p>
            <a:pPr marL="44450">
              <a:lnSpc>
                <a:spcPct val="100000"/>
              </a:lnSpc>
              <a:spcBef>
                <a:spcPts val="100"/>
              </a:spcBef>
            </a:pPr>
            <a:r>
              <a:rPr dirty="0"/>
              <a:t>Chemotoxic</a:t>
            </a:r>
            <a:r>
              <a:rPr dirty="0" spc="-120"/>
              <a:t> </a:t>
            </a:r>
            <a:r>
              <a:rPr dirty="0"/>
              <a:t>Responses</a:t>
            </a:r>
            <a:r>
              <a:rPr dirty="0" spc="-75"/>
              <a:t> </a:t>
            </a:r>
            <a:r>
              <a:rPr dirty="0"/>
              <a:t>to</a:t>
            </a:r>
            <a:r>
              <a:rPr dirty="0" spc="-35"/>
              <a:t> </a:t>
            </a:r>
            <a:r>
              <a:rPr dirty="0"/>
              <a:t>IV</a:t>
            </a:r>
            <a:r>
              <a:rPr dirty="0" spc="-25"/>
              <a:t> </a:t>
            </a:r>
            <a:r>
              <a:rPr dirty="0" spc="-10"/>
              <a:t>Contrast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891539" y="1795729"/>
            <a:ext cx="9567545" cy="385317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38100" marR="304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Result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from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physiochemical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properties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contrast </a:t>
            </a:r>
            <a:r>
              <a:rPr dirty="0" sz="3200">
                <a:latin typeface="Arial MT"/>
                <a:cs typeface="Arial MT"/>
              </a:rPr>
              <a:t>media,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dose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&amp;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speed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injection.</a:t>
            </a:r>
            <a:endParaRPr sz="3200">
              <a:latin typeface="Arial MT"/>
              <a:cs typeface="Arial MT"/>
            </a:endParaRPr>
          </a:p>
          <a:p>
            <a:pPr marL="265430" marR="106045" indent="-227329">
              <a:lnSpc>
                <a:spcPts val="3000"/>
              </a:lnSpc>
              <a:spcBef>
                <a:spcPts val="1590"/>
              </a:spcBef>
              <a:buChar char="•"/>
              <a:tabLst>
                <a:tab pos="266700" algn="l"/>
              </a:tabLst>
            </a:pPr>
            <a:r>
              <a:rPr dirty="0" sz="2800" spc="-10">
                <a:latin typeface="Arial MT"/>
                <a:cs typeface="Arial MT"/>
              </a:rPr>
              <a:t>Includes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hemodynamic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disturbances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injuries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organs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or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vessels</a:t>
            </a:r>
            <a:endParaRPr sz="2800">
              <a:latin typeface="Arial MT"/>
              <a:cs typeface="Arial MT"/>
            </a:endParaRPr>
          </a:p>
          <a:p>
            <a:pPr lvl="1" marL="723900" indent="-228600">
              <a:lnSpc>
                <a:spcPct val="100000"/>
              </a:lnSpc>
              <a:spcBef>
                <a:spcPts val="160"/>
              </a:spcBef>
              <a:buChar char="•"/>
              <a:tabLst>
                <a:tab pos="723900" algn="l"/>
              </a:tabLst>
            </a:pPr>
            <a:r>
              <a:rPr dirty="0" sz="2600" spc="-10">
                <a:latin typeface="Arial MT"/>
                <a:cs typeface="Arial MT"/>
              </a:rPr>
              <a:t>Examples:</a:t>
            </a:r>
            <a:endParaRPr sz="2600">
              <a:latin typeface="Arial MT"/>
              <a:cs typeface="Arial MT"/>
            </a:endParaRPr>
          </a:p>
          <a:p>
            <a:pPr lvl="2" marL="1178560" indent="-226060">
              <a:lnSpc>
                <a:spcPct val="100000"/>
              </a:lnSpc>
              <a:spcBef>
                <a:spcPts val="210"/>
              </a:spcBef>
              <a:buChar char="•"/>
              <a:tabLst>
                <a:tab pos="1178560" algn="l"/>
              </a:tabLst>
            </a:pPr>
            <a:r>
              <a:rPr dirty="0" sz="2400">
                <a:latin typeface="Arial MT"/>
                <a:cs typeface="Arial MT"/>
              </a:rPr>
              <a:t>Pain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site</a:t>
            </a:r>
            <a:endParaRPr sz="2400">
              <a:latin typeface="Arial MT"/>
              <a:cs typeface="Arial MT"/>
            </a:endParaRPr>
          </a:p>
          <a:p>
            <a:pPr lvl="2" marL="1178560" indent="-226060">
              <a:lnSpc>
                <a:spcPct val="100000"/>
              </a:lnSpc>
              <a:spcBef>
                <a:spcPts val="195"/>
              </a:spcBef>
              <a:buChar char="•"/>
              <a:tabLst>
                <a:tab pos="1178560" algn="l"/>
              </a:tabLst>
            </a:pPr>
            <a:r>
              <a:rPr dirty="0" sz="2400" spc="-10">
                <a:latin typeface="Arial MT"/>
                <a:cs typeface="Arial MT"/>
              </a:rPr>
              <a:t>Contrast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induced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nephropathy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(CIN)</a:t>
            </a:r>
            <a:endParaRPr sz="2400">
              <a:latin typeface="Arial MT"/>
              <a:cs typeface="Arial MT"/>
            </a:endParaRPr>
          </a:p>
          <a:p>
            <a:pPr lvl="3" marL="1638300" indent="-228600">
              <a:lnSpc>
                <a:spcPct val="100000"/>
              </a:lnSpc>
              <a:spcBef>
                <a:spcPts val="215"/>
              </a:spcBef>
              <a:buChar char="•"/>
              <a:tabLst>
                <a:tab pos="1638300" algn="l"/>
              </a:tabLst>
            </a:pP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condition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disease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affecting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kidney</a:t>
            </a:r>
            <a:endParaRPr sz="2200">
              <a:latin typeface="Arial MT"/>
              <a:cs typeface="Arial MT"/>
            </a:endParaRPr>
          </a:p>
          <a:p>
            <a:pPr lvl="3" marL="1638300" indent="-228600">
              <a:lnSpc>
                <a:spcPct val="100000"/>
              </a:lnSpc>
              <a:spcBef>
                <a:spcPts val="190"/>
              </a:spcBef>
              <a:buChar char="•"/>
              <a:tabLst>
                <a:tab pos="1638300" algn="l"/>
              </a:tabLst>
            </a:pPr>
            <a:r>
              <a:rPr dirty="0" sz="2200">
                <a:latin typeface="Arial MT"/>
                <a:cs typeface="Arial MT"/>
              </a:rPr>
              <a:t>CIN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3</a:t>
            </a:r>
            <a:r>
              <a:rPr dirty="0" baseline="17241" sz="2175">
                <a:latin typeface="Arial MT"/>
                <a:cs typeface="Arial MT"/>
              </a:rPr>
              <a:t>rd</a:t>
            </a:r>
            <a:r>
              <a:rPr dirty="0" baseline="17241" sz="2175" spc="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leading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cause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ARF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(acute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renal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failure)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8765" rIns="0" bIns="0" rtlCol="0" vert="horz">
            <a:spAutoFit/>
          </a:bodyPr>
          <a:lstStyle/>
          <a:p>
            <a:pPr marL="93345">
              <a:lnSpc>
                <a:spcPct val="100000"/>
              </a:lnSpc>
              <a:spcBef>
                <a:spcPts val="105"/>
              </a:spcBef>
            </a:pPr>
            <a:r>
              <a:rPr dirty="0" spc="-25"/>
              <a:t>CIN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5729"/>
            <a:ext cx="9614535" cy="429641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27305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Acute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impairment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renal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function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resulting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from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the </a:t>
            </a:r>
            <a:r>
              <a:rPr dirty="0" sz="3200" spc="-10">
                <a:latin typeface="Arial MT"/>
                <a:cs typeface="Arial MT"/>
              </a:rPr>
              <a:t>administration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IV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contrast.</a:t>
            </a:r>
            <a:endParaRPr sz="3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85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Elevated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SeCR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within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24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hours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administration</a:t>
            </a:r>
            <a:endParaRPr sz="26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31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May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take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up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48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hours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SeCR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levels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rise</a:t>
            </a:r>
            <a:endParaRPr sz="20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20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Levels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should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return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normal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within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7→10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days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29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Incidence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CIN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is: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310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1→6%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low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risk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patients</a:t>
            </a:r>
            <a:endParaRPr sz="20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50%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high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risk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patients</a:t>
            </a:r>
            <a:endParaRPr sz="2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69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May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cause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 need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temporary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chronic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dialysis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treatments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69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Increases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risk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death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from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65">
                <a:latin typeface="Arial MT"/>
                <a:cs typeface="Arial MT"/>
              </a:rPr>
              <a:t>non-</a:t>
            </a:r>
            <a:r>
              <a:rPr dirty="0" sz="2600">
                <a:latin typeface="Arial MT"/>
                <a:cs typeface="Arial MT"/>
              </a:rPr>
              <a:t>renal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causes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8765" rIns="0" bIns="0" rtlCol="0" vert="horz">
            <a:spAutoFit/>
          </a:bodyPr>
          <a:lstStyle/>
          <a:p>
            <a:pPr marL="68580">
              <a:lnSpc>
                <a:spcPct val="100000"/>
              </a:lnSpc>
              <a:spcBef>
                <a:spcPts val="105"/>
              </a:spcBef>
            </a:pPr>
            <a:r>
              <a:rPr dirty="0"/>
              <a:t>CIN</a:t>
            </a:r>
            <a:r>
              <a:rPr dirty="0" spc="-30"/>
              <a:t> </a:t>
            </a:r>
            <a:r>
              <a:rPr dirty="0"/>
              <a:t>Risk</a:t>
            </a:r>
            <a:r>
              <a:rPr dirty="0" spc="-45"/>
              <a:t> </a:t>
            </a:r>
            <a:r>
              <a:rPr dirty="0" spc="-10"/>
              <a:t>Factors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29639" y="1741423"/>
            <a:ext cx="9865360" cy="4142104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R="939800">
              <a:lnSpc>
                <a:spcPts val="2700"/>
              </a:lnSpc>
              <a:spcBef>
                <a:spcPts val="735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following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conditions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factors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predispose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pt.’s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480">
                <a:latin typeface="Arial MT"/>
                <a:cs typeface="Arial MT"/>
              </a:rPr>
              <a:t>↑</a:t>
            </a:r>
            <a:r>
              <a:rPr dirty="0" sz="2800" spc="-10">
                <a:latin typeface="Arial MT"/>
                <a:cs typeface="Arial MT"/>
              </a:rPr>
              <a:t> likelihood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developing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CIN: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15"/>
              </a:spcBef>
            </a:pP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Diabetes</a:t>
            </a:r>
            <a:r>
              <a:rPr dirty="0" u="heavy" sz="3200" spc="-15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Mellitus</a:t>
            </a:r>
            <a:endParaRPr sz="3200">
              <a:latin typeface="Arial"/>
              <a:cs typeface="Arial"/>
            </a:endParaRPr>
          </a:p>
          <a:p>
            <a:pPr marL="227965" indent="-227965">
              <a:lnSpc>
                <a:spcPct val="100000"/>
              </a:lnSpc>
              <a:spcBef>
                <a:spcPts val="405"/>
              </a:spcBef>
              <a:buSzPct val="63461"/>
              <a:buChar char="◦"/>
              <a:tabLst>
                <a:tab pos="227965" algn="l"/>
              </a:tabLst>
            </a:pPr>
            <a:r>
              <a:rPr dirty="0" sz="2600">
                <a:latin typeface="Arial MT"/>
                <a:cs typeface="Arial MT"/>
              </a:rPr>
              <a:t>Considered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low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risk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 spc="-1045">
                <a:latin typeface="Arial MT"/>
                <a:cs typeface="Arial MT"/>
              </a:rPr>
              <a:t>(</a:t>
            </a:r>
            <a:r>
              <a:rPr dirty="0" sz="2600" spc="-315">
                <a:latin typeface="Arial MT"/>
                <a:cs typeface="Arial MT"/>
              </a:rPr>
              <a:t>↑</a:t>
            </a:r>
            <a:r>
              <a:rPr dirty="0" sz="2600" spc="-380">
                <a:latin typeface="Arial MT"/>
                <a:cs typeface="Arial MT"/>
              </a:rPr>
              <a:t>of</a:t>
            </a:r>
            <a:r>
              <a:rPr dirty="0" sz="2600" spc="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0.6%)</a:t>
            </a:r>
            <a:endParaRPr sz="2600">
              <a:latin typeface="Arial MT"/>
              <a:cs typeface="Arial MT"/>
            </a:endParaRPr>
          </a:p>
          <a:p>
            <a:pPr marL="227965" indent="-227965">
              <a:lnSpc>
                <a:spcPct val="100000"/>
              </a:lnSpc>
              <a:spcBef>
                <a:spcPts val="414"/>
              </a:spcBef>
              <a:buSzPct val="63461"/>
              <a:buChar char="◦"/>
              <a:tabLst>
                <a:tab pos="227965" algn="l"/>
              </a:tabLst>
            </a:pPr>
            <a:r>
              <a:rPr dirty="0" sz="2600">
                <a:latin typeface="Arial MT"/>
                <a:cs typeface="Arial MT"/>
              </a:rPr>
              <a:t>High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risk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if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coupled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preexisting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renal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impairment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1065">
                <a:latin typeface="Arial MT"/>
                <a:cs typeface="Arial MT"/>
              </a:rPr>
              <a:t>(</a:t>
            </a:r>
            <a:r>
              <a:rPr dirty="0" sz="2600" spc="-320">
                <a:latin typeface="Arial MT"/>
                <a:cs typeface="Arial MT"/>
              </a:rPr>
              <a:t>↑</a:t>
            </a:r>
            <a:r>
              <a:rPr dirty="0" sz="2600" spc="-385">
                <a:latin typeface="Arial MT"/>
                <a:cs typeface="Arial MT"/>
              </a:rPr>
              <a:t>of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19.7%)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80"/>
              </a:spcBef>
            </a:pP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Volume</a:t>
            </a:r>
            <a:r>
              <a:rPr dirty="0" u="heavy" sz="3200" spc="-1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heavy" sz="3200" spc="-7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Contrast</a:t>
            </a:r>
            <a:r>
              <a:rPr dirty="0" u="heavy" sz="3200" spc="-1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Material</a:t>
            </a:r>
            <a:endParaRPr sz="3200">
              <a:latin typeface="Arial"/>
              <a:cs typeface="Arial"/>
            </a:endParaRPr>
          </a:p>
          <a:p>
            <a:pPr algn="r" marL="227965" marR="6962775" indent="-227965">
              <a:lnSpc>
                <a:spcPts val="3105"/>
              </a:lnSpc>
              <a:spcBef>
                <a:spcPts val="400"/>
              </a:spcBef>
              <a:buSzPct val="63461"/>
              <a:buChar char="◦"/>
              <a:tabLst>
                <a:tab pos="227965" algn="l"/>
              </a:tabLst>
            </a:pPr>
            <a:r>
              <a:rPr dirty="0" sz="2600">
                <a:latin typeface="Arial MT"/>
                <a:cs typeface="Arial MT"/>
              </a:rPr>
              <a:t>Direct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relationship</a:t>
            </a:r>
            <a:endParaRPr sz="2600">
              <a:latin typeface="Arial MT"/>
              <a:cs typeface="Arial MT"/>
            </a:endParaRPr>
          </a:p>
          <a:p>
            <a:pPr algn="r" lvl="1" marL="227965" marR="7014845" indent="-227965">
              <a:lnSpc>
                <a:spcPts val="2625"/>
              </a:lnSpc>
              <a:buSzPct val="75000"/>
              <a:buChar char="◦"/>
              <a:tabLst>
                <a:tab pos="227965" algn="l"/>
              </a:tabLst>
            </a:pPr>
            <a:r>
              <a:rPr dirty="0" sz="2200" spc="-245">
                <a:latin typeface="Arial MT"/>
                <a:cs typeface="Arial MT"/>
              </a:rPr>
              <a:t>↑Volume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 </a:t>
            </a:r>
            <a:r>
              <a:rPr dirty="0" sz="2200" spc="-35">
                <a:latin typeface="Arial MT"/>
                <a:cs typeface="Arial MT"/>
              </a:rPr>
              <a:t>↑risk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90"/>
              </a:spcBef>
            </a:pPr>
            <a:r>
              <a:rPr dirty="0" sz="2600" spc="-50">
                <a:latin typeface="Microsoft Sans Serif"/>
                <a:cs typeface="Microsoft Sans Serif"/>
              </a:rPr>
              <a:t>◦</a:t>
            </a:r>
            <a:endParaRPr sz="2600">
              <a:latin typeface="Microsoft Sans Serif"/>
              <a:cs typeface="Microsoft Sans Serif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8239" y="5582411"/>
            <a:ext cx="9105900" cy="288035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86689" rIns="0" bIns="0" rtlCol="0" vert="horz">
            <a:spAutoFit/>
          </a:bodyPr>
          <a:lstStyle/>
          <a:p>
            <a:pPr marL="36830">
              <a:lnSpc>
                <a:spcPct val="100000"/>
              </a:lnSpc>
              <a:spcBef>
                <a:spcPts val="100"/>
              </a:spcBef>
            </a:pPr>
            <a:r>
              <a:rPr dirty="0"/>
              <a:t>Other</a:t>
            </a:r>
            <a:r>
              <a:rPr dirty="0" spc="-20"/>
              <a:t> </a:t>
            </a:r>
            <a:r>
              <a:rPr dirty="0"/>
              <a:t>CIN Risk</a:t>
            </a:r>
            <a:r>
              <a:rPr dirty="0" spc="-55"/>
              <a:t> </a:t>
            </a:r>
            <a:r>
              <a:rPr dirty="0" spc="-10"/>
              <a:t>Factors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78105" rIns="0" bIns="0" rtlCol="0" vert="horz">
            <a:spAutoFit/>
          </a:bodyPr>
          <a:lstStyle/>
          <a:p>
            <a:pPr marL="18415">
              <a:lnSpc>
                <a:spcPct val="100000"/>
              </a:lnSpc>
              <a:spcBef>
                <a:spcPts val="615"/>
              </a:spcBef>
            </a:pPr>
            <a:r>
              <a:rPr dirty="0" spc="-10"/>
              <a:t>Dehydration</a:t>
            </a:r>
          </a:p>
          <a:p>
            <a:pPr marL="247015" indent="-234950">
              <a:lnSpc>
                <a:spcPct val="100000"/>
              </a:lnSpc>
              <a:spcBef>
                <a:spcPts val="420"/>
              </a:spcBef>
              <a:buSzPct val="67307"/>
              <a:buChar char="◦"/>
              <a:tabLst>
                <a:tab pos="247015" algn="l"/>
              </a:tabLst>
            </a:pPr>
            <a:r>
              <a:rPr dirty="0" u="none" sz="2600" spc="-1110" i="0">
                <a:latin typeface="Arial MT"/>
                <a:cs typeface="Arial MT"/>
              </a:rPr>
              <a:t>↑</a:t>
            </a:r>
            <a:r>
              <a:rPr dirty="0" u="none" sz="2600" spc="-90" i="0">
                <a:latin typeface="Arial MT"/>
                <a:cs typeface="Arial MT"/>
              </a:rPr>
              <a:t>ri</a:t>
            </a:r>
            <a:r>
              <a:rPr dirty="0" u="none" sz="2600" spc="-80" i="0">
                <a:latin typeface="Arial MT"/>
                <a:cs typeface="Arial MT"/>
              </a:rPr>
              <a:t>s</a:t>
            </a:r>
            <a:r>
              <a:rPr dirty="0" u="none" sz="2600" spc="-180" i="0">
                <a:latin typeface="Arial MT"/>
                <a:cs typeface="Arial MT"/>
              </a:rPr>
              <a:t>k</a:t>
            </a:r>
            <a:endParaRPr sz="2600">
              <a:latin typeface="Arial MT"/>
              <a:cs typeface="Arial MT"/>
            </a:endParaRPr>
          </a:p>
          <a:p>
            <a:pPr marL="247015" marR="5080" indent="-234950">
              <a:lnSpc>
                <a:spcPts val="2500"/>
              </a:lnSpc>
              <a:spcBef>
                <a:spcPts val="969"/>
              </a:spcBef>
              <a:buSzPct val="67307"/>
              <a:buChar char="◦"/>
              <a:tabLst>
                <a:tab pos="247015" algn="l"/>
              </a:tabLst>
            </a:pPr>
            <a:r>
              <a:rPr dirty="0" u="none" sz="2600" i="0">
                <a:latin typeface="Arial MT"/>
                <a:cs typeface="Arial MT"/>
              </a:rPr>
              <a:t>Affiliated</a:t>
            </a:r>
            <a:r>
              <a:rPr dirty="0" u="none" sz="2600" spc="-55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with</a:t>
            </a:r>
            <a:r>
              <a:rPr dirty="0" u="none" sz="2600" spc="-50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a</a:t>
            </a:r>
            <a:r>
              <a:rPr dirty="0" u="none" sz="2600" spc="-65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higher</a:t>
            </a:r>
            <a:r>
              <a:rPr dirty="0" u="none" sz="2600" spc="-60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incidence</a:t>
            </a:r>
            <a:r>
              <a:rPr dirty="0" u="none" sz="2600" spc="-105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of</a:t>
            </a:r>
            <a:r>
              <a:rPr dirty="0" u="none" sz="2600" spc="-45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CIN</a:t>
            </a:r>
            <a:r>
              <a:rPr dirty="0" u="none" sz="2600" spc="-95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in</a:t>
            </a:r>
            <a:r>
              <a:rPr dirty="0" u="none" sz="2600" spc="-45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pt.’s</a:t>
            </a:r>
            <a:r>
              <a:rPr dirty="0" u="none" sz="2600" spc="-50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presenting</a:t>
            </a:r>
            <a:r>
              <a:rPr dirty="0" u="none" sz="2600" spc="-100" i="0">
                <a:latin typeface="Arial MT"/>
                <a:cs typeface="Arial MT"/>
              </a:rPr>
              <a:t> </a:t>
            </a:r>
            <a:r>
              <a:rPr dirty="0" u="none" sz="2600" spc="-20" i="0">
                <a:latin typeface="Arial MT"/>
                <a:cs typeface="Arial MT"/>
              </a:rPr>
              <a:t>with </a:t>
            </a:r>
            <a:r>
              <a:rPr dirty="0" u="none" sz="2600" i="0">
                <a:latin typeface="Arial MT"/>
                <a:cs typeface="Arial MT"/>
              </a:rPr>
              <a:t>Multiple</a:t>
            </a:r>
            <a:r>
              <a:rPr dirty="0" u="none" sz="2600" spc="-80" i="0">
                <a:latin typeface="Arial MT"/>
                <a:cs typeface="Arial MT"/>
              </a:rPr>
              <a:t> </a:t>
            </a:r>
            <a:r>
              <a:rPr dirty="0" u="none" sz="2600" spc="-10" i="0">
                <a:latin typeface="Arial MT"/>
                <a:cs typeface="Arial MT"/>
              </a:rPr>
              <a:t>Myeloma</a:t>
            </a:r>
            <a:endParaRPr sz="2600">
              <a:latin typeface="Arial MT"/>
              <a:cs typeface="Arial MT"/>
            </a:endParaRPr>
          </a:p>
          <a:p>
            <a:pPr marL="18415">
              <a:lnSpc>
                <a:spcPct val="100000"/>
              </a:lnSpc>
              <a:spcBef>
                <a:spcPts val="1605"/>
              </a:spcBef>
            </a:pPr>
            <a:r>
              <a:rPr dirty="0" u="none"/>
              <a:t>Special</a:t>
            </a:r>
            <a:r>
              <a:rPr dirty="0" u="none" spc="-145"/>
              <a:t> </a:t>
            </a:r>
            <a:r>
              <a:rPr dirty="0" u="none" spc="-10"/>
              <a:t>considerations</a:t>
            </a:r>
          </a:p>
          <a:p>
            <a:pPr marL="247015" indent="-234950">
              <a:lnSpc>
                <a:spcPts val="3110"/>
              </a:lnSpc>
              <a:spcBef>
                <a:spcPts val="395"/>
              </a:spcBef>
              <a:buSzPct val="67307"/>
              <a:buChar char="◦"/>
              <a:tabLst>
                <a:tab pos="247015" algn="l"/>
              </a:tabLst>
            </a:pPr>
            <a:r>
              <a:rPr dirty="0" u="none" sz="2600" i="0">
                <a:latin typeface="Arial MT"/>
                <a:cs typeface="Arial MT"/>
              </a:rPr>
              <a:t>Other</a:t>
            </a:r>
            <a:r>
              <a:rPr dirty="0" u="none" sz="2600" spc="-45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possible</a:t>
            </a:r>
            <a:r>
              <a:rPr dirty="0" u="none" sz="2600" spc="-80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risk</a:t>
            </a:r>
            <a:r>
              <a:rPr dirty="0" u="none" sz="2600" spc="-65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factors for</a:t>
            </a:r>
            <a:r>
              <a:rPr dirty="0" u="none" sz="2600" spc="-30" i="0">
                <a:latin typeface="Arial MT"/>
                <a:cs typeface="Arial MT"/>
              </a:rPr>
              <a:t> </a:t>
            </a:r>
            <a:r>
              <a:rPr dirty="0" u="none" sz="2600" i="0">
                <a:latin typeface="Arial MT"/>
                <a:cs typeface="Arial MT"/>
              </a:rPr>
              <a:t>CIN</a:t>
            </a:r>
            <a:r>
              <a:rPr dirty="0" u="none" sz="2600" spc="-25" i="0">
                <a:latin typeface="Arial MT"/>
                <a:cs typeface="Arial MT"/>
              </a:rPr>
              <a:t> </a:t>
            </a:r>
            <a:r>
              <a:rPr dirty="0" u="none" sz="2600" spc="-10" i="0">
                <a:latin typeface="Arial MT"/>
                <a:cs typeface="Arial MT"/>
              </a:rPr>
              <a:t>include:</a:t>
            </a:r>
            <a:endParaRPr sz="2600">
              <a:latin typeface="Arial MT"/>
              <a:cs typeface="Arial MT"/>
            </a:endParaRPr>
          </a:p>
          <a:p>
            <a:pPr lvl="1" marL="704215" indent="-292100">
              <a:lnSpc>
                <a:spcPts val="2605"/>
              </a:lnSpc>
              <a:buChar char="◦"/>
              <a:tabLst>
                <a:tab pos="704215" algn="l"/>
              </a:tabLst>
            </a:pPr>
            <a:r>
              <a:rPr dirty="0" sz="2200" spc="-25">
                <a:latin typeface="Arial MT"/>
                <a:cs typeface="Arial MT"/>
              </a:rPr>
              <a:t>Age</a:t>
            </a:r>
            <a:endParaRPr sz="2200">
              <a:latin typeface="Arial MT"/>
              <a:cs typeface="Arial MT"/>
            </a:endParaRPr>
          </a:p>
          <a:p>
            <a:pPr lvl="1" marL="704215" indent="-292100">
              <a:lnSpc>
                <a:spcPts val="2615"/>
              </a:lnSpc>
              <a:buChar char="◦"/>
              <a:tabLst>
                <a:tab pos="704215" algn="l"/>
              </a:tabLst>
            </a:pPr>
            <a:r>
              <a:rPr dirty="0" sz="2200" spc="-10">
                <a:latin typeface="Arial MT"/>
                <a:cs typeface="Arial MT"/>
              </a:rPr>
              <a:t>Gender</a:t>
            </a:r>
            <a:endParaRPr sz="2200">
              <a:latin typeface="Arial MT"/>
              <a:cs typeface="Arial MT"/>
            </a:endParaRPr>
          </a:p>
          <a:p>
            <a:pPr lvl="2" marL="1161415" indent="-241300">
              <a:lnSpc>
                <a:spcPts val="2135"/>
              </a:lnSpc>
              <a:spcBef>
                <a:spcPts val="50"/>
              </a:spcBef>
              <a:buChar char="◦"/>
              <a:tabLst>
                <a:tab pos="1161415" algn="l"/>
              </a:tabLst>
            </a:pPr>
            <a:r>
              <a:rPr dirty="0" sz="1800">
                <a:latin typeface="Arial MT"/>
                <a:cs typeface="Arial MT"/>
              </a:rPr>
              <a:t>Increased</a:t>
            </a:r>
            <a:r>
              <a:rPr dirty="0" sz="1800" spc="-10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incidence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</a:t>
            </a:r>
            <a:r>
              <a:rPr dirty="0" sz="1800" spc="-105">
                <a:latin typeface="Arial MT"/>
                <a:cs typeface="Arial MT"/>
              </a:rPr>
              <a:t> </a:t>
            </a:r>
            <a:r>
              <a:rPr dirty="0" sz="1800" spc="-25">
                <a:latin typeface="Arial MT"/>
                <a:cs typeface="Arial MT"/>
              </a:rPr>
              <a:t>men</a:t>
            </a:r>
            <a:endParaRPr sz="1800">
              <a:latin typeface="Arial MT"/>
              <a:cs typeface="Arial MT"/>
            </a:endParaRPr>
          </a:p>
          <a:p>
            <a:pPr lvl="1" marL="704215" indent="-292100">
              <a:lnSpc>
                <a:spcPts val="2615"/>
              </a:lnSpc>
              <a:buChar char="◦"/>
              <a:tabLst>
                <a:tab pos="704215" algn="l"/>
              </a:tabLst>
            </a:pPr>
            <a:r>
              <a:rPr dirty="0" sz="2200" spc="-25">
                <a:latin typeface="Arial MT"/>
                <a:cs typeface="Arial MT"/>
              </a:rPr>
              <a:t>Atherosclerotic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disease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025" y="150317"/>
            <a:ext cx="442595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458210" algn="l"/>
              </a:tabLst>
            </a:pPr>
            <a:r>
              <a:rPr dirty="0"/>
              <a:t>Prevention</a:t>
            </a:r>
            <a:r>
              <a:rPr dirty="0" spc="-100"/>
              <a:t> </a:t>
            </a:r>
            <a:r>
              <a:rPr dirty="0" spc="-25"/>
              <a:t>of</a:t>
            </a:r>
            <a:r>
              <a:rPr dirty="0"/>
              <a:t>	</a:t>
            </a:r>
            <a:r>
              <a:rPr dirty="0" spc="-25"/>
              <a:t>CIN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20011" y="2718816"/>
            <a:ext cx="835151" cy="239267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40507" y="2723388"/>
            <a:ext cx="5216652" cy="262127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29639" y="1707705"/>
            <a:ext cx="8355330" cy="4649470"/>
          </a:xfrm>
          <a:prstGeom prst="rect">
            <a:avLst/>
          </a:prstGeom>
        </p:spPr>
        <p:txBody>
          <a:bodyPr wrap="square" lIns="0" tIns="501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95"/>
              </a:spcBef>
            </a:pPr>
            <a:r>
              <a:rPr dirty="0" sz="2800" spc="-10">
                <a:latin typeface="Arial MT"/>
                <a:cs typeface="Arial MT"/>
              </a:rPr>
              <a:t>Methods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recommended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for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preventing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CIN:</a:t>
            </a:r>
            <a:endParaRPr sz="2800">
              <a:latin typeface="Arial MT"/>
              <a:cs typeface="Arial MT"/>
            </a:endParaRPr>
          </a:p>
          <a:p>
            <a:pPr marL="228600" indent="-228600">
              <a:lnSpc>
                <a:spcPts val="3080"/>
              </a:lnSpc>
              <a:spcBef>
                <a:spcPts val="285"/>
              </a:spcBef>
              <a:buFont typeface="Arial MT"/>
              <a:buChar char="•"/>
              <a:tabLst>
                <a:tab pos="228600" algn="l"/>
              </a:tabLst>
            </a:pPr>
            <a:r>
              <a:rPr dirty="0" sz="2600" i="1">
                <a:latin typeface="Arial"/>
                <a:cs typeface="Arial"/>
              </a:rPr>
              <a:t>Use</a:t>
            </a:r>
            <a:r>
              <a:rPr dirty="0" sz="2600" spc="-7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of LOCM</a:t>
            </a:r>
            <a:r>
              <a:rPr dirty="0" sz="2600" spc="-4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or</a:t>
            </a:r>
            <a:r>
              <a:rPr dirty="0" sz="2600" spc="-35" i="1">
                <a:latin typeface="Arial"/>
                <a:cs typeface="Arial"/>
              </a:rPr>
              <a:t> </a:t>
            </a:r>
            <a:r>
              <a:rPr dirty="0" sz="2600" spc="-20" i="1">
                <a:latin typeface="Arial"/>
                <a:cs typeface="Arial"/>
              </a:rPr>
              <a:t>IOCM</a:t>
            </a:r>
            <a:endParaRPr sz="2600">
              <a:latin typeface="Arial"/>
              <a:cs typeface="Arial"/>
            </a:endParaRPr>
          </a:p>
          <a:p>
            <a:pPr marL="457200">
              <a:lnSpc>
                <a:spcPts val="2840"/>
              </a:lnSpc>
            </a:pPr>
            <a:r>
              <a:rPr dirty="0" sz="2400" spc="-50">
                <a:solidFill>
                  <a:srgbClr val="00AD50"/>
                </a:solidFill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228600" indent="-228600">
              <a:lnSpc>
                <a:spcPts val="3035"/>
              </a:lnSpc>
              <a:spcBef>
                <a:spcPts val="375"/>
              </a:spcBef>
              <a:buFont typeface="Arial MT"/>
              <a:buChar char="•"/>
              <a:tabLst>
                <a:tab pos="228600" algn="l"/>
              </a:tabLst>
            </a:pPr>
            <a:r>
              <a:rPr dirty="0" sz="2600" spc="-10" i="1">
                <a:latin typeface="Arial"/>
                <a:cs typeface="Arial"/>
              </a:rPr>
              <a:t>Hydration</a:t>
            </a:r>
            <a:endParaRPr sz="2600">
              <a:latin typeface="Arial"/>
              <a:cs typeface="Arial"/>
            </a:endParaRPr>
          </a:p>
          <a:p>
            <a:pPr lvl="1" marL="683260" indent="-226060">
              <a:lnSpc>
                <a:spcPts val="2755"/>
              </a:lnSpc>
              <a:buChar char="•"/>
              <a:tabLst>
                <a:tab pos="683260" algn="l"/>
              </a:tabLst>
            </a:pPr>
            <a:r>
              <a:rPr dirty="0" sz="2400">
                <a:latin typeface="Arial MT"/>
                <a:cs typeface="Arial MT"/>
              </a:rPr>
              <a:t>All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should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well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hydrated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prior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exam</a:t>
            </a:r>
            <a:endParaRPr sz="2400">
              <a:latin typeface="Arial MT"/>
              <a:cs typeface="Arial MT"/>
            </a:endParaRPr>
          </a:p>
          <a:p>
            <a:pPr lvl="1" marL="684530" indent="-227329">
              <a:lnSpc>
                <a:spcPts val="2600"/>
              </a:lnSpc>
              <a:spcBef>
                <a:spcPts val="280"/>
              </a:spcBef>
              <a:buChar char="•"/>
              <a:tabLst>
                <a:tab pos="685800" algn="l"/>
              </a:tabLst>
            </a:pPr>
            <a:r>
              <a:rPr dirty="0" sz="2400">
                <a:latin typeface="Arial MT"/>
                <a:cs typeface="Arial MT"/>
              </a:rPr>
              <a:t>High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risk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should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receive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IV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fluids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prior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contrast 	administration</a:t>
            </a:r>
            <a:endParaRPr sz="2400">
              <a:latin typeface="Arial MT"/>
              <a:cs typeface="Arial MT"/>
            </a:endParaRPr>
          </a:p>
          <a:p>
            <a:pPr marL="228600" indent="-228600">
              <a:lnSpc>
                <a:spcPts val="3090"/>
              </a:lnSpc>
              <a:spcBef>
                <a:spcPts val="229"/>
              </a:spcBef>
              <a:buFont typeface="Arial MT"/>
              <a:buChar char="•"/>
              <a:tabLst>
                <a:tab pos="228600" algn="l"/>
              </a:tabLst>
            </a:pPr>
            <a:r>
              <a:rPr dirty="0" sz="2600" spc="-20" i="1">
                <a:latin typeface="Arial"/>
                <a:cs typeface="Arial"/>
              </a:rPr>
              <a:t>Dose</a:t>
            </a:r>
            <a:endParaRPr sz="2600">
              <a:latin typeface="Arial"/>
              <a:cs typeface="Arial"/>
            </a:endParaRPr>
          </a:p>
          <a:p>
            <a:pPr lvl="1" marL="683260" indent="-226060">
              <a:lnSpc>
                <a:spcPts val="2810"/>
              </a:lnSpc>
              <a:buChar char="•"/>
              <a:tabLst>
                <a:tab pos="683260" algn="l"/>
              </a:tabLst>
            </a:pPr>
            <a:r>
              <a:rPr dirty="0" sz="2400">
                <a:latin typeface="Arial MT"/>
                <a:cs typeface="Arial MT"/>
              </a:rPr>
              <a:t>Use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smallest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amount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media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possible</a:t>
            </a:r>
            <a:endParaRPr sz="2400">
              <a:latin typeface="Arial MT"/>
              <a:cs typeface="Arial MT"/>
            </a:endParaRPr>
          </a:p>
          <a:p>
            <a:pPr lvl="1" marL="683260" indent="-226060">
              <a:lnSpc>
                <a:spcPts val="2840"/>
              </a:lnSpc>
              <a:buChar char="•"/>
              <a:tabLst>
                <a:tab pos="683260" algn="l"/>
              </a:tabLst>
            </a:pPr>
            <a:r>
              <a:rPr dirty="0" sz="2400">
                <a:latin typeface="Arial MT"/>
                <a:cs typeface="Arial MT"/>
              </a:rPr>
              <a:t>Min.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48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hours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elapse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between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administration</a:t>
            </a:r>
            <a:endParaRPr sz="24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390"/>
              </a:spcBef>
              <a:buFont typeface="Arial MT"/>
              <a:buChar char="•"/>
              <a:tabLst>
                <a:tab pos="228600" algn="l"/>
              </a:tabLst>
            </a:pPr>
            <a:r>
              <a:rPr dirty="0" sz="2600" spc="-10" i="1">
                <a:latin typeface="Arial"/>
                <a:cs typeface="Arial"/>
              </a:rPr>
              <a:t>Temporarily</a:t>
            </a:r>
            <a:r>
              <a:rPr dirty="0" sz="2600" spc="-15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discontinue</a:t>
            </a:r>
            <a:r>
              <a:rPr dirty="0" sz="2600" spc="-80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Medication</a:t>
            </a:r>
            <a:endParaRPr sz="2600">
              <a:latin typeface="Arial"/>
              <a:cs typeface="Arial"/>
            </a:endParaRPr>
          </a:p>
          <a:p>
            <a:pPr lvl="1" marL="1143000" indent="-228600">
              <a:lnSpc>
                <a:spcPct val="100000"/>
              </a:lnSpc>
              <a:spcBef>
                <a:spcPts val="25"/>
              </a:spcBef>
              <a:buChar char="•"/>
              <a:tabLst>
                <a:tab pos="1143000" algn="l"/>
              </a:tabLst>
            </a:pPr>
            <a:r>
              <a:rPr dirty="0" sz="2000">
                <a:latin typeface="Arial MT"/>
                <a:cs typeface="Arial MT"/>
              </a:rPr>
              <a:t>Example: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Metformin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4295" rIns="0" bIns="0" rtlCol="0" vert="horz">
            <a:spAutoFit/>
          </a:bodyPr>
          <a:lstStyle/>
          <a:p>
            <a:pPr marL="68580">
              <a:lnSpc>
                <a:spcPct val="100000"/>
              </a:lnSpc>
              <a:spcBef>
                <a:spcPts val="100"/>
              </a:spcBef>
            </a:pPr>
            <a:r>
              <a:rPr dirty="0"/>
              <a:t>Idiosyncratic</a:t>
            </a:r>
            <a:r>
              <a:rPr dirty="0" spc="-110"/>
              <a:t> </a:t>
            </a:r>
            <a:r>
              <a:rPr dirty="0"/>
              <a:t>Responses</a:t>
            </a:r>
            <a:r>
              <a:rPr dirty="0" spc="-65"/>
              <a:t> </a:t>
            </a:r>
            <a:r>
              <a:rPr dirty="0"/>
              <a:t>to</a:t>
            </a:r>
            <a:r>
              <a:rPr dirty="0" spc="10"/>
              <a:t> </a:t>
            </a:r>
            <a:r>
              <a:rPr dirty="0"/>
              <a:t>IV</a:t>
            </a:r>
            <a:r>
              <a:rPr dirty="0" spc="-15"/>
              <a:t> </a:t>
            </a:r>
            <a:r>
              <a:rPr dirty="0" spc="-10"/>
              <a:t>Contrast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8239" y="4917947"/>
            <a:ext cx="597408" cy="27736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65376" y="4917947"/>
            <a:ext cx="1554479" cy="277368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28059" y="4917947"/>
            <a:ext cx="1181100" cy="277368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916330" y="1726819"/>
            <a:ext cx="9614535" cy="521208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Arial MT"/>
                <a:cs typeface="Arial MT"/>
              </a:rPr>
              <a:t>Include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all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other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forms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reactions</a:t>
            </a:r>
            <a:endParaRPr sz="3200">
              <a:latin typeface="Arial MT"/>
              <a:cs typeface="Arial MT"/>
            </a:endParaRPr>
          </a:p>
          <a:p>
            <a:pPr marL="240029" marR="1404620" indent="-227329">
              <a:lnSpc>
                <a:spcPts val="2700"/>
              </a:lnSpc>
              <a:spcBef>
                <a:spcPts val="2790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Unpredictable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occur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within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1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hour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 	administration</a:t>
            </a:r>
            <a:endParaRPr sz="2800">
              <a:latin typeface="Arial MT"/>
              <a:cs typeface="Arial MT"/>
            </a:endParaRPr>
          </a:p>
          <a:p>
            <a:pPr lvl="1" marL="1155065" marR="5080" indent="-228600">
              <a:lnSpc>
                <a:spcPts val="2000"/>
              </a:lnSpc>
              <a:spcBef>
                <a:spcPts val="34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Delayed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reactions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have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been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reported</a:t>
            </a:r>
            <a:r>
              <a:rPr dirty="0" sz="2000" spc="-1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between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1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hour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1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week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following </a:t>
            </a:r>
            <a:r>
              <a:rPr dirty="0" sz="2000">
                <a:latin typeface="Arial MT"/>
                <a:cs typeface="Arial MT"/>
              </a:rPr>
              <a:t>contrast</a:t>
            </a:r>
            <a:r>
              <a:rPr dirty="0" sz="2000" spc="-1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media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injection</a:t>
            </a:r>
            <a:endParaRPr sz="2000">
              <a:latin typeface="Arial MT"/>
              <a:cs typeface="Arial MT"/>
            </a:endParaRPr>
          </a:p>
          <a:p>
            <a:pPr marL="697865" indent="-228600">
              <a:lnSpc>
                <a:spcPts val="2975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Most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adverse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reactions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occur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within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minutes</a:t>
            </a:r>
            <a:endParaRPr sz="2600">
              <a:latin typeface="Arial MT"/>
              <a:cs typeface="Arial MT"/>
            </a:endParaRPr>
          </a:p>
          <a:p>
            <a:pPr marL="697865" indent="-228600">
              <a:lnSpc>
                <a:spcPts val="3115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majority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45">
                <a:latin typeface="Arial MT"/>
                <a:cs typeface="Arial MT"/>
              </a:rPr>
              <a:t>non-</a:t>
            </a:r>
            <a:r>
              <a:rPr dirty="0" sz="2600" spc="-40">
                <a:latin typeface="Arial MT"/>
                <a:cs typeface="Arial MT"/>
              </a:rPr>
              <a:t>life-</a:t>
            </a:r>
            <a:r>
              <a:rPr dirty="0" sz="2600">
                <a:latin typeface="Arial MT"/>
                <a:cs typeface="Arial MT"/>
              </a:rPr>
              <a:t>threatening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events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00"/>
              </a:spcBef>
            </a:pPr>
            <a:endParaRPr sz="2600">
              <a:latin typeface="Arial MT"/>
              <a:cs typeface="Arial MT"/>
            </a:endParaRPr>
          </a:p>
          <a:p>
            <a:pPr marL="943610" indent="-930910">
              <a:lnSpc>
                <a:spcPct val="100000"/>
              </a:lnSpc>
              <a:buFont typeface="Arial MT"/>
              <a:buChar char="•"/>
              <a:tabLst>
                <a:tab pos="943610" algn="l"/>
                <a:tab pos="2828925" algn="l"/>
              </a:tabLst>
            </a:pPr>
            <a:r>
              <a:rPr dirty="0" u="sng" sz="2800">
                <a:solidFill>
                  <a:srgbClr val="006DC0"/>
                </a:solidFill>
                <a:uFill>
                  <a:solidFill>
                    <a:srgbClr val="006DC0"/>
                  </a:solidFill>
                </a:uFill>
                <a:latin typeface="Times New Roman"/>
                <a:cs typeface="Times New Roman"/>
              </a:rPr>
              <a:t>	</a:t>
            </a:r>
            <a:endParaRPr sz="2800">
              <a:latin typeface="Times New Roman"/>
              <a:cs typeface="Times New Roman"/>
            </a:endParaRPr>
          </a:p>
          <a:p>
            <a:pPr lvl="1" marL="697865" indent="-228600">
              <a:lnSpc>
                <a:spcPts val="3115"/>
              </a:lnSpc>
              <a:spcBef>
                <a:spcPts val="1570"/>
              </a:spcBef>
              <a:buChar char="•"/>
              <a:tabLst>
                <a:tab pos="697865" algn="l"/>
              </a:tabLst>
            </a:pPr>
            <a:r>
              <a:rPr dirty="0" sz="2600" spc="-40">
                <a:latin typeface="Arial MT"/>
                <a:cs typeface="Arial MT"/>
              </a:rPr>
              <a:t>“Allergic-</a:t>
            </a:r>
            <a:r>
              <a:rPr dirty="0" sz="2600" spc="-20">
                <a:latin typeface="Arial MT"/>
                <a:cs typeface="Arial MT"/>
              </a:rPr>
              <a:t>like”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3115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Children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have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lower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incidence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60960">
              <a:lnSpc>
                <a:spcPct val="100000"/>
              </a:lnSpc>
              <a:spcBef>
                <a:spcPts val="100"/>
              </a:spcBef>
            </a:pPr>
            <a:r>
              <a:rPr dirty="0"/>
              <a:t>Idiosyncratic</a:t>
            </a:r>
            <a:r>
              <a:rPr dirty="0" spc="-90"/>
              <a:t> </a:t>
            </a:r>
            <a:r>
              <a:rPr dirty="0"/>
              <a:t>Risk</a:t>
            </a:r>
            <a:r>
              <a:rPr dirty="0" spc="-35"/>
              <a:t> </a:t>
            </a:r>
            <a:r>
              <a:rPr dirty="0" spc="-10"/>
              <a:t>Factors</a:t>
            </a:r>
          </a:p>
        </p:txBody>
      </p:sp>
      <p:sp>
        <p:nvSpPr>
          <p:cNvPr id="3" name="object 3" descr=""/>
          <p:cNvSpPr/>
          <p:nvPr/>
        </p:nvSpPr>
        <p:spPr>
          <a:xfrm>
            <a:off x="928827" y="3199002"/>
            <a:ext cx="1481455" cy="64135"/>
          </a:xfrm>
          <a:custGeom>
            <a:avLst/>
            <a:gdLst/>
            <a:ahLst/>
            <a:cxnLst/>
            <a:rect l="l" t="t" r="r" b="b"/>
            <a:pathLst>
              <a:path w="1481455" h="64135">
                <a:moveTo>
                  <a:pt x="1481328" y="0"/>
                </a:moveTo>
                <a:lnTo>
                  <a:pt x="0" y="0"/>
                </a:lnTo>
                <a:lnTo>
                  <a:pt x="0" y="64008"/>
                </a:lnTo>
                <a:lnTo>
                  <a:pt x="1481328" y="64008"/>
                </a:lnTo>
                <a:lnTo>
                  <a:pt x="148132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910234" y="1796923"/>
            <a:ext cx="10023475" cy="4021454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8415" marR="11430">
              <a:lnSpc>
                <a:spcPts val="3000"/>
              </a:lnSpc>
              <a:spcBef>
                <a:spcPts val="495"/>
              </a:spcBef>
            </a:pPr>
            <a:r>
              <a:rPr dirty="0" sz="2800" spc="-20">
                <a:latin typeface="Arial MT"/>
                <a:cs typeface="Arial MT"/>
              </a:rPr>
              <a:t>Some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risk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factors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predispose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pt.’s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355">
                <a:latin typeface="Arial MT"/>
                <a:cs typeface="Arial MT"/>
              </a:rPr>
              <a:t>↑</a:t>
            </a:r>
            <a:r>
              <a:rPr dirty="0" sz="2800" spc="-100">
                <a:latin typeface="Arial MT"/>
                <a:cs typeface="Arial MT"/>
              </a:rPr>
              <a:t>li</a:t>
            </a:r>
            <a:r>
              <a:rPr dirty="0" sz="2800" spc="-80">
                <a:latin typeface="Arial MT"/>
                <a:cs typeface="Arial MT"/>
              </a:rPr>
              <a:t>k</a:t>
            </a:r>
            <a:r>
              <a:rPr dirty="0" sz="2800" spc="-100">
                <a:latin typeface="Arial MT"/>
                <a:cs typeface="Arial MT"/>
              </a:rPr>
              <a:t>e</a:t>
            </a:r>
            <a:r>
              <a:rPr dirty="0" sz="2800" spc="-85">
                <a:latin typeface="Arial MT"/>
                <a:cs typeface="Arial MT"/>
              </a:rPr>
              <a:t>l</a:t>
            </a:r>
            <a:r>
              <a:rPr dirty="0" sz="2800" spc="-100">
                <a:latin typeface="Arial MT"/>
                <a:cs typeface="Arial MT"/>
              </a:rPr>
              <a:t>i</a:t>
            </a:r>
            <a:r>
              <a:rPr dirty="0" sz="2800" spc="-80">
                <a:latin typeface="Arial MT"/>
                <a:cs typeface="Arial MT"/>
              </a:rPr>
              <a:t>h</a:t>
            </a:r>
            <a:r>
              <a:rPr dirty="0" sz="2800" spc="-95">
                <a:latin typeface="Arial MT"/>
                <a:cs typeface="Arial MT"/>
              </a:rPr>
              <a:t>o</a:t>
            </a:r>
            <a:r>
              <a:rPr dirty="0" sz="2800" spc="-80">
                <a:latin typeface="Arial MT"/>
                <a:cs typeface="Arial MT"/>
              </a:rPr>
              <a:t>o</a:t>
            </a:r>
            <a:r>
              <a:rPr dirty="0" sz="2800" spc="-85">
                <a:latin typeface="Arial MT"/>
                <a:cs typeface="Arial MT"/>
              </a:rPr>
              <a:t>d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developing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adverse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reaction</a:t>
            </a:r>
            <a:endParaRPr sz="2800">
              <a:latin typeface="Arial MT"/>
              <a:cs typeface="Arial MT"/>
            </a:endParaRPr>
          </a:p>
          <a:p>
            <a:pPr marL="18415">
              <a:lnSpc>
                <a:spcPct val="100000"/>
              </a:lnSpc>
              <a:spcBef>
                <a:spcPts val="1350"/>
              </a:spcBef>
            </a:pPr>
            <a:r>
              <a:rPr dirty="0" sz="3200" spc="-10" b="1" i="1">
                <a:latin typeface="Arial"/>
                <a:cs typeface="Arial"/>
              </a:rPr>
              <a:t>Asthma</a:t>
            </a:r>
            <a:endParaRPr sz="320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  <a:spcBef>
                <a:spcPts val="915"/>
              </a:spcBef>
            </a:pPr>
            <a:r>
              <a:rPr dirty="0" sz="2800" b="1">
                <a:latin typeface="Arial"/>
                <a:cs typeface="Arial"/>
              </a:rPr>
              <a:t>3X</a:t>
            </a:r>
            <a:r>
              <a:rPr dirty="0" sz="2800" spc="-145" b="1"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more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risk</a:t>
            </a:r>
            <a:endParaRPr sz="2800">
              <a:latin typeface="Arial MT"/>
              <a:cs typeface="Arial MT"/>
            </a:endParaRPr>
          </a:p>
          <a:p>
            <a:pPr marL="247015" marR="5080" indent="-234950">
              <a:lnSpc>
                <a:spcPts val="2800"/>
              </a:lnSpc>
              <a:spcBef>
                <a:spcPts val="2240"/>
              </a:spcBef>
              <a:buSzPct val="67307"/>
              <a:buChar char="◦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some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cases,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injection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cause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asthma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attack;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as </a:t>
            </a:r>
            <a:r>
              <a:rPr dirty="0" sz="2600">
                <a:latin typeface="Arial MT"/>
                <a:cs typeface="Arial MT"/>
              </a:rPr>
              <a:t>asthma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attacks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triggered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by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stress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body</a:t>
            </a:r>
            <a:endParaRPr sz="2600">
              <a:latin typeface="Arial MT"/>
              <a:cs typeface="Arial MT"/>
            </a:endParaRPr>
          </a:p>
          <a:p>
            <a:pPr marL="247015" marR="419734" indent="-234950">
              <a:lnSpc>
                <a:spcPts val="2800"/>
              </a:lnSpc>
              <a:spcBef>
                <a:spcPts val="2205"/>
              </a:spcBef>
              <a:buSzPct val="67307"/>
              <a:buChar char="◦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If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inhaler,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should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have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inhaler </a:t>
            </a:r>
            <a:r>
              <a:rPr dirty="0" sz="2600">
                <a:latin typeface="Arial MT"/>
                <a:cs typeface="Arial MT"/>
              </a:rPr>
              <a:t>nearby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event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asthma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attack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8297" rIns="0" bIns="0" rtlCol="0" vert="horz">
            <a:spAutoFit/>
          </a:bodyPr>
          <a:lstStyle/>
          <a:p>
            <a:pPr marL="60960">
              <a:lnSpc>
                <a:spcPct val="100000"/>
              </a:lnSpc>
              <a:spcBef>
                <a:spcPts val="100"/>
              </a:spcBef>
            </a:pPr>
            <a:r>
              <a:rPr dirty="0"/>
              <a:t>Risk</a:t>
            </a:r>
            <a:r>
              <a:rPr dirty="0" spc="-65"/>
              <a:t> </a:t>
            </a:r>
            <a:r>
              <a:rPr dirty="0"/>
              <a:t>Factors</a:t>
            </a:r>
            <a:r>
              <a:rPr dirty="0" spc="-20"/>
              <a:t> </a:t>
            </a:r>
            <a:r>
              <a:rPr dirty="0" spc="-10"/>
              <a:t>Continued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29639" y="1699774"/>
            <a:ext cx="10123805" cy="4116070"/>
          </a:xfrm>
          <a:prstGeom prst="rect">
            <a:avLst/>
          </a:prstGeom>
        </p:spPr>
        <p:txBody>
          <a:bodyPr wrap="square" lIns="0" tIns="393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10"/>
              </a:spcBef>
            </a:pPr>
            <a:r>
              <a:rPr dirty="0" u="sng" sz="320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Allergies</a:t>
            </a:r>
            <a:r>
              <a:rPr dirty="0" u="sng" sz="3200" spc="-18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</a:t>
            </a:r>
            <a:r>
              <a:rPr dirty="0" u="sng" sz="3200" spc="-1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food,</a:t>
            </a:r>
            <a:r>
              <a:rPr dirty="0" u="sng" sz="3200" spc="-114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drugs,</a:t>
            </a:r>
            <a:r>
              <a:rPr dirty="0" u="sng" sz="3200" spc="-14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or</a:t>
            </a:r>
            <a:r>
              <a:rPr dirty="0" u="sng" sz="3200" spc="-12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other</a:t>
            </a:r>
            <a:r>
              <a:rPr dirty="0" u="sng" sz="3200" spc="-1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3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substances</a:t>
            </a:r>
            <a:endParaRPr sz="3200">
              <a:latin typeface="Arial"/>
              <a:cs typeface="Arial"/>
            </a:endParaRPr>
          </a:p>
          <a:p>
            <a:pPr marL="1143000" indent="-228600">
              <a:lnSpc>
                <a:spcPct val="100000"/>
              </a:lnSpc>
              <a:spcBef>
                <a:spcPts val="135"/>
              </a:spcBef>
              <a:buChar char="•"/>
              <a:tabLst>
                <a:tab pos="1143000" algn="l"/>
              </a:tabLst>
            </a:pPr>
            <a:r>
              <a:rPr dirty="0" sz="2000">
                <a:latin typeface="Arial MT"/>
                <a:cs typeface="Arial MT"/>
              </a:rPr>
              <a:t>Example: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Hayfever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Eczema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84"/>
              </a:spcBef>
            </a:pPr>
            <a:r>
              <a:rPr dirty="0" sz="2800" b="1">
                <a:latin typeface="Arial"/>
                <a:cs typeface="Arial"/>
              </a:rPr>
              <a:t>2X</a:t>
            </a:r>
            <a:r>
              <a:rPr dirty="0" sz="2800" spc="-180" b="1"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higher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risk</a:t>
            </a:r>
            <a:endParaRPr sz="2800">
              <a:latin typeface="Arial MT"/>
              <a:cs typeface="Arial MT"/>
            </a:endParaRPr>
          </a:p>
          <a:p>
            <a:pPr marL="228600" indent="-228600">
              <a:lnSpc>
                <a:spcPts val="2510"/>
              </a:lnSpc>
              <a:spcBef>
                <a:spcPts val="277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Allergies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foods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containing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iodine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skin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preps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pose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equivalent </a:t>
            </a:r>
            <a:r>
              <a:rPr dirty="0" sz="2600">
                <a:latin typeface="Arial MT"/>
                <a:cs typeface="Arial MT"/>
              </a:rPr>
              <a:t>risk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other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food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allergies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10"/>
              </a:spcBef>
            </a:pPr>
            <a:r>
              <a:rPr dirty="0" sz="2800" spc="-10" i="1">
                <a:latin typeface="Arial"/>
                <a:cs typeface="Arial"/>
              </a:rPr>
              <a:t>Special</a:t>
            </a:r>
            <a:r>
              <a:rPr dirty="0" sz="2800" spc="-180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considerations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marL="228600" indent="-228600">
              <a:lnSpc>
                <a:spcPts val="3090"/>
              </a:lnSpc>
              <a:spcBef>
                <a:spcPts val="380"/>
              </a:spcBef>
              <a:buChar char="•"/>
              <a:tabLst>
                <a:tab pos="228600" algn="l"/>
              </a:tabLst>
            </a:pPr>
            <a:r>
              <a:rPr dirty="0" sz="2600" spc="-55">
                <a:solidFill>
                  <a:srgbClr val="FF6600"/>
                </a:solidFill>
                <a:latin typeface="Arial MT"/>
                <a:cs typeface="Arial MT"/>
              </a:rPr>
              <a:t>Beta-</a:t>
            </a:r>
            <a:r>
              <a:rPr dirty="0" sz="2600">
                <a:solidFill>
                  <a:srgbClr val="FF6600"/>
                </a:solidFill>
                <a:latin typeface="Arial MT"/>
                <a:cs typeface="Arial MT"/>
              </a:rPr>
              <a:t>blockers</a:t>
            </a:r>
            <a:r>
              <a:rPr dirty="0" sz="2600" spc="-100">
                <a:solidFill>
                  <a:srgbClr val="FF6600"/>
                </a:solidFill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impair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response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reaction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treatment</a:t>
            </a:r>
            <a:endParaRPr sz="2600">
              <a:latin typeface="Arial MT"/>
              <a:cs typeface="Arial MT"/>
            </a:endParaRPr>
          </a:p>
          <a:p>
            <a:pPr lvl="1" marL="683260" indent="-226060">
              <a:lnSpc>
                <a:spcPts val="2805"/>
              </a:lnSpc>
              <a:buFont typeface="Arial MT"/>
              <a:buChar char="•"/>
              <a:tabLst>
                <a:tab pos="683260" algn="l"/>
              </a:tabLst>
            </a:pPr>
            <a:r>
              <a:rPr dirty="0" sz="2400" i="1">
                <a:latin typeface="Arial"/>
                <a:cs typeface="Arial"/>
              </a:rPr>
              <a:t>*They</a:t>
            </a:r>
            <a:r>
              <a:rPr dirty="0" sz="2400" spc="-114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do</a:t>
            </a:r>
            <a:r>
              <a:rPr dirty="0" sz="2400" spc="-8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not</a:t>
            </a:r>
            <a:r>
              <a:rPr dirty="0" sz="2400" spc="-9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↑</a:t>
            </a:r>
            <a:r>
              <a:rPr dirty="0" sz="2400" spc="-10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the</a:t>
            </a:r>
            <a:r>
              <a:rPr dirty="0" sz="2400" spc="-114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risk</a:t>
            </a:r>
            <a:r>
              <a:rPr dirty="0" sz="2400" spc="-8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of</a:t>
            </a:r>
            <a:r>
              <a:rPr dirty="0" sz="2400" spc="-10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idiosyncratic</a:t>
            </a:r>
            <a:r>
              <a:rPr dirty="0" sz="2400" spc="-1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reactions</a:t>
            </a:r>
            <a:endParaRPr sz="2400">
              <a:latin typeface="Arial"/>
              <a:cs typeface="Arial"/>
            </a:endParaRPr>
          </a:p>
          <a:p>
            <a:pPr marL="457200">
              <a:lnSpc>
                <a:spcPts val="2840"/>
              </a:lnSpc>
            </a:pPr>
            <a:r>
              <a:rPr dirty="0" sz="2400" spc="-50">
                <a:solidFill>
                  <a:srgbClr val="FF6600"/>
                </a:solidFill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620011" y="5541264"/>
            <a:ext cx="5156200" cy="262255"/>
            <a:chOff x="1620011" y="5541264"/>
            <a:chExt cx="5156200" cy="26225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20011" y="5541264"/>
              <a:ext cx="3794760" cy="262128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20867" y="5541264"/>
              <a:ext cx="1354836" cy="234696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4426" rIns="0" bIns="0" rtlCol="0" vert="horz">
            <a:spAutoFit/>
          </a:bodyPr>
          <a:lstStyle/>
          <a:p>
            <a:pPr marL="53340">
              <a:lnSpc>
                <a:spcPct val="100000"/>
              </a:lnSpc>
              <a:spcBef>
                <a:spcPts val="100"/>
              </a:spcBef>
            </a:pPr>
            <a:r>
              <a:rPr dirty="0"/>
              <a:t>Risk</a:t>
            </a:r>
            <a:r>
              <a:rPr dirty="0" spc="-65"/>
              <a:t> </a:t>
            </a:r>
            <a:r>
              <a:rPr dirty="0"/>
              <a:t>Factors</a:t>
            </a:r>
            <a:r>
              <a:rPr dirty="0" spc="-20"/>
              <a:t> </a:t>
            </a:r>
            <a:r>
              <a:rPr dirty="0" spc="-10"/>
              <a:t>Continued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24583" y="3387852"/>
            <a:ext cx="5692140" cy="22402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20011" y="3694176"/>
            <a:ext cx="2100072" cy="224028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3785615" y="3718559"/>
            <a:ext cx="386080" cy="203835"/>
            <a:chOff x="3785615" y="3718559"/>
            <a:chExt cx="386080" cy="20383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90187" y="3718559"/>
              <a:ext cx="381000" cy="176783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3785615" y="3910583"/>
              <a:ext cx="385445" cy="12065"/>
            </a:xfrm>
            <a:custGeom>
              <a:avLst/>
              <a:gdLst/>
              <a:ahLst/>
              <a:cxnLst/>
              <a:rect l="l" t="t" r="r" b="b"/>
              <a:pathLst>
                <a:path w="385445" h="12064">
                  <a:moveTo>
                    <a:pt x="385191" y="0"/>
                  </a:moveTo>
                  <a:lnTo>
                    <a:pt x="0" y="0"/>
                  </a:lnTo>
                  <a:lnTo>
                    <a:pt x="0" y="11811"/>
                  </a:lnTo>
                  <a:lnTo>
                    <a:pt x="385191" y="11811"/>
                  </a:lnTo>
                  <a:lnTo>
                    <a:pt x="3851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233671" y="3700271"/>
            <a:ext cx="1522476" cy="195071"/>
          </a:xfrm>
          <a:prstGeom prst="rect">
            <a:avLst/>
          </a:prstGeom>
        </p:spPr>
      </p:pic>
      <p:sp>
        <p:nvSpPr>
          <p:cNvPr id="9" name="object 9" descr=""/>
          <p:cNvSpPr/>
          <p:nvPr/>
        </p:nvSpPr>
        <p:spPr>
          <a:xfrm>
            <a:off x="928827" y="2145157"/>
            <a:ext cx="5293360" cy="64135"/>
          </a:xfrm>
          <a:custGeom>
            <a:avLst/>
            <a:gdLst/>
            <a:ahLst/>
            <a:cxnLst/>
            <a:rect l="l" t="t" r="r" b="b"/>
            <a:pathLst>
              <a:path w="5293360" h="64135">
                <a:moveTo>
                  <a:pt x="5292852" y="0"/>
                </a:moveTo>
                <a:lnTo>
                  <a:pt x="0" y="0"/>
                </a:lnTo>
                <a:lnTo>
                  <a:pt x="0" y="64008"/>
                </a:lnTo>
                <a:lnTo>
                  <a:pt x="5292852" y="64008"/>
                </a:lnTo>
                <a:lnTo>
                  <a:pt x="529285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916330" y="1726183"/>
            <a:ext cx="5321300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b="1" i="1">
                <a:latin typeface="Arial"/>
                <a:cs typeface="Arial"/>
              </a:rPr>
              <a:t>Previous</a:t>
            </a:r>
            <a:r>
              <a:rPr dirty="0" sz="3200" spc="-145" b="1" i="1">
                <a:latin typeface="Arial"/>
                <a:cs typeface="Arial"/>
              </a:rPr>
              <a:t> </a:t>
            </a:r>
            <a:r>
              <a:rPr dirty="0" sz="3200" b="1" i="1">
                <a:latin typeface="Arial"/>
                <a:cs typeface="Arial"/>
              </a:rPr>
              <a:t>Contrast</a:t>
            </a:r>
            <a:r>
              <a:rPr dirty="0" sz="3200" spc="-125" b="1" i="1">
                <a:latin typeface="Arial"/>
                <a:cs typeface="Arial"/>
              </a:rPr>
              <a:t> </a:t>
            </a:r>
            <a:r>
              <a:rPr dirty="0" sz="3200" spc="-10" b="1" i="1">
                <a:latin typeface="Arial"/>
                <a:cs typeface="Arial"/>
              </a:rPr>
              <a:t>Reaction</a:t>
            </a:r>
            <a:endParaRPr sz="3200">
              <a:latin typeface="Arial"/>
              <a:cs typeface="Arial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929030" y="2042891"/>
            <a:ext cx="8737600" cy="1260475"/>
          </a:xfrm>
          <a:prstGeom prst="rect">
            <a:avLst/>
          </a:prstGeom>
        </p:spPr>
        <p:txBody>
          <a:bodyPr wrap="square" lIns="0" tIns="25019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970"/>
              </a:spcBef>
            </a:pPr>
            <a:r>
              <a:rPr dirty="0" sz="2800" b="1">
                <a:latin typeface="Arial"/>
                <a:cs typeface="Arial"/>
              </a:rPr>
              <a:t>11X</a:t>
            </a:r>
            <a:r>
              <a:rPr dirty="0" sz="2800" spc="-195" b="1"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greater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risk</a:t>
            </a:r>
            <a:endParaRPr sz="2800">
              <a:latin typeface="Arial MT"/>
              <a:cs typeface="Arial MT"/>
            </a:endParaRPr>
          </a:p>
          <a:p>
            <a:pPr marL="227329" indent="-227329">
              <a:lnSpc>
                <a:spcPct val="100000"/>
              </a:lnSpc>
              <a:spcBef>
                <a:spcPts val="1610"/>
              </a:spcBef>
              <a:buChar char="•"/>
              <a:tabLst>
                <a:tab pos="227329" algn="l"/>
              </a:tabLst>
            </a:pPr>
            <a:r>
              <a:rPr dirty="0" sz="2400">
                <a:latin typeface="Arial MT"/>
                <a:cs typeface="Arial MT"/>
              </a:rPr>
              <a:t>Reaction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rate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higher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pt.'s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previous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50">
                <a:latin typeface="Arial MT"/>
                <a:cs typeface="Arial MT"/>
              </a:rPr>
              <a:t>contrast-</a:t>
            </a:r>
            <a:r>
              <a:rPr dirty="0" sz="2400" spc="-10">
                <a:latin typeface="Arial MT"/>
                <a:cs typeface="Arial MT"/>
              </a:rPr>
              <a:t>reaction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916330" y="3290061"/>
            <a:ext cx="10020935" cy="270002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469265">
              <a:lnSpc>
                <a:spcPct val="100000"/>
              </a:lnSpc>
              <a:spcBef>
                <a:spcPts val="105"/>
              </a:spcBef>
            </a:pPr>
            <a:r>
              <a:rPr dirty="0" sz="2000" spc="-50">
                <a:solidFill>
                  <a:srgbClr val="FF00FF"/>
                </a:solidFill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469265">
              <a:lnSpc>
                <a:spcPct val="100000"/>
              </a:lnSpc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90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Important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assess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severity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prior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reaction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5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Pt.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may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allowed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have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another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injection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contrast</a:t>
            </a:r>
            <a:endParaRPr sz="2000">
              <a:latin typeface="Arial MT"/>
              <a:cs typeface="Arial MT"/>
            </a:endParaRPr>
          </a:p>
          <a:p>
            <a:pPr lvl="1" marL="697865" marR="5080" indent="-228600">
              <a:lnSpc>
                <a:spcPct val="79000"/>
              </a:lnSpc>
              <a:spcBef>
                <a:spcPts val="505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Pt.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may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given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antihistamine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(e.g.,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Benadryl)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prior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injection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contrast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to </a:t>
            </a:r>
            <a:r>
              <a:rPr dirty="0" sz="2000" spc="-10">
                <a:latin typeface="Arial MT"/>
                <a:cs typeface="Arial MT"/>
              </a:rPr>
              <a:t>negate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risk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allergic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reaction</a:t>
            </a:r>
            <a:endParaRPr sz="2000">
              <a:latin typeface="Arial MT"/>
              <a:cs typeface="Arial MT"/>
            </a:endParaRPr>
          </a:p>
          <a:p>
            <a:pPr lvl="1" marL="697865" marR="155575" indent="-228600">
              <a:lnSpc>
                <a:spcPct val="80000"/>
              </a:lnSpc>
              <a:spcBef>
                <a:spcPts val="505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Your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job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as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tech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bring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all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relevant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information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radiologists</a:t>
            </a:r>
            <a:r>
              <a:rPr dirty="0" sz="2000" spc="-1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attention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so </a:t>
            </a:r>
            <a:r>
              <a:rPr dirty="0" u="heavy" sz="2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they</a:t>
            </a:r>
            <a:r>
              <a:rPr dirty="0" sz="2000" spc="-114" i="1">
                <a:latin typeface="Arial"/>
                <a:cs typeface="Arial"/>
              </a:rPr>
              <a:t> </a:t>
            </a:r>
            <a:r>
              <a:rPr dirty="0" sz="2000">
                <a:latin typeface="Arial MT"/>
                <a:cs typeface="Arial MT"/>
              </a:rPr>
              <a:t>can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decide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if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scan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contrast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can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performed,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&amp;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which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type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of </a:t>
            </a:r>
            <a:r>
              <a:rPr dirty="0" sz="2000">
                <a:latin typeface="Arial MT"/>
                <a:cs typeface="Arial MT"/>
              </a:rPr>
              <a:t>contrast</a:t>
            </a:r>
            <a:r>
              <a:rPr dirty="0" sz="2000" spc="-1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agent,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if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alternative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exam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should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performed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13" name="object 13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Idiosyncratic</a:t>
            </a:r>
            <a:r>
              <a:rPr dirty="0" spc="-100"/>
              <a:t> </a:t>
            </a:r>
            <a:r>
              <a:rPr dirty="0"/>
              <a:t>Responses</a:t>
            </a:r>
            <a:r>
              <a:rPr dirty="0" spc="-6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IV</a:t>
            </a:r>
            <a:r>
              <a:rPr dirty="0" spc="-15"/>
              <a:t> </a:t>
            </a:r>
            <a:r>
              <a:rPr dirty="0" spc="-10"/>
              <a:t>Contrast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3532"/>
            <a:ext cx="10041890" cy="4227830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12700" marR="5080">
              <a:lnSpc>
                <a:spcPct val="80400"/>
              </a:lnSpc>
              <a:spcBef>
                <a:spcPts val="755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most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important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method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reducing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patient’s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risk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of </a:t>
            </a:r>
            <a:r>
              <a:rPr dirty="0" sz="2800" spc="-10">
                <a:latin typeface="Arial MT"/>
                <a:cs typeface="Arial MT"/>
              </a:rPr>
              <a:t>developing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idiosyncratic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reaction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media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avoid </a:t>
            </a:r>
            <a:r>
              <a:rPr dirty="0" sz="2800">
                <a:latin typeface="Arial MT"/>
                <a:cs typeface="Arial MT"/>
              </a:rPr>
              <a:t>using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HOCM</a:t>
            </a:r>
            <a:endParaRPr sz="2800">
              <a:latin typeface="Arial MT"/>
              <a:cs typeface="Arial MT"/>
            </a:endParaRPr>
          </a:p>
          <a:p>
            <a:pPr marL="696595" marR="484505" indent="-227329">
              <a:lnSpc>
                <a:spcPts val="2300"/>
              </a:lnSpc>
              <a:spcBef>
                <a:spcPts val="1090"/>
              </a:spcBef>
              <a:buChar char="•"/>
              <a:tabLst>
                <a:tab pos="697865" algn="l"/>
              </a:tabLst>
            </a:pPr>
            <a:r>
              <a:rPr dirty="0" sz="2400" spc="-10">
                <a:latin typeface="Arial MT"/>
                <a:cs typeface="Arial MT"/>
              </a:rPr>
              <a:t>Patients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who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greater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risk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developing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reaction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should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be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monitored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1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hour</a:t>
            </a:r>
            <a:endParaRPr sz="2400">
              <a:latin typeface="Arial MT"/>
              <a:cs typeface="Arial MT"/>
            </a:endParaRPr>
          </a:p>
          <a:p>
            <a:pPr marL="696595" indent="-227329">
              <a:lnSpc>
                <a:spcPts val="282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Premedication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may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also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50">
                <a:latin typeface="Arial MT"/>
                <a:cs typeface="Arial MT"/>
              </a:rPr>
              <a:t>↓</a:t>
            </a:r>
            <a:r>
              <a:rPr dirty="0" sz="2400" spc="-75">
                <a:latin typeface="Arial MT"/>
                <a:cs typeface="Arial MT"/>
              </a:rPr>
              <a:t>r</a:t>
            </a:r>
            <a:r>
              <a:rPr dirty="0" sz="2400" spc="-95">
                <a:latin typeface="Arial MT"/>
                <a:cs typeface="Arial MT"/>
              </a:rPr>
              <a:t>i</a:t>
            </a:r>
            <a:r>
              <a:rPr dirty="0" sz="2400" spc="-90">
                <a:latin typeface="Arial MT"/>
                <a:cs typeface="Arial MT"/>
              </a:rPr>
              <a:t>s</a:t>
            </a:r>
            <a:r>
              <a:rPr dirty="0" sz="2400" spc="-160">
                <a:latin typeface="Arial MT"/>
                <a:cs typeface="Arial MT"/>
              </a:rPr>
              <a:t>k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80"/>
              </a:spcBef>
            </a:pPr>
            <a:r>
              <a:rPr dirty="0" sz="3200" i="1">
                <a:latin typeface="Arial"/>
                <a:cs typeface="Arial"/>
              </a:rPr>
              <a:t>Idiosyncratic</a:t>
            </a:r>
            <a:r>
              <a:rPr dirty="0" sz="3200" spc="-200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reactions</a:t>
            </a:r>
            <a:r>
              <a:rPr dirty="0" sz="3200" spc="-150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are</a:t>
            </a:r>
            <a:r>
              <a:rPr dirty="0" sz="3200" spc="-160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classified</a:t>
            </a:r>
            <a:r>
              <a:rPr dirty="0" sz="3200" spc="-175" i="1">
                <a:latin typeface="Arial"/>
                <a:cs typeface="Arial"/>
              </a:rPr>
              <a:t> </a:t>
            </a:r>
            <a:r>
              <a:rPr dirty="0" sz="3200" spc="-25" i="1">
                <a:latin typeface="Arial"/>
                <a:cs typeface="Arial"/>
              </a:rPr>
              <a:t>as:</a:t>
            </a:r>
            <a:endParaRPr sz="3200">
              <a:latin typeface="Arial"/>
              <a:cs typeface="Arial"/>
            </a:endParaRPr>
          </a:p>
          <a:p>
            <a:pPr marL="339725" indent="-327025">
              <a:lnSpc>
                <a:spcPct val="100000"/>
              </a:lnSpc>
              <a:spcBef>
                <a:spcPts val="315"/>
              </a:spcBef>
              <a:buFont typeface="Arial MT"/>
              <a:buChar char="•"/>
              <a:tabLst>
                <a:tab pos="339725" algn="l"/>
              </a:tabLst>
            </a:pPr>
            <a:r>
              <a:rPr dirty="0" sz="2800" spc="-20" i="1">
                <a:latin typeface="Arial"/>
                <a:cs typeface="Arial"/>
              </a:rPr>
              <a:t>Mild</a:t>
            </a:r>
            <a:endParaRPr sz="2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300"/>
              </a:spcBef>
              <a:buFont typeface="Arial MT"/>
              <a:buChar char="•"/>
              <a:tabLst>
                <a:tab pos="240029" algn="l"/>
              </a:tabLst>
            </a:pPr>
            <a:r>
              <a:rPr dirty="0" sz="2800" spc="-10" i="1">
                <a:latin typeface="Arial"/>
                <a:cs typeface="Arial"/>
              </a:rPr>
              <a:t>Moderate</a:t>
            </a:r>
            <a:endParaRPr sz="2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300"/>
              </a:spcBef>
              <a:buFont typeface="Arial MT"/>
              <a:buChar char="•"/>
              <a:tabLst>
                <a:tab pos="240029" algn="l"/>
              </a:tabLst>
            </a:pPr>
            <a:r>
              <a:rPr dirty="0" sz="2800" spc="-10" i="1">
                <a:latin typeface="Arial"/>
                <a:cs typeface="Arial"/>
              </a:rPr>
              <a:t>Severe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4426" rIns="0" bIns="0" rtlCol="0" vert="horz">
            <a:spAutoFit/>
          </a:bodyPr>
          <a:lstStyle/>
          <a:p>
            <a:pPr marL="85725">
              <a:lnSpc>
                <a:spcPct val="100000"/>
              </a:lnSpc>
              <a:spcBef>
                <a:spcPts val="100"/>
              </a:spcBef>
            </a:pPr>
            <a:r>
              <a:rPr dirty="0"/>
              <a:t>Mild</a:t>
            </a:r>
            <a:r>
              <a:rPr dirty="0" spc="-114"/>
              <a:t> </a:t>
            </a:r>
            <a:r>
              <a:rPr dirty="0"/>
              <a:t>&amp;</a:t>
            </a:r>
            <a:r>
              <a:rPr dirty="0" spc="-30"/>
              <a:t> </a:t>
            </a:r>
            <a:r>
              <a:rPr dirty="0"/>
              <a:t>Moderate</a:t>
            </a:r>
            <a:r>
              <a:rPr dirty="0" spc="-45"/>
              <a:t> </a:t>
            </a:r>
            <a:r>
              <a:rPr dirty="0" spc="-10"/>
              <a:t>Reactions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76885"/>
            <a:ext cx="8761095" cy="4392930"/>
          </a:xfrm>
          <a:prstGeom prst="rect">
            <a:avLst/>
          </a:prstGeom>
        </p:spPr>
        <p:txBody>
          <a:bodyPr wrap="square" lIns="0" tIns="901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acute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reactions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include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following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signs/symptoms:</a:t>
            </a:r>
            <a:endParaRPr sz="26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Itchy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skin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9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Hives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(urticaria),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other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skin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rash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490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Nasal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congestion,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sneezing,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watery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eyes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5"/>
              </a:spcBef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Coughing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possible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laryngeal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swelling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5"/>
              </a:spcBef>
              <a:buChar char="•"/>
              <a:tabLst>
                <a:tab pos="240665" algn="l"/>
              </a:tabLst>
            </a:pPr>
            <a:r>
              <a:rPr dirty="0" sz="2200" spc="-25">
                <a:latin typeface="Arial MT"/>
                <a:cs typeface="Arial MT"/>
              </a:rPr>
              <a:t>Peripheral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tingling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495"/>
              </a:spcBef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Tachycardia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Bradycardia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697865" algn="l"/>
              </a:tabLst>
            </a:pPr>
            <a:r>
              <a:rPr dirty="0" sz="1900" spc="-345">
                <a:latin typeface="Arial MT"/>
                <a:cs typeface="Arial MT"/>
              </a:rPr>
              <a:t>˃100</a:t>
            </a:r>
            <a:r>
              <a:rPr dirty="0" sz="1900" spc="-3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beats/min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or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 spc="-35">
                <a:latin typeface="Arial MT"/>
                <a:cs typeface="Arial MT"/>
              </a:rPr>
              <a:t>˂60beats/min</a:t>
            </a: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495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Hypotension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0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Feeling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fullness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tightness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chest,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mouth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throat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9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Feeling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anxiety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nervousness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68580">
              <a:lnSpc>
                <a:spcPct val="100000"/>
              </a:lnSpc>
              <a:spcBef>
                <a:spcPts val="105"/>
              </a:spcBef>
            </a:pPr>
            <a:r>
              <a:rPr dirty="0"/>
              <a:t>Severe</a:t>
            </a:r>
            <a:r>
              <a:rPr dirty="0" spc="-85"/>
              <a:t> </a:t>
            </a:r>
            <a:r>
              <a:rPr dirty="0" spc="-10"/>
              <a:t>Reactions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8239" y="2476500"/>
            <a:ext cx="1446275" cy="224027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740153"/>
            <a:ext cx="9112250" cy="4213225"/>
          </a:xfrm>
          <a:prstGeom prst="rect">
            <a:avLst/>
          </a:prstGeom>
        </p:spPr>
        <p:txBody>
          <a:bodyPr wrap="square" lIns="0" tIns="121920" rIns="0" bIns="0" rtlCol="0" vert="horz">
            <a:spAutoFit/>
          </a:bodyPr>
          <a:lstStyle/>
          <a:p>
            <a:pPr marL="12700">
              <a:lnSpc>
                <a:spcPct val="70000"/>
              </a:lnSpc>
              <a:spcBef>
                <a:spcPts val="960"/>
              </a:spcBef>
            </a:pPr>
            <a:r>
              <a:rPr dirty="0" sz="2400" spc="-10">
                <a:latin typeface="Arial MT"/>
                <a:cs typeface="Arial MT"/>
              </a:rPr>
              <a:t>Are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potentially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immediately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life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threatening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include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following signs/symptoms: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dirty="0" sz="2000" spc="-50">
                <a:solidFill>
                  <a:srgbClr val="006DC0"/>
                </a:solidFill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ts val="2380"/>
              </a:lnSpc>
              <a:spcBef>
                <a:spcPts val="204"/>
              </a:spcBef>
              <a:buChar char="•"/>
              <a:tabLst>
                <a:tab pos="240665" algn="l"/>
              </a:tabLst>
            </a:pPr>
            <a:r>
              <a:rPr dirty="0" sz="2000" spc="-10">
                <a:latin typeface="Arial MT"/>
                <a:cs typeface="Arial MT"/>
              </a:rPr>
              <a:t>Bradycardia</a:t>
            </a:r>
            <a:endParaRPr sz="2000">
              <a:latin typeface="Arial MT"/>
              <a:cs typeface="Arial MT"/>
            </a:endParaRPr>
          </a:p>
          <a:p>
            <a:pPr lvl="1" marL="697865" indent="-228600">
              <a:lnSpc>
                <a:spcPts val="2020"/>
              </a:lnSpc>
              <a:buChar char="•"/>
              <a:tabLst>
                <a:tab pos="697865" algn="l"/>
              </a:tabLst>
            </a:pPr>
            <a:r>
              <a:rPr dirty="0" sz="1700">
                <a:latin typeface="Arial MT"/>
                <a:cs typeface="Arial MT"/>
              </a:rPr>
              <a:t>*Less</a:t>
            </a:r>
            <a:r>
              <a:rPr dirty="0" sz="1700" spc="-8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than</a:t>
            </a:r>
            <a:r>
              <a:rPr dirty="0" sz="1700" spc="-7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50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beats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per</a:t>
            </a:r>
            <a:r>
              <a:rPr dirty="0" sz="1700" spc="-8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minute</a:t>
            </a:r>
            <a:endParaRPr sz="1700">
              <a:latin typeface="Arial MT"/>
              <a:cs typeface="Arial MT"/>
            </a:endParaRPr>
          </a:p>
          <a:p>
            <a:pPr marL="240665" indent="-227965">
              <a:lnSpc>
                <a:spcPts val="2380"/>
              </a:lnSpc>
              <a:spcBef>
                <a:spcPts val="195"/>
              </a:spcBef>
              <a:buChar char="•"/>
              <a:tabLst>
                <a:tab pos="240665" algn="l"/>
              </a:tabLst>
            </a:pPr>
            <a:r>
              <a:rPr dirty="0" sz="2000" spc="-10">
                <a:latin typeface="Arial MT"/>
                <a:cs typeface="Arial MT"/>
              </a:rPr>
              <a:t>Hypotension</a:t>
            </a:r>
            <a:endParaRPr sz="2000">
              <a:latin typeface="Arial MT"/>
              <a:cs typeface="Arial MT"/>
            </a:endParaRPr>
          </a:p>
          <a:p>
            <a:pPr lvl="1" marL="697865" indent="-228600">
              <a:lnSpc>
                <a:spcPts val="2020"/>
              </a:lnSpc>
              <a:buChar char="•"/>
              <a:tabLst>
                <a:tab pos="697865" algn="l"/>
              </a:tabLst>
            </a:pPr>
            <a:r>
              <a:rPr dirty="0" sz="1700" spc="-375">
                <a:latin typeface="Arial MT"/>
                <a:cs typeface="Arial MT"/>
              </a:rPr>
              <a:t>↓in</a:t>
            </a:r>
            <a:r>
              <a:rPr dirty="0" sz="1700" spc="-150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BP</a:t>
            </a:r>
            <a:endParaRPr sz="17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300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Severe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dyspnea</a:t>
            </a: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300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Cardiac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arrhythmias</a:t>
            </a: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300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Laryngeal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swelling</a:t>
            </a: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300"/>
              </a:spcBef>
              <a:buChar char="•"/>
              <a:tabLst>
                <a:tab pos="240665" algn="l"/>
              </a:tabLst>
            </a:pPr>
            <a:r>
              <a:rPr dirty="0" sz="2000" spc="-10">
                <a:latin typeface="Arial MT"/>
                <a:cs typeface="Arial MT"/>
              </a:rPr>
              <a:t>Possible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convulsions/seizures</a:t>
            </a: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300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Loss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consciousness</a:t>
            </a: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300"/>
              </a:spcBef>
              <a:buChar char="•"/>
              <a:tabLst>
                <a:tab pos="240665" algn="l"/>
              </a:tabLst>
            </a:pPr>
            <a:r>
              <a:rPr dirty="0" sz="2000" spc="-10">
                <a:latin typeface="Arial MT"/>
                <a:cs typeface="Arial MT"/>
              </a:rPr>
              <a:t>Respiratory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arrest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cardiac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arrest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5334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60"/>
              <a:t> </a:t>
            </a:r>
            <a:r>
              <a:rPr dirty="0" spc="-25"/>
              <a:t>7.4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32559"/>
            <a:ext cx="10071735" cy="4175125"/>
          </a:xfrm>
          <a:prstGeom prst="rect">
            <a:avLst/>
          </a:prstGeom>
        </p:spPr>
        <p:txBody>
          <a:bodyPr wrap="square" lIns="0" tIns="100965" rIns="0" bIns="0" rtlCol="0" vert="horz">
            <a:spAutoFit/>
          </a:bodyPr>
          <a:lstStyle/>
          <a:p>
            <a:pPr algn="ctr" marL="273685">
              <a:lnSpc>
                <a:spcPct val="100000"/>
              </a:lnSpc>
              <a:spcBef>
                <a:spcPts val="795"/>
              </a:spcBef>
            </a:pP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Responding</a:t>
            </a:r>
            <a:r>
              <a:rPr dirty="0" u="heavy" sz="2600" spc="-1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</a:t>
            </a:r>
            <a:r>
              <a:rPr dirty="0" u="heavy" sz="2600" spc="-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Mild/Moderate</a:t>
            </a:r>
            <a:r>
              <a:rPr dirty="0" u="heavy" sz="2600" spc="-12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Reactions</a:t>
            </a:r>
            <a:endParaRPr sz="2600">
              <a:latin typeface="Arial"/>
              <a:cs typeface="Arial"/>
            </a:endParaRPr>
          </a:p>
          <a:p>
            <a:pPr algn="ctr" marR="7275195">
              <a:lnSpc>
                <a:spcPct val="100000"/>
              </a:lnSpc>
              <a:spcBef>
                <a:spcPts val="695"/>
              </a:spcBef>
            </a:pPr>
            <a:r>
              <a:rPr dirty="0" sz="2600" b="1" i="1">
                <a:latin typeface="Arial"/>
                <a:cs typeface="Arial"/>
              </a:rPr>
              <a:t>What</a:t>
            </a:r>
            <a:r>
              <a:rPr dirty="0" sz="2600" spc="-8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you</a:t>
            </a:r>
            <a:r>
              <a:rPr dirty="0" sz="2600" spc="-4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can</a:t>
            </a:r>
            <a:r>
              <a:rPr dirty="0" sz="2600" spc="15" b="1" i="1">
                <a:latin typeface="Arial"/>
                <a:cs typeface="Arial"/>
              </a:rPr>
              <a:t> </a:t>
            </a:r>
            <a:r>
              <a:rPr dirty="0" sz="2600" spc="-25" b="1" i="1">
                <a:latin typeface="Arial"/>
                <a:cs typeface="Arial"/>
              </a:rPr>
              <a:t>do:</a:t>
            </a:r>
            <a:endParaRPr sz="26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810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Stop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injection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exam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ts val="2605"/>
              </a:lnSpc>
              <a:spcBef>
                <a:spcPts val="60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Calm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reassure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245"/>
              </a:lnSpc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Elevate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pt.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legs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(for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hypotension</a:t>
            </a:r>
            <a:r>
              <a:rPr dirty="0" sz="1900" spc="-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&amp;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comfort)</a:t>
            </a: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95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Apply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u="heavy" sz="2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cool</a:t>
            </a:r>
            <a:r>
              <a:rPr dirty="0" sz="2200" spc="-150" i="1">
                <a:latin typeface="Arial"/>
                <a:cs typeface="Arial"/>
              </a:rPr>
              <a:t> </a:t>
            </a:r>
            <a:r>
              <a:rPr dirty="0" sz="2200">
                <a:latin typeface="Arial MT"/>
                <a:cs typeface="Arial MT"/>
              </a:rPr>
              <a:t>compress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itchy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areas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ts val="2570"/>
              </a:lnSpc>
              <a:spcBef>
                <a:spcPts val="200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Observe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pt.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signs/symptoms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increased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distress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changes</a:t>
            </a:r>
            <a:endParaRPr sz="2200">
              <a:latin typeface="Arial MT"/>
              <a:cs typeface="Arial MT"/>
            </a:endParaRPr>
          </a:p>
          <a:p>
            <a:pPr marL="241300" marR="76835" indent="-228600">
              <a:lnSpc>
                <a:spcPts val="2210"/>
              </a:lnSpc>
              <a:spcBef>
                <a:spcPts val="365"/>
              </a:spcBef>
              <a:buChar char="•"/>
              <a:tabLst>
                <a:tab pos="241300" algn="l"/>
              </a:tabLst>
            </a:pPr>
            <a:r>
              <a:rPr dirty="0" sz="2200" spc="-10">
                <a:latin typeface="Arial MT"/>
                <a:cs typeface="Arial MT"/>
              </a:rPr>
              <a:t>Document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details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reaction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patient’s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electronic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profile,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requisition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in </a:t>
            </a:r>
            <a:r>
              <a:rPr dirty="0" sz="2200" spc="-10">
                <a:latin typeface="Arial MT"/>
                <a:cs typeface="Arial MT"/>
              </a:rPr>
              <a:t>the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patient’s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chart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ts val="2260"/>
              </a:lnSpc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Obtain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medical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assistance</a:t>
            </a:r>
            <a:endParaRPr sz="2200">
              <a:latin typeface="Arial MT"/>
              <a:cs typeface="Arial MT"/>
            </a:endParaRPr>
          </a:p>
          <a:p>
            <a:pPr lvl="1" marL="697865" marR="5080" indent="-228600">
              <a:lnSpc>
                <a:spcPts val="1900"/>
              </a:lnSpc>
              <a:spcBef>
                <a:spcPts val="240"/>
              </a:spcBef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Consult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with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radiologist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and/or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physician/nurse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to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determine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necessary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observation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of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 spc="-25">
                <a:latin typeface="Arial MT"/>
                <a:cs typeface="Arial MT"/>
              </a:rPr>
              <a:t>pt. </a:t>
            </a:r>
            <a:r>
              <a:rPr dirty="0" sz="1900">
                <a:latin typeface="Arial MT"/>
                <a:cs typeface="Arial MT"/>
              </a:rPr>
              <a:t>prior</a:t>
            </a:r>
            <a:r>
              <a:rPr dirty="0" sz="1900" spc="-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pt.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discharge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Responding</a:t>
            </a:r>
            <a:r>
              <a:rPr dirty="0" spc="-65"/>
              <a:t> </a:t>
            </a:r>
            <a:r>
              <a:rPr dirty="0"/>
              <a:t>to</a:t>
            </a:r>
            <a:r>
              <a:rPr dirty="0" spc="-60"/>
              <a:t> </a:t>
            </a:r>
            <a:r>
              <a:rPr dirty="0"/>
              <a:t>Severe</a:t>
            </a:r>
            <a:r>
              <a:rPr dirty="0" spc="-55"/>
              <a:t> </a:t>
            </a:r>
            <a:r>
              <a:rPr dirty="0" spc="-10"/>
              <a:t>Reactions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35862"/>
            <a:ext cx="9973310" cy="4254500"/>
          </a:xfrm>
          <a:prstGeom prst="rect">
            <a:avLst/>
          </a:prstGeom>
        </p:spPr>
        <p:txBody>
          <a:bodyPr wrap="square" lIns="0" tIns="22097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739"/>
              </a:spcBef>
            </a:pPr>
            <a:r>
              <a:rPr dirty="0" sz="2600" b="1" i="1">
                <a:latin typeface="Arial"/>
                <a:cs typeface="Arial"/>
              </a:rPr>
              <a:t>What</a:t>
            </a:r>
            <a:r>
              <a:rPr dirty="0" sz="2600" spc="-7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you</a:t>
            </a:r>
            <a:r>
              <a:rPr dirty="0" sz="2600" spc="-5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can</a:t>
            </a:r>
            <a:r>
              <a:rPr dirty="0" sz="2600" spc="-25" b="1" i="1">
                <a:latin typeface="Arial"/>
                <a:cs typeface="Arial"/>
              </a:rPr>
              <a:t> do:</a:t>
            </a:r>
            <a:endParaRPr sz="2600">
              <a:latin typeface="Arial"/>
              <a:cs typeface="Arial"/>
            </a:endParaRPr>
          </a:p>
          <a:p>
            <a:pPr marL="240665" indent="-227965">
              <a:lnSpc>
                <a:spcPts val="2605"/>
              </a:lnSpc>
              <a:spcBef>
                <a:spcPts val="137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Call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code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120"/>
              </a:lnSpc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Fast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response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RT’s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is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necessary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maintain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pt.'s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airway</a:t>
            </a:r>
            <a:endParaRPr sz="1900">
              <a:latin typeface="Arial MT"/>
              <a:cs typeface="Arial MT"/>
            </a:endParaRPr>
          </a:p>
          <a:p>
            <a:pPr marL="241300" marR="5080" indent="-228600">
              <a:lnSpc>
                <a:spcPts val="2200"/>
              </a:lnSpc>
              <a:spcBef>
                <a:spcPts val="315"/>
              </a:spcBef>
              <a:buChar char="•"/>
              <a:tabLst>
                <a:tab pos="241300" algn="l"/>
              </a:tabLst>
            </a:pPr>
            <a:r>
              <a:rPr dirty="0" sz="2200">
                <a:latin typeface="Arial MT"/>
                <a:cs typeface="Arial MT"/>
              </a:rPr>
              <a:t>Ensure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integrity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IV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site,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which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may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used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give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medication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treat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the </a:t>
            </a:r>
            <a:r>
              <a:rPr dirty="0" sz="2200" spc="-10">
                <a:latin typeface="Arial MT"/>
                <a:cs typeface="Arial MT"/>
              </a:rPr>
              <a:t>reaction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00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Calm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reassure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pt.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ts val="2555"/>
              </a:lnSpc>
              <a:spcBef>
                <a:spcPts val="60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Prepare: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155"/>
              </a:lnSpc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Oxygen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ts val="2195"/>
              </a:lnSpc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Suction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ts val="2240"/>
              </a:lnSpc>
              <a:buChar char="•"/>
              <a:tabLst>
                <a:tab pos="697865" algn="l"/>
              </a:tabLst>
            </a:pPr>
            <a:r>
              <a:rPr dirty="0" sz="1900">
                <a:latin typeface="Arial MT"/>
                <a:cs typeface="Arial MT"/>
              </a:rPr>
              <a:t>Crash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cart</a:t>
            </a: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9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Have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pt.'s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history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ready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available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ready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assist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physician(s)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9209">
              <a:lnSpc>
                <a:spcPct val="100000"/>
              </a:lnSpc>
              <a:spcBef>
                <a:spcPts val="100"/>
              </a:spcBef>
            </a:pPr>
            <a:r>
              <a:rPr dirty="0"/>
              <a:t>Documenting</a:t>
            </a:r>
            <a:r>
              <a:rPr dirty="0" spc="-110"/>
              <a:t> </a:t>
            </a:r>
            <a:r>
              <a:rPr dirty="0"/>
              <a:t>Contrast</a:t>
            </a:r>
            <a:r>
              <a:rPr dirty="0" spc="-85"/>
              <a:t> </a:t>
            </a:r>
            <a:r>
              <a:rPr dirty="0" spc="-10"/>
              <a:t>Reactions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1423"/>
            <a:ext cx="10128250" cy="795020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 marR="5080">
              <a:lnSpc>
                <a:spcPts val="2700"/>
              </a:lnSpc>
              <a:spcBef>
                <a:spcPts val="735"/>
              </a:spcBef>
            </a:pPr>
            <a:r>
              <a:rPr dirty="0" sz="2800">
                <a:latin typeface="Arial MT"/>
                <a:cs typeface="Arial MT"/>
              </a:rPr>
              <a:t>If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adverse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reaction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occurs,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following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information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should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be </a:t>
            </a:r>
            <a:r>
              <a:rPr dirty="0" sz="2800" spc="-10">
                <a:latin typeface="Arial MT"/>
                <a:cs typeface="Arial MT"/>
              </a:rPr>
              <a:t>documented: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8239" y="2628900"/>
            <a:ext cx="2226564" cy="28803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16330" y="2392527"/>
            <a:ext cx="141605" cy="1071245"/>
          </a:xfrm>
          <a:prstGeom prst="rect">
            <a:avLst/>
          </a:prstGeom>
        </p:spPr>
        <p:txBody>
          <a:bodyPr wrap="square" lIns="0" tIns="139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94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1955" y="3148583"/>
            <a:ext cx="2670047" cy="288036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3457702" y="2281553"/>
            <a:ext cx="2566035" cy="10661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72440" marR="5080" indent="-460375">
              <a:lnSpc>
                <a:spcPct val="131200"/>
              </a:lnSpc>
              <a:spcBef>
                <a:spcPts val="100"/>
              </a:spcBef>
            </a:pP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used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reaction</a:t>
            </a:r>
            <a:endParaRPr sz="26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916330" y="3497326"/>
            <a:ext cx="8067040" cy="23533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ts val="3035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Interventions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medications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given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during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reaction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79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Include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response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treatment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ts val="3080"/>
              </a:lnSpc>
              <a:spcBef>
                <a:spcPts val="56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Final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outcome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Was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sent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home,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admitted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hospital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ts val="3035"/>
              </a:lnSpc>
              <a:spcBef>
                <a:spcPts val="17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Update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pt.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information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computer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system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79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Requisition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should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reflect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sensitivity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07034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85"/>
              <a:t> </a:t>
            </a:r>
            <a:r>
              <a:rPr dirty="0" spc="-25"/>
              <a:t>7.2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73799"/>
            <a:ext cx="10224770" cy="4276090"/>
          </a:xfrm>
          <a:prstGeom prst="rect">
            <a:avLst/>
          </a:prstGeom>
        </p:spPr>
        <p:txBody>
          <a:bodyPr wrap="square" lIns="0" tIns="184150" rIns="0" bIns="0" rtlCol="0" vert="horz">
            <a:spAutoFit/>
          </a:bodyPr>
          <a:lstStyle/>
          <a:p>
            <a:pPr algn="ctr" marL="90805">
              <a:lnSpc>
                <a:spcPct val="100000"/>
              </a:lnSpc>
              <a:spcBef>
                <a:spcPts val="1450"/>
              </a:spcBef>
            </a:pPr>
            <a:r>
              <a:rPr dirty="0" u="heavy" sz="2800" spc="-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Contraindications</a:t>
            </a:r>
            <a:r>
              <a:rPr dirty="0" u="heavy" sz="2800" spc="-4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</a:t>
            </a:r>
            <a:r>
              <a:rPr dirty="0" u="heavy" sz="2800" spc="-12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IV</a:t>
            </a:r>
            <a:r>
              <a:rPr dirty="0" u="heavy" sz="2800" spc="-1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Contrast</a:t>
            </a:r>
            <a:r>
              <a:rPr dirty="0" u="heavy" sz="2800" spc="-10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Media</a:t>
            </a:r>
            <a:endParaRPr sz="2800">
              <a:latin typeface="Arial"/>
              <a:cs typeface="Arial"/>
            </a:endParaRPr>
          </a:p>
          <a:p>
            <a:pPr algn="ctr" marR="2310765">
              <a:lnSpc>
                <a:spcPts val="3325"/>
              </a:lnSpc>
              <a:spcBef>
                <a:spcPts val="1345"/>
              </a:spcBef>
            </a:pPr>
            <a:r>
              <a:rPr dirty="0" sz="2800" b="1">
                <a:latin typeface="Arial"/>
                <a:cs typeface="Arial"/>
              </a:rPr>
              <a:t>Patient</a:t>
            </a:r>
            <a:r>
              <a:rPr dirty="0" sz="2800" spc="-1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has</a:t>
            </a:r>
            <a:r>
              <a:rPr dirty="0" sz="2800" spc="-1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kidney</a:t>
            </a:r>
            <a:r>
              <a:rPr dirty="0" sz="2800" spc="-10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disease</a:t>
            </a:r>
            <a:r>
              <a:rPr dirty="0" sz="2800" spc="-1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or</a:t>
            </a:r>
            <a:r>
              <a:rPr dirty="0" sz="2800" spc="-1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1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</a:t>
            </a:r>
            <a:r>
              <a:rPr dirty="0" sz="2800" spc="-1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renal</a:t>
            </a:r>
            <a:r>
              <a:rPr dirty="0" sz="2800" spc="-15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failure</a:t>
            </a:r>
            <a:endParaRPr sz="2800">
              <a:latin typeface="Arial"/>
              <a:cs typeface="Arial"/>
            </a:endParaRPr>
          </a:p>
          <a:p>
            <a:pPr algn="just" marL="695960" marR="1567180" indent="-317500">
              <a:lnSpc>
                <a:spcPts val="2310"/>
              </a:lnSpc>
              <a:spcBef>
                <a:spcPts val="515"/>
              </a:spcBef>
              <a:buChar char="◦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IV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filtered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through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kidneys,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therefore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special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consideration</a:t>
            </a:r>
            <a:r>
              <a:rPr dirty="0" sz="2400" spc="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taken</a:t>
            </a:r>
            <a:r>
              <a:rPr dirty="0" sz="2400" spc="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patients</a:t>
            </a:r>
            <a:r>
              <a:rPr dirty="0" sz="2400" spc="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who</a:t>
            </a:r>
            <a:r>
              <a:rPr dirty="0" sz="2400" spc="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already</a:t>
            </a:r>
            <a:r>
              <a:rPr dirty="0" sz="2400" spc="1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have 	compromised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kidney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function</a:t>
            </a:r>
            <a:endParaRPr sz="2400">
              <a:latin typeface="Arial MT"/>
              <a:cs typeface="Arial MT"/>
            </a:endParaRPr>
          </a:p>
          <a:p>
            <a:pPr algn="just" marL="240029" indent="-227329">
              <a:lnSpc>
                <a:spcPts val="3325"/>
              </a:lnSpc>
              <a:spcBef>
                <a:spcPts val="94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Considerations:</a:t>
            </a:r>
            <a:endParaRPr sz="2800">
              <a:latin typeface="Arial MT"/>
              <a:cs typeface="Arial MT"/>
            </a:endParaRPr>
          </a:p>
          <a:p>
            <a:pPr lvl="1" marL="697865" marR="5080" indent="-318770">
              <a:lnSpc>
                <a:spcPct val="80100"/>
              </a:lnSpc>
              <a:spcBef>
                <a:spcPts val="540"/>
              </a:spcBef>
              <a:buChar char="◦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Blood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tests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performed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check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renal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function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prior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ensure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patients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kidneys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will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able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adequately </a:t>
            </a:r>
            <a:r>
              <a:rPr dirty="0" sz="2400">
                <a:latin typeface="Arial MT"/>
                <a:cs typeface="Arial MT"/>
              </a:rPr>
              <a:t>filter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foreign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molecules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contrast</a:t>
            </a:r>
            <a:endParaRPr sz="2400">
              <a:latin typeface="Arial MT"/>
              <a:cs typeface="Arial MT"/>
            </a:endParaRPr>
          </a:p>
          <a:p>
            <a:pPr lvl="2" marL="1155065" indent="-266700">
              <a:lnSpc>
                <a:spcPct val="100000"/>
              </a:lnSpc>
              <a:spcBef>
                <a:spcPts val="115"/>
              </a:spcBef>
              <a:buChar char="◦"/>
              <a:tabLst>
                <a:tab pos="1155065" algn="l"/>
              </a:tabLst>
            </a:pPr>
            <a:r>
              <a:rPr dirty="0" sz="2000" spc="-25">
                <a:latin typeface="Arial MT"/>
                <a:cs typeface="Arial MT"/>
              </a:rPr>
              <a:t>GFR</a:t>
            </a:r>
            <a:endParaRPr sz="2000">
              <a:latin typeface="Arial MT"/>
              <a:cs typeface="Arial MT"/>
            </a:endParaRPr>
          </a:p>
          <a:p>
            <a:pPr lvl="2" marL="1155065" indent="-266700">
              <a:lnSpc>
                <a:spcPct val="100000"/>
              </a:lnSpc>
              <a:buChar char="◦"/>
              <a:tabLst>
                <a:tab pos="1155065" algn="l"/>
              </a:tabLst>
            </a:pPr>
            <a:r>
              <a:rPr dirty="0" sz="2000" spc="-20">
                <a:latin typeface="Arial MT"/>
                <a:cs typeface="Arial MT"/>
              </a:rPr>
              <a:t>SeCR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6591" rIns="0" bIns="0" rtlCol="0" vert="horz">
            <a:spAutoFit/>
          </a:bodyPr>
          <a:lstStyle/>
          <a:p>
            <a:pPr marL="44450">
              <a:lnSpc>
                <a:spcPct val="100000"/>
              </a:lnSpc>
              <a:spcBef>
                <a:spcPts val="105"/>
              </a:spcBef>
            </a:pPr>
            <a:r>
              <a:rPr dirty="0"/>
              <a:t>Contraindications</a:t>
            </a:r>
            <a:r>
              <a:rPr dirty="0" spc="-130"/>
              <a:t> </a:t>
            </a:r>
            <a:r>
              <a:rPr dirty="0" spc="-10"/>
              <a:t>(cont’d)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66269"/>
            <a:ext cx="10214610" cy="4195445"/>
          </a:xfrm>
          <a:prstGeom prst="rect">
            <a:avLst/>
          </a:prstGeom>
        </p:spPr>
        <p:txBody>
          <a:bodyPr wrap="square" lIns="0" tIns="914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Dialysis</a:t>
            </a:r>
            <a:r>
              <a:rPr dirty="0" u="heavy" sz="2800" spc="-12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&amp;</a:t>
            </a:r>
            <a:r>
              <a:rPr dirty="0" u="heavy" sz="2800" spc="-16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Contrast</a:t>
            </a:r>
            <a:r>
              <a:rPr dirty="0" u="heavy" sz="2800" spc="-114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Media</a:t>
            </a:r>
            <a:endParaRPr sz="2800">
              <a:latin typeface="Arial"/>
              <a:cs typeface="Arial"/>
            </a:endParaRPr>
          </a:p>
          <a:p>
            <a:pPr marL="241300" marR="69215" indent="-228600">
              <a:lnSpc>
                <a:spcPct val="80000"/>
              </a:lnSpc>
              <a:spcBef>
                <a:spcPts val="121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Patients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who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temporary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dialysis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should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u="heavy" sz="26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not</a:t>
            </a:r>
            <a:r>
              <a:rPr dirty="0" sz="2600" spc="-114" b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given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contrast media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52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Could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lead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chronic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kidney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failure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ts val="2070"/>
              </a:lnSpc>
              <a:buChar char="•"/>
              <a:tabLst>
                <a:tab pos="1155065" algn="l"/>
              </a:tabLst>
            </a:pPr>
            <a:r>
              <a:rPr dirty="0" sz="2000" spc="-15">
                <a:latin typeface="Arial MT"/>
                <a:cs typeface="Arial MT"/>
              </a:rPr>
              <a:t>In-</a:t>
            </a:r>
            <a:r>
              <a:rPr dirty="0" sz="2000">
                <a:latin typeface="Arial MT"/>
                <a:cs typeface="Arial MT"/>
              </a:rPr>
              <a:t>patients</a:t>
            </a:r>
            <a:r>
              <a:rPr dirty="0" sz="2000" spc="-1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may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have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CT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if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arrangements</a:t>
            </a:r>
            <a:r>
              <a:rPr dirty="0" sz="2000" spc="-1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have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been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made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unit/ward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for</a:t>
            </a:r>
            <a:endParaRPr sz="2000">
              <a:latin typeface="Arial MT"/>
              <a:cs typeface="Arial MT"/>
            </a:endParaRPr>
          </a:p>
          <a:p>
            <a:pPr marL="1155065">
              <a:lnSpc>
                <a:spcPts val="2145"/>
              </a:lnSpc>
            </a:pP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patient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go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dialysis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treatment</a:t>
            </a:r>
            <a:r>
              <a:rPr dirty="0" sz="2000" spc="-1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post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scan</a:t>
            </a:r>
            <a:endParaRPr sz="2000">
              <a:latin typeface="Arial MT"/>
              <a:cs typeface="Arial MT"/>
            </a:endParaRPr>
          </a:p>
          <a:p>
            <a:pPr marL="241300" marR="871219" indent="-228600">
              <a:lnSpc>
                <a:spcPts val="2510"/>
              </a:lnSpc>
              <a:spcBef>
                <a:spcPts val="57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Patients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who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present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65">
                <a:latin typeface="Arial MT"/>
                <a:cs typeface="Arial MT"/>
              </a:rPr>
              <a:t>end-</a:t>
            </a:r>
            <a:r>
              <a:rPr dirty="0" sz="2600">
                <a:latin typeface="Arial MT"/>
                <a:cs typeface="Arial MT"/>
              </a:rPr>
              <a:t>stage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renal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failure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may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undergo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media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exams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spcBef>
                <a:spcPts val="2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Cannot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increase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extent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preexisting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kidney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damage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79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media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stay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blood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prolonged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periods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time</a:t>
            </a:r>
            <a:endParaRPr sz="2400">
              <a:latin typeface="Arial MT"/>
              <a:cs typeface="Arial MT"/>
            </a:endParaRPr>
          </a:p>
          <a:p>
            <a:pPr lvl="2" marL="1155065" marR="5080" indent="-228600">
              <a:lnSpc>
                <a:spcPts val="2300"/>
              </a:lnSpc>
              <a:spcBef>
                <a:spcPts val="114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000" spc="-10" i="1">
                <a:latin typeface="Arial"/>
                <a:cs typeface="Arial"/>
              </a:rPr>
              <a:t>Contrast</a:t>
            </a:r>
            <a:r>
              <a:rPr dirty="0" sz="2000" spc="-1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media</a:t>
            </a:r>
            <a:r>
              <a:rPr dirty="0" sz="2000" spc="-4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is</a:t>
            </a:r>
            <a:r>
              <a:rPr dirty="0" sz="2000" spc="-3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efficiently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removed</a:t>
            </a:r>
            <a:r>
              <a:rPr dirty="0" sz="2000" spc="-10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from</a:t>
            </a:r>
            <a:r>
              <a:rPr dirty="0" sz="2000" spc="-12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the</a:t>
            </a:r>
            <a:r>
              <a:rPr dirty="0" sz="2000" spc="-10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blood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by</a:t>
            </a:r>
            <a:r>
              <a:rPr dirty="0" sz="2000" spc="-6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hemodialysis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&amp;</a:t>
            </a:r>
            <a:r>
              <a:rPr dirty="0" sz="2000" spc="-4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peritoneal dialysis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/>
              <a:t>Contraindications</a:t>
            </a:r>
            <a:r>
              <a:rPr dirty="0" spc="-135"/>
              <a:t> </a:t>
            </a:r>
            <a:r>
              <a:rPr dirty="0" spc="-10"/>
              <a:t>(cont’d)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93289"/>
            <a:ext cx="9529445" cy="4415155"/>
          </a:xfrm>
          <a:prstGeom prst="rect">
            <a:avLst/>
          </a:prstGeom>
        </p:spPr>
        <p:txBody>
          <a:bodyPr wrap="square" lIns="0" tIns="1130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90"/>
              </a:spcBef>
            </a:pPr>
            <a:r>
              <a:rPr dirty="0" sz="2600" b="1">
                <a:latin typeface="Arial"/>
                <a:cs typeface="Arial"/>
              </a:rPr>
              <a:t>Patient</a:t>
            </a:r>
            <a:r>
              <a:rPr dirty="0" sz="2600" spc="-9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has</a:t>
            </a:r>
            <a:r>
              <a:rPr dirty="0" sz="2600" spc="-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history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diabetes</a:t>
            </a:r>
            <a:r>
              <a:rPr dirty="0" sz="2600" spc="-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&amp;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taking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Metformin</a:t>
            </a:r>
            <a:endParaRPr sz="2600">
              <a:latin typeface="Arial"/>
              <a:cs typeface="Arial"/>
            </a:endParaRPr>
          </a:p>
          <a:p>
            <a:pPr marL="240029" marR="5080" indent="-227329">
              <a:lnSpc>
                <a:spcPct val="90300"/>
              </a:lnSpc>
              <a:spcBef>
                <a:spcPts val="101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Diabetic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still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40">
                <a:latin typeface="Arial MT"/>
                <a:cs typeface="Arial MT"/>
              </a:rPr>
              <a:t>contrast-</a:t>
            </a:r>
            <a:r>
              <a:rPr dirty="0" sz="2400">
                <a:latin typeface="Arial MT"/>
                <a:cs typeface="Arial MT"/>
              </a:rPr>
              <a:t>enhanced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scans,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but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precautions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taken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these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predisposition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for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renal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complications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210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000" spc="-10" i="1">
                <a:latin typeface="Arial"/>
                <a:cs typeface="Arial"/>
              </a:rPr>
              <a:t>Metformin</a:t>
            </a:r>
            <a:r>
              <a:rPr dirty="0" sz="2000" spc="-12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lowers</a:t>
            </a:r>
            <a:r>
              <a:rPr dirty="0" sz="2000" spc="-10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blood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sugar</a:t>
            </a:r>
            <a:endParaRPr sz="2000">
              <a:latin typeface="Arial"/>
              <a:cs typeface="Arial"/>
            </a:endParaRPr>
          </a:p>
          <a:p>
            <a:pPr marL="240029" marR="101600" indent="-227329">
              <a:lnSpc>
                <a:spcPts val="2700"/>
              </a:lnSpc>
              <a:spcBef>
                <a:spcPts val="144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If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renal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dysfunction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occurs,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metformin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accumulate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cause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lactic 	acidosis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50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These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medications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should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withheld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48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hours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post-</a:t>
            </a:r>
            <a:r>
              <a:rPr dirty="0" sz="2000">
                <a:latin typeface="Arial MT"/>
                <a:cs typeface="Arial MT"/>
              </a:rPr>
              <a:t>contrast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injection</a:t>
            </a:r>
            <a:endParaRPr sz="20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should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resumed</a:t>
            </a:r>
            <a:r>
              <a:rPr dirty="0" sz="2000" spc="-1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until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blood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test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indicates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normal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renal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function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7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029" marR="63500" indent="-227329">
              <a:lnSpc>
                <a:spcPts val="260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Diabetic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who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fasting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prior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their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should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be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prioritized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watched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avoid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diabetic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shock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60960">
              <a:lnSpc>
                <a:spcPct val="100000"/>
              </a:lnSpc>
              <a:spcBef>
                <a:spcPts val="100"/>
              </a:spcBef>
            </a:pPr>
            <a:r>
              <a:rPr dirty="0"/>
              <a:t>Contraindications</a:t>
            </a:r>
            <a:r>
              <a:rPr dirty="0" spc="-170"/>
              <a:t> </a:t>
            </a:r>
            <a:r>
              <a:rPr dirty="0" spc="-10"/>
              <a:t>(cont’d)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0234" y="1691738"/>
            <a:ext cx="10078085" cy="3308985"/>
          </a:xfrm>
          <a:prstGeom prst="rect">
            <a:avLst/>
          </a:prstGeom>
        </p:spPr>
        <p:txBody>
          <a:bodyPr wrap="square" lIns="0" tIns="108585" rIns="0" bIns="0" rtlCol="0" vert="horz">
            <a:spAutoFit/>
          </a:bodyPr>
          <a:lstStyle/>
          <a:p>
            <a:pPr marL="18415">
              <a:lnSpc>
                <a:spcPct val="100000"/>
              </a:lnSpc>
              <a:spcBef>
                <a:spcPts val="855"/>
              </a:spcBef>
            </a:pPr>
            <a:r>
              <a:rPr dirty="0" sz="2800" b="1">
                <a:latin typeface="Arial"/>
                <a:cs typeface="Arial"/>
              </a:rPr>
              <a:t>Patient</a:t>
            </a:r>
            <a:r>
              <a:rPr dirty="0" sz="2800" spc="-1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has</a:t>
            </a:r>
            <a:r>
              <a:rPr dirty="0" sz="2800" spc="-1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heart</a:t>
            </a:r>
            <a:r>
              <a:rPr dirty="0" sz="2800" spc="-14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disease</a:t>
            </a:r>
            <a:r>
              <a:rPr dirty="0" sz="2800" spc="-1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or</a:t>
            </a:r>
            <a:r>
              <a:rPr dirty="0" sz="2800" spc="-18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hypertension</a:t>
            </a:r>
            <a:endParaRPr sz="2800">
              <a:latin typeface="Arial"/>
              <a:cs typeface="Arial"/>
            </a:endParaRPr>
          </a:p>
          <a:p>
            <a:pPr marL="247015" indent="-234950">
              <a:lnSpc>
                <a:spcPct val="100000"/>
              </a:lnSpc>
              <a:spcBef>
                <a:spcPts val="705"/>
              </a:spcBef>
              <a:buSzPct val="67307"/>
              <a:buChar char="◦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bolus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injection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causes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vasodilation</a:t>
            </a:r>
            <a:endParaRPr sz="2600">
              <a:latin typeface="Arial MT"/>
              <a:cs typeface="Arial MT"/>
            </a:endParaRPr>
          </a:p>
          <a:p>
            <a:pPr lvl="1" marL="704215" indent="-318770">
              <a:lnSpc>
                <a:spcPct val="100000"/>
              </a:lnSpc>
              <a:spcBef>
                <a:spcPts val="210"/>
              </a:spcBef>
              <a:buChar char="◦"/>
              <a:tabLst>
                <a:tab pos="704215" algn="l"/>
              </a:tabLst>
            </a:pPr>
            <a:r>
              <a:rPr dirty="0" sz="2400" spc="-10">
                <a:latin typeface="Arial MT"/>
                <a:cs typeface="Arial MT"/>
              </a:rPr>
              <a:t>These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pt.’s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weakened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narrowed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blood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vessels</a:t>
            </a:r>
            <a:endParaRPr sz="2400">
              <a:latin typeface="Arial MT"/>
              <a:cs typeface="Arial MT"/>
            </a:endParaRPr>
          </a:p>
          <a:p>
            <a:pPr lvl="1" marL="704215" marR="170180" indent="-318770">
              <a:lnSpc>
                <a:spcPts val="2610"/>
              </a:lnSpc>
              <a:spcBef>
                <a:spcPts val="530"/>
              </a:spcBef>
              <a:buChar char="◦"/>
              <a:tabLst>
                <a:tab pos="704215" algn="l"/>
              </a:tabLst>
            </a:pP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bolus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cause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changes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BP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cardiac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output,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which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is </a:t>
            </a:r>
            <a:r>
              <a:rPr dirty="0" sz="2400" spc="-10">
                <a:latin typeface="Arial MT"/>
                <a:cs typeface="Arial MT"/>
              </a:rPr>
              <a:t>potentially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dangerous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these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patients</a:t>
            </a:r>
            <a:endParaRPr sz="2400">
              <a:latin typeface="Arial MT"/>
              <a:cs typeface="Arial MT"/>
            </a:endParaRPr>
          </a:p>
          <a:p>
            <a:pPr marL="247015" indent="-234950">
              <a:lnSpc>
                <a:spcPct val="100000"/>
              </a:lnSpc>
              <a:spcBef>
                <a:spcPts val="640"/>
              </a:spcBef>
              <a:buSzPct val="67307"/>
              <a:buChar char="◦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Vasodilatation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also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cause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vasovagal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reaction</a:t>
            </a:r>
            <a:endParaRPr sz="2600">
              <a:latin typeface="Arial MT"/>
              <a:cs typeface="Arial MT"/>
            </a:endParaRPr>
          </a:p>
          <a:p>
            <a:pPr lvl="1" marL="704215" indent="-292100">
              <a:lnSpc>
                <a:spcPts val="2570"/>
              </a:lnSpc>
              <a:spcBef>
                <a:spcPts val="175"/>
              </a:spcBef>
              <a:buChar char="◦"/>
              <a:tabLst>
                <a:tab pos="704215" algn="l"/>
              </a:tabLst>
            </a:pPr>
            <a:r>
              <a:rPr dirty="0" sz="2200" spc="-10">
                <a:latin typeface="Arial MT"/>
                <a:cs typeface="Arial MT"/>
              </a:rPr>
              <a:t>Important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have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baseline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blood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pressure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patients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who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suffer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from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high</a:t>
            </a:r>
            <a:endParaRPr sz="2200">
              <a:latin typeface="Arial MT"/>
              <a:cs typeface="Arial MT"/>
            </a:endParaRPr>
          </a:p>
          <a:p>
            <a:pPr marL="704215">
              <a:lnSpc>
                <a:spcPts val="2570"/>
              </a:lnSpc>
            </a:pPr>
            <a:r>
              <a:rPr dirty="0" sz="2200">
                <a:latin typeface="Arial MT"/>
                <a:cs typeface="Arial MT"/>
              </a:rPr>
              <a:t>BP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event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they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feel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unwell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post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injection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44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Contraindications</a:t>
            </a:r>
            <a:r>
              <a:rPr dirty="0" spc="-130"/>
              <a:t> </a:t>
            </a:r>
            <a:r>
              <a:rPr dirty="0" spc="-10"/>
              <a:t>(cont’d)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0234" y="1787728"/>
            <a:ext cx="10012680" cy="360235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8415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latin typeface="Arial"/>
                <a:cs typeface="Arial"/>
              </a:rPr>
              <a:t>Hyperthyroidism</a:t>
            </a:r>
            <a:endParaRPr sz="2800">
              <a:latin typeface="Arial"/>
              <a:cs typeface="Arial"/>
            </a:endParaRPr>
          </a:p>
          <a:p>
            <a:pPr marL="247015" marR="106045" indent="-234950">
              <a:lnSpc>
                <a:spcPts val="2810"/>
              </a:lnSpc>
              <a:spcBef>
                <a:spcPts val="2235"/>
              </a:spcBef>
              <a:buSzPct val="67307"/>
              <a:buChar char="◦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pt.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history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hyperthyroidism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must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brought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radiologists </a:t>
            </a:r>
            <a:r>
              <a:rPr dirty="0" sz="2600">
                <a:latin typeface="Arial MT"/>
                <a:cs typeface="Arial MT"/>
              </a:rPr>
              <a:t>attention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prior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exam</a:t>
            </a:r>
            <a:endParaRPr sz="2600">
              <a:latin typeface="Arial MT"/>
              <a:cs typeface="Arial MT"/>
            </a:endParaRPr>
          </a:p>
          <a:p>
            <a:pPr lvl="1" marL="704215" indent="-318770">
              <a:lnSpc>
                <a:spcPct val="100000"/>
              </a:lnSpc>
              <a:spcBef>
                <a:spcPts val="160"/>
              </a:spcBef>
              <a:buChar char="◦"/>
              <a:tabLst>
                <a:tab pos="704215" algn="l"/>
              </a:tabLst>
            </a:pPr>
            <a:r>
              <a:rPr dirty="0" sz="2400">
                <a:latin typeface="Arial MT"/>
                <a:cs typeface="Arial MT"/>
              </a:rPr>
              <a:t>Patients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may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monitored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endocrinologist</a:t>
            </a:r>
            <a:r>
              <a:rPr dirty="0" sz="2400" spc="10">
                <a:latin typeface="Arial MT"/>
                <a:cs typeface="Arial MT"/>
              </a:rPr>
              <a:t> </a:t>
            </a:r>
            <a:r>
              <a:rPr dirty="0" sz="2400" spc="-40">
                <a:latin typeface="Arial MT"/>
                <a:cs typeface="Arial MT"/>
              </a:rPr>
              <a:t>post-</a:t>
            </a:r>
            <a:r>
              <a:rPr dirty="0" sz="2400" spc="-20">
                <a:latin typeface="Arial MT"/>
                <a:cs typeface="Arial MT"/>
              </a:rPr>
              <a:t>exam</a:t>
            </a:r>
            <a:endParaRPr sz="2400">
              <a:latin typeface="Arial MT"/>
              <a:cs typeface="Arial MT"/>
            </a:endParaRPr>
          </a:p>
          <a:p>
            <a:pPr marL="247015" indent="-234950">
              <a:lnSpc>
                <a:spcPct val="100000"/>
              </a:lnSpc>
              <a:spcBef>
                <a:spcPts val="1300"/>
              </a:spcBef>
              <a:buSzPct val="67307"/>
              <a:buChar char="◦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media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1245">
                <a:latin typeface="Arial MT"/>
                <a:cs typeface="Arial MT"/>
              </a:rPr>
              <a:t>↑</a:t>
            </a:r>
            <a:r>
              <a:rPr dirty="0" sz="2600" spc="-100">
                <a:latin typeface="Arial MT"/>
                <a:cs typeface="Arial MT"/>
              </a:rPr>
              <a:t>t</a:t>
            </a:r>
            <a:r>
              <a:rPr dirty="0" sz="2600" spc="-95">
                <a:latin typeface="Arial MT"/>
                <a:cs typeface="Arial MT"/>
              </a:rPr>
              <a:t>h</a:t>
            </a:r>
            <a:r>
              <a:rPr dirty="0" sz="2600" spc="-90">
                <a:latin typeface="Arial MT"/>
                <a:cs typeface="Arial MT"/>
              </a:rPr>
              <a:t>y</a:t>
            </a:r>
            <a:r>
              <a:rPr dirty="0" sz="2600" spc="-100">
                <a:latin typeface="Arial MT"/>
                <a:cs typeface="Arial MT"/>
              </a:rPr>
              <a:t>r</a:t>
            </a:r>
            <a:r>
              <a:rPr dirty="0" sz="2600" spc="-95">
                <a:latin typeface="Arial MT"/>
                <a:cs typeface="Arial MT"/>
              </a:rPr>
              <a:t>o</a:t>
            </a:r>
            <a:r>
              <a:rPr dirty="0" sz="2600" spc="-100">
                <a:latin typeface="Arial MT"/>
                <a:cs typeface="Arial MT"/>
              </a:rPr>
              <a:t>i</a:t>
            </a:r>
            <a:r>
              <a:rPr dirty="0" sz="2600" spc="-105">
                <a:latin typeface="Arial MT"/>
                <a:cs typeface="Arial MT"/>
              </a:rPr>
              <a:t>d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hormone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levels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these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patients</a:t>
            </a:r>
            <a:endParaRPr sz="2600">
              <a:latin typeface="Arial MT"/>
              <a:cs typeface="Arial MT"/>
            </a:endParaRPr>
          </a:p>
          <a:p>
            <a:pPr lvl="1" marL="704215" indent="-318770">
              <a:lnSpc>
                <a:spcPct val="100000"/>
              </a:lnSpc>
              <a:spcBef>
                <a:spcPts val="200"/>
              </a:spcBef>
              <a:buChar char="◦"/>
              <a:tabLst>
                <a:tab pos="704215" algn="l"/>
              </a:tabLst>
            </a:pPr>
            <a:r>
              <a:rPr dirty="0" sz="2400">
                <a:latin typeface="Arial MT"/>
                <a:cs typeface="Arial MT"/>
              </a:rPr>
              <a:t>Could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result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fatal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thyroid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storm</a:t>
            </a:r>
            <a:endParaRPr sz="2400">
              <a:latin typeface="Arial MT"/>
              <a:cs typeface="Arial MT"/>
            </a:endParaRPr>
          </a:p>
          <a:p>
            <a:pPr lvl="1" marL="704215" indent="-318770">
              <a:lnSpc>
                <a:spcPts val="2745"/>
              </a:lnSpc>
              <a:spcBef>
                <a:spcPts val="925"/>
              </a:spcBef>
              <a:buChar char="◦"/>
              <a:tabLst>
                <a:tab pos="704215" algn="l"/>
              </a:tabLst>
            </a:pPr>
            <a:r>
              <a:rPr dirty="0" sz="2400">
                <a:latin typeface="Arial MT"/>
                <a:cs typeface="Arial MT"/>
              </a:rPr>
              <a:t>Requires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scans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conducted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least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2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weeks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before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nuclear</a:t>
            </a:r>
            <a:endParaRPr sz="2400">
              <a:latin typeface="Arial MT"/>
              <a:cs typeface="Arial MT"/>
            </a:endParaRPr>
          </a:p>
          <a:p>
            <a:pPr marL="704215">
              <a:lnSpc>
                <a:spcPts val="2745"/>
              </a:lnSpc>
            </a:pPr>
            <a:r>
              <a:rPr dirty="0" sz="2400" spc="-10">
                <a:latin typeface="Arial MT"/>
                <a:cs typeface="Arial MT"/>
              </a:rPr>
              <a:t>medicine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thyroid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uptake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study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85725">
              <a:lnSpc>
                <a:spcPct val="100000"/>
              </a:lnSpc>
              <a:spcBef>
                <a:spcPts val="100"/>
              </a:spcBef>
            </a:pPr>
            <a:r>
              <a:rPr dirty="0"/>
              <a:t>Contraindications</a:t>
            </a:r>
            <a:r>
              <a:rPr dirty="0" spc="-170"/>
              <a:t> </a:t>
            </a:r>
            <a:r>
              <a:rPr dirty="0" spc="-10"/>
              <a:t>(cont’d)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0234" y="1530704"/>
            <a:ext cx="10034270" cy="4525010"/>
          </a:xfrm>
          <a:prstGeom prst="rect">
            <a:avLst/>
          </a:prstGeom>
        </p:spPr>
        <p:txBody>
          <a:bodyPr wrap="square" lIns="0" tIns="227329" rIns="0" bIns="0" rtlCol="0" vert="horz">
            <a:spAutoFit/>
          </a:bodyPr>
          <a:lstStyle/>
          <a:p>
            <a:pPr marL="18415">
              <a:lnSpc>
                <a:spcPct val="100000"/>
              </a:lnSpc>
              <a:spcBef>
                <a:spcPts val="1789"/>
              </a:spcBef>
            </a:pPr>
            <a:r>
              <a:rPr dirty="0" sz="2800" spc="-25" b="1">
                <a:latin typeface="Arial"/>
                <a:cs typeface="Arial"/>
              </a:rPr>
              <a:t>CNS</a:t>
            </a:r>
            <a:r>
              <a:rPr dirty="0" sz="2800" spc="-17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(central</a:t>
            </a:r>
            <a:r>
              <a:rPr dirty="0" sz="2800" spc="-185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nervous</a:t>
            </a:r>
            <a:r>
              <a:rPr dirty="0" sz="2800" spc="-1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system)</a:t>
            </a:r>
            <a:r>
              <a:rPr dirty="0" sz="2800" spc="-1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disorders</a:t>
            </a:r>
            <a:endParaRPr sz="2800">
              <a:latin typeface="Arial"/>
              <a:cs typeface="Arial"/>
            </a:endParaRPr>
          </a:p>
          <a:p>
            <a:pPr marL="247015" marR="229870" indent="-234950">
              <a:lnSpc>
                <a:spcPts val="2510"/>
              </a:lnSpc>
              <a:spcBef>
                <a:spcPts val="2175"/>
              </a:spcBef>
              <a:buSzPct val="67307"/>
              <a:buChar char="◦"/>
              <a:tabLst>
                <a:tab pos="247015" algn="l"/>
              </a:tabLst>
            </a:pPr>
            <a:r>
              <a:rPr dirty="0" sz="2600" spc="-10">
                <a:latin typeface="Arial MT"/>
                <a:cs typeface="Arial MT"/>
              </a:rPr>
              <a:t>Iodinated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agents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cannot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cross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intact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BBB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(blood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brain barrier)</a:t>
            </a:r>
            <a:endParaRPr sz="2600">
              <a:latin typeface="Arial MT"/>
              <a:cs typeface="Arial MT"/>
            </a:endParaRPr>
          </a:p>
          <a:p>
            <a:pPr marL="247015" marR="5080" indent="-234950">
              <a:lnSpc>
                <a:spcPts val="2510"/>
              </a:lnSpc>
              <a:spcBef>
                <a:spcPts val="1580"/>
              </a:spcBef>
              <a:buSzPct val="67307"/>
              <a:buChar char="◦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Patients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diseases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disrupt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BBB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increased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risk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developing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seizures</a:t>
            </a:r>
            <a:endParaRPr sz="2600">
              <a:latin typeface="Arial MT"/>
              <a:cs typeface="Arial MT"/>
            </a:endParaRPr>
          </a:p>
          <a:p>
            <a:pPr lvl="1" marL="704215" indent="-318770">
              <a:lnSpc>
                <a:spcPts val="2475"/>
              </a:lnSpc>
              <a:buChar char="◦"/>
              <a:tabLst>
                <a:tab pos="704215" algn="l"/>
              </a:tabLst>
            </a:pPr>
            <a:r>
              <a:rPr dirty="0" sz="2400" spc="-10">
                <a:latin typeface="Arial MT"/>
                <a:cs typeface="Arial MT"/>
              </a:rPr>
              <a:t>Metastasis</a:t>
            </a:r>
            <a:endParaRPr sz="2400">
              <a:latin typeface="Arial MT"/>
              <a:cs typeface="Arial MT"/>
            </a:endParaRPr>
          </a:p>
          <a:p>
            <a:pPr algn="r" lvl="2" marL="227965" marR="6457315" indent="-227965">
              <a:lnSpc>
                <a:spcPts val="2355"/>
              </a:lnSpc>
              <a:buSzPct val="82500"/>
              <a:buChar char="◦"/>
              <a:tabLst>
                <a:tab pos="227965" algn="l"/>
              </a:tabLst>
            </a:pPr>
            <a:r>
              <a:rPr dirty="0" sz="2000">
                <a:latin typeface="Arial MT"/>
                <a:cs typeface="Arial MT"/>
              </a:rPr>
              <a:t>Higher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risk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seizure</a:t>
            </a:r>
            <a:endParaRPr sz="2000">
              <a:latin typeface="Arial MT"/>
              <a:cs typeface="Arial MT"/>
            </a:endParaRPr>
          </a:p>
          <a:p>
            <a:pPr algn="r" marL="226695" marR="6468745" indent="-226695">
              <a:lnSpc>
                <a:spcPts val="2835"/>
              </a:lnSpc>
              <a:spcBef>
                <a:spcPts val="114"/>
              </a:spcBef>
              <a:buSzPct val="68750"/>
              <a:buChar char="◦"/>
              <a:tabLst>
                <a:tab pos="226695" algn="l"/>
              </a:tabLst>
            </a:pPr>
            <a:r>
              <a:rPr dirty="0" sz="2400">
                <a:latin typeface="Arial MT"/>
                <a:cs typeface="Arial MT"/>
              </a:rPr>
              <a:t>Primary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brain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tumors</a:t>
            </a:r>
            <a:endParaRPr sz="2400">
              <a:latin typeface="Arial MT"/>
              <a:cs typeface="Arial MT"/>
            </a:endParaRPr>
          </a:p>
          <a:p>
            <a:pPr algn="r" lvl="1" marL="227965" marR="6512559" indent="-227965">
              <a:lnSpc>
                <a:spcPts val="2355"/>
              </a:lnSpc>
              <a:buSzPct val="82500"/>
              <a:buChar char="◦"/>
              <a:tabLst>
                <a:tab pos="227965" algn="l"/>
              </a:tabLst>
            </a:pPr>
            <a:r>
              <a:rPr dirty="0" sz="2000">
                <a:latin typeface="Arial MT"/>
                <a:cs typeface="Arial MT"/>
              </a:rPr>
              <a:t>Lower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risk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seizure</a:t>
            </a:r>
            <a:endParaRPr sz="2000">
              <a:latin typeface="Arial MT"/>
              <a:cs typeface="Arial MT"/>
            </a:endParaRPr>
          </a:p>
          <a:p>
            <a:pPr marL="247015" indent="-234950">
              <a:lnSpc>
                <a:spcPct val="100000"/>
              </a:lnSpc>
              <a:spcBef>
                <a:spcPts val="580"/>
              </a:spcBef>
              <a:buSzPct val="67307"/>
              <a:buChar char="◦"/>
              <a:tabLst>
                <a:tab pos="247015" algn="l"/>
              </a:tabLst>
            </a:pPr>
            <a:r>
              <a:rPr dirty="0" sz="2600">
                <a:latin typeface="Arial MT"/>
                <a:cs typeface="Arial MT"/>
              </a:rPr>
              <a:t>Risk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seizure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reduced:</a:t>
            </a:r>
            <a:endParaRPr sz="2600">
              <a:latin typeface="Arial MT"/>
              <a:cs typeface="Arial MT"/>
            </a:endParaRPr>
          </a:p>
          <a:p>
            <a:pPr lvl="1" marL="704215" indent="-292100">
              <a:lnSpc>
                <a:spcPct val="100000"/>
              </a:lnSpc>
              <a:spcBef>
                <a:spcPts val="110"/>
              </a:spcBef>
              <a:buChar char="◦"/>
              <a:tabLst>
                <a:tab pos="704215" algn="l"/>
              </a:tabLst>
            </a:pPr>
            <a:r>
              <a:rPr dirty="0" sz="2200">
                <a:latin typeface="Arial MT"/>
                <a:cs typeface="Arial MT"/>
              </a:rPr>
              <a:t>Oral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dose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diazepam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30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minutes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prior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contrast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media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administration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93345">
              <a:lnSpc>
                <a:spcPct val="100000"/>
              </a:lnSpc>
              <a:spcBef>
                <a:spcPts val="100"/>
              </a:spcBef>
            </a:pPr>
            <a:r>
              <a:rPr dirty="0"/>
              <a:t>Things</a:t>
            </a:r>
            <a:r>
              <a:rPr dirty="0" spc="-55"/>
              <a:t> </a:t>
            </a:r>
            <a:r>
              <a:rPr dirty="0"/>
              <a:t>To</a:t>
            </a:r>
            <a:r>
              <a:rPr dirty="0" spc="-5"/>
              <a:t> </a:t>
            </a:r>
            <a:r>
              <a:rPr dirty="0"/>
              <a:t>Take</a:t>
            </a:r>
            <a:r>
              <a:rPr dirty="0" spc="-5"/>
              <a:t> </a:t>
            </a:r>
            <a:r>
              <a:rPr dirty="0" spc="-20"/>
              <a:t>Away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58029"/>
            <a:ext cx="3698875" cy="4278630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4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Safety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Considerations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Example: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Blood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Work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258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Adverse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Effects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9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Subjective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0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Chemotoxic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9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Idiosyncratic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23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Risk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Factors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250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Contraindications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18288"/>
            <a:ext cx="679704" cy="73609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2025-06-26T21:54:10Z</dcterms:created>
  <dcterms:modified xsi:type="dcterms:W3CDTF">2025-06-26T21:54:10Z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2025-06-27T00:00:00Z</vt:filetime>
  </property>
  <property fmtid="{D5CDD505-2E9C-101B-9397-08002B2CF9AE}" pid="3" name="LastSaved">
    <vt:filetime>2025-06-26T00:00:00Z</vt:filetime>
  </property>
  <property fmtid="{D5CDD505-2E9C-101B-9397-08002B2CF9AE}" pid="4" name="Producer">
    <vt:lpwstr>Foxit PDF Editor Printer Version 11.2.2.4537</vt:lpwstr>
  </property>
</Properties>
</file>