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0"/>
  </p:notesMasterIdLst>
  <p:sldIdLst>
    <p:sldId id="256" r:id="rId5"/>
    <p:sldId id="266" r:id="rId6"/>
    <p:sldId id="440" r:id="rId7"/>
    <p:sldId id="437" r:id="rId8"/>
    <p:sldId id="290" r:id="rId9"/>
    <p:sldId id="439" r:id="rId10"/>
    <p:sldId id="441" r:id="rId11"/>
    <p:sldId id="442" r:id="rId12"/>
    <p:sldId id="443" r:id="rId13"/>
    <p:sldId id="444" r:id="rId14"/>
    <p:sldId id="445" r:id="rId15"/>
    <p:sldId id="446" r:id="rId16"/>
    <p:sldId id="447" r:id="rId17"/>
    <p:sldId id="448" r:id="rId18"/>
    <p:sldId id="449" r:id="rId19"/>
    <p:sldId id="450" r:id="rId20"/>
    <p:sldId id="451" r:id="rId21"/>
    <p:sldId id="452" r:id="rId22"/>
    <p:sldId id="453" r:id="rId23"/>
    <p:sldId id="454" r:id="rId24"/>
    <p:sldId id="455" r:id="rId25"/>
    <p:sldId id="456" r:id="rId26"/>
    <p:sldId id="457" r:id="rId27"/>
    <p:sldId id="458" r:id="rId28"/>
    <p:sldId id="43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235341" y="3429000"/>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dirty="0">
                <a:solidFill>
                  <a:schemeClr val="bg1"/>
                </a:solidFill>
                <a:latin typeface="Futura PT Demi" panose="020B0702020204020303" pitchFamily="34" charset="0"/>
              </a:rPr>
              <a:t>Treatment of Acne With Light and Energy-Based Devices</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ECE745-2542-46E7-8E72-536C01B24C7A}"/>
              </a:ext>
            </a:extLst>
          </p:cNvPr>
          <p:cNvPicPr>
            <a:picLocks noChangeAspect="1"/>
          </p:cNvPicPr>
          <p:nvPr/>
        </p:nvPicPr>
        <p:blipFill>
          <a:blip r:embed="rId2"/>
          <a:stretch>
            <a:fillRect/>
          </a:stretch>
        </p:blipFill>
        <p:spPr>
          <a:xfrm>
            <a:off x="1095375" y="2066925"/>
            <a:ext cx="10001250" cy="2724150"/>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35F4536-39CE-BAF5-E813-BB7AA863C616}"/>
              </a:ext>
            </a:extLst>
          </p:cNvPr>
          <p:cNvPicPr>
            <a:picLocks noGrp="1" noChangeAspect="1"/>
          </p:cNvPicPr>
          <p:nvPr>
            <p:ph idx="1"/>
          </p:nvPr>
        </p:nvPicPr>
        <p:blipFill>
          <a:blip r:embed="rId2"/>
          <a:stretch>
            <a:fillRect/>
          </a:stretch>
        </p:blipFill>
        <p:spPr>
          <a:xfrm>
            <a:off x="643467" y="1179830"/>
            <a:ext cx="10905066" cy="4498338"/>
          </a:xfrm>
          <a:prstGeom prst="rect">
            <a:avLst/>
          </a:prstGeom>
        </p:spPr>
      </p:pic>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B80B3CA-B79E-59E5-734B-03A683C644A8}"/>
              </a:ext>
            </a:extLst>
          </p:cNvPr>
          <p:cNvPicPr>
            <a:picLocks noChangeAspect="1"/>
          </p:cNvPicPr>
          <p:nvPr/>
        </p:nvPicPr>
        <p:blipFill>
          <a:blip r:embed="rId2"/>
          <a:stretch>
            <a:fillRect/>
          </a:stretch>
        </p:blipFill>
        <p:spPr>
          <a:xfrm>
            <a:off x="2216944" y="1481862"/>
            <a:ext cx="7758112" cy="4711692"/>
          </a:xfrm>
          <a:prstGeom prst="rect">
            <a:avLst/>
          </a:prstGeom>
        </p:spPr>
      </p:pic>
      <p:sp>
        <p:nvSpPr>
          <p:cNvPr id="4" name="Title 3">
            <a:extLst>
              <a:ext uri="{FF2B5EF4-FFF2-40B4-BE49-F238E27FC236}">
                <a16:creationId xmlns:a16="http://schemas.microsoft.com/office/drawing/2014/main" id="{FC46FF09-F766-AAAD-BEE6-ADAD52237B00}"/>
              </a:ext>
            </a:extLst>
          </p:cNvPr>
          <p:cNvSpPr>
            <a:spLocks noGrp="1"/>
          </p:cNvSpPr>
          <p:nvPr>
            <p:ph type="title"/>
          </p:nvPr>
        </p:nvSpPr>
        <p:spPr>
          <a:xfrm>
            <a:off x="464574" y="234957"/>
            <a:ext cx="10515600" cy="1325563"/>
          </a:xfrm>
        </p:spPr>
        <p:txBody>
          <a:bodyPr/>
          <a:lstStyle/>
          <a:p>
            <a:r>
              <a:rPr lang="en-US" dirty="0"/>
              <a:t>Photodynamic Therapy</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97E125F5-A5C6-6232-E26F-FE9E8CC8655A}"/>
              </a:ext>
            </a:extLst>
          </p:cNvPr>
          <p:cNvPicPr>
            <a:picLocks noGrp="1" noChangeAspect="1"/>
          </p:cNvPicPr>
          <p:nvPr>
            <p:ph idx="1"/>
          </p:nvPr>
        </p:nvPicPr>
        <p:blipFill>
          <a:blip r:embed="rId2"/>
          <a:stretch>
            <a:fillRect/>
          </a:stretch>
        </p:blipFill>
        <p:spPr>
          <a:xfrm>
            <a:off x="2524803" y="643466"/>
            <a:ext cx="7142393" cy="557106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8444229-4516-46B3-3D05-A46A326AE8B5}"/>
              </a:ext>
            </a:extLst>
          </p:cNvPr>
          <p:cNvPicPr>
            <a:picLocks noChangeAspect="1"/>
          </p:cNvPicPr>
          <p:nvPr/>
        </p:nvPicPr>
        <p:blipFill>
          <a:blip r:embed="rId2"/>
          <a:stretch>
            <a:fillRect/>
          </a:stretch>
        </p:blipFill>
        <p:spPr>
          <a:xfrm>
            <a:off x="2430824" y="643466"/>
            <a:ext cx="7330352" cy="5571067"/>
          </a:xfrm>
          <a:prstGeom prst="rect">
            <a:avLst/>
          </a:prstGeom>
        </p:spPr>
      </p:pic>
    </p:spTree>
    <p:extLst>
      <p:ext uri="{BB962C8B-B14F-4D97-AF65-F5344CB8AC3E}">
        <p14:creationId xmlns:p14="http://schemas.microsoft.com/office/powerpoint/2010/main" val="838528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CD7F8DBB-6615-73AB-8E5F-3A9C77B5AAF6}"/>
              </a:ext>
            </a:extLst>
          </p:cNvPr>
          <p:cNvPicPr>
            <a:picLocks noGrp="1" noChangeAspect="1"/>
          </p:cNvPicPr>
          <p:nvPr>
            <p:ph idx="1"/>
          </p:nvPr>
        </p:nvPicPr>
        <p:blipFill>
          <a:blip r:embed="rId2"/>
          <a:stretch>
            <a:fillRect/>
          </a:stretch>
        </p:blipFill>
        <p:spPr>
          <a:xfrm>
            <a:off x="1859447" y="643466"/>
            <a:ext cx="8473105" cy="5571067"/>
          </a:xfrm>
          <a:prstGeom prst="rect">
            <a:avLst/>
          </a:prstGeom>
        </p:spPr>
      </p:pic>
    </p:spTree>
    <p:extLst>
      <p:ext uri="{BB962C8B-B14F-4D97-AF65-F5344CB8AC3E}">
        <p14:creationId xmlns:p14="http://schemas.microsoft.com/office/powerpoint/2010/main" val="1017397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E6E1696A-2D27-2851-D875-578B57E52F3E}"/>
              </a:ext>
            </a:extLst>
          </p:cNvPr>
          <p:cNvPicPr>
            <a:picLocks noGrp="1" noChangeAspect="1"/>
          </p:cNvPicPr>
          <p:nvPr>
            <p:ph idx="1"/>
          </p:nvPr>
        </p:nvPicPr>
        <p:blipFill>
          <a:blip r:embed="rId2"/>
          <a:stretch>
            <a:fillRect/>
          </a:stretch>
        </p:blipFill>
        <p:spPr>
          <a:xfrm>
            <a:off x="1938487" y="643466"/>
            <a:ext cx="8315025" cy="5571067"/>
          </a:xfrm>
          <a:prstGeom prst="rect">
            <a:avLst/>
          </a:prstGeom>
        </p:spPr>
      </p:pic>
    </p:spTree>
    <p:extLst>
      <p:ext uri="{BB962C8B-B14F-4D97-AF65-F5344CB8AC3E}">
        <p14:creationId xmlns:p14="http://schemas.microsoft.com/office/powerpoint/2010/main" val="3485189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054B63C-6964-39D3-0DC5-617237EC2DA3}"/>
              </a:ext>
            </a:extLst>
          </p:cNvPr>
          <p:cNvPicPr>
            <a:picLocks noGrp="1" noChangeAspect="1"/>
          </p:cNvPicPr>
          <p:nvPr>
            <p:ph idx="1"/>
          </p:nvPr>
        </p:nvPicPr>
        <p:blipFill>
          <a:blip r:embed="rId2"/>
          <a:stretch>
            <a:fillRect/>
          </a:stretch>
        </p:blipFill>
        <p:spPr>
          <a:xfrm>
            <a:off x="1259288" y="1060315"/>
            <a:ext cx="8939453" cy="5125447"/>
          </a:xfrm>
        </p:spPr>
      </p:pic>
    </p:spTree>
    <p:extLst>
      <p:ext uri="{BB962C8B-B14F-4D97-AF65-F5344CB8AC3E}">
        <p14:creationId xmlns:p14="http://schemas.microsoft.com/office/powerpoint/2010/main" val="1973958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2C9D3A9-782B-D17B-6805-B015FDDE53ED}"/>
              </a:ext>
            </a:extLst>
          </p:cNvPr>
          <p:cNvPicPr>
            <a:picLocks noGrp="1" noChangeAspect="1"/>
          </p:cNvPicPr>
          <p:nvPr>
            <p:ph idx="1"/>
          </p:nvPr>
        </p:nvPicPr>
        <p:blipFill>
          <a:blip r:embed="rId2"/>
          <a:stretch>
            <a:fillRect/>
          </a:stretch>
        </p:blipFill>
        <p:spPr>
          <a:xfrm>
            <a:off x="1760540" y="643466"/>
            <a:ext cx="8670920" cy="5571067"/>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0DE6FE9-CB07-C685-00CB-D7AB85E247E0}"/>
              </a:ext>
            </a:extLst>
          </p:cNvPr>
          <p:cNvPicPr>
            <a:picLocks noGrp="1" noChangeAspect="1"/>
          </p:cNvPicPr>
          <p:nvPr>
            <p:ph idx="1"/>
          </p:nvPr>
        </p:nvPicPr>
        <p:blipFill>
          <a:blip r:embed="rId2"/>
          <a:stretch>
            <a:fillRect/>
          </a:stretch>
        </p:blipFill>
        <p:spPr>
          <a:xfrm>
            <a:off x="643467" y="1029885"/>
            <a:ext cx="10905066" cy="4798228"/>
          </a:xfrm>
          <a:prstGeom prst="rect">
            <a:avLst/>
          </a:prstGeom>
        </p:spPr>
      </p:pic>
    </p:spTree>
    <p:extLst>
      <p:ext uri="{BB962C8B-B14F-4D97-AF65-F5344CB8AC3E}">
        <p14:creationId xmlns:p14="http://schemas.microsoft.com/office/powerpoint/2010/main" val="2992011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A35576A-EC60-6005-EBB1-D6902D1F0CDA}"/>
              </a:ext>
            </a:extLst>
          </p:cNvPr>
          <p:cNvPicPr>
            <a:picLocks noGrp="1" noChangeAspect="1"/>
          </p:cNvPicPr>
          <p:nvPr>
            <p:ph idx="1"/>
          </p:nvPr>
        </p:nvPicPr>
        <p:blipFill>
          <a:blip r:embed="rId2"/>
          <a:stretch>
            <a:fillRect/>
          </a:stretch>
        </p:blipFill>
        <p:spPr>
          <a:xfrm>
            <a:off x="2029528" y="643466"/>
            <a:ext cx="8132944" cy="5571067"/>
          </a:xfrm>
          <a:prstGeom prst="rect">
            <a:avLst/>
          </a:prstGeom>
        </p:spPr>
      </p:pic>
    </p:spTree>
    <p:extLst>
      <p:ext uri="{BB962C8B-B14F-4D97-AF65-F5344CB8AC3E}">
        <p14:creationId xmlns:p14="http://schemas.microsoft.com/office/powerpoint/2010/main" val="3497578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DA21997-F1A2-A039-D6EF-5F653BD6E1B7}"/>
              </a:ext>
            </a:extLst>
          </p:cNvPr>
          <p:cNvPicPr>
            <a:picLocks noGrp="1" noChangeAspect="1"/>
          </p:cNvPicPr>
          <p:nvPr>
            <p:ph idx="1"/>
          </p:nvPr>
        </p:nvPicPr>
        <p:blipFill>
          <a:blip r:embed="rId2"/>
          <a:stretch>
            <a:fillRect/>
          </a:stretch>
        </p:blipFill>
        <p:spPr>
          <a:xfrm>
            <a:off x="2394294" y="643466"/>
            <a:ext cx="7403411" cy="5571067"/>
          </a:xfrm>
          <a:prstGeom prst="rect">
            <a:avLst/>
          </a:prstGeom>
        </p:spPr>
      </p:pic>
    </p:spTree>
    <p:extLst>
      <p:ext uri="{BB962C8B-B14F-4D97-AF65-F5344CB8AC3E}">
        <p14:creationId xmlns:p14="http://schemas.microsoft.com/office/powerpoint/2010/main" val="2000035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BFF9F31-D060-FA1D-237A-D7852E6CE7B3}"/>
              </a:ext>
            </a:extLst>
          </p:cNvPr>
          <p:cNvSpPr>
            <a:spLocks noGrp="1"/>
          </p:cNvSpPr>
          <p:nvPr>
            <p:ph type="title"/>
          </p:nvPr>
        </p:nvSpPr>
        <p:spPr/>
        <p:txBody>
          <a:bodyPr/>
          <a:lstStyle/>
          <a:p>
            <a:r>
              <a:rPr lang="en-US" dirty="0"/>
              <a:t>Visible Light Phototherapy</a:t>
            </a:r>
            <a:br>
              <a:rPr lang="en-US" dirty="0"/>
            </a:br>
            <a:r>
              <a:rPr lang="en-US" sz="3600" dirty="0"/>
              <a:t>Blue Light Alone</a:t>
            </a:r>
            <a:endParaRPr lang="en-US" dirty="0"/>
          </a:p>
        </p:txBody>
      </p:sp>
      <p:pic>
        <p:nvPicPr>
          <p:cNvPr id="7" name="Content Placeholder 6">
            <a:extLst>
              <a:ext uri="{FF2B5EF4-FFF2-40B4-BE49-F238E27FC236}">
                <a16:creationId xmlns:a16="http://schemas.microsoft.com/office/drawing/2014/main" id="{44BAD7FC-6D13-7DE3-87B8-3B8BC1089603}"/>
              </a:ext>
            </a:extLst>
          </p:cNvPr>
          <p:cNvPicPr>
            <a:picLocks noGrp="1" noChangeAspect="1"/>
          </p:cNvPicPr>
          <p:nvPr>
            <p:ph idx="1"/>
          </p:nvPr>
        </p:nvPicPr>
        <p:blipFill>
          <a:blip r:embed="rId2"/>
          <a:stretch>
            <a:fillRect/>
          </a:stretch>
        </p:blipFill>
        <p:spPr>
          <a:xfrm>
            <a:off x="3259974" y="1825625"/>
            <a:ext cx="5672052" cy="4351338"/>
          </a:xfrm>
        </p:spPr>
      </p:pic>
    </p:spTree>
    <p:extLst>
      <p:ext uri="{BB962C8B-B14F-4D97-AF65-F5344CB8AC3E}">
        <p14:creationId xmlns:p14="http://schemas.microsoft.com/office/powerpoint/2010/main" val="3195015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B9F8485-4B3B-7EC8-8C4C-F20F40D935AE}"/>
              </a:ext>
            </a:extLst>
          </p:cNvPr>
          <p:cNvPicPr>
            <a:picLocks noGrp="1" noChangeAspect="1"/>
          </p:cNvPicPr>
          <p:nvPr>
            <p:ph idx="1"/>
          </p:nvPr>
        </p:nvPicPr>
        <p:blipFill>
          <a:blip r:embed="rId2"/>
          <a:stretch>
            <a:fillRect/>
          </a:stretch>
        </p:blipFill>
        <p:spPr>
          <a:xfrm>
            <a:off x="2418728" y="643466"/>
            <a:ext cx="7354543" cy="5571067"/>
          </a:xfrm>
          <a:prstGeom prst="rect">
            <a:avLst/>
          </a:prstGeom>
        </p:spPr>
      </p:pic>
    </p:spTree>
    <p:extLst>
      <p:ext uri="{BB962C8B-B14F-4D97-AF65-F5344CB8AC3E}">
        <p14:creationId xmlns:p14="http://schemas.microsoft.com/office/powerpoint/2010/main" val="730355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B80191F-8C11-4A27-D6AE-F4F9E5D22AC0}"/>
              </a:ext>
            </a:extLst>
          </p:cNvPr>
          <p:cNvPicPr>
            <a:picLocks noGrp="1" noChangeAspect="1"/>
          </p:cNvPicPr>
          <p:nvPr>
            <p:ph idx="1"/>
          </p:nvPr>
        </p:nvPicPr>
        <p:blipFill>
          <a:blip r:embed="rId2"/>
          <a:stretch>
            <a:fillRect/>
          </a:stretch>
        </p:blipFill>
        <p:spPr>
          <a:xfrm>
            <a:off x="643467" y="1234355"/>
            <a:ext cx="10905066" cy="4389288"/>
          </a:xfrm>
          <a:prstGeom prst="rect">
            <a:avLst/>
          </a:prstGeom>
        </p:spPr>
      </p:pic>
    </p:spTree>
    <p:extLst>
      <p:ext uri="{BB962C8B-B14F-4D97-AF65-F5344CB8AC3E}">
        <p14:creationId xmlns:p14="http://schemas.microsoft.com/office/powerpoint/2010/main" val="138613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A30CAB8-28FE-2D91-58A7-2CC66E8EA150}"/>
              </a:ext>
            </a:extLst>
          </p:cNvPr>
          <p:cNvPicPr>
            <a:picLocks noGrp="1" noChangeAspect="1"/>
          </p:cNvPicPr>
          <p:nvPr>
            <p:ph idx="1"/>
          </p:nvPr>
        </p:nvPicPr>
        <p:blipFill>
          <a:blip r:embed="rId2"/>
          <a:stretch>
            <a:fillRect/>
          </a:stretch>
        </p:blipFill>
        <p:spPr>
          <a:xfrm>
            <a:off x="643467" y="2106760"/>
            <a:ext cx="10905066" cy="2644478"/>
          </a:xfrm>
          <a:prstGeom prst="rect">
            <a:avLst/>
          </a:prstGeom>
        </p:spPr>
      </p:pic>
    </p:spTree>
    <p:extLst>
      <p:ext uri="{BB962C8B-B14F-4D97-AF65-F5344CB8AC3E}">
        <p14:creationId xmlns:p14="http://schemas.microsoft.com/office/powerpoint/2010/main" val="4205553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36538B2-A152-7946-54EA-5FE09B2C9F62}"/>
              </a:ext>
            </a:extLst>
          </p:cNvPr>
          <p:cNvPicPr>
            <a:picLocks noGrp="1" noChangeAspect="1"/>
          </p:cNvPicPr>
          <p:nvPr>
            <p:ph idx="1"/>
          </p:nvPr>
        </p:nvPicPr>
        <p:blipFill>
          <a:blip r:embed="rId2"/>
          <a:stretch>
            <a:fillRect/>
          </a:stretch>
        </p:blipFill>
        <p:spPr>
          <a:xfrm>
            <a:off x="643467" y="1479719"/>
            <a:ext cx="10905066" cy="3898560"/>
          </a:xfrm>
          <a:prstGeom prst="rect">
            <a:avLst/>
          </a:prstGeom>
        </p:spPr>
      </p:pic>
    </p:spTree>
    <p:extLst>
      <p:ext uri="{BB962C8B-B14F-4D97-AF65-F5344CB8AC3E}">
        <p14:creationId xmlns:p14="http://schemas.microsoft.com/office/powerpoint/2010/main" val="32972994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CA2207C-053A-2AAD-83AF-E28D19801948}"/>
              </a:ext>
            </a:extLst>
          </p:cNvPr>
          <p:cNvPicPr>
            <a:picLocks noGrp="1" noChangeAspect="1"/>
          </p:cNvPicPr>
          <p:nvPr>
            <p:ph idx="1"/>
          </p:nvPr>
        </p:nvPicPr>
        <p:blipFill>
          <a:blip r:embed="rId2"/>
          <a:stretch>
            <a:fillRect/>
          </a:stretch>
        </p:blipFill>
        <p:spPr>
          <a:xfrm>
            <a:off x="1907228" y="643466"/>
            <a:ext cx="8377544" cy="5571067"/>
          </a:xfrm>
          <a:prstGeom prst="rect">
            <a:avLst/>
          </a:prstGeom>
        </p:spPr>
      </p:pic>
    </p:spTree>
    <p:extLst>
      <p:ext uri="{BB962C8B-B14F-4D97-AF65-F5344CB8AC3E}">
        <p14:creationId xmlns:p14="http://schemas.microsoft.com/office/powerpoint/2010/main" val="11179611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297DBAC-A715-8AC4-7EE8-7315F60135AE}"/>
              </a:ext>
            </a:extLst>
          </p:cNvPr>
          <p:cNvPicPr>
            <a:picLocks noGrp="1" noChangeAspect="1"/>
          </p:cNvPicPr>
          <p:nvPr>
            <p:ph idx="1"/>
          </p:nvPr>
        </p:nvPicPr>
        <p:blipFill>
          <a:blip r:embed="rId2"/>
          <a:stretch>
            <a:fillRect/>
          </a:stretch>
        </p:blipFill>
        <p:spPr>
          <a:xfrm>
            <a:off x="866774" y="467519"/>
            <a:ext cx="9686925" cy="1352550"/>
          </a:xfrm>
        </p:spPr>
      </p:pic>
      <p:pic>
        <p:nvPicPr>
          <p:cNvPr id="5" name="Picture 4">
            <a:extLst>
              <a:ext uri="{FF2B5EF4-FFF2-40B4-BE49-F238E27FC236}">
                <a16:creationId xmlns:a16="http://schemas.microsoft.com/office/drawing/2014/main" id="{4DBD27AC-E602-0F63-4B34-6C97B3708AB8}"/>
              </a:ext>
            </a:extLst>
          </p:cNvPr>
          <p:cNvPicPr>
            <a:picLocks noChangeAspect="1"/>
          </p:cNvPicPr>
          <p:nvPr/>
        </p:nvPicPr>
        <p:blipFill>
          <a:blip r:embed="rId3"/>
          <a:stretch>
            <a:fillRect/>
          </a:stretch>
        </p:blipFill>
        <p:spPr>
          <a:xfrm>
            <a:off x="866774" y="2062162"/>
            <a:ext cx="9744075" cy="1514475"/>
          </a:xfrm>
          <a:prstGeom prst="rect">
            <a:avLst/>
          </a:prstGeom>
        </p:spPr>
      </p:pic>
      <p:pic>
        <p:nvPicPr>
          <p:cNvPr id="9" name="Picture 8">
            <a:extLst>
              <a:ext uri="{FF2B5EF4-FFF2-40B4-BE49-F238E27FC236}">
                <a16:creationId xmlns:a16="http://schemas.microsoft.com/office/drawing/2014/main" id="{B6799582-8AEB-4396-DA79-F6706D18E5C8}"/>
              </a:ext>
            </a:extLst>
          </p:cNvPr>
          <p:cNvPicPr>
            <a:picLocks noChangeAspect="1"/>
          </p:cNvPicPr>
          <p:nvPr/>
        </p:nvPicPr>
        <p:blipFill>
          <a:blip r:embed="rId4"/>
          <a:stretch>
            <a:fillRect/>
          </a:stretch>
        </p:blipFill>
        <p:spPr>
          <a:xfrm>
            <a:off x="685800" y="3971925"/>
            <a:ext cx="9791700" cy="1676400"/>
          </a:xfrm>
          <a:prstGeom prst="rect">
            <a:avLst/>
          </a:prstGeom>
        </p:spPr>
      </p:pic>
    </p:spTree>
    <p:extLst>
      <p:ext uri="{BB962C8B-B14F-4D97-AF65-F5344CB8AC3E}">
        <p14:creationId xmlns:p14="http://schemas.microsoft.com/office/powerpoint/2010/main" val="25522908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80F1E84-0166-8E73-873A-6BC71C501614}"/>
              </a:ext>
            </a:extLst>
          </p:cNvPr>
          <p:cNvPicPr>
            <a:picLocks noGrp="1" noChangeAspect="1"/>
          </p:cNvPicPr>
          <p:nvPr>
            <p:ph idx="1"/>
          </p:nvPr>
        </p:nvPicPr>
        <p:blipFill>
          <a:blip r:embed="rId2"/>
          <a:stretch>
            <a:fillRect/>
          </a:stretch>
        </p:blipFill>
        <p:spPr>
          <a:xfrm>
            <a:off x="1228725" y="2353469"/>
            <a:ext cx="9734550" cy="1447800"/>
          </a:xfrm>
        </p:spPr>
      </p:pic>
    </p:spTree>
    <p:extLst>
      <p:ext uri="{BB962C8B-B14F-4D97-AF65-F5344CB8AC3E}">
        <p14:creationId xmlns:p14="http://schemas.microsoft.com/office/powerpoint/2010/main" val="3395607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1D8A43-D658-BF36-A98F-BDD50A631C6A}"/>
              </a:ext>
            </a:extLst>
          </p:cNvPr>
          <p:cNvSpPr>
            <a:spLocks noGrp="1"/>
          </p:cNvSpPr>
          <p:nvPr>
            <p:ph type="title"/>
          </p:nvPr>
        </p:nvSpPr>
        <p:spPr/>
        <p:txBody>
          <a:bodyPr/>
          <a:lstStyle/>
          <a:p>
            <a:r>
              <a:rPr lang="en-US" dirty="0"/>
              <a:t>Particle-Assisted Laser Treatment</a:t>
            </a:r>
          </a:p>
        </p:txBody>
      </p:sp>
      <p:sp>
        <p:nvSpPr>
          <p:cNvPr id="3" name="Content Placeholder 2">
            <a:extLst>
              <a:ext uri="{FF2B5EF4-FFF2-40B4-BE49-F238E27FC236}">
                <a16:creationId xmlns:a16="http://schemas.microsoft.com/office/drawing/2014/main" id="{7807FAFA-EE0C-F85A-C643-1D66E159F8FF}"/>
              </a:ext>
            </a:extLst>
          </p:cNvPr>
          <p:cNvSpPr>
            <a:spLocks noGrp="1"/>
          </p:cNvSpPr>
          <p:nvPr>
            <p:ph idx="1"/>
          </p:nvPr>
        </p:nvSpPr>
        <p:spPr/>
        <p:txBody>
          <a:bodyPr/>
          <a:lstStyle/>
          <a:p>
            <a:r>
              <a:rPr lang="en-US" dirty="0"/>
              <a:t>The selective delivery of an exogenous chromophore into the pilosebaceous unit may enhance the effectiveness with which lasers treat acne. A topical suspension of gold-coated silica microparticles with strong optical absorption at 800 nm has also been used for this purpose. Studies involving these microparticles demonstrate up to 61% reductions in acne lesion counts by 28 weeks after treatment. The gold microparticles, which are small enough to penetrate the follicular infundibulum but large enough to prevent nonselective diffusion through the stratum corneum, are delivered by massage, vibration, or ultrasound. The skin is then exposed to 800-nm diode laser pulses for three treatments at 1- to 2-week intervals.</a:t>
            </a:r>
          </a:p>
        </p:txBody>
      </p:sp>
    </p:spTree>
    <p:extLst>
      <p:ext uri="{BB962C8B-B14F-4D97-AF65-F5344CB8AC3E}">
        <p14:creationId xmlns:p14="http://schemas.microsoft.com/office/powerpoint/2010/main" val="4067939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7580C46-D237-2640-ECAF-FA8B7A13F98E}"/>
              </a:ext>
            </a:extLst>
          </p:cNvPr>
          <p:cNvPicPr>
            <a:picLocks noGrp="1" noChangeAspect="1"/>
          </p:cNvPicPr>
          <p:nvPr>
            <p:ph idx="1"/>
          </p:nvPr>
        </p:nvPicPr>
        <p:blipFill>
          <a:blip r:embed="rId2"/>
          <a:stretch>
            <a:fillRect/>
          </a:stretch>
        </p:blipFill>
        <p:spPr>
          <a:xfrm>
            <a:off x="643467" y="2502070"/>
            <a:ext cx="10905066" cy="1853859"/>
          </a:xfrm>
          <a:prstGeom prst="rect">
            <a:avLst/>
          </a:prstGeom>
        </p:spPr>
      </p:pic>
    </p:spTree>
    <p:extLst>
      <p:ext uri="{BB962C8B-B14F-4D97-AF65-F5344CB8AC3E}">
        <p14:creationId xmlns:p14="http://schemas.microsoft.com/office/powerpoint/2010/main" val="2695587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8942945-FEEC-65D8-5ABD-054977D60D3C}"/>
              </a:ext>
            </a:extLst>
          </p:cNvPr>
          <p:cNvPicPr>
            <a:picLocks noGrp="1" noChangeAspect="1"/>
          </p:cNvPicPr>
          <p:nvPr>
            <p:ph idx="1"/>
          </p:nvPr>
        </p:nvPicPr>
        <p:blipFill>
          <a:blip r:embed="rId2"/>
          <a:stretch>
            <a:fillRect/>
          </a:stretch>
        </p:blipFill>
        <p:spPr>
          <a:xfrm>
            <a:off x="643467" y="2174917"/>
            <a:ext cx="10905066" cy="2508164"/>
          </a:xfrm>
          <a:prstGeom prst="rect">
            <a:avLst/>
          </a:prstGeom>
        </p:spPr>
      </p:pic>
    </p:spTree>
    <p:extLst>
      <p:ext uri="{BB962C8B-B14F-4D97-AF65-F5344CB8AC3E}">
        <p14:creationId xmlns:p14="http://schemas.microsoft.com/office/powerpoint/2010/main" val="18213501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6818</TotalTime>
  <Words>139</Words>
  <Application>Microsoft Office PowerPoint</Application>
  <PresentationFormat>Widescreen</PresentationFormat>
  <Paragraphs>6</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Futura PT Book</vt:lpstr>
      <vt:lpstr>Futura PT Demi</vt:lpstr>
      <vt:lpstr>Office Theme</vt:lpstr>
      <vt:lpstr>PowerPoint Presentation</vt:lpstr>
      <vt:lpstr>PowerPoint Presentation</vt:lpstr>
      <vt:lpstr>PowerPoint Presentation</vt:lpstr>
      <vt:lpstr>Photodynamic Therapy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Visible Light Phototherapy Blue Light Alone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Particle-Assisted Laser Treatment</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2023-04-11T19:55:14Z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