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83" r:id="rId1"/>
    <p:sldMasterId id="2147483895" r:id="rId2"/>
    <p:sldMasterId id="2147483907" r:id="rId3"/>
    <p:sldMasterId id="2147483919" r:id="rId4"/>
  </p:sldMasterIdLst>
  <p:notesMasterIdLst>
    <p:notesMasterId r:id="rId36"/>
  </p:notesMasterIdLst>
  <p:sldIdLst>
    <p:sldId id="256" r:id="rId5"/>
    <p:sldId id="763" r:id="rId6"/>
    <p:sldId id="588" r:id="rId7"/>
    <p:sldId id="589" r:id="rId8"/>
    <p:sldId id="590" r:id="rId9"/>
    <p:sldId id="591" r:id="rId10"/>
    <p:sldId id="592" r:id="rId11"/>
    <p:sldId id="597" r:id="rId12"/>
    <p:sldId id="598" r:id="rId13"/>
    <p:sldId id="599" r:id="rId14"/>
    <p:sldId id="603" r:id="rId15"/>
    <p:sldId id="604" r:id="rId16"/>
    <p:sldId id="766" r:id="rId17"/>
    <p:sldId id="606" r:id="rId18"/>
    <p:sldId id="607" r:id="rId19"/>
    <p:sldId id="608" r:id="rId20"/>
    <p:sldId id="612" r:id="rId21"/>
    <p:sldId id="614" r:id="rId22"/>
    <p:sldId id="615" r:id="rId23"/>
    <p:sldId id="617" r:id="rId24"/>
    <p:sldId id="618" r:id="rId25"/>
    <p:sldId id="620" r:id="rId26"/>
    <p:sldId id="621" r:id="rId27"/>
    <p:sldId id="622" r:id="rId28"/>
    <p:sldId id="623" r:id="rId29"/>
    <p:sldId id="624" r:id="rId30"/>
    <p:sldId id="626" r:id="rId31"/>
    <p:sldId id="627" r:id="rId32"/>
    <p:sldId id="767" r:id="rId33"/>
    <p:sldId id="768" r:id="rId34"/>
    <p:sldId id="436" r:id="rId35"/>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1002" userDrawn="1">
          <p15:clr>
            <a:srgbClr val="A4A3A4"/>
          </p15:clr>
        </p15:guide>
        <p15:guide id="3" pos="3840" userDrawn="1">
          <p15:clr>
            <a:srgbClr val="A4A3A4"/>
          </p15:clr>
        </p15:guide>
        <p15:guide id="4" pos="699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79" autoAdjust="0"/>
    <p:restoredTop sz="91125" autoAdjust="0"/>
  </p:normalViewPr>
  <p:slideViewPr>
    <p:cSldViewPr snapToGrid="0">
      <p:cViewPr varScale="1">
        <p:scale>
          <a:sx n="71" d="100"/>
          <a:sy n="71" d="100"/>
        </p:scale>
        <p:origin x="941" y="53"/>
      </p:cViewPr>
      <p:guideLst>
        <p:guide orient="horz" pos="2160"/>
        <p:guide orient="horz" pos="1002"/>
        <p:guide pos="3840"/>
        <p:guide pos="6995"/>
      </p:guideLst>
    </p:cSldViewPr>
  </p:slideViewPr>
  <p:outlineViewPr>
    <p:cViewPr>
      <p:scale>
        <a:sx n="33" d="100"/>
        <a:sy n="33" d="100"/>
      </p:scale>
      <p:origin x="0" y="94560"/>
    </p:cViewPr>
  </p:outlineViewPr>
  <p:notesTextViewPr>
    <p:cViewPr>
      <p:scale>
        <a:sx n="100" d="100"/>
        <a:sy n="100" d="100"/>
      </p:scale>
      <p:origin x="0" y="0"/>
    </p:cViewPr>
  </p:notesTextViewPr>
  <p:sorterViewPr>
    <p:cViewPr>
      <p:scale>
        <a:sx n="150" d="100"/>
        <a:sy n="150" d="100"/>
      </p:scale>
      <p:origin x="0" y="0"/>
    </p:cViewPr>
  </p:sorterViewPr>
  <p:notesViewPr>
    <p:cSldViewPr snapToGrid="0">
      <p:cViewPr>
        <p:scale>
          <a:sx n="98" d="100"/>
          <a:sy n="98" d="100"/>
        </p:scale>
        <p:origin x="-2556" y="82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4578" name="Rectangle 2">
            <a:extLst>
              <a:ext uri="{FF2B5EF4-FFF2-40B4-BE49-F238E27FC236}">
                <a16:creationId xmlns:a16="http://schemas.microsoft.com/office/drawing/2014/main" id="{26B9BF41-5CDB-4AFD-BDE4-097A246D9D33}"/>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dirty="0"/>
          </a:p>
        </p:txBody>
      </p:sp>
      <p:sp>
        <p:nvSpPr>
          <p:cNvPr id="1944579" name="Rectangle 3">
            <a:extLst>
              <a:ext uri="{FF2B5EF4-FFF2-40B4-BE49-F238E27FC236}">
                <a16:creationId xmlns:a16="http://schemas.microsoft.com/office/drawing/2014/main" id="{0463DB54-529D-43AE-869E-BE876F08480B}"/>
              </a:ext>
            </a:extLst>
          </p:cNvPr>
          <p:cNvSpPr>
            <a:spLocks noGrp="1" noChangeArrowheads="1"/>
          </p:cNvSpPr>
          <p:nvPr>
            <p:ph type="dt" idx="1"/>
          </p:nvPr>
        </p:nvSpPr>
        <p:spPr bwMode="auto">
          <a:xfrm>
            <a:off x="388620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algn="r" eaLnBrk="1" hangingPunct="1">
              <a:defRPr sz="1200">
                <a:latin typeface="Arial" charset="0"/>
                <a:ea typeface="ＭＳ Ｐゴシック" charset="0"/>
                <a:cs typeface="+mn-cs"/>
              </a:defRPr>
            </a:lvl1pPr>
          </a:lstStyle>
          <a:p>
            <a:pPr>
              <a:defRPr/>
            </a:pPr>
            <a:endParaRPr lang="en-US" dirty="0"/>
          </a:p>
        </p:txBody>
      </p:sp>
      <p:sp>
        <p:nvSpPr>
          <p:cNvPr id="2052" name="Rectangle 4">
            <a:extLst>
              <a:ext uri="{FF2B5EF4-FFF2-40B4-BE49-F238E27FC236}">
                <a16:creationId xmlns:a16="http://schemas.microsoft.com/office/drawing/2014/main" id="{97371820-EAB4-4B4D-9A70-C197DA33F942}"/>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4581" name="Rectangle 5">
            <a:extLst>
              <a:ext uri="{FF2B5EF4-FFF2-40B4-BE49-F238E27FC236}">
                <a16:creationId xmlns:a16="http://schemas.microsoft.com/office/drawing/2014/main" id="{81D3030E-9406-48E3-B6DF-0C1BC2D0D708}"/>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4582" name="Rectangle 6">
            <a:extLst>
              <a:ext uri="{FF2B5EF4-FFF2-40B4-BE49-F238E27FC236}">
                <a16:creationId xmlns:a16="http://schemas.microsoft.com/office/drawing/2014/main" id="{294E0612-EF0A-4E8D-B842-582479C56CB2}"/>
              </a:ext>
            </a:extLst>
          </p:cNvPr>
          <p:cNvSpPr>
            <a:spLocks noGrp="1" noChangeArrowheads="1"/>
          </p:cNvSpPr>
          <p:nvPr>
            <p:ph type="ftr" sz="quarter" idx="4"/>
          </p:nvPr>
        </p:nvSpPr>
        <p:spPr bwMode="auto">
          <a:xfrm>
            <a:off x="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dirty="0"/>
          </a:p>
        </p:txBody>
      </p:sp>
      <p:sp>
        <p:nvSpPr>
          <p:cNvPr id="1944583" name="Rectangle 7">
            <a:extLst>
              <a:ext uri="{FF2B5EF4-FFF2-40B4-BE49-F238E27FC236}">
                <a16:creationId xmlns:a16="http://schemas.microsoft.com/office/drawing/2014/main" id="{AAE1A28C-0F33-47F7-BBCA-0C7C5DF1D0E5}"/>
              </a:ext>
            </a:extLst>
          </p:cNvPr>
          <p:cNvSpPr>
            <a:spLocks noGrp="1" noChangeArrowheads="1"/>
          </p:cNvSpPr>
          <p:nvPr>
            <p:ph type="sldNum" sz="quarter" idx="5"/>
          </p:nvPr>
        </p:nvSpPr>
        <p:spPr bwMode="auto">
          <a:xfrm>
            <a:off x="388620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algn="r" eaLnBrk="1" hangingPunct="1">
              <a:defRPr sz="1200" smtClean="0"/>
            </a:lvl1pPr>
          </a:lstStyle>
          <a:p>
            <a:pPr>
              <a:defRPr/>
            </a:pPr>
            <a:fld id="{937687BF-4116-419F-850A-0BDD646DCFBA}"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charset="0"/>
      </a:defRPr>
    </a:lvl1pPr>
    <a:lvl2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2pPr>
    <a:lvl3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3pPr>
    <a:lvl4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4pPr>
    <a:lvl5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CC50380C-5147-4344-8353-C4D575893BA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6817DBE-A933-4995-B260-6CAEBE169E94}" type="slidenum">
              <a:rPr lang="en-US" altLang="en-US" sz="1200">
                <a:solidFill>
                  <a:srgbClr val="000000"/>
                </a:solidFill>
              </a:rPr>
              <a:pPr/>
              <a:t>2</a:t>
            </a:fld>
            <a:endParaRPr lang="en-US" altLang="en-US" sz="1200" dirty="0">
              <a:solidFill>
                <a:srgbClr val="000000"/>
              </a:solidFill>
            </a:endParaRPr>
          </a:p>
        </p:txBody>
      </p:sp>
      <p:sp>
        <p:nvSpPr>
          <p:cNvPr id="65539" name="Rectangle 2">
            <a:extLst>
              <a:ext uri="{FF2B5EF4-FFF2-40B4-BE49-F238E27FC236}">
                <a16:creationId xmlns:a16="http://schemas.microsoft.com/office/drawing/2014/main" id="{0F57A3FC-91CD-4F82-880C-548B6A8A88EE}"/>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65540" name="Rectangle 3">
            <a:extLst>
              <a:ext uri="{FF2B5EF4-FFF2-40B4-BE49-F238E27FC236}">
                <a16:creationId xmlns:a16="http://schemas.microsoft.com/office/drawing/2014/main" id="{B766DDDE-69F5-45D6-A107-BD570DBFD51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B57A193A-722B-4E2B-8344-2ED2ED64AFCD}"/>
              </a:ext>
            </a:extLst>
          </p:cNvPr>
          <p:cNvSpPr>
            <a:spLocks noGrp="1" noRot="1" noChangeAspect="1" noChangeArrowheads="1" noTextEdit="1"/>
          </p:cNvSpPr>
          <p:nvPr>
            <p:ph type="sldImg"/>
          </p:nvPr>
        </p:nvSpPr>
        <p:spPr>
          <a:xfrm>
            <a:off x="381000" y="685800"/>
            <a:ext cx="6096000" cy="3429000"/>
          </a:xfrm>
          <a:ln/>
        </p:spPr>
      </p:sp>
      <p:sp>
        <p:nvSpPr>
          <p:cNvPr id="67587" name="Notes Placeholder 2">
            <a:extLst>
              <a:ext uri="{FF2B5EF4-FFF2-40B4-BE49-F238E27FC236}">
                <a16:creationId xmlns:a16="http://schemas.microsoft.com/office/drawing/2014/main" id="{997373E7-AE51-495B-9EC8-C0CD5C1100E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i="1" dirty="0">
                <a:latin typeface="Arial" panose="020B0604020202020204" pitchFamily="34" charset="0"/>
                <a:ea typeface="ＭＳ Ｐゴシック" panose="020B0600070205080204" pitchFamily="34" charset="-128"/>
              </a:rPr>
              <a:t>Instructor’s note: This is a summarized list from Box 10.4.</a:t>
            </a:r>
          </a:p>
          <a:p>
            <a:pPr marL="228600" indent="-228600">
              <a:buFontTx/>
              <a:buChar char="•"/>
            </a:pPr>
            <a:r>
              <a:rPr lang="en-US" altLang="en-US" dirty="0">
                <a:latin typeface="Arial" panose="020B0604020202020204" pitchFamily="34" charset="0"/>
                <a:ea typeface="ＭＳ Ｐゴシック" panose="020B0600070205080204" pitchFamily="34" charset="-128"/>
              </a:rPr>
              <a:t>What are the effects of techniques of passive and active joint movements and muscle energy? </a:t>
            </a:r>
            <a:r>
              <a:rPr lang="en-US" altLang="en-US" i="1" dirty="0">
                <a:latin typeface="Arial" panose="020B0604020202020204" pitchFamily="34" charset="0"/>
                <a:ea typeface="ＭＳ Ｐゴシック" panose="020B0600070205080204" pitchFamily="34" charset="-128"/>
              </a:rPr>
              <a:t>(These techniques work with the neuromuscular reflex system to relax and lengthen muscles. These techniques focus on delivering accurate, specific information to the neuromuscular system that supports normal functioning.)</a:t>
            </a:r>
            <a:endParaRPr lang="en-US" altLang="en-US" dirty="0">
              <a:latin typeface="Arial" panose="020B0604020202020204" pitchFamily="34" charset="0"/>
              <a:ea typeface="ＭＳ Ｐゴシック" panose="020B0600070205080204" pitchFamily="34" charset="-128"/>
            </a:endParaRPr>
          </a:p>
        </p:txBody>
      </p:sp>
      <p:sp>
        <p:nvSpPr>
          <p:cNvPr id="67588" name="Slide Number Placeholder 3">
            <a:extLst>
              <a:ext uri="{FF2B5EF4-FFF2-40B4-BE49-F238E27FC236}">
                <a16:creationId xmlns:a16="http://schemas.microsoft.com/office/drawing/2014/main" id="{9300DB7F-B92E-44FD-81F8-0630D6BCD51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7F8B874-B3BE-4208-B571-0346E4762B93}" type="slidenum">
              <a:rPr lang="en-US" altLang="en-US" sz="1200"/>
              <a:pPr algn="r" eaLnBrk="1" hangingPunct="1"/>
              <a:t>3</a:t>
            </a:fld>
            <a:endParaRPr lang="en-US"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A2D8E1B1-7D07-4685-A229-63B7D89F5D20}"/>
              </a:ext>
            </a:extLst>
          </p:cNvPr>
          <p:cNvSpPr>
            <a:spLocks noGrp="1" noRot="1" noChangeAspect="1" noChangeArrowheads="1" noTextEdit="1"/>
          </p:cNvSpPr>
          <p:nvPr>
            <p:ph type="sldImg"/>
          </p:nvPr>
        </p:nvSpPr>
        <p:spPr>
          <a:xfrm>
            <a:off x="381000" y="685800"/>
            <a:ext cx="6096000" cy="3429000"/>
          </a:xfrm>
          <a:ln/>
        </p:spPr>
      </p:sp>
      <p:sp>
        <p:nvSpPr>
          <p:cNvPr id="69635" name="Notes Placeholder 2">
            <a:extLst>
              <a:ext uri="{FF2B5EF4-FFF2-40B4-BE49-F238E27FC236}">
                <a16:creationId xmlns:a16="http://schemas.microsoft.com/office/drawing/2014/main" id="{77216AB0-C3F6-4959-B71A-DF4D726A4EB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ROM is the angle through which a joint moves from the anatomical position to the ends of its motion in a particular direction. It is measured in degrees. </a:t>
            </a:r>
          </a:p>
          <a:p>
            <a:pPr marL="228600" indent="-228600">
              <a:buFontTx/>
              <a:buChar char="•"/>
            </a:pPr>
            <a:r>
              <a:rPr lang="en-US" altLang="en-US" dirty="0">
                <a:latin typeface="Arial" panose="020B0604020202020204" pitchFamily="34" charset="0"/>
                <a:ea typeface="ＭＳ Ｐゴシック" panose="020B0600070205080204" pitchFamily="34" charset="-128"/>
              </a:rPr>
              <a:t>If the joint moves less than the normal range or more than the normal range, a problem may exist. </a:t>
            </a:r>
          </a:p>
        </p:txBody>
      </p:sp>
      <p:sp>
        <p:nvSpPr>
          <p:cNvPr id="69636" name="Slide Number Placeholder 3">
            <a:extLst>
              <a:ext uri="{FF2B5EF4-FFF2-40B4-BE49-F238E27FC236}">
                <a16:creationId xmlns:a16="http://schemas.microsoft.com/office/drawing/2014/main" id="{CCD3D24E-9F3E-4449-8393-D1345AA54AB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9EE7ADF-C92A-4ACB-920F-4F1490845DD2}" type="slidenum">
              <a:rPr lang="en-US" altLang="en-US" sz="1200"/>
              <a:pPr algn="r" eaLnBrk="1" hangingPunct="1"/>
              <a:t>4</a:t>
            </a:fld>
            <a:endParaRPr lang="en-US"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9358E5EF-15E1-4DF6-B572-7E4F988D4B49}"/>
              </a:ext>
            </a:extLst>
          </p:cNvPr>
          <p:cNvSpPr>
            <a:spLocks noGrp="1" noRot="1" noChangeAspect="1" noChangeArrowheads="1" noTextEdit="1"/>
          </p:cNvSpPr>
          <p:nvPr>
            <p:ph type="sldImg"/>
          </p:nvPr>
        </p:nvSpPr>
        <p:spPr>
          <a:xfrm>
            <a:off x="381000" y="685800"/>
            <a:ext cx="6096000" cy="3429000"/>
          </a:xfrm>
          <a:ln/>
        </p:spPr>
      </p:sp>
      <p:sp>
        <p:nvSpPr>
          <p:cNvPr id="71683" name="Notes Placeholder 2">
            <a:extLst>
              <a:ext uri="{FF2B5EF4-FFF2-40B4-BE49-F238E27FC236}">
                <a16:creationId xmlns:a16="http://schemas.microsoft.com/office/drawing/2014/main" id="{99512046-687C-4DB0-948D-59B69B4AEBE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If we compare a joint to a door hinge, what part of the body acts as a hinge? </a:t>
            </a:r>
            <a:r>
              <a:rPr lang="en-US" altLang="en-US" i="1" dirty="0">
                <a:latin typeface="Arial" panose="020B0604020202020204" pitchFamily="34" charset="0"/>
                <a:ea typeface="ＭＳ Ｐゴシック" panose="020B0600070205080204" pitchFamily="34" charset="-128"/>
              </a:rPr>
              <a:t>(The ligaments act as hinges.)</a:t>
            </a:r>
          </a:p>
          <a:p>
            <a:pPr marL="228600" indent="-228600">
              <a:buFontTx/>
              <a:buChar char="•"/>
            </a:pPr>
            <a:r>
              <a:rPr lang="en-US" altLang="en-US" dirty="0">
                <a:latin typeface="Arial" panose="020B0604020202020204" pitchFamily="34" charset="0"/>
                <a:ea typeface="ＭＳ Ｐゴシック" panose="020B0600070205080204" pitchFamily="34" charset="-128"/>
              </a:rPr>
              <a:t>In this door, what is the role of the synovial membrane? </a:t>
            </a:r>
            <a:r>
              <a:rPr lang="en-US" altLang="en-US" i="1" dirty="0">
                <a:latin typeface="Arial" panose="020B0604020202020204" pitchFamily="34" charset="0"/>
                <a:ea typeface="ＭＳ Ｐゴシック" panose="020B0600070205080204" pitchFamily="34" charset="-128"/>
              </a:rPr>
              <a:t>(The synovial membrane secretes synovial fluids acting as the oil in the door hinges [ligaments, which allow for smooth movements]).</a:t>
            </a:r>
            <a:endParaRPr lang="en-US" altLang="en-US" dirty="0">
              <a:latin typeface="Arial" panose="020B0604020202020204" pitchFamily="34" charset="0"/>
              <a:ea typeface="ＭＳ Ｐゴシック" panose="020B0600070205080204" pitchFamily="34" charset="-128"/>
            </a:endParaRPr>
          </a:p>
        </p:txBody>
      </p:sp>
      <p:sp>
        <p:nvSpPr>
          <p:cNvPr id="71684" name="Slide Number Placeholder 3">
            <a:extLst>
              <a:ext uri="{FF2B5EF4-FFF2-40B4-BE49-F238E27FC236}">
                <a16:creationId xmlns:a16="http://schemas.microsoft.com/office/drawing/2014/main" id="{9AAE1430-DC8B-454C-BA6A-BF63626AD97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133F3D4-4013-4548-81AA-79AF8CAD1086}" type="slidenum">
              <a:rPr lang="en-US" altLang="en-US" sz="1200"/>
              <a:pPr algn="r" eaLnBrk="1" hangingPunct="1"/>
              <a:t>5</a:t>
            </a:fld>
            <a:endParaRPr lang="en-US"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EDB27A07-255E-4B18-8D64-74986F8611FA}"/>
              </a:ext>
            </a:extLst>
          </p:cNvPr>
          <p:cNvSpPr>
            <a:spLocks noGrp="1" noRot="1" noChangeAspect="1" noChangeArrowheads="1" noTextEdit="1"/>
          </p:cNvSpPr>
          <p:nvPr>
            <p:ph type="sldImg"/>
          </p:nvPr>
        </p:nvSpPr>
        <p:spPr>
          <a:xfrm>
            <a:off x="381000" y="685800"/>
            <a:ext cx="6096000" cy="3429000"/>
          </a:xfrm>
          <a:ln/>
        </p:spPr>
      </p:sp>
      <p:sp>
        <p:nvSpPr>
          <p:cNvPr id="73731" name="Notes Placeholder 2">
            <a:extLst>
              <a:ext uri="{FF2B5EF4-FFF2-40B4-BE49-F238E27FC236}">
                <a16:creationId xmlns:a16="http://schemas.microsoft.com/office/drawing/2014/main" id="{1A844D17-B165-43C7-B5F3-F4E79FFF8C1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In what circumstances is the joint play lost?</a:t>
            </a:r>
            <a:r>
              <a:rPr lang="en-US" altLang="en-US" i="1" dirty="0">
                <a:latin typeface="Arial" panose="020B0604020202020204" pitchFamily="34" charset="0"/>
                <a:ea typeface="ＭＳ Ｐゴシック" panose="020B0600070205080204" pitchFamily="34" charset="-128"/>
              </a:rPr>
              <a:t> (If either the ligaments and connective tissue that make up the joint capsule are not firm enough to maintain the joint space or if they are too tight, the joint play is lost.)</a:t>
            </a:r>
          </a:p>
          <a:p>
            <a:pPr marL="228600" indent="-228600">
              <a:buFontTx/>
              <a:buChar char="•"/>
            </a:pPr>
            <a:r>
              <a:rPr lang="en-US" altLang="en-US" dirty="0">
                <a:latin typeface="Arial" panose="020B0604020202020204" pitchFamily="34" charset="0"/>
                <a:ea typeface="ＭＳ Ｐゴシック" panose="020B0600070205080204" pitchFamily="34" charset="-128"/>
              </a:rPr>
              <a:t>When a joint is taken to its physiological limit, usually a little bit of movement is still possible. This type of joint end-feel is called </a:t>
            </a:r>
            <a:r>
              <a:rPr lang="en-US" altLang="en-US" i="1" dirty="0">
                <a:latin typeface="Arial" panose="020B0604020202020204" pitchFamily="34" charset="0"/>
                <a:ea typeface="ＭＳ Ｐゴシック" panose="020B0600070205080204" pitchFamily="34" charset="-128"/>
              </a:rPr>
              <a:t>soft end-feel.</a:t>
            </a:r>
          </a:p>
          <a:p>
            <a:pPr marL="228600" indent="-228600">
              <a:buFontTx/>
              <a:buChar char="•"/>
            </a:pPr>
            <a:r>
              <a:rPr lang="en-US" altLang="en-US" dirty="0">
                <a:latin typeface="Arial" panose="020B0604020202020204" pitchFamily="34" charset="0"/>
                <a:ea typeface="ＭＳ Ｐゴシック" panose="020B0600070205080204" pitchFamily="34" charset="-128"/>
              </a:rPr>
              <a:t>When a joint is restricted by a pathological barrier, the joint is fixed, and any attempt to take it farther causes discomfort. This is called </a:t>
            </a:r>
            <a:r>
              <a:rPr lang="en-US" altLang="en-US" i="1" dirty="0">
                <a:latin typeface="Arial" panose="020B0604020202020204" pitchFamily="34" charset="0"/>
                <a:ea typeface="ＭＳ Ｐゴシック" panose="020B0600070205080204" pitchFamily="34" charset="-128"/>
              </a:rPr>
              <a:t>hard end-feel.</a:t>
            </a:r>
            <a:r>
              <a:rPr lang="en-US" altLang="en-US" dirty="0">
                <a:latin typeface="Arial" panose="020B0604020202020204" pitchFamily="34" charset="0"/>
                <a:ea typeface="ＭＳ Ｐゴシック" panose="020B0600070205080204" pitchFamily="34" charset="-128"/>
              </a:rPr>
              <a:t> </a:t>
            </a:r>
          </a:p>
        </p:txBody>
      </p:sp>
      <p:sp>
        <p:nvSpPr>
          <p:cNvPr id="73732" name="Slide Number Placeholder 3">
            <a:extLst>
              <a:ext uri="{FF2B5EF4-FFF2-40B4-BE49-F238E27FC236}">
                <a16:creationId xmlns:a16="http://schemas.microsoft.com/office/drawing/2014/main" id="{B56D3164-ED31-4EF9-9A11-80654B69881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7FFD2F6-BC6C-41C0-8306-702F8398D3DF}" type="slidenum">
              <a:rPr lang="en-US" altLang="en-US" sz="1200"/>
              <a:pPr algn="r" eaLnBrk="1" hangingPunct="1"/>
              <a:t>6</a:t>
            </a:fld>
            <a:endParaRPr lang="en-US"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08CECD1F-20A0-47E3-8B55-9B579C650C8D}"/>
              </a:ext>
            </a:extLst>
          </p:cNvPr>
          <p:cNvSpPr>
            <a:spLocks noGrp="1" noRot="1" noChangeAspect="1" noChangeArrowheads="1" noTextEdit="1"/>
          </p:cNvSpPr>
          <p:nvPr>
            <p:ph type="sldImg"/>
          </p:nvPr>
        </p:nvSpPr>
        <p:spPr>
          <a:xfrm>
            <a:off x="381000" y="685800"/>
            <a:ext cx="6096000" cy="3429000"/>
          </a:xfrm>
          <a:ln/>
        </p:spPr>
      </p:sp>
      <p:sp>
        <p:nvSpPr>
          <p:cNvPr id="75779" name="Notes Placeholder 2">
            <a:extLst>
              <a:ext uri="{FF2B5EF4-FFF2-40B4-BE49-F238E27FC236}">
                <a16:creationId xmlns:a16="http://schemas.microsoft.com/office/drawing/2014/main" id="{EAFAE4F5-E86F-497C-A9CD-FC6EAAD6C1D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Normal joint movements often are indicated by the degree of movement available, with the anatomical, or neutral, position labeled 0 degrees. For example, the elbow is said to be able to flex 106 degrees and extend 180 degrees from neutral. </a:t>
            </a:r>
          </a:p>
          <a:p>
            <a:pPr marL="228600" indent="-228600">
              <a:buFontTx/>
              <a:buChar char="•"/>
            </a:pPr>
            <a:r>
              <a:rPr lang="en-US" altLang="en-US" dirty="0">
                <a:latin typeface="Arial" panose="020B0604020202020204" pitchFamily="34" charset="0"/>
                <a:ea typeface="ＭＳ Ｐゴシック" panose="020B0600070205080204" pitchFamily="34" charset="-128"/>
              </a:rPr>
              <a:t>The “</a:t>
            </a:r>
            <a:r>
              <a:rPr lang="en-US" altLang="ja-JP" dirty="0">
                <a:latin typeface="Arial" panose="020B0604020202020204" pitchFamily="34" charset="0"/>
                <a:ea typeface="ＭＳ Ｐゴシック" panose="020B0600070205080204" pitchFamily="34" charset="-128"/>
              </a:rPr>
              <a:t>normal” range of motion for each joint should be identified for each individual. </a:t>
            </a:r>
          </a:p>
          <a:p>
            <a:pPr marL="228600" indent="-228600">
              <a:buFontTx/>
              <a:buChar char="•"/>
            </a:pPr>
            <a:r>
              <a:rPr lang="en-US" altLang="en-US" dirty="0">
                <a:latin typeface="Arial" panose="020B0604020202020204" pitchFamily="34" charset="0"/>
                <a:ea typeface="ＭＳ Ｐゴシック" panose="020B0600070205080204" pitchFamily="34" charset="-128"/>
              </a:rPr>
              <a:t>Joint-specific work, including any type of high-velocity thrust manipulation, is beyond the scope of practice of the massage professional. </a:t>
            </a:r>
            <a:endParaRPr lang="en-US" altLang="ja-JP" dirty="0">
              <a:latin typeface="Arial" panose="020B0604020202020204" pitchFamily="34" charset="0"/>
              <a:ea typeface="ＭＳ Ｐゴシック" panose="020B0600070205080204" pitchFamily="34" charset="-128"/>
            </a:endParaRPr>
          </a:p>
          <a:p>
            <a:pPr marL="228600" indent="-228600">
              <a:buFontTx/>
              <a:buChar char="•"/>
            </a:pPr>
            <a:r>
              <a:rPr lang="en-US" altLang="en-US" dirty="0">
                <a:latin typeface="Arial" panose="020B0604020202020204" pitchFamily="34" charset="0"/>
                <a:ea typeface="ＭＳ Ｐゴシック" panose="020B0600070205080204" pitchFamily="34" charset="-128"/>
              </a:rPr>
              <a:t>Refer to Box 10.5.</a:t>
            </a:r>
          </a:p>
        </p:txBody>
      </p:sp>
      <p:sp>
        <p:nvSpPr>
          <p:cNvPr id="75780" name="Slide Number Placeholder 3">
            <a:extLst>
              <a:ext uri="{FF2B5EF4-FFF2-40B4-BE49-F238E27FC236}">
                <a16:creationId xmlns:a16="http://schemas.microsoft.com/office/drawing/2014/main" id="{DFD2FA46-D234-4229-8FFD-854A18FA0D5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ED18C2F-133A-40D1-A0AB-88E89187A1D6}" type="slidenum">
              <a:rPr lang="en-US" altLang="en-US" sz="1200"/>
              <a:pPr algn="r" eaLnBrk="1" hangingPunct="1"/>
              <a:t>7</a:t>
            </a:fld>
            <a:endParaRPr lang="en-US"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CC7571BA-09E7-4B95-BDDF-BB725E8090C4}"/>
              </a:ext>
            </a:extLst>
          </p:cNvPr>
          <p:cNvSpPr>
            <a:spLocks noGrp="1" noRot="1" noChangeAspect="1" noChangeArrowheads="1" noTextEdit="1"/>
          </p:cNvSpPr>
          <p:nvPr>
            <p:ph type="sldImg"/>
          </p:nvPr>
        </p:nvSpPr>
        <p:spPr>
          <a:xfrm>
            <a:off x="381000" y="685800"/>
            <a:ext cx="6096000" cy="3429000"/>
          </a:xfrm>
          <a:ln/>
        </p:spPr>
      </p:sp>
      <p:sp>
        <p:nvSpPr>
          <p:cNvPr id="77827" name="Notes Placeholder 2">
            <a:extLst>
              <a:ext uri="{FF2B5EF4-FFF2-40B4-BE49-F238E27FC236}">
                <a16:creationId xmlns:a16="http://schemas.microsoft.com/office/drawing/2014/main" id="{5A0BCA01-35A4-4EF6-9024-7CEB84E8F3A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In active joint movement, the client moves the joint by active contraction of muscle groups. </a:t>
            </a:r>
          </a:p>
        </p:txBody>
      </p:sp>
      <p:sp>
        <p:nvSpPr>
          <p:cNvPr id="77828" name="Slide Number Placeholder 3">
            <a:extLst>
              <a:ext uri="{FF2B5EF4-FFF2-40B4-BE49-F238E27FC236}">
                <a16:creationId xmlns:a16="http://schemas.microsoft.com/office/drawing/2014/main" id="{B8E61D93-A10C-4715-94A5-1923C9B6B35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06C80B5-88CE-44C0-BE77-A3388BED8DCE}" type="slidenum">
              <a:rPr lang="en-US" altLang="en-US" sz="1200"/>
              <a:pPr algn="r" eaLnBrk="1" hangingPunct="1"/>
              <a:t>8</a:t>
            </a:fld>
            <a:endParaRPr lang="en-US"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ABE86613-C13D-456A-86AD-DD6BFB02E656}"/>
              </a:ext>
            </a:extLst>
          </p:cNvPr>
          <p:cNvSpPr>
            <a:spLocks noGrp="1" noRot="1" noChangeAspect="1" noChangeArrowheads="1" noTextEdit="1"/>
          </p:cNvSpPr>
          <p:nvPr>
            <p:ph type="sldImg"/>
          </p:nvPr>
        </p:nvSpPr>
        <p:spPr>
          <a:xfrm>
            <a:off x="381000" y="685800"/>
            <a:ext cx="6096000" cy="3429000"/>
          </a:xfrm>
          <a:ln/>
        </p:spPr>
      </p:sp>
      <p:sp>
        <p:nvSpPr>
          <p:cNvPr id="79875" name="Notes Placeholder 2">
            <a:extLst>
              <a:ext uri="{FF2B5EF4-FFF2-40B4-BE49-F238E27FC236}">
                <a16:creationId xmlns:a16="http://schemas.microsoft.com/office/drawing/2014/main" id="{F3DD4A6C-515C-402F-BB4B-EA0228C1859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When doing passive joint movement, the massage practitioner should feel for the soft or hard end-feel of the joint range of motion. </a:t>
            </a:r>
          </a:p>
        </p:txBody>
      </p:sp>
      <p:sp>
        <p:nvSpPr>
          <p:cNvPr id="79876" name="Slide Number Placeholder 3">
            <a:extLst>
              <a:ext uri="{FF2B5EF4-FFF2-40B4-BE49-F238E27FC236}">
                <a16:creationId xmlns:a16="http://schemas.microsoft.com/office/drawing/2014/main" id="{F461EA84-B1F1-485E-B249-6654BECE82E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3FE8ACA-A709-4886-B9D5-2FD48FBE02F3}" type="slidenum">
              <a:rPr lang="en-US" altLang="en-US" sz="1200"/>
              <a:pPr algn="r" eaLnBrk="1" hangingPunct="1"/>
              <a:t>9</a:t>
            </a:fld>
            <a:endParaRPr lang="en-US"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5F65AFF1-77C5-4F79-BC7F-584BA8620B98}"/>
              </a:ext>
            </a:extLst>
          </p:cNvPr>
          <p:cNvSpPr>
            <a:spLocks noGrp="1" noRot="1" noChangeAspect="1" noChangeArrowheads="1" noTextEdit="1"/>
          </p:cNvSpPr>
          <p:nvPr>
            <p:ph type="sldImg"/>
          </p:nvPr>
        </p:nvSpPr>
        <p:spPr>
          <a:xfrm>
            <a:off x="381000" y="685800"/>
            <a:ext cx="6096000" cy="3429000"/>
          </a:xfrm>
          <a:ln/>
        </p:spPr>
      </p:sp>
      <p:sp>
        <p:nvSpPr>
          <p:cNvPr id="81923" name="Notes Placeholder 2">
            <a:extLst>
              <a:ext uri="{FF2B5EF4-FFF2-40B4-BE49-F238E27FC236}">
                <a16:creationId xmlns:a16="http://schemas.microsoft.com/office/drawing/2014/main" id="{6426D74D-EAE9-4A91-BD97-93575930E08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is facilitation? </a:t>
            </a:r>
            <a:r>
              <a:rPr lang="en-US" altLang="en-US" i="1" dirty="0">
                <a:latin typeface="Arial" panose="020B0604020202020204" pitchFamily="34" charset="0"/>
                <a:ea typeface="ＭＳ Ｐゴシック" panose="020B0600070205080204" pitchFamily="34" charset="-128"/>
              </a:rPr>
              <a:t>(Nerves stimulate muscles to contract, which moves the joints. If the sensory stimulation is not strong enough, the muscle may tense but not contract; this is called </a:t>
            </a:r>
            <a:r>
              <a:rPr lang="en-US" altLang="en-US" dirty="0">
                <a:latin typeface="Arial" panose="020B0604020202020204" pitchFamily="34" charset="0"/>
                <a:ea typeface="ＭＳ Ｐゴシック" panose="020B0600070205080204" pitchFamily="34" charset="-128"/>
              </a:rPr>
              <a:t>facilitation.</a:t>
            </a:r>
            <a:r>
              <a:rPr lang="en-US" altLang="en-US" i="1" dirty="0">
                <a:latin typeface="Arial" panose="020B0604020202020204" pitchFamily="34" charset="0"/>
                <a:ea typeface="ＭＳ Ｐゴシック" panose="020B0600070205080204" pitchFamily="34" charset="-128"/>
              </a:rPr>
              <a:t>)</a:t>
            </a:r>
          </a:p>
          <a:p>
            <a:pPr marL="228600" indent="-228600">
              <a:buFontTx/>
              <a:buChar char="•"/>
            </a:pPr>
            <a:r>
              <a:rPr lang="en-US" altLang="en-US" dirty="0">
                <a:latin typeface="Arial" panose="020B0604020202020204" pitchFamily="34" charset="0"/>
                <a:ea typeface="ＭＳ Ｐゴシック" panose="020B0600070205080204" pitchFamily="34" charset="-128"/>
              </a:rPr>
              <a:t>What is the relationship between joint movement and lengthening/stretching methods? </a:t>
            </a:r>
            <a:r>
              <a:rPr lang="en-US" altLang="en-US" i="1" dirty="0">
                <a:latin typeface="Arial" panose="020B0604020202020204" pitchFamily="34" charset="0"/>
                <a:ea typeface="ＭＳ Ｐゴシック" panose="020B0600070205080204" pitchFamily="34" charset="-128"/>
              </a:rPr>
              <a:t>(Joint movement facilitates the application of muscle energy techniques to lengthen muscles, as well as stretching methods for elongating connective tissues.)</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10.29.</a:t>
            </a:r>
          </a:p>
        </p:txBody>
      </p:sp>
      <p:sp>
        <p:nvSpPr>
          <p:cNvPr id="81924" name="Slide Number Placeholder 3">
            <a:extLst>
              <a:ext uri="{FF2B5EF4-FFF2-40B4-BE49-F238E27FC236}">
                <a16:creationId xmlns:a16="http://schemas.microsoft.com/office/drawing/2014/main" id="{9AE01158-28A2-4779-9F06-F1986A75A71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307B085-E8B9-4DB7-8C20-BF6D04B2D008}" type="slidenum">
              <a:rPr lang="en-US" altLang="en-US" sz="1200"/>
              <a:pPr algn="r" eaLnBrk="1" hangingPunct="1"/>
              <a:t>10</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58E7CAB3-07A6-4A16-8562-D78D77AE77EB}"/>
              </a:ext>
            </a:extLst>
          </p:cNvPr>
          <p:cNvSpPr>
            <a:spLocks noGrp="1" noRot="1" noChangeAspect="1" noChangeArrowheads="1" noTextEdit="1"/>
          </p:cNvSpPr>
          <p:nvPr>
            <p:ph type="sldImg"/>
          </p:nvPr>
        </p:nvSpPr>
        <p:spPr>
          <a:xfrm>
            <a:off x="381000" y="685800"/>
            <a:ext cx="6096000" cy="3429000"/>
          </a:xfrm>
          <a:ln/>
        </p:spPr>
      </p:sp>
      <p:sp>
        <p:nvSpPr>
          <p:cNvPr id="83971" name="Notes Placeholder 2">
            <a:extLst>
              <a:ext uri="{FF2B5EF4-FFF2-40B4-BE49-F238E27FC236}">
                <a16:creationId xmlns:a16="http://schemas.microsoft.com/office/drawing/2014/main" id="{4C537CE6-1895-403A-9CF9-F1E48260D3B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Active assisted range of motion is very useful in cases of weakness or pain with movement. It creates movement within the joint capsule, encouraging synovial fluid movement to warm and soften connective tissue and support muscle function.</a:t>
            </a:r>
          </a:p>
        </p:txBody>
      </p:sp>
      <p:sp>
        <p:nvSpPr>
          <p:cNvPr id="83972" name="Slide Number Placeholder 3">
            <a:extLst>
              <a:ext uri="{FF2B5EF4-FFF2-40B4-BE49-F238E27FC236}">
                <a16:creationId xmlns:a16="http://schemas.microsoft.com/office/drawing/2014/main" id="{961BF504-9A21-4BFF-957E-C25C32B061C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1EC4C9D-02B7-4A14-AF3F-6C882B523011}" type="slidenum">
              <a:rPr lang="en-US" altLang="en-US" sz="1200"/>
              <a:pPr algn="r" eaLnBrk="1" hangingPunct="1"/>
              <a:t>11</a:t>
            </a:fld>
            <a:endParaRPr lang="en-US"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E58D5F2F-4B47-4206-B5A0-57E4929539B1}"/>
              </a:ext>
            </a:extLst>
          </p:cNvPr>
          <p:cNvSpPr>
            <a:spLocks noGrp="1" noRot="1" noChangeAspect="1" noChangeArrowheads="1" noTextEdit="1"/>
          </p:cNvSpPr>
          <p:nvPr>
            <p:ph type="sldImg"/>
          </p:nvPr>
        </p:nvSpPr>
        <p:spPr>
          <a:xfrm>
            <a:off x="381000" y="685800"/>
            <a:ext cx="6096000" cy="3429000"/>
          </a:xfrm>
          <a:ln/>
        </p:spPr>
      </p:sp>
      <p:sp>
        <p:nvSpPr>
          <p:cNvPr id="86019" name="Notes Placeholder 2">
            <a:extLst>
              <a:ext uri="{FF2B5EF4-FFF2-40B4-BE49-F238E27FC236}">
                <a16:creationId xmlns:a16="http://schemas.microsoft.com/office/drawing/2014/main" id="{722678F2-81F1-4D95-8179-82E935108CF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Which circumstance requires the use of passive joint movement? </a:t>
            </a:r>
            <a:r>
              <a:rPr lang="en-US" altLang="en-US" i="1" dirty="0">
                <a:latin typeface="Arial" panose="020B0604020202020204" pitchFamily="34" charset="0"/>
                <a:ea typeface="ＭＳ Ｐゴシック" panose="020B0600070205080204" pitchFamily="34" charset="-128"/>
              </a:rPr>
              <a:t>(When patients are paralyzed or very ill, only passive joint movement is possible because the client</a:t>
            </a:r>
            <a:r>
              <a:rPr lang="ja-JP" altLang="en-US" i="1">
                <a:latin typeface="Arial" panose="020B0604020202020204" pitchFamily="34" charset="0"/>
                <a:ea typeface="ＭＳ Ｐゴシック" panose="020B0600070205080204" pitchFamily="34" charset="-128"/>
              </a:rPr>
              <a:t>’</a:t>
            </a:r>
            <a:r>
              <a:rPr lang="en-US" altLang="ja-JP" i="1" dirty="0">
                <a:latin typeface="Arial" panose="020B0604020202020204" pitchFamily="34" charset="0"/>
                <a:ea typeface="ＭＳ Ｐゴシック" panose="020B0600070205080204" pitchFamily="34" charset="-128"/>
              </a:rPr>
              <a:t>s participation is not necessary.)</a:t>
            </a:r>
            <a:endParaRPr lang="en-US" altLang="en-US" dirty="0">
              <a:latin typeface="Arial" panose="020B0604020202020204" pitchFamily="34" charset="0"/>
              <a:ea typeface="ＭＳ Ｐゴシック" panose="020B0600070205080204" pitchFamily="34" charset="-128"/>
            </a:endParaRPr>
          </a:p>
        </p:txBody>
      </p:sp>
      <p:sp>
        <p:nvSpPr>
          <p:cNvPr id="86020" name="Slide Number Placeholder 3">
            <a:extLst>
              <a:ext uri="{FF2B5EF4-FFF2-40B4-BE49-F238E27FC236}">
                <a16:creationId xmlns:a16="http://schemas.microsoft.com/office/drawing/2014/main" id="{93D6DC04-443F-46BF-9286-D7DA08E54EB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80BE82A-D5EE-40F3-8BC3-1AD440DD2D2F}" type="slidenum">
              <a:rPr lang="en-US" altLang="en-US" sz="1200"/>
              <a:pPr algn="r" eaLnBrk="1" hangingPunct="1"/>
              <a:t>12</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43AD47A9-71D5-4918-9E07-1E01D266CC00}"/>
              </a:ext>
            </a:extLst>
          </p:cNvPr>
          <p:cNvSpPr>
            <a:spLocks noGrp="1" noRot="1" noChangeAspect="1" noChangeArrowheads="1" noTextEdit="1"/>
          </p:cNvSpPr>
          <p:nvPr>
            <p:ph type="sldImg"/>
          </p:nvPr>
        </p:nvSpPr>
        <p:spPr>
          <a:xfrm>
            <a:off x="381000" y="685800"/>
            <a:ext cx="6096000" cy="3429000"/>
          </a:xfrm>
          <a:ln/>
        </p:spPr>
      </p:sp>
      <p:sp>
        <p:nvSpPr>
          <p:cNvPr id="88067" name="Notes Placeholder 2">
            <a:extLst>
              <a:ext uri="{FF2B5EF4-FFF2-40B4-BE49-F238E27FC236}">
                <a16:creationId xmlns:a16="http://schemas.microsoft.com/office/drawing/2014/main" id="{C3F8EEF0-2422-4F69-92FE-A84B9037B07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Box 10.6.</a:t>
            </a:r>
          </a:p>
        </p:txBody>
      </p:sp>
      <p:sp>
        <p:nvSpPr>
          <p:cNvPr id="88068" name="Slide Number Placeholder 3">
            <a:extLst>
              <a:ext uri="{FF2B5EF4-FFF2-40B4-BE49-F238E27FC236}">
                <a16:creationId xmlns:a16="http://schemas.microsoft.com/office/drawing/2014/main" id="{F3D8F830-F7CE-4346-A06B-4C23DD281AC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48795F0-5A09-4E2E-BF9D-4C799712610D}" type="slidenum">
              <a:rPr lang="en-US" altLang="en-US" sz="1200"/>
              <a:pPr algn="r" eaLnBrk="1" hangingPunct="1"/>
              <a:t>13</a:t>
            </a:fld>
            <a:endParaRPr lang="en-US"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83B3EA50-5D07-4022-A8B9-A5D8FDB409EE}"/>
              </a:ext>
            </a:extLst>
          </p:cNvPr>
          <p:cNvSpPr>
            <a:spLocks noGrp="1" noRot="1" noChangeAspect="1" noChangeArrowheads="1" noTextEdit="1"/>
          </p:cNvSpPr>
          <p:nvPr>
            <p:ph type="sldImg"/>
          </p:nvPr>
        </p:nvSpPr>
        <p:spPr>
          <a:xfrm>
            <a:off x="381000" y="685800"/>
            <a:ext cx="6096000" cy="3429000"/>
          </a:xfrm>
          <a:ln/>
        </p:spPr>
      </p:sp>
      <p:sp>
        <p:nvSpPr>
          <p:cNvPr id="90115" name="Notes Placeholder 2">
            <a:extLst>
              <a:ext uri="{FF2B5EF4-FFF2-40B4-BE49-F238E27FC236}">
                <a16:creationId xmlns:a16="http://schemas.microsoft.com/office/drawing/2014/main" id="{E2320477-2DD5-4399-A3D1-856E85637BD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For additional information, a good text to study is </a:t>
            </a:r>
            <a:r>
              <a:rPr lang="en-US" altLang="en-US" i="1" dirty="0">
                <a:latin typeface="Arial" panose="020B0604020202020204" pitchFamily="34" charset="0"/>
                <a:ea typeface="ＭＳ Ｐゴシック" panose="020B0600070205080204" pitchFamily="34" charset="-128"/>
              </a:rPr>
              <a:t>Muscle Energy Techniques</a:t>
            </a:r>
            <a:r>
              <a:rPr lang="en-US" altLang="en-US" dirty="0">
                <a:latin typeface="Arial" panose="020B0604020202020204" pitchFamily="34" charset="0"/>
                <a:ea typeface="ＭＳ Ｐゴシック" panose="020B0600070205080204" pitchFamily="34" charset="-128"/>
              </a:rPr>
              <a:t> by Leon Chaitow (Churchill Livingstone, 2013).</a:t>
            </a:r>
          </a:p>
        </p:txBody>
      </p:sp>
      <p:sp>
        <p:nvSpPr>
          <p:cNvPr id="90116" name="Slide Number Placeholder 3">
            <a:extLst>
              <a:ext uri="{FF2B5EF4-FFF2-40B4-BE49-F238E27FC236}">
                <a16:creationId xmlns:a16="http://schemas.microsoft.com/office/drawing/2014/main" id="{43834682-44A3-4A68-8704-C84C80F7501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F141225-3D36-470D-8B0C-5E73C44347EC}" type="slidenum">
              <a:rPr lang="en-US" altLang="en-US" sz="1200"/>
              <a:pPr algn="r" eaLnBrk="1" hangingPunct="1"/>
              <a:t>14</a:t>
            </a:fld>
            <a:endParaRPr lang="en-US"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B7B59BC6-EFE0-4348-9F3F-F51796990069}"/>
              </a:ext>
            </a:extLst>
          </p:cNvPr>
          <p:cNvSpPr>
            <a:spLocks noGrp="1" noRot="1" noChangeAspect="1" noChangeArrowheads="1" noTextEdit="1"/>
          </p:cNvSpPr>
          <p:nvPr>
            <p:ph type="sldImg"/>
          </p:nvPr>
        </p:nvSpPr>
        <p:spPr>
          <a:xfrm>
            <a:off x="381000" y="685800"/>
            <a:ext cx="6096000" cy="3429000"/>
          </a:xfrm>
          <a:ln/>
        </p:spPr>
      </p:sp>
      <p:sp>
        <p:nvSpPr>
          <p:cNvPr id="92163" name="Notes Placeholder 2">
            <a:extLst>
              <a:ext uri="{FF2B5EF4-FFF2-40B4-BE49-F238E27FC236}">
                <a16:creationId xmlns:a16="http://schemas.microsoft.com/office/drawing/2014/main" id="{2FA4BF1E-0DDB-4748-8559-BB6A7A99F9A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Counterpressure is the force applied to an area that is designed to match the effort or force either exactly or partially.</a:t>
            </a:r>
          </a:p>
        </p:txBody>
      </p:sp>
      <p:sp>
        <p:nvSpPr>
          <p:cNvPr id="92164" name="Slide Number Placeholder 3">
            <a:extLst>
              <a:ext uri="{FF2B5EF4-FFF2-40B4-BE49-F238E27FC236}">
                <a16:creationId xmlns:a16="http://schemas.microsoft.com/office/drawing/2014/main" id="{03EB506D-4E0D-4B55-B9CE-5F36EC138DE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0BDDB04-E5A5-4134-ACD8-59898957D000}" type="slidenum">
              <a:rPr lang="en-US" altLang="en-US" sz="1200"/>
              <a:pPr algn="r" eaLnBrk="1" hangingPunct="1"/>
              <a:t>15</a:t>
            </a:fld>
            <a:endParaRPr lang="en-US"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a:extLst>
              <a:ext uri="{FF2B5EF4-FFF2-40B4-BE49-F238E27FC236}">
                <a16:creationId xmlns:a16="http://schemas.microsoft.com/office/drawing/2014/main" id="{D4E69487-CAA6-499F-809E-44FE7E14D755}"/>
              </a:ext>
            </a:extLst>
          </p:cNvPr>
          <p:cNvSpPr>
            <a:spLocks noGrp="1" noRot="1" noChangeAspect="1" noChangeArrowheads="1" noTextEdit="1"/>
          </p:cNvSpPr>
          <p:nvPr>
            <p:ph type="sldImg"/>
          </p:nvPr>
        </p:nvSpPr>
        <p:spPr>
          <a:xfrm>
            <a:off x="381000" y="685800"/>
            <a:ext cx="6096000" cy="3429000"/>
          </a:xfrm>
          <a:ln/>
        </p:spPr>
      </p:sp>
      <p:sp>
        <p:nvSpPr>
          <p:cNvPr id="94211" name="Notes Placeholder 2">
            <a:extLst>
              <a:ext uri="{FF2B5EF4-FFF2-40B4-BE49-F238E27FC236}">
                <a16:creationId xmlns:a16="http://schemas.microsoft.com/office/drawing/2014/main" id="{1BED65A2-9022-4CF9-87E6-A7F8BE54049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massage practitioner must position muscles so that the proximal and distal attachments are either close together or in a lengthening phase, with the proximal and distal attachments separated. </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10.30.</a:t>
            </a:r>
          </a:p>
        </p:txBody>
      </p:sp>
      <p:sp>
        <p:nvSpPr>
          <p:cNvPr id="94212" name="Slide Number Placeholder 3">
            <a:extLst>
              <a:ext uri="{FF2B5EF4-FFF2-40B4-BE49-F238E27FC236}">
                <a16:creationId xmlns:a16="http://schemas.microsoft.com/office/drawing/2014/main" id="{37E0D46E-1740-412C-BC4C-52753530F2E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F05553B-D84E-4890-AD50-061B061BED95}" type="slidenum">
              <a:rPr lang="en-US" altLang="en-US" sz="1200"/>
              <a:pPr algn="r" eaLnBrk="1" hangingPunct="1"/>
              <a:t>16</a:t>
            </a:fld>
            <a:endParaRPr lang="en-US"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a:extLst>
              <a:ext uri="{FF2B5EF4-FFF2-40B4-BE49-F238E27FC236}">
                <a16:creationId xmlns:a16="http://schemas.microsoft.com/office/drawing/2014/main" id="{48345BBC-9F2D-48B6-B1BA-002A2457A6CE}"/>
              </a:ext>
            </a:extLst>
          </p:cNvPr>
          <p:cNvSpPr>
            <a:spLocks noGrp="1" noRot="1" noChangeAspect="1" noChangeArrowheads="1" noTextEdit="1"/>
          </p:cNvSpPr>
          <p:nvPr>
            <p:ph type="sldImg"/>
          </p:nvPr>
        </p:nvSpPr>
        <p:spPr>
          <a:xfrm>
            <a:off x="381000" y="685800"/>
            <a:ext cx="6096000" cy="3429000"/>
          </a:xfrm>
          <a:ln/>
        </p:spPr>
      </p:sp>
      <p:sp>
        <p:nvSpPr>
          <p:cNvPr id="96259" name="Notes Placeholder 2">
            <a:extLst>
              <a:ext uri="{FF2B5EF4-FFF2-40B4-BE49-F238E27FC236}">
                <a16:creationId xmlns:a16="http://schemas.microsoft.com/office/drawing/2014/main" id="{9A263AF0-3FA3-49BA-8A86-417CE3B390E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How are concentric and eccentric contractions applied? </a:t>
            </a:r>
            <a:r>
              <a:rPr lang="en-US" altLang="en-US" i="1" dirty="0">
                <a:latin typeface="Arial" panose="020B0604020202020204" pitchFamily="34" charset="0"/>
                <a:ea typeface="ＭＳ Ｐゴシック" panose="020B0600070205080204" pitchFamily="34" charset="-128"/>
              </a:rPr>
              <a:t>(With a concentric isotonic contraction, the massage practitioner applies counterforce but allows the client to move the proximal and distal attachments of the target muscles together against the pressure. In an eccentric action, the massage practitioner applies a counterforce but allows the client to move the jointed area so that the proximal and distal attachment of the target muscle separates as the muscle lengthens against the pressure.)</a:t>
            </a:r>
          </a:p>
          <a:p>
            <a:pPr marL="228600" indent="-228600">
              <a:buFontTx/>
              <a:buChar char="•"/>
            </a:pPr>
            <a:r>
              <a:rPr lang="en-US" altLang="en-US" dirty="0">
                <a:latin typeface="Arial" panose="020B0604020202020204" pitchFamily="34" charset="0"/>
                <a:ea typeface="ＭＳ Ｐゴシック" panose="020B0600070205080204" pitchFamily="34" charset="-128"/>
              </a:rPr>
              <a:t>Eye positions can also be used. </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10.31.</a:t>
            </a:r>
          </a:p>
        </p:txBody>
      </p:sp>
      <p:sp>
        <p:nvSpPr>
          <p:cNvPr id="96260" name="Slide Number Placeholder 3">
            <a:extLst>
              <a:ext uri="{FF2B5EF4-FFF2-40B4-BE49-F238E27FC236}">
                <a16:creationId xmlns:a16="http://schemas.microsoft.com/office/drawing/2014/main" id="{3A2469CB-0F91-4127-A67C-BF9E86B1182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D05064A-BFD5-4851-96C1-7848910B54A7}" type="slidenum">
              <a:rPr lang="en-US" altLang="en-US" sz="1200"/>
              <a:pPr algn="r" eaLnBrk="1" hangingPunct="1"/>
              <a:t>17</a:t>
            </a:fld>
            <a:endParaRPr lang="en-US"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A16C8310-6064-4B85-A8EC-D46E91124AD3}"/>
              </a:ext>
            </a:extLst>
          </p:cNvPr>
          <p:cNvSpPr>
            <a:spLocks noGrp="1" noRot="1" noChangeAspect="1" noChangeArrowheads="1" noTextEdit="1"/>
          </p:cNvSpPr>
          <p:nvPr>
            <p:ph type="sldImg"/>
          </p:nvPr>
        </p:nvSpPr>
        <p:spPr>
          <a:xfrm>
            <a:off x="381000" y="685800"/>
            <a:ext cx="6096000" cy="3429000"/>
          </a:xfrm>
          <a:ln/>
        </p:spPr>
      </p:sp>
      <p:sp>
        <p:nvSpPr>
          <p:cNvPr id="98307" name="Notes Placeholder 2">
            <a:extLst>
              <a:ext uri="{FF2B5EF4-FFF2-40B4-BE49-F238E27FC236}">
                <a16:creationId xmlns:a16="http://schemas.microsoft.com/office/drawing/2014/main" id="{8D5C30C2-795F-4A8A-B7AA-51686582594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After an isometric contraction, the muscle is briefly in a state in which nerve impulses to the target muscle are inhibited.</a:t>
            </a:r>
          </a:p>
          <a:p>
            <a:pPr marL="228600" indent="-228600">
              <a:buFontTx/>
              <a:buChar char="•"/>
            </a:pPr>
            <a:r>
              <a:rPr lang="en-US" altLang="en-US" dirty="0">
                <a:latin typeface="Arial" panose="020B0604020202020204" pitchFamily="34" charset="0"/>
                <a:ea typeface="ＭＳ Ｐゴシック" panose="020B0600070205080204" pitchFamily="34" charset="-128"/>
              </a:rPr>
              <a:t>This period is called the </a:t>
            </a:r>
            <a:r>
              <a:rPr lang="en-US" altLang="en-US" i="1" dirty="0">
                <a:latin typeface="Arial" panose="020B0604020202020204" pitchFamily="34" charset="0"/>
                <a:ea typeface="ＭＳ Ｐゴシック" panose="020B0600070205080204" pitchFamily="34" charset="-128"/>
              </a:rPr>
              <a:t>refractory state, </a:t>
            </a:r>
            <a:r>
              <a:rPr lang="en-US" altLang="en-US" dirty="0">
                <a:latin typeface="Arial" panose="020B0604020202020204" pitchFamily="34" charset="0"/>
                <a:ea typeface="ＭＳ Ｐゴシック" panose="020B0600070205080204" pitchFamily="34" charset="-128"/>
              </a:rPr>
              <a:t>and it allows the target muscle to be lengthened passively to its comfort barrier. The </a:t>
            </a:r>
            <a:r>
              <a:rPr lang="en-US" altLang="en-US" i="1" dirty="0">
                <a:latin typeface="Arial" panose="020B0604020202020204" pitchFamily="34" charset="0"/>
                <a:ea typeface="ＭＳ Ｐゴシック" panose="020B0600070205080204" pitchFamily="34" charset="-128"/>
              </a:rPr>
              <a:t>comfort barrier</a:t>
            </a:r>
            <a:r>
              <a:rPr lang="en-US" altLang="en-US" dirty="0">
                <a:latin typeface="Arial" panose="020B0604020202020204" pitchFamily="34" charset="0"/>
                <a:ea typeface="ＭＳ Ｐゴシック" panose="020B0600070205080204" pitchFamily="34" charset="-128"/>
              </a:rPr>
              <a:t> is the first point of resistance before the client perceives any discomfort. </a:t>
            </a:r>
          </a:p>
        </p:txBody>
      </p:sp>
      <p:sp>
        <p:nvSpPr>
          <p:cNvPr id="98308" name="Slide Number Placeholder 3">
            <a:extLst>
              <a:ext uri="{FF2B5EF4-FFF2-40B4-BE49-F238E27FC236}">
                <a16:creationId xmlns:a16="http://schemas.microsoft.com/office/drawing/2014/main" id="{76FEC9F7-9429-4BC3-BE63-FC005F02B05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F4B5989-3F34-418F-8219-A4C21FD65004}" type="slidenum">
              <a:rPr lang="en-US" altLang="en-US" sz="1200"/>
              <a:pPr algn="r" eaLnBrk="1" hangingPunct="1"/>
              <a:t>18</a:t>
            </a:fld>
            <a:endParaRPr lang="en-US" altLang="en-US" sz="12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a:extLst>
              <a:ext uri="{FF2B5EF4-FFF2-40B4-BE49-F238E27FC236}">
                <a16:creationId xmlns:a16="http://schemas.microsoft.com/office/drawing/2014/main" id="{9B8A4728-1E9B-477F-B7F1-90F021B94B95}"/>
              </a:ext>
            </a:extLst>
          </p:cNvPr>
          <p:cNvSpPr>
            <a:spLocks noGrp="1" noRot="1" noChangeAspect="1" noChangeArrowheads="1" noTextEdit="1"/>
          </p:cNvSpPr>
          <p:nvPr>
            <p:ph type="sldImg"/>
          </p:nvPr>
        </p:nvSpPr>
        <p:spPr>
          <a:xfrm>
            <a:off x="381000" y="685800"/>
            <a:ext cx="6096000" cy="3429000"/>
          </a:xfrm>
          <a:ln/>
        </p:spPr>
      </p:sp>
      <p:sp>
        <p:nvSpPr>
          <p:cNvPr id="100355" name="Notes Placeholder 2">
            <a:extLst>
              <a:ext uri="{FF2B5EF4-FFF2-40B4-BE49-F238E27FC236}">
                <a16:creationId xmlns:a16="http://schemas.microsoft.com/office/drawing/2014/main" id="{B645EF09-9541-4426-BFE8-40617FC00E1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refractory state may not be the reason for the ability for the muscle to lengthen more easily. The result may be attributed to an increased tolerance to stretch.</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10.32.</a:t>
            </a:r>
          </a:p>
        </p:txBody>
      </p:sp>
      <p:sp>
        <p:nvSpPr>
          <p:cNvPr id="100356" name="Slide Number Placeholder 3">
            <a:extLst>
              <a:ext uri="{FF2B5EF4-FFF2-40B4-BE49-F238E27FC236}">
                <a16:creationId xmlns:a16="http://schemas.microsoft.com/office/drawing/2014/main" id="{67AC8124-6D98-4153-9C67-ACD76927E79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9257DF8-E5AD-43EE-9739-D4660E381626}" type="slidenum">
              <a:rPr lang="en-US" altLang="en-US" sz="1200"/>
              <a:pPr algn="r" eaLnBrk="1" hangingPunct="1"/>
              <a:t>19</a:t>
            </a:fld>
            <a:endParaRPr lang="en-US"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a:extLst>
              <a:ext uri="{FF2B5EF4-FFF2-40B4-BE49-F238E27FC236}">
                <a16:creationId xmlns:a16="http://schemas.microsoft.com/office/drawing/2014/main" id="{84EDE34F-ECAA-4BA1-B020-120D6FB78A75}"/>
              </a:ext>
            </a:extLst>
          </p:cNvPr>
          <p:cNvSpPr>
            <a:spLocks noGrp="1" noRot="1" noChangeAspect="1" noChangeArrowheads="1" noTextEdit="1"/>
          </p:cNvSpPr>
          <p:nvPr>
            <p:ph type="sldImg"/>
          </p:nvPr>
        </p:nvSpPr>
        <p:spPr>
          <a:xfrm>
            <a:off x="381000" y="685800"/>
            <a:ext cx="6096000" cy="3429000"/>
          </a:xfrm>
          <a:ln/>
        </p:spPr>
      </p:sp>
      <p:sp>
        <p:nvSpPr>
          <p:cNvPr id="102403" name="Notes Placeholder 2">
            <a:extLst>
              <a:ext uri="{FF2B5EF4-FFF2-40B4-BE49-F238E27FC236}">
                <a16:creationId xmlns:a16="http://schemas.microsoft.com/office/drawing/2014/main" id="{B94F5AA0-DEC3-40F8-B61B-9167C5AADC5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Just as with postisometric relaxation, reciprocal inhibition may not be the reason why muscle energy methods work. </a:t>
            </a:r>
          </a:p>
          <a:p>
            <a:pPr marL="228600" indent="-228600">
              <a:buFontTx/>
              <a:buChar char="•"/>
            </a:pPr>
            <a:r>
              <a:rPr lang="en-US" altLang="en-US" dirty="0">
                <a:latin typeface="Arial" panose="020B0604020202020204" pitchFamily="34" charset="0"/>
                <a:ea typeface="ＭＳ Ｐゴシック" panose="020B0600070205080204" pitchFamily="34" charset="-128"/>
              </a:rPr>
              <a:t>Research indicates that an increased tolerance to stretch is the mechanism of action. </a:t>
            </a:r>
            <a:br>
              <a:rPr lang="en-US" altLang="en-US" dirty="0">
                <a:latin typeface="Arial" panose="020B0604020202020204" pitchFamily="34" charset="0"/>
                <a:ea typeface="ＭＳ Ｐゴシック" panose="020B0600070205080204" pitchFamily="34" charset="-128"/>
              </a:rPr>
            </a:br>
            <a:endParaRPr lang="en-US" altLang="en-US" dirty="0">
              <a:latin typeface="Arial" panose="020B0604020202020204" pitchFamily="34" charset="0"/>
              <a:ea typeface="ＭＳ Ｐゴシック" panose="020B0600070205080204" pitchFamily="34" charset="-128"/>
            </a:endParaRPr>
          </a:p>
        </p:txBody>
      </p:sp>
      <p:sp>
        <p:nvSpPr>
          <p:cNvPr id="102404" name="Slide Number Placeholder 3">
            <a:extLst>
              <a:ext uri="{FF2B5EF4-FFF2-40B4-BE49-F238E27FC236}">
                <a16:creationId xmlns:a16="http://schemas.microsoft.com/office/drawing/2014/main" id="{49EAFEFC-E3B7-4D89-901E-949D89E2931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F45AA7F-814D-469B-B3FA-D152D47EBBA9}" type="slidenum">
              <a:rPr lang="en-US" altLang="en-US" sz="1200"/>
              <a:pPr algn="r" eaLnBrk="1" hangingPunct="1"/>
              <a:t>20</a:t>
            </a:fld>
            <a:endParaRPr lang="en-US"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a:extLst>
              <a:ext uri="{FF2B5EF4-FFF2-40B4-BE49-F238E27FC236}">
                <a16:creationId xmlns:a16="http://schemas.microsoft.com/office/drawing/2014/main" id="{FF1B32FA-5A17-4ED7-8E6B-BFCFC39A4061}"/>
              </a:ext>
            </a:extLst>
          </p:cNvPr>
          <p:cNvSpPr>
            <a:spLocks noGrp="1" noRot="1" noChangeAspect="1" noChangeArrowheads="1" noTextEdit="1"/>
          </p:cNvSpPr>
          <p:nvPr>
            <p:ph type="sldImg"/>
          </p:nvPr>
        </p:nvSpPr>
        <p:spPr>
          <a:xfrm>
            <a:off x="381000" y="685800"/>
            <a:ext cx="6096000" cy="3429000"/>
          </a:xfrm>
          <a:ln/>
        </p:spPr>
      </p:sp>
      <p:sp>
        <p:nvSpPr>
          <p:cNvPr id="104451" name="Notes Placeholder 2">
            <a:extLst>
              <a:ext uri="{FF2B5EF4-FFF2-40B4-BE49-F238E27FC236}">
                <a16:creationId xmlns:a16="http://schemas.microsoft.com/office/drawing/2014/main" id="{602988FE-618D-4C0D-AE4B-797FC0855F6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r>
              <a:rPr lang="en-US" altLang="en-US" dirty="0">
                <a:latin typeface="Arial" panose="020B0604020202020204" pitchFamily="34" charset="0"/>
                <a:ea typeface="ＭＳ Ｐゴシック" panose="020B0600070205080204" pitchFamily="34" charset="-128"/>
              </a:rPr>
              <a:t>Although this response is no longer considered the mechanism of action, using the antagonist of the target muscle is a MET variation.</a:t>
            </a:r>
          </a:p>
          <a:p>
            <a:pPr marL="228600" indent="-228600"/>
            <a:r>
              <a:rPr lang="en-US" altLang="en-US" dirty="0">
                <a:latin typeface="Arial" panose="020B0604020202020204" pitchFamily="34" charset="0"/>
                <a:ea typeface="ＭＳ Ｐゴシック" panose="020B0600070205080204" pitchFamily="34" charset="-128"/>
              </a:rPr>
              <a:t>Refer to Fig. 10.33.</a:t>
            </a:r>
          </a:p>
        </p:txBody>
      </p:sp>
      <p:sp>
        <p:nvSpPr>
          <p:cNvPr id="104452" name="Slide Number Placeholder 3">
            <a:extLst>
              <a:ext uri="{FF2B5EF4-FFF2-40B4-BE49-F238E27FC236}">
                <a16:creationId xmlns:a16="http://schemas.microsoft.com/office/drawing/2014/main" id="{45B0C5D2-8AF8-4E3B-8111-9391890A2CA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AFDC038-3705-4BAF-A352-F6572853465E}" type="slidenum">
              <a:rPr lang="en-US" altLang="en-US" sz="1200"/>
              <a:pPr algn="r" eaLnBrk="1" hangingPunct="1"/>
              <a:t>21</a:t>
            </a:fld>
            <a:endParaRPr lang="en-US"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a:extLst>
              <a:ext uri="{FF2B5EF4-FFF2-40B4-BE49-F238E27FC236}">
                <a16:creationId xmlns:a16="http://schemas.microsoft.com/office/drawing/2014/main" id="{67ADAAF0-056E-4C3E-B8A1-005E203D8530}"/>
              </a:ext>
            </a:extLst>
          </p:cNvPr>
          <p:cNvSpPr>
            <a:spLocks noGrp="1" noRot="1" noChangeAspect="1" noChangeArrowheads="1" noTextEdit="1"/>
          </p:cNvSpPr>
          <p:nvPr>
            <p:ph type="sldImg"/>
          </p:nvPr>
        </p:nvSpPr>
        <p:spPr>
          <a:xfrm>
            <a:off x="381000" y="685800"/>
            <a:ext cx="6096000" cy="3429000"/>
          </a:xfrm>
          <a:ln/>
        </p:spPr>
      </p:sp>
      <p:sp>
        <p:nvSpPr>
          <p:cNvPr id="106499" name="Notes Placeholder 2">
            <a:extLst>
              <a:ext uri="{FF2B5EF4-FFF2-40B4-BE49-F238E27FC236}">
                <a16:creationId xmlns:a16="http://schemas.microsoft.com/office/drawing/2014/main" id="{25E9D605-50EA-4654-8274-09BD4276667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10.34.</a:t>
            </a:r>
          </a:p>
          <a:p>
            <a:r>
              <a:rPr lang="en-US" altLang="en-US" dirty="0">
                <a:latin typeface="Arial" panose="020B0604020202020204" pitchFamily="34" charset="0"/>
                <a:ea typeface="ＭＳ Ｐゴシック" panose="020B0600070205080204" pitchFamily="34" charset="-128"/>
              </a:rPr>
              <a:t>What is the procedure for agonist contract–relax–antagonist contract? </a:t>
            </a:r>
          </a:p>
          <a:p>
            <a:pPr marL="350838" lvl="1" indent="0">
              <a:buFontTx/>
              <a:buNone/>
            </a:pPr>
            <a:r>
              <a:rPr lang="en-US" altLang="en-US" i="1" dirty="0">
                <a:latin typeface="Arial" panose="020B0604020202020204" pitchFamily="34" charset="0"/>
                <a:ea typeface="ＭＳ Ｐゴシック" panose="020B0600070205080204" pitchFamily="34" charset="-128"/>
              </a:rPr>
              <a:t>(1. Position the target muscles, as in tense and relax procedures.</a:t>
            </a:r>
          </a:p>
          <a:p>
            <a:pPr marL="350838" lvl="1" indent="0">
              <a:buFontTx/>
              <a:buNone/>
            </a:pPr>
            <a:r>
              <a:rPr lang="en-US" altLang="en-US" i="1" dirty="0">
                <a:latin typeface="Arial" panose="020B0604020202020204" pitchFamily="34" charset="0"/>
                <a:ea typeface="ＭＳ Ｐゴシック" panose="020B0600070205080204" pitchFamily="34" charset="-128"/>
              </a:rPr>
              <a:t>2. Lengthen the target muscle to the barrier and back off slightly.</a:t>
            </a:r>
          </a:p>
          <a:p>
            <a:pPr marL="350838" lvl="1" indent="0">
              <a:buFontTx/>
              <a:buNone/>
            </a:pPr>
            <a:r>
              <a:rPr lang="en-US" altLang="en-US" i="1" dirty="0">
                <a:latin typeface="Arial" panose="020B0604020202020204" pitchFamily="34" charset="0"/>
                <a:ea typeface="ＭＳ Ｐゴシック" panose="020B0600070205080204" pitchFamily="34" charset="-128"/>
              </a:rPr>
              <a:t>3. Tense the target muscle for 7 to 10 seconds.</a:t>
            </a:r>
          </a:p>
          <a:p>
            <a:pPr marL="350838" lvl="1" indent="0">
              <a:buFontTx/>
              <a:buNone/>
            </a:pPr>
            <a:r>
              <a:rPr lang="en-US" altLang="en-US" i="1" dirty="0">
                <a:latin typeface="Arial" panose="020B0604020202020204" pitchFamily="34" charset="0"/>
                <a:ea typeface="ＭＳ Ｐゴシック" panose="020B0600070205080204" pitchFamily="34" charset="-128"/>
              </a:rPr>
              <a:t>4. Contract the antagonist muscle as in reciprocal inhibition.</a:t>
            </a:r>
          </a:p>
          <a:p>
            <a:pPr marL="350838" lvl="1" indent="0">
              <a:buFontTx/>
              <a:buNone/>
            </a:pPr>
            <a:r>
              <a:rPr lang="en-US" altLang="en-US" i="1" dirty="0">
                <a:latin typeface="Arial" panose="020B0604020202020204" pitchFamily="34" charset="0"/>
                <a:ea typeface="ＭＳ Ｐゴシック" panose="020B0600070205080204" pitchFamily="34" charset="-128"/>
              </a:rPr>
              <a:t>5. Stop the contraction of the antagonist muscle. </a:t>
            </a:r>
          </a:p>
          <a:p>
            <a:pPr marL="350838" lvl="1" indent="0">
              <a:buFontTx/>
              <a:buNone/>
            </a:pPr>
            <a:r>
              <a:rPr lang="en-US" altLang="en-US" i="1" dirty="0">
                <a:latin typeface="Arial" panose="020B0604020202020204" pitchFamily="34" charset="0"/>
                <a:ea typeface="ＭＳ Ｐゴシック" panose="020B0600070205080204" pitchFamily="34" charset="-128"/>
              </a:rPr>
              <a:t>6. Lengthen the muscle to a more resting length.)</a:t>
            </a:r>
            <a:r>
              <a:rPr lang="en-US" altLang="en-US" dirty="0">
                <a:latin typeface="Arial" panose="020B0604020202020204" pitchFamily="34" charset="0"/>
                <a:ea typeface="ＭＳ Ｐゴシック" panose="020B0600070205080204" pitchFamily="34" charset="-128"/>
              </a:rPr>
              <a:t> </a:t>
            </a:r>
          </a:p>
        </p:txBody>
      </p:sp>
      <p:sp>
        <p:nvSpPr>
          <p:cNvPr id="106500" name="Slide Number Placeholder 3">
            <a:extLst>
              <a:ext uri="{FF2B5EF4-FFF2-40B4-BE49-F238E27FC236}">
                <a16:creationId xmlns:a16="http://schemas.microsoft.com/office/drawing/2014/main" id="{8151F584-33EC-40C3-AEDF-6BA5900676E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0BCCAC7-8813-4280-B68C-59D49C1DB00E}" type="slidenum">
              <a:rPr lang="en-US" altLang="en-US" sz="1200"/>
              <a:pPr algn="r" eaLnBrk="1" hangingPunct="1"/>
              <a:t>22</a:t>
            </a:fld>
            <a:endParaRPr lang="en-US"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94B2B024-613F-4AE1-B7B7-4C65D911D8FF}"/>
              </a:ext>
            </a:extLst>
          </p:cNvPr>
          <p:cNvSpPr>
            <a:spLocks noGrp="1" noRot="1" noChangeAspect="1" noChangeArrowheads="1" noTextEdit="1"/>
          </p:cNvSpPr>
          <p:nvPr>
            <p:ph type="sldImg"/>
          </p:nvPr>
        </p:nvSpPr>
        <p:spPr>
          <a:xfrm>
            <a:off x="381000" y="685800"/>
            <a:ext cx="6096000" cy="3429000"/>
          </a:xfrm>
          <a:ln/>
        </p:spPr>
      </p:sp>
      <p:sp>
        <p:nvSpPr>
          <p:cNvPr id="108547" name="Notes Placeholder 2">
            <a:extLst>
              <a:ext uri="{FF2B5EF4-FFF2-40B4-BE49-F238E27FC236}">
                <a16:creationId xmlns:a16="http://schemas.microsoft.com/office/drawing/2014/main" id="{2EE06F5A-0A13-4B71-B4A8-EBF712F8E6C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10.35.</a:t>
            </a:r>
          </a:p>
          <a:p>
            <a:r>
              <a:rPr lang="en-US" altLang="en-US" dirty="0">
                <a:latin typeface="Arial" panose="020B0604020202020204" pitchFamily="34" charset="0"/>
                <a:ea typeface="ＭＳ Ｐゴシック" panose="020B0600070205080204" pitchFamily="34" charset="-128"/>
              </a:rPr>
              <a:t>The pulsed muscle energy involves engaging the comfort barrier and using small, resisted contractions (20 in 10 seconds). </a:t>
            </a:r>
          </a:p>
        </p:txBody>
      </p:sp>
      <p:sp>
        <p:nvSpPr>
          <p:cNvPr id="108548" name="Slide Number Placeholder 3">
            <a:extLst>
              <a:ext uri="{FF2B5EF4-FFF2-40B4-BE49-F238E27FC236}">
                <a16:creationId xmlns:a16="http://schemas.microsoft.com/office/drawing/2014/main" id="{6ED0023A-DD47-4618-808B-3E1B4084834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78D5103-7105-410C-8BDA-E7E3BF93EFFE}" type="slidenum">
              <a:rPr lang="en-US" altLang="en-US" sz="1200"/>
              <a:pPr algn="r" eaLnBrk="1" hangingPunct="1"/>
              <a:t>23</a:t>
            </a:fld>
            <a:endParaRPr lang="en-US"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a:extLst>
              <a:ext uri="{FF2B5EF4-FFF2-40B4-BE49-F238E27FC236}">
                <a16:creationId xmlns:a16="http://schemas.microsoft.com/office/drawing/2014/main" id="{70D4CF95-FB06-40A5-8BFB-BD03EFDE70C9}"/>
              </a:ext>
            </a:extLst>
          </p:cNvPr>
          <p:cNvSpPr>
            <a:spLocks noGrp="1" noRot="1" noChangeAspect="1" noChangeArrowheads="1" noTextEdit="1"/>
          </p:cNvSpPr>
          <p:nvPr>
            <p:ph type="sldImg"/>
          </p:nvPr>
        </p:nvSpPr>
        <p:spPr>
          <a:xfrm>
            <a:off x="381000" y="685800"/>
            <a:ext cx="6096000" cy="3429000"/>
          </a:xfrm>
          <a:ln/>
        </p:spPr>
      </p:sp>
      <p:sp>
        <p:nvSpPr>
          <p:cNvPr id="193538" name="Notes Placeholder 2">
            <a:extLst>
              <a:ext uri="{FF2B5EF4-FFF2-40B4-BE49-F238E27FC236}">
                <a16:creationId xmlns:a16="http://schemas.microsoft.com/office/drawing/2014/main" id="{8C3E75B9-8591-4D71-A83A-9452EEF872EA}"/>
              </a:ext>
            </a:extLst>
          </p:cNvPr>
          <p:cNvSpPr>
            <a:spLocks noGrp="1"/>
          </p:cNvSpPr>
          <p:nvPr>
            <p:ph type="body" idx="1"/>
          </p:nvPr>
        </p:nvSpPr>
        <p:spPr/>
        <p:txBody>
          <a:bodyPr/>
          <a:lstStyle/>
          <a:p>
            <a:pPr>
              <a:defRPr/>
            </a:pPr>
            <a:r>
              <a:rPr lang="en-US" dirty="0"/>
              <a:t>Refer to Fig. 10.36. </a:t>
            </a:r>
          </a:p>
          <a:p>
            <a:pPr>
              <a:defRPr/>
            </a:pPr>
            <a:r>
              <a:rPr lang="en-US" altLang="en-US" dirty="0">
                <a:latin typeface="Arial" pitchFamily="34" charset="0"/>
                <a:ea typeface="ＭＳ Ｐゴシック" pitchFamily="34" charset="-128"/>
              </a:rPr>
              <a:t>What is direct manipulation and when it can be used? </a:t>
            </a:r>
            <a:r>
              <a:rPr lang="en-US" altLang="en-US" i="1" dirty="0">
                <a:latin typeface="Arial" pitchFamily="34" charset="0"/>
                <a:ea typeface="ＭＳ Ｐゴシック" pitchFamily="34" charset="-128"/>
              </a:rPr>
              <a:t>(When the client does not wish to or cannot participate actively in the massage, the principle of muscle energy techniques can be used by direct manipulation of the spindle cells or Golgi tendon.)</a:t>
            </a:r>
          </a:p>
          <a:p>
            <a:pPr marL="228600" indent="-228600">
              <a:buFontTx/>
              <a:buChar char="•"/>
              <a:defRPr/>
            </a:pPr>
            <a:r>
              <a:rPr lang="en-US" altLang="en-US" i="1" dirty="0">
                <a:latin typeface="Arial" pitchFamily="34" charset="0"/>
                <a:ea typeface="ＭＳ Ｐゴシック" pitchFamily="34" charset="-128"/>
              </a:rPr>
              <a:t>Approximation</a:t>
            </a:r>
            <a:r>
              <a:rPr lang="en-US" altLang="en-US" dirty="0">
                <a:latin typeface="Arial" pitchFamily="34" charset="0"/>
                <a:ea typeface="ＭＳ Ｐゴシック" pitchFamily="34" charset="-128"/>
              </a:rPr>
              <a:t> is the pushing of muscle fibers together in the belly of the muscle. It is a way to relieve muscle cramps. </a:t>
            </a:r>
          </a:p>
        </p:txBody>
      </p:sp>
      <p:sp>
        <p:nvSpPr>
          <p:cNvPr id="110596" name="Slide Number Placeholder 3">
            <a:extLst>
              <a:ext uri="{FF2B5EF4-FFF2-40B4-BE49-F238E27FC236}">
                <a16:creationId xmlns:a16="http://schemas.microsoft.com/office/drawing/2014/main" id="{53D87288-8D8C-4EFA-9949-FDEFDDF5CE1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2C782DB-7D6C-4E00-904D-3F3159CA8122}" type="slidenum">
              <a:rPr lang="en-US" altLang="en-US" sz="1200"/>
              <a:pPr algn="r" eaLnBrk="1" hangingPunct="1"/>
              <a:t>24</a:t>
            </a:fld>
            <a:endParaRPr lang="en-US"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a:extLst>
              <a:ext uri="{FF2B5EF4-FFF2-40B4-BE49-F238E27FC236}">
                <a16:creationId xmlns:a16="http://schemas.microsoft.com/office/drawing/2014/main" id="{CF28E338-A18F-48B2-8250-D9D90FE66C6C}"/>
              </a:ext>
            </a:extLst>
          </p:cNvPr>
          <p:cNvSpPr>
            <a:spLocks noGrp="1" noRot="1" noChangeAspect="1" noChangeArrowheads="1" noTextEdit="1"/>
          </p:cNvSpPr>
          <p:nvPr>
            <p:ph type="sldImg"/>
          </p:nvPr>
        </p:nvSpPr>
        <p:spPr>
          <a:xfrm>
            <a:off x="381000" y="685800"/>
            <a:ext cx="6096000" cy="3429000"/>
          </a:xfrm>
          <a:ln/>
        </p:spPr>
      </p:sp>
      <p:sp>
        <p:nvSpPr>
          <p:cNvPr id="112643" name="Notes Placeholder 2">
            <a:extLst>
              <a:ext uri="{FF2B5EF4-FFF2-40B4-BE49-F238E27FC236}">
                <a16:creationId xmlns:a16="http://schemas.microsoft.com/office/drawing/2014/main" id="{6D2F7B4C-DABB-4EEA-9364-50C1225BBB8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3363" indent="-233363">
              <a:buFontTx/>
              <a:buChar char="•"/>
            </a:pPr>
            <a:r>
              <a:rPr lang="en-US" altLang="en-US" dirty="0">
                <a:latin typeface="Arial" panose="020B0604020202020204" pitchFamily="34" charset="0"/>
                <a:ea typeface="ＭＳ Ｐゴシック" panose="020B0600070205080204" pitchFamily="34" charset="-128"/>
              </a:rPr>
              <a:t>Separating the muscle fibers in the belly of the muscle in the direction of the fibers is thought to strengthen the muscle.</a:t>
            </a:r>
          </a:p>
        </p:txBody>
      </p:sp>
      <p:sp>
        <p:nvSpPr>
          <p:cNvPr id="112644" name="Slide Number Placeholder 3">
            <a:extLst>
              <a:ext uri="{FF2B5EF4-FFF2-40B4-BE49-F238E27FC236}">
                <a16:creationId xmlns:a16="http://schemas.microsoft.com/office/drawing/2014/main" id="{D1103300-5C56-4752-98BC-C1FCC6EDB65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CC3DEC5-6AF1-40C1-8424-DFEEEF585162}" type="slidenum">
              <a:rPr lang="en-US" altLang="en-US" sz="1200"/>
              <a:pPr algn="r" eaLnBrk="1" hangingPunct="1"/>
              <a:t>25</a:t>
            </a:fld>
            <a:endParaRPr lang="en-US" altLang="en-US" sz="120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a:extLst>
              <a:ext uri="{FF2B5EF4-FFF2-40B4-BE49-F238E27FC236}">
                <a16:creationId xmlns:a16="http://schemas.microsoft.com/office/drawing/2014/main" id="{246BFB01-C580-4D95-8D79-D4F46D556F2C}"/>
              </a:ext>
            </a:extLst>
          </p:cNvPr>
          <p:cNvSpPr>
            <a:spLocks noGrp="1" noRot="1" noChangeAspect="1" noChangeArrowheads="1" noTextEdit="1"/>
          </p:cNvSpPr>
          <p:nvPr>
            <p:ph type="sldImg"/>
          </p:nvPr>
        </p:nvSpPr>
        <p:spPr>
          <a:xfrm>
            <a:off x="381000" y="685800"/>
            <a:ext cx="6096000" cy="3429000"/>
          </a:xfrm>
          <a:ln/>
        </p:spPr>
      </p:sp>
      <p:sp>
        <p:nvSpPr>
          <p:cNvPr id="114691" name="Notes Placeholder 2">
            <a:extLst>
              <a:ext uri="{FF2B5EF4-FFF2-40B4-BE49-F238E27FC236}">
                <a16:creationId xmlns:a16="http://schemas.microsoft.com/office/drawing/2014/main" id="{A69DDE87-9423-44C0-A5F6-9240EBE2888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purpose of directly manipulating the Golgi tendon organ is to initiate the lengthening response.</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10.37.</a:t>
            </a:r>
          </a:p>
        </p:txBody>
      </p:sp>
      <p:sp>
        <p:nvSpPr>
          <p:cNvPr id="114692" name="Slide Number Placeholder 3">
            <a:extLst>
              <a:ext uri="{FF2B5EF4-FFF2-40B4-BE49-F238E27FC236}">
                <a16:creationId xmlns:a16="http://schemas.microsoft.com/office/drawing/2014/main" id="{97188030-E68A-4360-833D-B7F796092DF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8A015E7-05F8-48AF-9FEE-4926FFA4D539}" type="slidenum">
              <a:rPr lang="en-US" altLang="en-US" sz="1200"/>
              <a:pPr algn="r" eaLnBrk="1" hangingPunct="1"/>
              <a:t>26</a:t>
            </a:fld>
            <a:endParaRPr lang="en-US"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id="{EAE7FA7D-3E43-478E-9A90-AA8E7E0F24B9}"/>
              </a:ext>
            </a:extLst>
          </p:cNvPr>
          <p:cNvSpPr>
            <a:spLocks noGrp="1" noRot="1" noChangeAspect="1" noChangeArrowheads="1" noTextEdit="1"/>
          </p:cNvSpPr>
          <p:nvPr>
            <p:ph type="sldImg"/>
          </p:nvPr>
        </p:nvSpPr>
        <p:spPr>
          <a:xfrm>
            <a:off x="381000" y="685800"/>
            <a:ext cx="6096000" cy="3429000"/>
          </a:xfrm>
          <a:ln/>
        </p:spPr>
      </p:sp>
      <p:sp>
        <p:nvSpPr>
          <p:cNvPr id="116739" name="Notes Placeholder 2">
            <a:extLst>
              <a:ext uri="{FF2B5EF4-FFF2-40B4-BE49-F238E27FC236}">
                <a16:creationId xmlns:a16="http://schemas.microsoft.com/office/drawing/2014/main" id="{88F57AD8-564C-4B76-A78C-6C17C4EA7BB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positioning is a full-body process; therefore areas distant to the tender point must be considered during this process.</a:t>
            </a:r>
          </a:p>
        </p:txBody>
      </p:sp>
      <p:sp>
        <p:nvSpPr>
          <p:cNvPr id="116740" name="Slide Number Placeholder 3">
            <a:extLst>
              <a:ext uri="{FF2B5EF4-FFF2-40B4-BE49-F238E27FC236}">
                <a16:creationId xmlns:a16="http://schemas.microsoft.com/office/drawing/2014/main" id="{CFC8368C-1ECF-45C4-A886-5829FB39505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7CCD43F-BFEA-44A7-A67A-01A78BC0E324}" type="slidenum">
              <a:rPr lang="en-US" altLang="en-US" sz="1200"/>
              <a:pPr algn="r" eaLnBrk="1" hangingPunct="1"/>
              <a:t>27</a:t>
            </a:fld>
            <a:endParaRPr lang="en-US"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id="{A839BE00-E95E-4EB0-9818-CA7279517F42}"/>
              </a:ext>
            </a:extLst>
          </p:cNvPr>
          <p:cNvSpPr>
            <a:spLocks noGrp="1" noRot="1" noChangeAspect="1" noChangeArrowheads="1" noTextEdit="1"/>
          </p:cNvSpPr>
          <p:nvPr>
            <p:ph type="sldImg"/>
          </p:nvPr>
        </p:nvSpPr>
        <p:spPr>
          <a:xfrm>
            <a:off x="381000" y="685800"/>
            <a:ext cx="6096000" cy="3429000"/>
          </a:xfrm>
          <a:ln/>
        </p:spPr>
      </p:sp>
      <p:sp>
        <p:nvSpPr>
          <p:cNvPr id="118787" name="Notes Placeholder 2">
            <a:extLst>
              <a:ext uri="{FF2B5EF4-FFF2-40B4-BE49-F238E27FC236}">
                <a16:creationId xmlns:a16="http://schemas.microsoft.com/office/drawing/2014/main" id="{D8366100-7BF7-462D-BE90-EAD1AA01CAB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positioning is a full-body process; therefore areas distant to the tender point must be considered during this process.</a:t>
            </a:r>
          </a:p>
          <a:p>
            <a:pPr marL="228600" indent="-228600">
              <a:buFontTx/>
              <a:buChar char="•"/>
            </a:pPr>
            <a:r>
              <a:rPr lang="en-US" altLang="en-US" dirty="0">
                <a:latin typeface="Arial" panose="020B0604020202020204" pitchFamily="34" charset="0"/>
                <a:ea typeface="ＭＳ Ｐゴシック" panose="020B0600070205080204" pitchFamily="34" charset="-128"/>
              </a:rPr>
              <a:t>Why are combined and sequential muscle energy methods more effective? </a:t>
            </a:r>
            <a:r>
              <a:rPr lang="en-US" altLang="en-US" i="1" dirty="0">
                <a:latin typeface="Arial" panose="020B0604020202020204" pitchFamily="34" charset="0"/>
                <a:ea typeface="ＭＳ Ｐゴシック" panose="020B0600070205080204" pitchFamily="34" charset="-128"/>
              </a:rPr>
              <a:t>(The muscle energy methods can be used together or in sequence to enhance their effects because muscle tension in one area of the body indicates an imbalance and compensation pattern in other areas.)</a:t>
            </a:r>
            <a:endParaRPr lang="en-US" altLang="en-US" dirty="0">
              <a:latin typeface="Arial" panose="020B0604020202020204" pitchFamily="34" charset="0"/>
              <a:ea typeface="ＭＳ Ｐゴシック" panose="020B0600070205080204" pitchFamily="34" charset="-128"/>
            </a:endParaRPr>
          </a:p>
        </p:txBody>
      </p:sp>
      <p:sp>
        <p:nvSpPr>
          <p:cNvPr id="118788" name="Slide Number Placeholder 3">
            <a:extLst>
              <a:ext uri="{FF2B5EF4-FFF2-40B4-BE49-F238E27FC236}">
                <a16:creationId xmlns:a16="http://schemas.microsoft.com/office/drawing/2014/main" id="{C0D4A419-D32C-45C7-91FD-30E10C751F6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1AC597F-90F0-47E7-80BA-9DCBCFD3C55F}" type="slidenum">
              <a:rPr lang="en-US" altLang="en-US" sz="1200"/>
              <a:pPr algn="r" eaLnBrk="1" hangingPunct="1"/>
              <a:t>28</a:t>
            </a:fld>
            <a:endParaRPr lang="en-US"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a:extLst>
              <a:ext uri="{FF2B5EF4-FFF2-40B4-BE49-F238E27FC236}">
                <a16:creationId xmlns:a16="http://schemas.microsoft.com/office/drawing/2014/main" id="{D737D0FA-D5DA-43DB-96C6-342A2C778867}"/>
              </a:ext>
            </a:extLst>
          </p:cNvPr>
          <p:cNvSpPr>
            <a:spLocks noGrp="1" noRot="1" noChangeAspect="1" noChangeArrowheads="1" noTextEdit="1"/>
          </p:cNvSpPr>
          <p:nvPr>
            <p:ph type="sldImg"/>
          </p:nvPr>
        </p:nvSpPr>
        <p:spPr>
          <a:xfrm>
            <a:off x="381000" y="685800"/>
            <a:ext cx="6096000" cy="3429000"/>
          </a:xfrm>
          <a:ln/>
        </p:spPr>
      </p:sp>
      <p:sp>
        <p:nvSpPr>
          <p:cNvPr id="120835" name="Notes Placeholder 2">
            <a:extLst>
              <a:ext uri="{FF2B5EF4-FFF2-40B4-BE49-F238E27FC236}">
                <a16:creationId xmlns:a16="http://schemas.microsoft.com/office/drawing/2014/main" id="{5ED87A12-5EF0-4AE7-8EC5-426F4386E58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10.38.</a:t>
            </a:r>
          </a:p>
        </p:txBody>
      </p:sp>
      <p:sp>
        <p:nvSpPr>
          <p:cNvPr id="120836" name="Slide Number Placeholder 3">
            <a:extLst>
              <a:ext uri="{FF2B5EF4-FFF2-40B4-BE49-F238E27FC236}">
                <a16:creationId xmlns:a16="http://schemas.microsoft.com/office/drawing/2014/main" id="{A256DB8C-C689-42BF-A7B0-E21B9D4E61A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C4C2F93-F5F4-4D17-B0D9-B0653CD7B4A4}" type="slidenum">
              <a:rPr lang="en-US" altLang="en-US" sz="1200"/>
              <a:pPr algn="r" eaLnBrk="1" hangingPunct="1"/>
              <a:t>29</a:t>
            </a:fld>
            <a:endParaRPr lang="en-US" altLang="en-US" sz="1200"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a:extLst>
              <a:ext uri="{FF2B5EF4-FFF2-40B4-BE49-F238E27FC236}">
                <a16:creationId xmlns:a16="http://schemas.microsoft.com/office/drawing/2014/main" id="{025FC0A7-56A5-4C49-A384-E531C1BF247B}"/>
              </a:ext>
            </a:extLst>
          </p:cNvPr>
          <p:cNvSpPr>
            <a:spLocks noGrp="1" noRot="1" noChangeAspect="1" noChangeArrowheads="1" noTextEdit="1"/>
          </p:cNvSpPr>
          <p:nvPr>
            <p:ph type="sldImg"/>
          </p:nvPr>
        </p:nvSpPr>
        <p:spPr>
          <a:xfrm>
            <a:off x="381000" y="685800"/>
            <a:ext cx="6096000" cy="3429000"/>
          </a:xfrm>
          <a:ln/>
        </p:spPr>
      </p:sp>
      <p:sp>
        <p:nvSpPr>
          <p:cNvPr id="122883" name="Notes Placeholder 2">
            <a:extLst>
              <a:ext uri="{FF2B5EF4-FFF2-40B4-BE49-F238E27FC236}">
                <a16:creationId xmlns:a16="http://schemas.microsoft.com/office/drawing/2014/main" id="{F5FD04B2-5B72-49EE-A255-D36AD5E5CAB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10.38.</a:t>
            </a:r>
          </a:p>
          <a:p>
            <a:pPr marL="228600" indent="-228600">
              <a:buFontTx/>
              <a:buChar char="•"/>
            </a:pPr>
            <a:r>
              <a:rPr lang="en-US" altLang="en-US" dirty="0">
                <a:latin typeface="Arial" panose="020B0604020202020204" pitchFamily="34" charset="0"/>
                <a:ea typeface="ＭＳ Ｐゴシック" panose="020B0600070205080204" pitchFamily="34" charset="-128"/>
              </a:rPr>
              <a:t>Remember that various METs can be simplified. Refer to the text for a sample of a combined simplified approach, and also to Fig. 10.39.</a:t>
            </a:r>
          </a:p>
        </p:txBody>
      </p:sp>
      <p:sp>
        <p:nvSpPr>
          <p:cNvPr id="122884" name="Slide Number Placeholder 3">
            <a:extLst>
              <a:ext uri="{FF2B5EF4-FFF2-40B4-BE49-F238E27FC236}">
                <a16:creationId xmlns:a16="http://schemas.microsoft.com/office/drawing/2014/main" id="{3FB9B8BD-6A5A-4B71-9A3D-029E37DFB5F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18B1560-B60C-4377-AADB-8AA79BD0783A}" type="slidenum">
              <a:rPr lang="en-US" altLang="en-US" sz="1200"/>
              <a:pPr algn="r" eaLnBrk="1" hangingPunct="1"/>
              <a:t>30</a:t>
            </a:fld>
            <a:endParaRPr lang="en-US"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716136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404461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77142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34540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186052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15165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233205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667937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80757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506141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8382944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169912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940625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98789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51084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27140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59232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330194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608452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60481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039692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136084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380843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10394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7213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21273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7345750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31393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626761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080521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553516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740020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6279005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22314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576537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2122062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1452676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7537515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463707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25114125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141898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452965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39588993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14960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1426688624"/>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792862092"/>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957630722"/>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1773029382"/>
      </p:ext>
    </p:extLst>
  </p:cSld>
  <p:clrMap bg1="lt1" tx1="dk1" bg2="lt2" tx2="dk2" accent1="accent1" accent2="accent2" accent3="accent3" accent4="accent4" accent5="accent5" accent6="accent6" hlink="hlink" folHlink="folHlink"/>
  <p:sldLayoutIdLst>
    <p:sldLayoutId id="2147483920" r:id="rId1"/>
    <p:sldLayoutId id="2147483921" r:id="rId2"/>
    <p:sldLayoutId id="2147483922" r:id="rId3"/>
    <p:sldLayoutId id="2147483923" r:id="rId4"/>
    <p:sldLayoutId id="2147483924" r:id="rId5"/>
    <p:sldLayoutId id="2147483925" r:id="rId6"/>
    <p:sldLayoutId id="2147483926" r:id="rId7"/>
    <p:sldLayoutId id="2147483927" r:id="rId8"/>
    <p:sldLayoutId id="2147483928" r:id="rId9"/>
    <p:sldLayoutId id="2147483929" r:id="rId10"/>
    <p:sldLayoutId id="21474839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697DDB9B-5F45-E5C7-ED66-DC6E9A23DDD4}"/>
              </a:ext>
            </a:extLst>
          </p:cNvPr>
          <p:cNvSpPr txBox="1"/>
          <p:nvPr/>
        </p:nvSpPr>
        <p:spPr>
          <a:xfrm>
            <a:off x="4545805" y="3940207"/>
            <a:ext cx="5967494" cy="55399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3000" dirty="0">
                <a:solidFill>
                  <a:schemeClr val="bg1"/>
                </a:solidFill>
                <a:latin typeface="Open Sans" panose="020B0606030504020204" pitchFamily="34" charset="0"/>
              </a:rPr>
              <a:t>Massage Techniques  </a:t>
            </a:r>
            <a:endParaRPr lang="en-CA" sz="3000" dirty="0">
              <a:solidFill>
                <a:schemeClr val="bg1"/>
              </a:solidFill>
              <a:latin typeface="Futura PT Demi" panose="020B0702020204020303" pitchFamily="34" charset="0"/>
            </a:endParaRPr>
          </a:p>
        </p:txBody>
      </p:sp>
    </p:spTree>
    <p:extLst>
      <p:ext uri="{BB962C8B-B14F-4D97-AF65-F5344CB8AC3E}">
        <p14:creationId xmlns:p14="http://schemas.microsoft.com/office/powerpoint/2010/main" val="4247054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6">
            <a:extLst>
              <a:ext uri="{FF2B5EF4-FFF2-40B4-BE49-F238E27FC236}">
                <a16:creationId xmlns:a16="http://schemas.microsoft.com/office/drawing/2014/main" id="{6A403DF5-9D86-42E1-ADE6-F26AE8BD30E7}"/>
              </a:ext>
            </a:extLst>
          </p:cNvPr>
          <p:cNvSpPr>
            <a:spLocks noGrp="1" noChangeArrowheads="1"/>
          </p:cNvSpPr>
          <p:nvPr>
            <p:ph type="title"/>
          </p:nvPr>
        </p:nvSpPr>
        <p:spPr/>
        <p:txBody>
          <a:bodyPr>
            <a:normAutofit fontScale="90000"/>
          </a:bodyPr>
          <a:lstStyle/>
          <a:p>
            <a:r>
              <a:rPr lang="en-US" altLang="en-US" dirty="0"/>
              <a:t>Learning Objectives</a:t>
            </a:r>
            <a:br>
              <a:rPr lang="en-US" altLang="en-US" dirty="0"/>
            </a:br>
            <a:r>
              <a:rPr lang="en-US" altLang="en-US" dirty="0"/>
              <a:t>Lesson 10.2: Massage Techniques Using Joint Movement and Muscle Energy Techniques</a:t>
            </a:r>
          </a:p>
        </p:txBody>
      </p:sp>
      <p:sp>
        <p:nvSpPr>
          <p:cNvPr id="64515" name="Rectangle 7">
            <a:extLst>
              <a:ext uri="{FF2B5EF4-FFF2-40B4-BE49-F238E27FC236}">
                <a16:creationId xmlns:a16="http://schemas.microsoft.com/office/drawing/2014/main" id="{A9932F9C-017C-4711-B3EF-B3D7015F13EA}"/>
              </a:ext>
            </a:extLst>
          </p:cNvPr>
          <p:cNvSpPr>
            <a:spLocks noGrp="1" noChangeArrowheads="1"/>
          </p:cNvSpPr>
          <p:nvPr>
            <p:ph idx="1"/>
          </p:nvPr>
        </p:nvSpPr>
        <p:spPr>
          <a:xfrm>
            <a:off x="838200" y="2141537"/>
            <a:ext cx="10515600" cy="4351338"/>
          </a:xfrm>
        </p:spPr>
        <p:txBody>
          <a:bodyPr/>
          <a:lstStyle/>
          <a:p>
            <a:r>
              <a:rPr lang="en-US" altLang="en-US" dirty="0"/>
              <a:t>Incorporate movement of the joints as an aspect of massage application.</a:t>
            </a:r>
          </a:p>
          <a:p>
            <a:r>
              <a:rPr lang="en-US" altLang="en-US" dirty="0"/>
              <a:t>Incorporate muscle energy techniques into the massage application.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7E6062F7-98A2-4650-BEBC-0BA39FEFEA06}"/>
              </a:ext>
            </a:extLst>
          </p:cNvPr>
          <p:cNvSpPr>
            <a:spLocks noGrp="1" noChangeArrowheads="1"/>
          </p:cNvSpPr>
          <p:nvPr>
            <p:ph type="title"/>
          </p:nvPr>
        </p:nvSpPr>
        <p:spPr/>
        <p:txBody>
          <a:bodyPr/>
          <a:lstStyle/>
          <a:p>
            <a:r>
              <a:rPr lang="en-US" altLang="en-US" dirty="0"/>
              <a:t>Massage Techniques </a:t>
            </a:r>
            <a:br>
              <a:rPr lang="en-US" altLang="en-US" dirty="0"/>
            </a:br>
            <a:r>
              <a:rPr lang="en-US" altLang="en-US" dirty="0"/>
              <a:t>Using Joint Movement</a:t>
            </a:r>
          </a:p>
        </p:txBody>
      </p:sp>
      <p:sp>
        <p:nvSpPr>
          <p:cNvPr id="97282" name="Content Placeholder 2">
            <a:extLst>
              <a:ext uri="{FF2B5EF4-FFF2-40B4-BE49-F238E27FC236}">
                <a16:creationId xmlns:a16="http://schemas.microsoft.com/office/drawing/2014/main" id="{4DF5A8A6-9C86-40FF-9061-F02AE107BD23}"/>
              </a:ext>
            </a:extLst>
          </p:cNvPr>
          <p:cNvSpPr>
            <a:spLocks noGrp="1"/>
          </p:cNvSpPr>
          <p:nvPr>
            <p:ph idx="1"/>
          </p:nvPr>
        </p:nvSpPr>
        <p:spPr/>
        <p:txBody>
          <a:bodyPr>
            <a:normAutofit lnSpcReduction="10000"/>
          </a:bodyPr>
          <a:lstStyle/>
          <a:p>
            <a:r>
              <a:rPr lang="en-US" altLang="en-US" dirty="0"/>
              <a:t>Taylor’s principles for the application of movement and techniques</a:t>
            </a:r>
          </a:p>
          <a:p>
            <a:pPr lvl="1"/>
            <a:r>
              <a:rPr lang="en-US" altLang="en-US" dirty="0"/>
              <a:t>Be specific</a:t>
            </a:r>
          </a:p>
          <a:p>
            <a:pPr lvl="1"/>
            <a:r>
              <a:rPr lang="en-US" altLang="en-US" dirty="0"/>
              <a:t>Be mindful of “</a:t>
            </a:r>
            <a:r>
              <a:rPr lang="en-US" altLang="ja-JP" dirty="0"/>
              <a:t>too much” and ”not enough”</a:t>
            </a:r>
          </a:p>
          <a:p>
            <a:pPr lvl="1"/>
            <a:r>
              <a:rPr lang="en-US" altLang="en-US" dirty="0"/>
              <a:t>Position client purposefully</a:t>
            </a:r>
          </a:p>
          <a:p>
            <a:pPr lvl="1"/>
            <a:r>
              <a:rPr lang="en-US" altLang="en-US" dirty="0"/>
              <a:t>Stabilize the body</a:t>
            </a:r>
          </a:p>
          <a:p>
            <a:pPr lvl="1"/>
            <a:r>
              <a:rPr lang="en-US" altLang="en-US" dirty="0"/>
              <a:t>Cooperate with the client</a:t>
            </a:r>
          </a:p>
          <a:p>
            <a:pPr lvl="1"/>
            <a:r>
              <a:rPr lang="en-US" altLang="en-US" dirty="0"/>
              <a:t>Make sure the force and exertion are gradual and vary with the demand</a:t>
            </a:r>
          </a:p>
          <a:p>
            <a:pPr lvl="1"/>
            <a:r>
              <a:rPr lang="en-US" altLang="en-US" dirty="0"/>
              <a:t>Remember the purpose</a:t>
            </a:r>
          </a:p>
          <a:p>
            <a:pPr lvl="1"/>
            <a:r>
              <a:rPr lang="en-US" altLang="en-US" dirty="0"/>
              <a:t>Be a facilitator in the process</a:t>
            </a:r>
          </a:p>
          <a:p>
            <a:pPr lvl="1"/>
            <a:r>
              <a:rPr lang="en-US" altLang="en-US" dirty="0"/>
              <a:t>Use slow and purposeful application</a:t>
            </a:r>
          </a:p>
          <a:p>
            <a:pPr lvl="1"/>
            <a:r>
              <a:rPr lang="en-US" altLang="en-US" dirty="0"/>
              <a:t>Repeat movements two or three times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75BF192D-3B21-404A-9458-69CA26232D1E}"/>
              </a:ext>
            </a:extLst>
          </p:cNvPr>
          <p:cNvSpPr>
            <a:spLocks noGrp="1" noChangeArrowheads="1"/>
          </p:cNvSpPr>
          <p:nvPr>
            <p:ph type="title"/>
          </p:nvPr>
        </p:nvSpPr>
        <p:spPr/>
        <p:txBody>
          <a:bodyPr/>
          <a:lstStyle/>
          <a:p>
            <a:r>
              <a:rPr lang="en-US" altLang="en-US" dirty="0"/>
              <a:t>Joint Movement </a:t>
            </a:r>
            <a:br>
              <a:rPr lang="en-US" altLang="en-US" dirty="0"/>
            </a:br>
            <a:r>
              <a:rPr lang="en-US" altLang="en-US" dirty="0"/>
              <a:t>and Range of Motion</a:t>
            </a:r>
          </a:p>
        </p:txBody>
      </p:sp>
      <p:sp>
        <p:nvSpPr>
          <p:cNvPr id="68611" name="Content Placeholder 2">
            <a:extLst>
              <a:ext uri="{FF2B5EF4-FFF2-40B4-BE49-F238E27FC236}">
                <a16:creationId xmlns:a16="http://schemas.microsoft.com/office/drawing/2014/main" id="{FA2E6122-6005-43C4-A9DA-C39910257690}"/>
              </a:ext>
            </a:extLst>
          </p:cNvPr>
          <p:cNvSpPr>
            <a:spLocks noGrp="1" noChangeArrowheads="1"/>
          </p:cNvSpPr>
          <p:nvPr>
            <p:ph idx="1"/>
          </p:nvPr>
        </p:nvSpPr>
        <p:spPr/>
        <p:txBody>
          <a:bodyPr/>
          <a:lstStyle/>
          <a:p>
            <a:r>
              <a:rPr lang="en-US" altLang="en-US" dirty="0"/>
              <a:t>Range of motion (ROM) determined by:</a:t>
            </a:r>
          </a:p>
          <a:p>
            <a:pPr lvl="1"/>
            <a:r>
              <a:rPr lang="en-US" altLang="en-US" dirty="0"/>
              <a:t>Shape of the bones that form the joint</a:t>
            </a:r>
          </a:p>
          <a:p>
            <a:pPr lvl="1"/>
            <a:r>
              <a:rPr lang="en-US" altLang="en-US" dirty="0"/>
              <a:t>Tautness or laxity of the ligament and capsule structure of the joint</a:t>
            </a:r>
          </a:p>
          <a:p>
            <a:pPr lvl="1"/>
            <a:r>
              <a:rPr lang="en-US" altLang="en-US" dirty="0"/>
              <a:t>Length of the soft tissue structure that supports and moves the joint</a:t>
            </a:r>
          </a:p>
          <a:p>
            <a:pPr lvl="1"/>
            <a:r>
              <a:rPr lang="en-US" altLang="en-US" dirty="0"/>
              <a:t>Whether joint moves independently (open chain) or is linked to other joints in a combined movement (closed chain)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B35D02D5-E14A-4AF3-B1B9-86AF88CB237C}"/>
              </a:ext>
            </a:extLst>
          </p:cNvPr>
          <p:cNvSpPr>
            <a:spLocks noGrp="1" noChangeArrowheads="1"/>
          </p:cNvSpPr>
          <p:nvPr>
            <p:ph type="title"/>
          </p:nvPr>
        </p:nvSpPr>
        <p:spPr/>
        <p:txBody>
          <a:bodyPr/>
          <a:lstStyle/>
          <a:p>
            <a:r>
              <a:rPr lang="en-US" altLang="en-US" dirty="0"/>
              <a:t>How Joints Work</a:t>
            </a:r>
          </a:p>
        </p:txBody>
      </p:sp>
      <p:sp>
        <p:nvSpPr>
          <p:cNvPr id="70659" name="Content Placeholder 2">
            <a:extLst>
              <a:ext uri="{FF2B5EF4-FFF2-40B4-BE49-F238E27FC236}">
                <a16:creationId xmlns:a16="http://schemas.microsoft.com/office/drawing/2014/main" id="{584A5544-F850-40B2-A142-F0BBA0CCDD84}"/>
              </a:ext>
            </a:extLst>
          </p:cNvPr>
          <p:cNvSpPr>
            <a:spLocks noGrp="1" noChangeArrowheads="1"/>
          </p:cNvSpPr>
          <p:nvPr>
            <p:ph idx="1"/>
          </p:nvPr>
        </p:nvSpPr>
        <p:spPr/>
        <p:txBody>
          <a:bodyPr/>
          <a:lstStyle/>
          <a:p>
            <a:r>
              <a:rPr lang="en-US" altLang="en-US" dirty="0"/>
              <a:t>The position of joints and velocity receptors inform central nervous system of body position in gravity and speed of movement</a:t>
            </a:r>
          </a:p>
          <a:p>
            <a:pPr lvl="1"/>
            <a:r>
              <a:rPr lang="en-US" altLang="en-US" dirty="0"/>
              <a:t>Osteokinematic movements</a:t>
            </a:r>
          </a:p>
          <a:p>
            <a:pPr lvl="2"/>
            <a:r>
              <a:rPr lang="en-US" altLang="en-US" dirty="0"/>
              <a:t>Voluntary joint movements (flexion, extension, abduction, adduction, and rotation)</a:t>
            </a:r>
          </a:p>
          <a:p>
            <a:pPr lvl="1"/>
            <a:r>
              <a:rPr lang="en-US" altLang="en-US" dirty="0"/>
              <a:t>Arthrokinematic movements</a:t>
            </a:r>
          </a:p>
          <a:p>
            <a:pPr lvl="2"/>
            <a:r>
              <a:rPr lang="en-US" altLang="en-US" dirty="0"/>
              <a:t>Normal physiological movement as a result of inherent laxity or joint play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C57C8CE4-7D1D-4CB4-ADA1-5AE37DACB35A}"/>
              </a:ext>
            </a:extLst>
          </p:cNvPr>
          <p:cNvSpPr>
            <a:spLocks noGrp="1" noChangeArrowheads="1"/>
          </p:cNvSpPr>
          <p:nvPr>
            <p:ph type="title"/>
          </p:nvPr>
        </p:nvSpPr>
        <p:spPr/>
        <p:txBody>
          <a:bodyPr/>
          <a:lstStyle/>
          <a:p>
            <a:r>
              <a:rPr lang="en-US" altLang="en-US" dirty="0"/>
              <a:t>Limitations on the </a:t>
            </a:r>
            <a:br>
              <a:rPr lang="en-US" altLang="en-US" dirty="0"/>
            </a:br>
            <a:r>
              <a:rPr lang="en-US" altLang="en-US" dirty="0"/>
              <a:t>Ability to Move a Joint</a:t>
            </a:r>
          </a:p>
        </p:txBody>
      </p:sp>
      <p:sp>
        <p:nvSpPr>
          <p:cNvPr id="72707" name="Content Placeholder 2">
            <a:extLst>
              <a:ext uri="{FF2B5EF4-FFF2-40B4-BE49-F238E27FC236}">
                <a16:creationId xmlns:a16="http://schemas.microsoft.com/office/drawing/2014/main" id="{23565ACC-80E5-455B-9413-DD21D7FB4CC2}"/>
              </a:ext>
            </a:extLst>
          </p:cNvPr>
          <p:cNvSpPr>
            <a:spLocks noGrp="1" noChangeArrowheads="1"/>
          </p:cNvSpPr>
          <p:nvPr>
            <p:ph idx="1"/>
          </p:nvPr>
        </p:nvSpPr>
        <p:spPr/>
        <p:txBody>
          <a:bodyPr/>
          <a:lstStyle/>
          <a:p>
            <a:r>
              <a:rPr lang="en-US" altLang="en-US" dirty="0"/>
              <a:t>Anatomical barriers</a:t>
            </a:r>
          </a:p>
          <a:p>
            <a:pPr lvl="1"/>
            <a:r>
              <a:rPr lang="en-US" altLang="en-US" dirty="0"/>
              <a:t>Determined by shape and fit of bones at the joints</a:t>
            </a:r>
          </a:p>
          <a:p>
            <a:r>
              <a:rPr lang="en-US" altLang="en-US" dirty="0"/>
              <a:t>Physiological barriers</a:t>
            </a:r>
          </a:p>
          <a:p>
            <a:pPr lvl="1"/>
            <a:r>
              <a:rPr lang="en-US" altLang="en-US" dirty="0"/>
              <a:t>Result of limits in range of motion imposed by protective nerves and sensory functions to support optimal function</a:t>
            </a:r>
          </a:p>
          <a:p>
            <a:r>
              <a:rPr lang="en-US" altLang="en-US" dirty="0"/>
              <a:t>Pathological barriers</a:t>
            </a:r>
          </a:p>
          <a:p>
            <a:pPr lvl="1"/>
            <a:r>
              <a:rPr lang="en-US" altLang="en-US" dirty="0"/>
              <a:t>Protective function limits instead of supports optimal functioning (stiffness and pain)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9B7F66F6-AD4E-4FCD-B9BA-5EB694FDDF1F}"/>
              </a:ext>
            </a:extLst>
          </p:cNvPr>
          <p:cNvSpPr>
            <a:spLocks noGrp="1" noChangeArrowheads="1"/>
          </p:cNvSpPr>
          <p:nvPr>
            <p:ph type="title"/>
          </p:nvPr>
        </p:nvSpPr>
        <p:spPr/>
        <p:txBody>
          <a:bodyPr/>
          <a:lstStyle/>
          <a:p>
            <a:r>
              <a:rPr lang="en-US" altLang="en-US" dirty="0"/>
              <a:t>Joint Movement as Assessment</a:t>
            </a:r>
          </a:p>
        </p:txBody>
      </p:sp>
      <p:sp>
        <p:nvSpPr>
          <p:cNvPr id="74755" name="Content Placeholder 2">
            <a:extLst>
              <a:ext uri="{FF2B5EF4-FFF2-40B4-BE49-F238E27FC236}">
                <a16:creationId xmlns:a16="http://schemas.microsoft.com/office/drawing/2014/main" id="{367BFBA6-7339-4064-8850-929A9C814A30}"/>
              </a:ext>
            </a:extLst>
          </p:cNvPr>
          <p:cNvSpPr>
            <a:spLocks noGrp="1" noChangeArrowheads="1"/>
          </p:cNvSpPr>
          <p:nvPr>
            <p:ph idx="1"/>
          </p:nvPr>
        </p:nvSpPr>
        <p:spPr/>
        <p:txBody>
          <a:bodyPr/>
          <a:lstStyle/>
          <a:p>
            <a:r>
              <a:rPr lang="en-US" altLang="en-US" dirty="0"/>
              <a:t>Joint movement</a:t>
            </a:r>
          </a:p>
          <a:p>
            <a:pPr lvl="1"/>
            <a:r>
              <a:rPr lang="en-US" altLang="en-US" dirty="0"/>
              <a:t>Provides a means of controlled stimulation to joint mechanoreceptors</a:t>
            </a:r>
          </a:p>
          <a:p>
            <a:pPr lvl="1"/>
            <a:r>
              <a:rPr lang="en-US" altLang="en-US" dirty="0"/>
              <a:t>Encourages lubrication of joint</a:t>
            </a:r>
          </a:p>
          <a:p>
            <a:pPr lvl="1"/>
            <a:r>
              <a:rPr lang="en-US" altLang="en-US" dirty="0"/>
              <a:t>Contributes an important addition to lymphatic and venous circulation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FF7460F3-309B-46BD-9D0D-27AE4E709DDD}"/>
              </a:ext>
            </a:extLst>
          </p:cNvPr>
          <p:cNvSpPr>
            <a:spLocks noGrp="1" noChangeArrowheads="1"/>
          </p:cNvSpPr>
          <p:nvPr>
            <p:ph type="title"/>
          </p:nvPr>
        </p:nvSpPr>
        <p:spPr>
          <a:xfrm>
            <a:off x="838200" y="365125"/>
            <a:ext cx="10295965" cy="1325563"/>
          </a:xfrm>
        </p:spPr>
        <p:txBody>
          <a:bodyPr>
            <a:normAutofit fontScale="90000"/>
          </a:bodyPr>
          <a:lstStyle/>
          <a:p>
            <a:r>
              <a:rPr lang="en-US" altLang="en-US" dirty="0"/>
              <a:t>Application of Joint </a:t>
            </a:r>
            <a:br>
              <a:rPr lang="en-US" altLang="en-US" dirty="0"/>
            </a:br>
            <a:r>
              <a:rPr lang="en-US" altLang="en-US" dirty="0"/>
              <a:t>Movement Techniques</a:t>
            </a:r>
            <a:br>
              <a:rPr lang="en-US" altLang="en-US" dirty="0"/>
            </a:br>
            <a:r>
              <a:rPr lang="en-US" altLang="en-US" dirty="0"/>
              <a:t>(Slide 1 of 3)</a:t>
            </a:r>
          </a:p>
        </p:txBody>
      </p:sp>
      <p:sp>
        <p:nvSpPr>
          <p:cNvPr id="76803" name="Content Placeholder 2">
            <a:extLst>
              <a:ext uri="{FF2B5EF4-FFF2-40B4-BE49-F238E27FC236}">
                <a16:creationId xmlns:a16="http://schemas.microsoft.com/office/drawing/2014/main" id="{CA4175E9-BD6B-4670-8219-0A09DC1F9344}"/>
              </a:ext>
            </a:extLst>
          </p:cNvPr>
          <p:cNvSpPr>
            <a:spLocks noGrp="1" noChangeArrowheads="1"/>
          </p:cNvSpPr>
          <p:nvPr>
            <p:ph idx="1"/>
          </p:nvPr>
        </p:nvSpPr>
        <p:spPr>
          <a:xfrm>
            <a:off x="838200" y="2008505"/>
            <a:ext cx="10515600" cy="4351338"/>
          </a:xfrm>
        </p:spPr>
        <p:txBody>
          <a:bodyPr/>
          <a:lstStyle/>
          <a:p>
            <a:r>
              <a:rPr lang="en-US" altLang="en-US" dirty="0"/>
              <a:t>Active joint movement</a:t>
            </a:r>
          </a:p>
          <a:p>
            <a:pPr lvl="1"/>
            <a:r>
              <a:rPr lang="en-US" altLang="en-US" dirty="0"/>
              <a:t>Active assisted movement occurs when both the client and the massage practitioner move the area</a:t>
            </a:r>
          </a:p>
          <a:p>
            <a:pPr lvl="1"/>
            <a:r>
              <a:rPr lang="en-US" altLang="en-US" dirty="0"/>
              <a:t>Active resistive movement occurs when the client actively moves the joint against resistance provided by the massage practitioner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1544DF90-885B-48BB-8606-B4D9A1391B35}"/>
              </a:ext>
            </a:extLst>
          </p:cNvPr>
          <p:cNvSpPr>
            <a:spLocks noGrp="1" noChangeArrowheads="1"/>
          </p:cNvSpPr>
          <p:nvPr>
            <p:ph type="title"/>
          </p:nvPr>
        </p:nvSpPr>
        <p:spPr/>
        <p:txBody>
          <a:bodyPr>
            <a:normAutofit fontScale="90000"/>
          </a:bodyPr>
          <a:lstStyle/>
          <a:p>
            <a:r>
              <a:rPr lang="en-US" altLang="en-US" dirty="0"/>
              <a:t>Application of Joint </a:t>
            </a:r>
            <a:br>
              <a:rPr lang="en-US" altLang="en-US" dirty="0"/>
            </a:br>
            <a:r>
              <a:rPr lang="en-US" altLang="en-US" dirty="0"/>
              <a:t>Movement Techniques</a:t>
            </a:r>
            <a:br>
              <a:rPr lang="en-US" altLang="en-US" dirty="0"/>
            </a:br>
            <a:r>
              <a:rPr lang="en-US" altLang="en-US" dirty="0"/>
              <a:t>(Slide 2 of 3)</a:t>
            </a:r>
          </a:p>
        </p:txBody>
      </p:sp>
      <p:sp>
        <p:nvSpPr>
          <p:cNvPr id="78851" name="Content Placeholder 2">
            <a:extLst>
              <a:ext uri="{FF2B5EF4-FFF2-40B4-BE49-F238E27FC236}">
                <a16:creationId xmlns:a16="http://schemas.microsoft.com/office/drawing/2014/main" id="{BF9DC618-8F6A-40EA-806E-AEABCF9AE503}"/>
              </a:ext>
            </a:extLst>
          </p:cNvPr>
          <p:cNvSpPr>
            <a:spLocks noGrp="1" noChangeArrowheads="1"/>
          </p:cNvSpPr>
          <p:nvPr>
            <p:ph idx="1"/>
          </p:nvPr>
        </p:nvSpPr>
        <p:spPr/>
        <p:txBody>
          <a:bodyPr/>
          <a:lstStyle/>
          <a:p>
            <a:r>
              <a:rPr lang="en-US" altLang="en-US" dirty="0"/>
              <a:t>Passive joint movement</a:t>
            </a:r>
          </a:p>
          <a:p>
            <a:pPr lvl="1"/>
            <a:r>
              <a:rPr lang="en-US" altLang="en-US" dirty="0"/>
              <a:t>Occurs when the client’</a:t>
            </a:r>
            <a:r>
              <a:rPr lang="en-US" altLang="ja-JP" dirty="0"/>
              <a:t>s muscles stay relaxed and the massage practitioner moves the joint with no assistance from the client</a:t>
            </a:r>
            <a:endParaRPr lang="en-US"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06A5D895-BBB0-499C-8E8F-36DFFF4A5DDF}"/>
              </a:ext>
            </a:extLst>
          </p:cNvPr>
          <p:cNvSpPr>
            <a:spLocks noGrp="1" noChangeArrowheads="1"/>
          </p:cNvSpPr>
          <p:nvPr>
            <p:ph type="title"/>
          </p:nvPr>
        </p:nvSpPr>
        <p:spPr/>
        <p:txBody>
          <a:bodyPr>
            <a:normAutofit fontScale="90000"/>
          </a:bodyPr>
          <a:lstStyle/>
          <a:p>
            <a:r>
              <a:rPr lang="en-US" altLang="en-US" dirty="0"/>
              <a:t>Application of Joint </a:t>
            </a:r>
            <a:br>
              <a:rPr lang="en-US" altLang="en-US" dirty="0"/>
            </a:br>
            <a:r>
              <a:rPr lang="en-US" altLang="en-US" dirty="0"/>
              <a:t>Movement Techniques </a:t>
            </a:r>
            <a:br>
              <a:rPr lang="en-US" altLang="en-US" dirty="0"/>
            </a:br>
            <a:r>
              <a:rPr lang="en-US" altLang="en-US" dirty="0"/>
              <a:t>(Slide 3 of 3)</a:t>
            </a:r>
          </a:p>
        </p:txBody>
      </p:sp>
      <p:sp>
        <p:nvSpPr>
          <p:cNvPr id="80899" name="Content Placeholder 2">
            <a:extLst>
              <a:ext uri="{FF2B5EF4-FFF2-40B4-BE49-F238E27FC236}">
                <a16:creationId xmlns:a16="http://schemas.microsoft.com/office/drawing/2014/main" id="{51B7D927-A0C7-4D88-9E03-06C3DD6E2C63}"/>
              </a:ext>
            </a:extLst>
          </p:cNvPr>
          <p:cNvSpPr>
            <a:spLocks noGrp="1" noChangeArrowheads="1"/>
          </p:cNvSpPr>
          <p:nvPr>
            <p:ph idx="1"/>
          </p:nvPr>
        </p:nvSpPr>
        <p:spPr/>
        <p:txBody>
          <a:bodyPr/>
          <a:lstStyle/>
          <a:p>
            <a:r>
              <a:rPr lang="en-US" altLang="en-US" dirty="0"/>
              <a:t>During the massage, the client’</a:t>
            </a:r>
            <a:r>
              <a:rPr lang="en-US" altLang="ja-JP" dirty="0"/>
              <a:t>s body must be stabilized</a:t>
            </a:r>
          </a:p>
          <a:p>
            <a:pPr lvl="1"/>
            <a:r>
              <a:rPr lang="en-US" altLang="en-US" dirty="0"/>
              <a:t>Place one hand close to the joint to act as a stabilizer and for evaluation</a:t>
            </a:r>
          </a:p>
          <a:p>
            <a:pPr lvl="1"/>
            <a:r>
              <a:rPr lang="en-US" altLang="en-US" dirty="0"/>
              <a:t>Place the other hand at the distal end of the bone</a:t>
            </a:r>
          </a:p>
          <a:p>
            <a:pPr lvl="1"/>
            <a:r>
              <a:rPr lang="en-US" altLang="en-US" dirty="0"/>
              <a:t>Move slowly</a:t>
            </a:r>
          </a:p>
          <a:p>
            <a:pPr lvl="1"/>
            <a:r>
              <a:rPr lang="en-US" altLang="en-US" dirty="0"/>
              <a:t>Work within the physiological range of joint motion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A6320996-EB98-4F91-A707-8FDD30E0FE70}"/>
              </a:ext>
            </a:extLst>
          </p:cNvPr>
          <p:cNvSpPr>
            <a:spLocks noGrp="1" noChangeArrowheads="1"/>
          </p:cNvSpPr>
          <p:nvPr>
            <p:ph type="title"/>
          </p:nvPr>
        </p:nvSpPr>
        <p:spPr/>
        <p:txBody>
          <a:bodyPr>
            <a:normAutofit fontScale="90000"/>
          </a:bodyPr>
          <a:lstStyle/>
          <a:p>
            <a:r>
              <a:rPr lang="en-US" altLang="en-US" dirty="0"/>
              <a:t>Suggested Sequence for </a:t>
            </a:r>
            <a:br>
              <a:rPr lang="en-US" altLang="en-US" dirty="0"/>
            </a:br>
            <a:r>
              <a:rPr lang="en-US" altLang="en-US" dirty="0"/>
              <a:t>Joint Movement Methods </a:t>
            </a:r>
            <a:br>
              <a:rPr lang="en-US" altLang="en-US" dirty="0"/>
            </a:br>
            <a:r>
              <a:rPr lang="en-US" altLang="en-US" dirty="0"/>
              <a:t>(Slide 1 of 2)</a:t>
            </a:r>
          </a:p>
        </p:txBody>
      </p:sp>
      <p:sp>
        <p:nvSpPr>
          <p:cNvPr id="82947" name="Content Placeholder 2">
            <a:extLst>
              <a:ext uri="{FF2B5EF4-FFF2-40B4-BE49-F238E27FC236}">
                <a16:creationId xmlns:a16="http://schemas.microsoft.com/office/drawing/2014/main" id="{70F1D335-032B-400E-86B4-B2B12BCE7846}"/>
              </a:ext>
            </a:extLst>
          </p:cNvPr>
          <p:cNvSpPr>
            <a:spLocks noGrp="1" noChangeArrowheads="1"/>
          </p:cNvSpPr>
          <p:nvPr>
            <p:ph idx="1"/>
          </p:nvPr>
        </p:nvSpPr>
        <p:spPr/>
        <p:txBody>
          <a:bodyPr/>
          <a:lstStyle/>
          <a:p>
            <a:r>
              <a:rPr lang="en-US" altLang="en-US" dirty="0"/>
              <a:t>Perform active joint movement first</a:t>
            </a:r>
          </a:p>
          <a:p>
            <a:pPr lvl="1"/>
            <a:r>
              <a:rPr lang="en-US" altLang="en-US" dirty="0"/>
              <a:t>Assess ROM</a:t>
            </a:r>
          </a:p>
          <a:p>
            <a:r>
              <a:rPr lang="en-US" altLang="en-US" dirty="0"/>
              <a:t>To increase the intensity of signals from contracting muscle, have the client move against a stabilizing force</a:t>
            </a:r>
          </a:p>
          <a:p>
            <a:r>
              <a:rPr lang="en-US" altLang="en-US" dirty="0"/>
              <a:t>Incorporate any or all of the previously discussed massage methods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4264B293-D5C3-4C8A-A3E5-C11A103AF2D5}"/>
              </a:ext>
            </a:extLst>
          </p:cNvPr>
          <p:cNvSpPr>
            <a:spLocks noGrp="1" noChangeArrowheads="1"/>
          </p:cNvSpPr>
          <p:nvPr>
            <p:ph type="title"/>
          </p:nvPr>
        </p:nvSpPr>
        <p:spPr/>
        <p:txBody>
          <a:bodyPr>
            <a:normAutofit fontScale="90000"/>
          </a:bodyPr>
          <a:lstStyle/>
          <a:p>
            <a:r>
              <a:rPr lang="en-US" altLang="en-US" dirty="0"/>
              <a:t>Suggested Sequence for </a:t>
            </a:r>
            <a:br>
              <a:rPr lang="en-US" altLang="en-US" dirty="0"/>
            </a:br>
            <a:r>
              <a:rPr lang="en-US" altLang="en-US" dirty="0"/>
              <a:t>Joint Movement Methods </a:t>
            </a:r>
            <a:br>
              <a:rPr lang="en-US" altLang="en-US" dirty="0"/>
            </a:br>
            <a:r>
              <a:rPr lang="en-US" altLang="en-US" dirty="0"/>
              <a:t>(Slide 2 of 2)</a:t>
            </a:r>
          </a:p>
        </p:txBody>
      </p:sp>
      <p:sp>
        <p:nvSpPr>
          <p:cNvPr id="84995" name="Content Placeholder 2">
            <a:extLst>
              <a:ext uri="{FF2B5EF4-FFF2-40B4-BE49-F238E27FC236}">
                <a16:creationId xmlns:a16="http://schemas.microsoft.com/office/drawing/2014/main" id="{74E03EFD-9FBB-45DB-9242-6D36EC3D981E}"/>
              </a:ext>
            </a:extLst>
          </p:cNvPr>
          <p:cNvSpPr>
            <a:spLocks noGrp="1" noChangeArrowheads="1"/>
          </p:cNvSpPr>
          <p:nvPr>
            <p:ph idx="1"/>
          </p:nvPr>
        </p:nvSpPr>
        <p:spPr/>
        <p:txBody>
          <a:bodyPr/>
          <a:lstStyle/>
          <a:p>
            <a:r>
              <a:rPr lang="en-US" altLang="en-US" dirty="0"/>
              <a:t>Perform passive joint movement</a:t>
            </a:r>
          </a:p>
          <a:p>
            <a:pPr lvl="1"/>
            <a:r>
              <a:rPr lang="en-US" altLang="en-US" dirty="0"/>
              <a:t>After tissue is warm and nervous system relaxed</a:t>
            </a:r>
          </a:p>
          <a:p>
            <a:r>
              <a:rPr lang="en-US" altLang="en-US" dirty="0"/>
              <a:t>Move every joint three times</a:t>
            </a:r>
          </a:p>
          <a:p>
            <a:r>
              <a:rPr lang="en-US" altLang="en-US" dirty="0"/>
              <a:t>Incorporate into every massage if possible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id="{493F4653-9A4F-4265-89FB-8DE5EE222DA9}"/>
              </a:ext>
            </a:extLst>
          </p:cNvPr>
          <p:cNvSpPr>
            <a:spLocks noGrp="1" noChangeArrowheads="1"/>
          </p:cNvSpPr>
          <p:nvPr>
            <p:ph type="title"/>
          </p:nvPr>
        </p:nvSpPr>
        <p:spPr/>
        <p:txBody>
          <a:bodyPr/>
          <a:lstStyle/>
          <a:p>
            <a:r>
              <a:rPr lang="en-US" altLang="en-US" dirty="0"/>
              <a:t>Muscle Energy Techniques</a:t>
            </a:r>
            <a:br>
              <a:rPr lang="en-US" altLang="en-US" dirty="0"/>
            </a:br>
            <a:r>
              <a:rPr lang="en-US" altLang="en-US" dirty="0"/>
              <a:t>(Slide 1 of 4)</a:t>
            </a:r>
          </a:p>
        </p:txBody>
      </p:sp>
      <p:sp>
        <p:nvSpPr>
          <p:cNvPr id="87043" name="Content Placeholder 2">
            <a:extLst>
              <a:ext uri="{FF2B5EF4-FFF2-40B4-BE49-F238E27FC236}">
                <a16:creationId xmlns:a16="http://schemas.microsoft.com/office/drawing/2014/main" id="{67E8453D-C119-428C-A1DC-786DD77CBD4C}"/>
              </a:ext>
            </a:extLst>
          </p:cNvPr>
          <p:cNvSpPr>
            <a:spLocks noGrp="1" noChangeArrowheads="1"/>
          </p:cNvSpPr>
          <p:nvPr>
            <p:ph idx="1"/>
          </p:nvPr>
        </p:nvSpPr>
        <p:spPr/>
        <p:txBody>
          <a:bodyPr/>
          <a:lstStyle/>
          <a:p>
            <a:r>
              <a:rPr lang="en-US" altLang="en-US" dirty="0"/>
              <a:t>Used to increase tolerance to stretch sensation in some elongation methods</a:t>
            </a:r>
          </a:p>
          <a:p>
            <a:r>
              <a:rPr lang="en-US" altLang="en-US" dirty="0"/>
              <a:t>Fall within the scope of practice of therapeutic massage when they are used for general body normalization</a:t>
            </a:r>
          </a:p>
          <a:p>
            <a:endParaRPr lang="en-US"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id="{C091D050-5133-4312-AA3D-626285589E3B}"/>
              </a:ext>
            </a:extLst>
          </p:cNvPr>
          <p:cNvSpPr>
            <a:spLocks noGrp="1" noChangeArrowheads="1"/>
          </p:cNvSpPr>
          <p:nvPr>
            <p:ph type="title"/>
          </p:nvPr>
        </p:nvSpPr>
        <p:spPr/>
        <p:txBody>
          <a:bodyPr/>
          <a:lstStyle/>
          <a:p>
            <a:r>
              <a:rPr lang="en-US" altLang="en-US" dirty="0"/>
              <a:t>Muscle Energy Techniques</a:t>
            </a:r>
            <a:br>
              <a:rPr lang="en-US" altLang="en-US" dirty="0"/>
            </a:br>
            <a:r>
              <a:rPr lang="en-US" altLang="en-US" dirty="0"/>
              <a:t>(Slide 2 of 4)</a:t>
            </a:r>
          </a:p>
        </p:txBody>
      </p:sp>
      <p:sp>
        <p:nvSpPr>
          <p:cNvPr id="89091" name="Content Placeholder 2">
            <a:extLst>
              <a:ext uri="{FF2B5EF4-FFF2-40B4-BE49-F238E27FC236}">
                <a16:creationId xmlns:a16="http://schemas.microsoft.com/office/drawing/2014/main" id="{A3C9327A-DC17-4C4E-B585-18C08B1699F4}"/>
              </a:ext>
            </a:extLst>
          </p:cNvPr>
          <p:cNvSpPr>
            <a:spLocks noGrp="1" noChangeArrowheads="1"/>
          </p:cNvSpPr>
          <p:nvPr>
            <p:ph idx="1"/>
          </p:nvPr>
        </p:nvSpPr>
        <p:spPr/>
        <p:txBody>
          <a:bodyPr/>
          <a:lstStyle/>
          <a:p>
            <a:r>
              <a:rPr lang="en-US" altLang="en-US" dirty="0"/>
              <a:t>Techniques to lengthen neurologically shortened muscles</a:t>
            </a:r>
          </a:p>
          <a:p>
            <a:pPr lvl="1"/>
            <a:r>
              <a:rPr lang="en-US" altLang="en-US" dirty="0"/>
              <a:t>Proprioceptive neuromuscular facilitation (PNF)</a:t>
            </a:r>
          </a:p>
          <a:p>
            <a:pPr lvl="2"/>
            <a:r>
              <a:rPr lang="en-US" altLang="en-US" dirty="0"/>
              <a:t>Rehabilitation method for spinal cord injury and stroke</a:t>
            </a:r>
          </a:p>
          <a:p>
            <a:pPr lvl="2"/>
            <a:r>
              <a:rPr lang="en-US" altLang="en-US" dirty="0"/>
              <a:t>Uses maximal contraction and rotary diagonal movement patterns to reeducate nervous system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29342A05-4962-4962-A498-E111D85C3181}"/>
              </a:ext>
            </a:extLst>
          </p:cNvPr>
          <p:cNvSpPr>
            <a:spLocks noGrp="1" noChangeArrowheads="1"/>
          </p:cNvSpPr>
          <p:nvPr>
            <p:ph type="title"/>
          </p:nvPr>
        </p:nvSpPr>
        <p:spPr/>
        <p:txBody>
          <a:bodyPr/>
          <a:lstStyle/>
          <a:p>
            <a:r>
              <a:rPr lang="en-US" altLang="en-US" dirty="0"/>
              <a:t>Muscle Energy Techniques</a:t>
            </a:r>
            <a:br>
              <a:rPr lang="en-US" altLang="en-US" dirty="0"/>
            </a:br>
            <a:r>
              <a:rPr lang="en-US" altLang="en-US" dirty="0"/>
              <a:t>(Slide 3 of 4)</a:t>
            </a:r>
          </a:p>
        </p:txBody>
      </p:sp>
      <p:sp>
        <p:nvSpPr>
          <p:cNvPr id="91139" name="Content Placeholder 2">
            <a:extLst>
              <a:ext uri="{FF2B5EF4-FFF2-40B4-BE49-F238E27FC236}">
                <a16:creationId xmlns:a16="http://schemas.microsoft.com/office/drawing/2014/main" id="{F20679E6-7A58-4E8B-ACDB-91EBA682C0DF}"/>
              </a:ext>
            </a:extLst>
          </p:cNvPr>
          <p:cNvSpPr>
            <a:spLocks noGrp="1" noChangeArrowheads="1"/>
          </p:cNvSpPr>
          <p:nvPr>
            <p:ph idx="1"/>
          </p:nvPr>
        </p:nvSpPr>
        <p:spPr/>
        <p:txBody>
          <a:bodyPr/>
          <a:lstStyle/>
          <a:p>
            <a:r>
              <a:rPr lang="en-US" altLang="en-US" dirty="0"/>
              <a:t>Involves a voluntary contraction of client’</a:t>
            </a:r>
            <a:r>
              <a:rPr lang="en-US" altLang="ja-JP" dirty="0"/>
              <a:t>s muscle </a:t>
            </a:r>
          </a:p>
          <a:p>
            <a:pPr lvl="1"/>
            <a:r>
              <a:rPr lang="en-US" altLang="en-US" dirty="0"/>
              <a:t>In a specific and controlled direction</a:t>
            </a:r>
          </a:p>
          <a:p>
            <a:pPr lvl="1"/>
            <a:r>
              <a:rPr lang="en-US" altLang="en-US" dirty="0"/>
              <a:t>At varying levels of intensity</a:t>
            </a:r>
          </a:p>
          <a:p>
            <a:pPr lvl="1"/>
            <a:r>
              <a:rPr lang="en-US" altLang="en-US" dirty="0"/>
              <a:t>Against a specific counterforce that massage practitioner applies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a:extLst>
              <a:ext uri="{FF2B5EF4-FFF2-40B4-BE49-F238E27FC236}">
                <a16:creationId xmlns:a16="http://schemas.microsoft.com/office/drawing/2014/main" id="{937920E6-9954-49CC-9BBE-61F6D5FC4FA6}"/>
              </a:ext>
            </a:extLst>
          </p:cNvPr>
          <p:cNvSpPr>
            <a:spLocks noGrp="1" noChangeArrowheads="1"/>
          </p:cNvSpPr>
          <p:nvPr>
            <p:ph type="title"/>
          </p:nvPr>
        </p:nvSpPr>
        <p:spPr/>
        <p:txBody>
          <a:bodyPr/>
          <a:lstStyle/>
          <a:p>
            <a:r>
              <a:rPr lang="en-US" altLang="en-US" dirty="0"/>
              <a:t>Muscle Energy Techniques</a:t>
            </a:r>
            <a:br>
              <a:rPr lang="en-US" altLang="en-US" dirty="0"/>
            </a:br>
            <a:r>
              <a:rPr lang="en-US" altLang="en-US" dirty="0"/>
              <a:t>(Slide 4 of 4)</a:t>
            </a:r>
          </a:p>
        </p:txBody>
      </p:sp>
      <p:sp>
        <p:nvSpPr>
          <p:cNvPr id="93187" name="Content Placeholder 2">
            <a:extLst>
              <a:ext uri="{FF2B5EF4-FFF2-40B4-BE49-F238E27FC236}">
                <a16:creationId xmlns:a16="http://schemas.microsoft.com/office/drawing/2014/main" id="{4951F814-E378-48B8-9EA1-FCCE505A348F}"/>
              </a:ext>
            </a:extLst>
          </p:cNvPr>
          <p:cNvSpPr>
            <a:spLocks noGrp="1" noChangeArrowheads="1"/>
          </p:cNvSpPr>
          <p:nvPr>
            <p:ph idx="1"/>
          </p:nvPr>
        </p:nvSpPr>
        <p:spPr/>
        <p:txBody>
          <a:bodyPr/>
          <a:lstStyle/>
          <a:p>
            <a:r>
              <a:rPr lang="en-US" altLang="en-US" dirty="0"/>
              <a:t>Focus of muscle energy technique</a:t>
            </a:r>
          </a:p>
          <a:p>
            <a:pPr lvl="1"/>
            <a:r>
              <a:rPr lang="en-US" altLang="en-US" dirty="0"/>
              <a:t>Stimulates nervous system</a:t>
            </a:r>
          </a:p>
          <a:p>
            <a:pPr lvl="2"/>
            <a:r>
              <a:rPr lang="en-US" altLang="en-US" dirty="0"/>
              <a:t>Normal muscle resting</a:t>
            </a:r>
          </a:p>
          <a:p>
            <a:pPr lvl="1"/>
            <a:r>
              <a:rPr lang="en-US" altLang="en-US" dirty="0"/>
              <a:t>Focuses on specific muscle groups</a:t>
            </a:r>
          </a:p>
          <a:p>
            <a:pPr lvl="1"/>
            <a:r>
              <a:rPr lang="en-US" altLang="en-US" dirty="0"/>
              <a:t>Increases tolerance to stretch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4F4F2EC9-644F-451A-A5E0-E73FB06FD550}"/>
              </a:ext>
            </a:extLst>
          </p:cNvPr>
          <p:cNvSpPr>
            <a:spLocks noGrp="1" noChangeArrowheads="1"/>
          </p:cNvSpPr>
          <p:nvPr>
            <p:ph type="title"/>
          </p:nvPr>
        </p:nvSpPr>
        <p:spPr/>
        <p:txBody>
          <a:bodyPr/>
          <a:lstStyle/>
          <a:p>
            <a:r>
              <a:rPr lang="en-US" altLang="en-US" dirty="0"/>
              <a:t>Types of Muscle Contractions</a:t>
            </a:r>
          </a:p>
        </p:txBody>
      </p:sp>
      <p:sp>
        <p:nvSpPr>
          <p:cNvPr id="95235" name="Content Placeholder 2">
            <a:extLst>
              <a:ext uri="{FF2B5EF4-FFF2-40B4-BE49-F238E27FC236}">
                <a16:creationId xmlns:a16="http://schemas.microsoft.com/office/drawing/2014/main" id="{7C06CD74-A487-4C14-9C1D-939744C81D52}"/>
              </a:ext>
            </a:extLst>
          </p:cNvPr>
          <p:cNvSpPr>
            <a:spLocks noGrp="1" noChangeArrowheads="1"/>
          </p:cNvSpPr>
          <p:nvPr>
            <p:ph idx="1"/>
          </p:nvPr>
        </p:nvSpPr>
        <p:spPr/>
        <p:txBody>
          <a:bodyPr/>
          <a:lstStyle/>
          <a:p>
            <a:r>
              <a:rPr lang="en-US" altLang="en-US" dirty="0"/>
              <a:t>To activate muscle energy techniques</a:t>
            </a:r>
          </a:p>
          <a:p>
            <a:pPr lvl="1"/>
            <a:r>
              <a:rPr lang="en-US" altLang="en-US" dirty="0"/>
              <a:t>Isometric contraction</a:t>
            </a:r>
          </a:p>
          <a:p>
            <a:pPr lvl="2"/>
            <a:r>
              <a:rPr lang="en-US" altLang="en-US" dirty="0"/>
              <a:t>The effort of the target muscles is matched by counterpressure</a:t>
            </a:r>
          </a:p>
          <a:p>
            <a:pPr lvl="3"/>
            <a:r>
              <a:rPr lang="en-US" altLang="en-US" dirty="0"/>
              <a:t>No movement</a:t>
            </a:r>
          </a:p>
          <a:p>
            <a:pPr lvl="1"/>
            <a:r>
              <a:rPr lang="en-US" altLang="en-US" dirty="0"/>
              <a:t>Isotonic contraction (concentric and eccentric) </a:t>
            </a:r>
          </a:p>
          <a:p>
            <a:pPr lvl="2"/>
            <a:r>
              <a:rPr lang="en-US" altLang="en-US" dirty="0"/>
              <a:t>The effort of the target muscles is not matched by counterpressure</a:t>
            </a:r>
          </a:p>
          <a:p>
            <a:pPr lvl="3"/>
            <a:r>
              <a:rPr lang="en-US" altLang="en-US" dirty="0"/>
              <a:t>Resisted movement</a:t>
            </a:r>
          </a:p>
          <a:p>
            <a:pPr lvl="1"/>
            <a:r>
              <a:rPr lang="en-US" altLang="en-US" dirty="0"/>
              <a:t>Multiple isotonic contractions</a:t>
            </a:r>
          </a:p>
          <a:p>
            <a:pPr lvl="2"/>
            <a:r>
              <a:rPr lang="en-US" altLang="en-US" dirty="0"/>
              <a:t>Client moves the joint against partial resistance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a:extLst>
              <a:ext uri="{FF2B5EF4-FFF2-40B4-BE49-F238E27FC236}">
                <a16:creationId xmlns:a16="http://schemas.microsoft.com/office/drawing/2014/main" id="{4F07741C-1AAF-4469-88CB-ABC815E49D47}"/>
              </a:ext>
            </a:extLst>
          </p:cNvPr>
          <p:cNvSpPr>
            <a:spLocks noGrp="1" noChangeArrowheads="1"/>
          </p:cNvSpPr>
          <p:nvPr>
            <p:ph type="title"/>
          </p:nvPr>
        </p:nvSpPr>
        <p:spPr/>
        <p:txBody>
          <a:bodyPr/>
          <a:lstStyle/>
          <a:p>
            <a:r>
              <a:rPr lang="en-US" altLang="en-US" dirty="0"/>
              <a:t>Agonist Contract</a:t>
            </a:r>
            <a:br>
              <a:rPr lang="en-US" altLang="en-US" dirty="0"/>
            </a:br>
            <a:r>
              <a:rPr lang="en-US" altLang="en-US" dirty="0"/>
              <a:t>(Slide 1 of 2)</a:t>
            </a:r>
          </a:p>
        </p:txBody>
      </p:sp>
      <p:sp>
        <p:nvSpPr>
          <p:cNvPr id="97283" name="Content Placeholder 2">
            <a:extLst>
              <a:ext uri="{FF2B5EF4-FFF2-40B4-BE49-F238E27FC236}">
                <a16:creationId xmlns:a16="http://schemas.microsoft.com/office/drawing/2014/main" id="{A354A745-81FC-4C32-9D8D-28DE6842FCF2}"/>
              </a:ext>
            </a:extLst>
          </p:cNvPr>
          <p:cNvSpPr>
            <a:spLocks noGrp="1" noChangeArrowheads="1"/>
          </p:cNvSpPr>
          <p:nvPr>
            <p:ph idx="1"/>
          </p:nvPr>
        </p:nvSpPr>
        <p:spPr/>
        <p:txBody>
          <a:bodyPr/>
          <a:lstStyle/>
          <a:p>
            <a:r>
              <a:rPr lang="en-US" altLang="en-US" dirty="0"/>
              <a:t>Agonist: Functional muscle unit that produces the movement by shortening/pulling the muscle</a:t>
            </a:r>
          </a:p>
          <a:p>
            <a:pPr lvl="1"/>
            <a:r>
              <a:rPr lang="en-US" altLang="en-US" dirty="0"/>
              <a:t>Contract/relax (CR)</a:t>
            </a:r>
          </a:p>
          <a:p>
            <a:pPr lvl="1"/>
            <a:r>
              <a:rPr lang="en-US" altLang="en-US" dirty="0"/>
              <a:t>Hold/relax (HR)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a:extLst>
              <a:ext uri="{FF2B5EF4-FFF2-40B4-BE49-F238E27FC236}">
                <a16:creationId xmlns:a16="http://schemas.microsoft.com/office/drawing/2014/main" id="{1A39906C-5792-4856-852F-C2A0523FB5CA}"/>
              </a:ext>
            </a:extLst>
          </p:cNvPr>
          <p:cNvSpPr>
            <a:spLocks noGrp="1" noChangeArrowheads="1"/>
          </p:cNvSpPr>
          <p:nvPr>
            <p:ph type="title"/>
          </p:nvPr>
        </p:nvSpPr>
        <p:spPr/>
        <p:txBody>
          <a:bodyPr/>
          <a:lstStyle/>
          <a:p>
            <a:r>
              <a:rPr lang="en-US" altLang="en-US" dirty="0"/>
              <a:t>Agonist Contract</a:t>
            </a:r>
            <a:br>
              <a:rPr lang="en-US" altLang="en-US" dirty="0"/>
            </a:br>
            <a:r>
              <a:rPr lang="en-US" altLang="en-US" dirty="0"/>
              <a:t>(Slide 2 of 2)</a:t>
            </a:r>
          </a:p>
        </p:txBody>
      </p:sp>
      <p:sp>
        <p:nvSpPr>
          <p:cNvPr id="75779" name="Content Placeholder 2">
            <a:extLst>
              <a:ext uri="{FF2B5EF4-FFF2-40B4-BE49-F238E27FC236}">
                <a16:creationId xmlns:a16="http://schemas.microsoft.com/office/drawing/2014/main" id="{C5E51777-985A-478B-AC6D-9F3B089DBD11}"/>
              </a:ext>
            </a:extLst>
          </p:cNvPr>
          <p:cNvSpPr>
            <a:spLocks noGrp="1"/>
          </p:cNvSpPr>
          <p:nvPr>
            <p:ph idx="1"/>
          </p:nvPr>
        </p:nvSpPr>
        <p:spPr/>
        <p:txBody>
          <a:bodyPr/>
          <a:lstStyle/>
          <a:p>
            <a:r>
              <a:rPr lang="en-US" altLang="en-US" dirty="0"/>
              <a:t>The procedure for antagonist contract methods is as follows:</a:t>
            </a:r>
          </a:p>
          <a:p>
            <a:r>
              <a:rPr lang="en-US" altLang="en-US" dirty="0"/>
              <a:t>Lengthen the target muscle to the comfort barrier. Then back off slightly</a:t>
            </a:r>
          </a:p>
          <a:p>
            <a:r>
              <a:rPr lang="en-US" altLang="en-US" dirty="0"/>
              <a:t>Tense the target muscle for 7 to 10 seconds</a:t>
            </a:r>
          </a:p>
          <a:p>
            <a:r>
              <a:rPr lang="en-US" altLang="en-US" dirty="0"/>
              <a:t>Stop the contraction and lengthen the target muscle</a:t>
            </a:r>
          </a:p>
          <a:p>
            <a:r>
              <a:rPr lang="en-US" altLang="en-US" dirty="0"/>
              <a:t>Repeat steps 1 through 3 until the normal full resting length is obtained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a:extLst>
              <a:ext uri="{FF2B5EF4-FFF2-40B4-BE49-F238E27FC236}">
                <a16:creationId xmlns:a16="http://schemas.microsoft.com/office/drawing/2014/main" id="{876F64C7-3E55-4F14-8B87-D0E2AF775A22}"/>
              </a:ext>
            </a:extLst>
          </p:cNvPr>
          <p:cNvSpPr>
            <a:spLocks noGrp="1" noChangeArrowheads="1"/>
          </p:cNvSpPr>
          <p:nvPr>
            <p:ph type="title"/>
          </p:nvPr>
        </p:nvSpPr>
        <p:spPr/>
        <p:txBody>
          <a:bodyPr/>
          <a:lstStyle/>
          <a:p>
            <a:r>
              <a:rPr lang="en-US" altLang="en-US" dirty="0"/>
              <a:t>Antagonist Contract</a:t>
            </a:r>
            <a:br>
              <a:rPr lang="en-US" altLang="en-US" dirty="0"/>
            </a:br>
            <a:r>
              <a:rPr lang="en-US" altLang="en-US" dirty="0"/>
              <a:t>(Slide 1 of 2)</a:t>
            </a:r>
          </a:p>
        </p:txBody>
      </p:sp>
      <p:sp>
        <p:nvSpPr>
          <p:cNvPr id="101379" name="Content Placeholder 2">
            <a:extLst>
              <a:ext uri="{FF2B5EF4-FFF2-40B4-BE49-F238E27FC236}">
                <a16:creationId xmlns:a16="http://schemas.microsoft.com/office/drawing/2014/main" id="{C8D9DEAB-8A7F-4EED-BC9C-561C4B0AF6C1}"/>
              </a:ext>
            </a:extLst>
          </p:cNvPr>
          <p:cNvSpPr>
            <a:spLocks noGrp="1" noChangeArrowheads="1"/>
          </p:cNvSpPr>
          <p:nvPr>
            <p:ph idx="1"/>
          </p:nvPr>
        </p:nvSpPr>
        <p:spPr/>
        <p:txBody>
          <a:bodyPr/>
          <a:lstStyle/>
          <a:p>
            <a:r>
              <a:rPr lang="en-US" altLang="en-US" dirty="0"/>
              <a:t>Reciprocal inhibition (RI)</a:t>
            </a:r>
          </a:p>
          <a:p>
            <a:pPr lvl="1"/>
            <a:r>
              <a:rPr lang="en-US" altLang="en-US" dirty="0"/>
              <a:t>Contraction of one muscle allows its antagonist to relax</a:t>
            </a:r>
          </a:p>
          <a:p>
            <a:pPr lvl="1"/>
            <a:r>
              <a:rPr lang="en-US" altLang="en-US" dirty="0"/>
              <a:t>Using the antagonist of the target muscle is a MET variation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4DF4A5E6-4F16-4C60-8883-D59AEFD36F4A}"/>
              </a:ext>
            </a:extLst>
          </p:cNvPr>
          <p:cNvSpPr>
            <a:spLocks noGrp="1" noChangeArrowheads="1"/>
          </p:cNvSpPr>
          <p:nvPr>
            <p:ph type="title"/>
          </p:nvPr>
        </p:nvSpPr>
        <p:spPr/>
        <p:txBody>
          <a:bodyPr/>
          <a:lstStyle/>
          <a:p>
            <a:r>
              <a:rPr lang="en-US" altLang="en-US" dirty="0"/>
              <a:t>Antagonist Contract</a:t>
            </a:r>
            <a:br>
              <a:rPr lang="en-US" altLang="en-US" dirty="0"/>
            </a:br>
            <a:r>
              <a:rPr lang="en-US" altLang="en-US" dirty="0"/>
              <a:t>(Slide 2 of 2)</a:t>
            </a:r>
          </a:p>
        </p:txBody>
      </p:sp>
      <p:sp>
        <p:nvSpPr>
          <p:cNvPr id="78851" name="Content Placeholder 2">
            <a:extLst>
              <a:ext uri="{FF2B5EF4-FFF2-40B4-BE49-F238E27FC236}">
                <a16:creationId xmlns:a16="http://schemas.microsoft.com/office/drawing/2014/main" id="{7D5E42D5-8177-4BF7-9170-B5096864DFE8}"/>
              </a:ext>
            </a:extLst>
          </p:cNvPr>
          <p:cNvSpPr>
            <a:spLocks noGrp="1"/>
          </p:cNvSpPr>
          <p:nvPr>
            <p:ph idx="1"/>
          </p:nvPr>
        </p:nvSpPr>
        <p:spPr/>
        <p:txBody>
          <a:bodyPr/>
          <a:lstStyle/>
          <a:p>
            <a:r>
              <a:rPr lang="en-US" altLang="en-US" dirty="0"/>
              <a:t>The procedure for antagonist contract methods is as follows:</a:t>
            </a:r>
          </a:p>
          <a:p>
            <a:r>
              <a:rPr lang="en-US" altLang="en-US" dirty="0"/>
              <a:t>Isolate the target muscles by putting them in passive contraction</a:t>
            </a:r>
          </a:p>
          <a:p>
            <a:r>
              <a:rPr lang="en-US" altLang="en-US" dirty="0"/>
              <a:t>Contract the antagonist muscle group </a:t>
            </a:r>
          </a:p>
          <a:p>
            <a:r>
              <a:rPr lang="en-US" altLang="en-US" dirty="0"/>
              <a:t>Stop the contraction and slowly bring the target muscle into a lengthened state, stopping at resistance</a:t>
            </a:r>
          </a:p>
          <a:p>
            <a:r>
              <a:rPr lang="en-US" altLang="en-US" dirty="0"/>
              <a:t>Place the target muscle slightly into passive contraction again</a:t>
            </a:r>
          </a:p>
          <a:p>
            <a:r>
              <a:rPr lang="en-US" altLang="en-US" dirty="0"/>
              <a:t>Repeat steps 2 through 4 until the normal full resting length is obtained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a:extLst>
              <a:ext uri="{FF2B5EF4-FFF2-40B4-BE49-F238E27FC236}">
                <a16:creationId xmlns:a16="http://schemas.microsoft.com/office/drawing/2014/main" id="{4D03F70E-A477-4E26-92EE-7EA8727BF4BC}"/>
              </a:ext>
            </a:extLst>
          </p:cNvPr>
          <p:cNvSpPr>
            <a:spLocks noGrp="1" noChangeArrowheads="1"/>
          </p:cNvSpPr>
          <p:nvPr>
            <p:ph type="title"/>
          </p:nvPr>
        </p:nvSpPr>
        <p:spPr/>
        <p:txBody>
          <a:bodyPr/>
          <a:lstStyle/>
          <a:p>
            <a:r>
              <a:rPr lang="en-US" altLang="en-US" dirty="0"/>
              <a:t>Combined Methods: Agonist Contract–Relax–Antagonist Contract</a:t>
            </a:r>
          </a:p>
        </p:txBody>
      </p:sp>
      <p:sp>
        <p:nvSpPr>
          <p:cNvPr id="81923" name="Content Placeholder 2">
            <a:extLst>
              <a:ext uri="{FF2B5EF4-FFF2-40B4-BE49-F238E27FC236}">
                <a16:creationId xmlns:a16="http://schemas.microsoft.com/office/drawing/2014/main" id="{CC3662F3-7FC5-401F-9EAA-98AB249834BE}"/>
              </a:ext>
            </a:extLst>
          </p:cNvPr>
          <p:cNvSpPr>
            <a:spLocks noGrp="1"/>
          </p:cNvSpPr>
          <p:nvPr>
            <p:ph idx="1"/>
          </p:nvPr>
        </p:nvSpPr>
        <p:spPr/>
        <p:txBody>
          <a:bodyPr/>
          <a:lstStyle/>
          <a:p>
            <a:r>
              <a:rPr lang="en-US" altLang="en-US" dirty="0"/>
              <a:t>The method that results from the combination of the PIR and RI methods to enhance the lengthening effects</a:t>
            </a:r>
          </a:p>
          <a:p>
            <a:endParaRPr lang="en-US"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9F7E3981-9D71-4FE6-A8C0-800DA678CEAD}"/>
              </a:ext>
            </a:extLst>
          </p:cNvPr>
          <p:cNvSpPr>
            <a:spLocks noGrp="1" noChangeArrowheads="1"/>
          </p:cNvSpPr>
          <p:nvPr>
            <p:ph type="title"/>
          </p:nvPr>
        </p:nvSpPr>
        <p:spPr/>
        <p:txBody>
          <a:bodyPr/>
          <a:lstStyle/>
          <a:p>
            <a:r>
              <a:rPr lang="en-US" altLang="en-US" dirty="0"/>
              <a:t>Pulsed Muscle Energy Procedures</a:t>
            </a:r>
          </a:p>
        </p:txBody>
      </p:sp>
      <p:sp>
        <p:nvSpPr>
          <p:cNvPr id="190466" name="Content Placeholder 2">
            <a:extLst>
              <a:ext uri="{FF2B5EF4-FFF2-40B4-BE49-F238E27FC236}">
                <a16:creationId xmlns:a16="http://schemas.microsoft.com/office/drawing/2014/main" id="{1A15C21B-1399-4879-B487-C8FEE318E296}"/>
              </a:ext>
            </a:extLst>
          </p:cNvPr>
          <p:cNvSpPr>
            <a:spLocks noGrp="1"/>
          </p:cNvSpPr>
          <p:nvPr>
            <p:ph idx="1"/>
          </p:nvPr>
        </p:nvSpPr>
        <p:spPr/>
        <p:txBody>
          <a:bodyPr/>
          <a:lstStyle/>
          <a:p>
            <a:r>
              <a:rPr lang="en-US" altLang="en-US" dirty="0"/>
              <a:t>The procedure for pulsed muscle energy is as follows:</a:t>
            </a:r>
          </a:p>
          <a:p>
            <a:r>
              <a:rPr lang="en-US" altLang="en-US" dirty="0"/>
              <a:t>Isolate target muscle</a:t>
            </a:r>
          </a:p>
          <a:p>
            <a:r>
              <a:rPr lang="en-US" altLang="en-US" dirty="0"/>
              <a:t>Apply counterpressure </a:t>
            </a:r>
          </a:p>
          <a:p>
            <a:r>
              <a:rPr lang="en-US" altLang="en-US" dirty="0"/>
              <a:t>Client rapidly contracts muscle</a:t>
            </a:r>
          </a:p>
          <a:p>
            <a:r>
              <a:rPr lang="en-US" altLang="en-US" dirty="0"/>
              <a:t>Slowly lengthen target muscle</a:t>
            </a:r>
          </a:p>
          <a:p>
            <a:r>
              <a:rPr lang="en-US" altLang="en-US" dirty="0"/>
              <a:t>Repeat steps 2 and 4</a:t>
            </a:r>
          </a:p>
          <a:p>
            <a:endParaRPr lang="en-US"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a:extLst>
              <a:ext uri="{FF2B5EF4-FFF2-40B4-BE49-F238E27FC236}">
                <a16:creationId xmlns:a16="http://schemas.microsoft.com/office/drawing/2014/main" id="{A2A6FBE1-4BA4-4C79-ACC9-35639F674846}"/>
              </a:ext>
            </a:extLst>
          </p:cNvPr>
          <p:cNvSpPr>
            <a:spLocks noGrp="1" noChangeArrowheads="1"/>
          </p:cNvSpPr>
          <p:nvPr>
            <p:ph type="title"/>
          </p:nvPr>
        </p:nvSpPr>
        <p:spPr/>
        <p:txBody>
          <a:bodyPr/>
          <a:lstStyle/>
          <a:p>
            <a:r>
              <a:rPr lang="en-US" altLang="en-US" dirty="0"/>
              <a:t>Direct Applications</a:t>
            </a:r>
            <a:br>
              <a:rPr lang="en-US" altLang="en-US" dirty="0"/>
            </a:br>
            <a:r>
              <a:rPr lang="en-US" altLang="en-US" dirty="0"/>
              <a:t>(Slide 1 of 2)</a:t>
            </a:r>
          </a:p>
        </p:txBody>
      </p:sp>
      <p:sp>
        <p:nvSpPr>
          <p:cNvPr id="109571" name="Content Placeholder 2">
            <a:extLst>
              <a:ext uri="{FF2B5EF4-FFF2-40B4-BE49-F238E27FC236}">
                <a16:creationId xmlns:a16="http://schemas.microsoft.com/office/drawing/2014/main" id="{ACA6BFE3-580D-421F-9C8F-F4A69F6A0766}"/>
              </a:ext>
            </a:extLst>
          </p:cNvPr>
          <p:cNvSpPr>
            <a:spLocks noGrp="1" noChangeArrowheads="1"/>
          </p:cNvSpPr>
          <p:nvPr>
            <p:ph idx="1"/>
          </p:nvPr>
        </p:nvSpPr>
        <p:spPr/>
        <p:txBody>
          <a:bodyPr/>
          <a:lstStyle/>
          <a:p>
            <a:r>
              <a:rPr lang="en-US" altLang="en-US" dirty="0"/>
              <a:t>Some clients cannot or will not actively participate in massage</a:t>
            </a:r>
          </a:p>
          <a:p>
            <a:r>
              <a:rPr lang="en-US" altLang="en-US" dirty="0"/>
              <a:t>The principles of muscle energy techniques can still be used by direct manipulation of spindle cells or Golgi tendons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a:extLst>
              <a:ext uri="{FF2B5EF4-FFF2-40B4-BE49-F238E27FC236}">
                <a16:creationId xmlns:a16="http://schemas.microsoft.com/office/drawing/2014/main" id="{8615E927-DEC5-4467-84E1-DF8616ED9681}"/>
              </a:ext>
            </a:extLst>
          </p:cNvPr>
          <p:cNvSpPr>
            <a:spLocks noGrp="1" noChangeArrowheads="1"/>
          </p:cNvSpPr>
          <p:nvPr>
            <p:ph type="title"/>
          </p:nvPr>
        </p:nvSpPr>
        <p:spPr/>
        <p:txBody>
          <a:bodyPr/>
          <a:lstStyle/>
          <a:p>
            <a:r>
              <a:rPr lang="en-US" altLang="en-US" dirty="0"/>
              <a:t>Direct Applications</a:t>
            </a:r>
            <a:br>
              <a:rPr lang="en-US" altLang="en-US" dirty="0"/>
            </a:br>
            <a:r>
              <a:rPr lang="en-US" altLang="en-US" dirty="0"/>
              <a:t>(Slide 2 of 2)</a:t>
            </a:r>
          </a:p>
        </p:txBody>
      </p:sp>
      <p:sp>
        <p:nvSpPr>
          <p:cNvPr id="83971" name="Content Placeholder 2">
            <a:extLst>
              <a:ext uri="{FF2B5EF4-FFF2-40B4-BE49-F238E27FC236}">
                <a16:creationId xmlns:a16="http://schemas.microsoft.com/office/drawing/2014/main" id="{67ACB344-CD56-4A74-A545-4271393BB229}"/>
              </a:ext>
            </a:extLst>
          </p:cNvPr>
          <p:cNvSpPr>
            <a:spLocks noGrp="1"/>
          </p:cNvSpPr>
          <p:nvPr>
            <p:ph idx="1"/>
          </p:nvPr>
        </p:nvSpPr>
        <p:spPr/>
        <p:txBody>
          <a:bodyPr/>
          <a:lstStyle/>
          <a:p>
            <a:r>
              <a:rPr lang="en-US" altLang="en-US" dirty="0"/>
              <a:t>The procedure for direct manipulation to initiate the relaxation and lengthening response is as follows:</a:t>
            </a:r>
          </a:p>
          <a:p>
            <a:r>
              <a:rPr lang="en-US" altLang="en-US" dirty="0"/>
              <a:t>Place the target muscle in comfortable passive extension</a:t>
            </a:r>
          </a:p>
          <a:p>
            <a:r>
              <a:rPr lang="en-US" altLang="en-US" dirty="0"/>
              <a:t>Press the tissues together on the target muscle</a:t>
            </a:r>
          </a:p>
          <a:p>
            <a:r>
              <a:rPr lang="en-US" altLang="en-US" dirty="0"/>
              <a:t>Pull the tissues apart on the antagonist muscle</a:t>
            </a:r>
          </a:p>
          <a:p>
            <a:r>
              <a:rPr lang="en-US" altLang="en-US" dirty="0"/>
              <a:t>Lengthen the target muscle</a:t>
            </a:r>
          </a:p>
          <a:p>
            <a:r>
              <a:rPr lang="en-US" altLang="en-US" dirty="0"/>
              <a:t>Repeat steps 2 through 4 until the normal full resting length is obtained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a:extLst>
              <a:ext uri="{FF2B5EF4-FFF2-40B4-BE49-F238E27FC236}">
                <a16:creationId xmlns:a16="http://schemas.microsoft.com/office/drawing/2014/main" id="{E30FADC9-6201-4366-A811-6F99397125F5}"/>
              </a:ext>
            </a:extLst>
          </p:cNvPr>
          <p:cNvSpPr>
            <a:spLocks noGrp="1" noChangeArrowheads="1"/>
          </p:cNvSpPr>
          <p:nvPr>
            <p:ph type="title"/>
          </p:nvPr>
        </p:nvSpPr>
        <p:spPr>
          <a:xfrm>
            <a:off x="838200" y="365125"/>
            <a:ext cx="10113085" cy="1325563"/>
          </a:xfrm>
        </p:spPr>
        <p:txBody>
          <a:bodyPr>
            <a:normAutofit fontScale="90000"/>
          </a:bodyPr>
          <a:lstStyle/>
          <a:p>
            <a:r>
              <a:rPr lang="en-US" altLang="en-US" dirty="0"/>
              <a:t>Direct Manipulation of Golgi Tendon Organs to Initiate the Lengthening Response</a:t>
            </a:r>
          </a:p>
        </p:txBody>
      </p:sp>
      <p:sp>
        <p:nvSpPr>
          <p:cNvPr id="171010" name="Content Placeholder 2">
            <a:extLst>
              <a:ext uri="{FF2B5EF4-FFF2-40B4-BE49-F238E27FC236}">
                <a16:creationId xmlns:a16="http://schemas.microsoft.com/office/drawing/2014/main" id="{5A6F3A51-B886-47B4-9CA3-4E51B2FBB984}"/>
              </a:ext>
            </a:extLst>
          </p:cNvPr>
          <p:cNvSpPr>
            <a:spLocks noGrp="1"/>
          </p:cNvSpPr>
          <p:nvPr>
            <p:ph idx="1"/>
          </p:nvPr>
        </p:nvSpPr>
        <p:spPr/>
        <p:txBody>
          <a:bodyPr/>
          <a:lstStyle/>
          <a:p>
            <a:r>
              <a:rPr lang="en-US" altLang="en-US" dirty="0"/>
              <a:t>Steps</a:t>
            </a:r>
          </a:p>
          <a:p>
            <a:r>
              <a:rPr lang="en-US" altLang="en-US" dirty="0"/>
              <a:t>Place the target muscle in comfortable passive extension</a:t>
            </a:r>
          </a:p>
          <a:p>
            <a:r>
              <a:rPr lang="en-US" altLang="en-US" dirty="0"/>
              <a:t>Pull apart on the tendon attachments of the target muscle</a:t>
            </a:r>
          </a:p>
          <a:p>
            <a:r>
              <a:rPr lang="en-US" altLang="en-US" dirty="0"/>
              <a:t>Push the tendon attachments together on the antagonist muscle</a:t>
            </a:r>
          </a:p>
          <a:p>
            <a:r>
              <a:rPr lang="en-US" altLang="en-US" dirty="0"/>
              <a:t>Lengthen the target muscle</a:t>
            </a:r>
          </a:p>
          <a:p>
            <a:r>
              <a:rPr lang="en-US" altLang="en-US" dirty="0"/>
              <a:t>Repeat steps 2 through 4 until normal full resting length is obtained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a:extLst>
              <a:ext uri="{FF2B5EF4-FFF2-40B4-BE49-F238E27FC236}">
                <a16:creationId xmlns:a16="http://schemas.microsoft.com/office/drawing/2014/main" id="{E9273288-7812-4FEC-BF95-CB2F8F524DF9}"/>
              </a:ext>
            </a:extLst>
          </p:cNvPr>
          <p:cNvSpPr>
            <a:spLocks noGrp="1" noChangeArrowheads="1"/>
          </p:cNvSpPr>
          <p:nvPr>
            <p:ph type="title"/>
          </p:nvPr>
        </p:nvSpPr>
        <p:spPr/>
        <p:txBody>
          <a:bodyPr/>
          <a:lstStyle/>
          <a:p>
            <a:r>
              <a:rPr lang="en-US" altLang="en-US" dirty="0"/>
              <a:t>Positional Release and</a:t>
            </a:r>
            <a:br>
              <a:rPr lang="en-US" altLang="en-US" dirty="0"/>
            </a:br>
            <a:r>
              <a:rPr lang="en-US" altLang="en-US" dirty="0"/>
              <a:t>Strain/Counterstrain</a:t>
            </a:r>
          </a:p>
        </p:txBody>
      </p:sp>
      <p:sp>
        <p:nvSpPr>
          <p:cNvPr id="115715" name="Content Placeholder 2">
            <a:extLst>
              <a:ext uri="{FF2B5EF4-FFF2-40B4-BE49-F238E27FC236}">
                <a16:creationId xmlns:a16="http://schemas.microsoft.com/office/drawing/2014/main" id="{985E31A0-99CB-4CE3-BA5D-41899A4FBBED}"/>
              </a:ext>
            </a:extLst>
          </p:cNvPr>
          <p:cNvSpPr>
            <a:spLocks noGrp="1" noChangeArrowheads="1"/>
          </p:cNvSpPr>
          <p:nvPr>
            <p:ph idx="1"/>
          </p:nvPr>
        </p:nvSpPr>
        <p:spPr/>
        <p:txBody>
          <a:bodyPr/>
          <a:lstStyle/>
          <a:p>
            <a:r>
              <a:rPr lang="en-US" altLang="en-US" dirty="0"/>
              <a:t>Strain/counterstrain</a:t>
            </a:r>
          </a:p>
          <a:p>
            <a:pPr lvl="1"/>
            <a:r>
              <a:rPr lang="en-US" altLang="en-US" dirty="0"/>
              <a:t>Use tender points to guide the positioning of the body into a space where muscle tension can release on its own </a:t>
            </a:r>
          </a:p>
          <a:p>
            <a:r>
              <a:rPr lang="en-US" altLang="en-US" dirty="0"/>
              <a:t>Repositioning of the body</a:t>
            </a:r>
          </a:p>
          <a:p>
            <a:pPr lvl="1"/>
            <a:r>
              <a:rPr lang="en-US" altLang="en-US" dirty="0"/>
              <a:t>Allows proprioceptors to stop firing protective signals</a:t>
            </a:r>
          </a:p>
          <a:p>
            <a:pPr lvl="1"/>
            <a:r>
              <a:rPr lang="en-US" altLang="en-US" dirty="0"/>
              <a:t>Resets the neuromuscular mechanism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a:extLst>
              <a:ext uri="{FF2B5EF4-FFF2-40B4-BE49-F238E27FC236}">
                <a16:creationId xmlns:a16="http://schemas.microsoft.com/office/drawing/2014/main" id="{34CA4487-EA92-48CA-B9F4-AB3E41416116}"/>
              </a:ext>
            </a:extLst>
          </p:cNvPr>
          <p:cNvSpPr>
            <a:spLocks noGrp="1" noChangeArrowheads="1"/>
          </p:cNvSpPr>
          <p:nvPr>
            <p:ph type="title"/>
          </p:nvPr>
        </p:nvSpPr>
        <p:spPr/>
        <p:txBody>
          <a:bodyPr/>
          <a:lstStyle/>
          <a:p>
            <a:r>
              <a:rPr lang="en-US" altLang="en-US" dirty="0"/>
              <a:t>Positional Release Procedure</a:t>
            </a:r>
          </a:p>
        </p:txBody>
      </p:sp>
      <p:sp>
        <p:nvSpPr>
          <p:cNvPr id="177154" name="Content Placeholder 2">
            <a:extLst>
              <a:ext uri="{FF2B5EF4-FFF2-40B4-BE49-F238E27FC236}">
                <a16:creationId xmlns:a16="http://schemas.microsoft.com/office/drawing/2014/main" id="{08D55C25-9802-43FE-B4DF-9E4A73E754EC}"/>
              </a:ext>
            </a:extLst>
          </p:cNvPr>
          <p:cNvSpPr>
            <a:spLocks noGrp="1"/>
          </p:cNvSpPr>
          <p:nvPr>
            <p:ph idx="1"/>
          </p:nvPr>
        </p:nvSpPr>
        <p:spPr/>
        <p:txBody>
          <a:bodyPr/>
          <a:lstStyle/>
          <a:p>
            <a:r>
              <a:rPr lang="en-US" altLang="en-US" dirty="0"/>
              <a:t>Steps</a:t>
            </a:r>
          </a:p>
          <a:p>
            <a:r>
              <a:rPr lang="en-US" altLang="en-US" dirty="0"/>
              <a:t>Locate the tender point</a:t>
            </a:r>
          </a:p>
          <a:p>
            <a:r>
              <a:rPr lang="en-US" altLang="en-US" dirty="0"/>
              <a:t>Gently initiate the pain response with direct pressure </a:t>
            </a:r>
          </a:p>
          <a:p>
            <a:r>
              <a:rPr lang="en-US" altLang="en-US" dirty="0"/>
              <a:t>Slowly position the body until pain subsides</a:t>
            </a:r>
          </a:p>
          <a:p>
            <a:r>
              <a:rPr lang="en-US" altLang="en-US" dirty="0"/>
              <a:t>Wait at least 30 seconds or longer until the client feels the release</a:t>
            </a:r>
          </a:p>
          <a:p>
            <a:r>
              <a:rPr lang="en-US" altLang="en-US" dirty="0"/>
              <a:t>Slowly lengthen the muscle</a:t>
            </a:r>
          </a:p>
          <a:p>
            <a:r>
              <a:rPr lang="en-US" altLang="en-US" dirty="0"/>
              <a:t>Repeat steps 1 through 5</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a:extLst>
              <a:ext uri="{FF2B5EF4-FFF2-40B4-BE49-F238E27FC236}">
                <a16:creationId xmlns:a16="http://schemas.microsoft.com/office/drawing/2014/main" id="{41671757-8218-43E6-A94D-72F567811292}"/>
              </a:ext>
            </a:extLst>
          </p:cNvPr>
          <p:cNvSpPr>
            <a:spLocks noGrp="1" noChangeArrowheads="1"/>
          </p:cNvSpPr>
          <p:nvPr>
            <p:ph type="title"/>
          </p:nvPr>
        </p:nvSpPr>
        <p:spPr/>
        <p:txBody>
          <a:bodyPr/>
          <a:lstStyle/>
          <a:p>
            <a:r>
              <a:rPr lang="en-US" altLang="en-US" dirty="0"/>
              <a:t>Integrated Approach</a:t>
            </a:r>
            <a:br>
              <a:rPr lang="en-US" altLang="en-US" dirty="0"/>
            </a:br>
            <a:r>
              <a:rPr lang="en-US" altLang="en-US" dirty="0"/>
              <a:t>(Slide 1 of 2)</a:t>
            </a:r>
          </a:p>
        </p:txBody>
      </p:sp>
      <p:sp>
        <p:nvSpPr>
          <p:cNvPr id="2" name="Content Placeholder 2">
            <a:extLst>
              <a:ext uri="{FF2B5EF4-FFF2-40B4-BE49-F238E27FC236}">
                <a16:creationId xmlns:a16="http://schemas.microsoft.com/office/drawing/2014/main" id="{198CCF7E-8B9E-4CAE-B8D8-559DDA8AEDC3}"/>
              </a:ext>
            </a:extLst>
          </p:cNvPr>
          <p:cNvSpPr>
            <a:spLocks noGrp="1" noChangeArrowheads="1"/>
          </p:cNvSpPr>
          <p:nvPr>
            <p:ph idx="1"/>
          </p:nvPr>
        </p:nvSpPr>
        <p:spPr/>
        <p:txBody>
          <a:bodyPr>
            <a:normAutofit fontScale="92500" lnSpcReduction="10000"/>
          </a:bodyPr>
          <a:lstStyle/>
          <a:p>
            <a:r>
              <a:rPr lang="en-US" altLang="en-US" dirty="0"/>
              <a:t>Option A</a:t>
            </a:r>
          </a:p>
          <a:p>
            <a:pPr lvl="1"/>
            <a:r>
              <a:rPr lang="en-US" altLang="en-US" dirty="0"/>
              <a:t>Identify the most obvious of postural distortion symptoms</a:t>
            </a:r>
          </a:p>
          <a:p>
            <a:pPr lvl="1"/>
            <a:r>
              <a:rPr lang="en-US" altLang="en-US" dirty="0"/>
              <a:t>Exaggerate pattern by increasing distortion; continue with step 3</a:t>
            </a:r>
          </a:p>
          <a:p>
            <a:r>
              <a:rPr lang="en-US" altLang="en-US" dirty="0"/>
              <a:t>Option B</a:t>
            </a:r>
          </a:p>
          <a:p>
            <a:pPr lvl="1"/>
            <a:r>
              <a:rPr lang="en-US" altLang="en-US" dirty="0"/>
              <a:t>Identify painful point</a:t>
            </a:r>
          </a:p>
          <a:p>
            <a:pPr lvl="1"/>
            <a:r>
              <a:rPr lang="en-US" altLang="en-US" dirty="0"/>
              <a:t>Use positional release to move body into ease until point is substantially less tender to pressure; continue with step 3</a:t>
            </a:r>
          </a:p>
          <a:p>
            <a:r>
              <a:rPr lang="en-US" altLang="en-US" dirty="0"/>
              <a:t>Steps 3-10</a:t>
            </a:r>
          </a:p>
          <a:p>
            <a:pPr lvl="1"/>
            <a:r>
              <a:rPr lang="en-US" altLang="en-US" dirty="0"/>
              <a:t>Stabilize client in as many different directions as possible</a:t>
            </a:r>
          </a:p>
          <a:p>
            <a:pPr lvl="1"/>
            <a:r>
              <a:rPr lang="en-US" altLang="en-US" dirty="0"/>
              <a:t>Instruct client to move out of pattern</a:t>
            </a:r>
          </a:p>
          <a:p>
            <a:pPr lvl="1"/>
            <a:r>
              <a:rPr lang="en-US" altLang="en-US" dirty="0"/>
              <a:t>Provide resistance for client to push or pull against</a:t>
            </a:r>
          </a:p>
          <a:p>
            <a:pPr lvl="1"/>
            <a:r>
              <a:rPr lang="en-US" altLang="en-US" dirty="0"/>
              <a:t>Modify resistance angle as necessary</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1">
            <a:extLst>
              <a:ext uri="{FF2B5EF4-FFF2-40B4-BE49-F238E27FC236}">
                <a16:creationId xmlns:a16="http://schemas.microsoft.com/office/drawing/2014/main" id="{44BBB0A5-F19A-4E1F-B6DB-840E1FBF297B}"/>
              </a:ext>
            </a:extLst>
          </p:cNvPr>
          <p:cNvSpPr>
            <a:spLocks noGrp="1" noChangeArrowheads="1"/>
          </p:cNvSpPr>
          <p:nvPr>
            <p:ph type="title"/>
          </p:nvPr>
        </p:nvSpPr>
        <p:spPr/>
        <p:txBody>
          <a:bodyPr/>
          <a:lstStyle/>
          <a:p>
            <a:r>
              <a:rPr lang="en-US" altLang="en-US" dirty="0"/>
              <a:t>Integrated Approach</a:t>
            </a:r>
            <a:br>
              <a:rPr lang="en-US" altLang="en-US" dirty="0"/>
            </a:br>
            <a:r>
              <a:rPr lang="en-US" altLang="en-US" dirty="0"/>
              <a:t>(Slide 2 of 2)</a:t>
            </a:r>
          </a:p>
        </p:txBody>
      </p:sp>
      <p:sp>
        <p:nvSpPr>
          <p:cNvPr id="121859" name="Content Placeholder 2">
            <a:extLst>
              <a:ext uri="{FF2B5EF4-FFF2-40B4-BE49-F238E27FC236}">
                <a16:creationId xmlns:a16="http://schemas.microsoft.com/office/drawing/2014/main" id="{B9E0512A-BC71-405E-8DF8-4CB9C2281A18}"/>
              </a:ext>
            </a:extLst>
          </p:cNvPr>
          <p:cNvSpPr>
            <a:spLocks noGrp="1" noChangeArrowheads="1"/>
          </p:cNvSpPr>
          <p:nvPr>
            <p:ph idx="1"/>
          </p:nvPr>
        </p:nvSpPr>
        <p:spPr/>
        <p:txBody>
          <a:bodyPr/>
          <a:lstStyle/>
          <a:p>
            <a:r>
              <a:rPr lang="en-US" altLang="en-US" dirty="0"/>
              <a:t>Steps 3-10</a:t>
            </a:r>
          </a:p>
          <a:p>
            <a:pPr lvl="1"/>
            <a:r>
              <a:rPr lang="en-US" altLang="en-US" dirty="0"/>
              <a:t>Spend a few moments noticing when client’s breathing changes; then, while still providing modified resistance, allow client to move through pattern slowly.</a:t>
            </a:r>
          </a:p>
          <a:p>
            <a:pPr lvl="1"/>
            <a:r>
              <a:rPr lang="en-US" altLang="en-US" dirty="0"/>
              <a:t>When client has achieved as much extension as she can on her own, recognize that she has achieved lengthening pattern.</a:t>
            </a:r>
          </a:p>
          <a:p>
            <a:pPr lvl="1"/>
            <a:r>
              <a:rPr lang="en-US" altLang="en-US" dirty="0"/>
              <a:t>Gently increase lengthening.</a:t>
            </a:r>
          </a:p>
          <a:p>
            <a:pPr lvl="1"/>
            <a:r>
              <a:rPr lang="en-US" altLang="en-US" dirty="0"/>
              <a:t>Pay attention to body areas that become involved in addition to the one being addressed.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EMS Templateppt</Template>
  <TotalTime>7351</TotalTime>
  <Words>2739</Words>
  <Application>Microsoft Office PowerPoint</Application>
  <PresentationFormat>Widescreen</PresentationFormat>
  <Paragraphs>259</Paragraphs>
  <Slides>31</Slides>
  <Notes>29</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31</vt:i4>
      </vt:variant>
    </vt:vector>
  </HeadingPairs>
  <TitlesOfParts>
    <vt:vector size="41" baseType="lpstr">
      <vt:lpstr>Arial</vt:lpstr>
      <vt:lpstr>Calibri</vt:lpstr>
      <vt:lpstr>Calibri Light</vt:lpstr>
      <vt:lpstr>Futura PT Book</vt:lpstr>
      <vt:lpstr>Futura PT Demi</vt:lpstr>
      <vt:lpstr>Open Sans</vt:lpstr>
      <vt:lpstr>Office Theme</vt:lpstr>
      <vt:lpstr>Custom Design</vt:lpstr>
      <vt:lpstr>1_Custom Design</vt:lpstr>
      <vt:lpstr>1_Office Theme</vt:lpstr>
      <vt:lpstr>PowerPoint Presentation</vt:lpstr>
      <vt:lpstr>Learning Objectives Lesson 10.2: Massage Techniques Using Joint Movement and Muscle Energy Techniques</vt:lpstr>
      <vt:lpstr>Massage Techniques  Using Joint Movement</vt:lpstr>
      <vt:lpstr>Joint Movement  and Range of Motion</vt:lpstr>
      <vt:lpstr>How Joints Work</vt:lpstr>
      <vt:lpstr>Limitations on the  Ability to Move a Joint</vt:lpstr>
      <vt:lpstr>Joint Movement as Assessment</vt:lpstr>
      <vt:lpstr>Application of Joint  Movement Techniques (Slide 1 of 3)</vt:lpstr>
      <vt:lpstr>Application of Joint  Movement Techniques (Slide 2 of 3)</vt:lpstr>
      <vt:lpstr>Application of Joint  Movement Techniques  (Slide 3 of 3)</vt:lpstr>
      <vt:lpstr>Suggested Sequence for  Joint Movement Methods  (Slide 1 of 2)</vt:lpstr>
      <vt:lpstr>Suggested Sequence for  Joint Movement Methods  (Slide 2 of 2)</vt:lpstr>
      <vt:lpstr>Muscle Energy Techniques (Slide 1 of 4)</vt:lpstr>
      <vt:lpstr>Muscle Energy Techniques (Slide 2 of 4)</vt:lpstr>
      <vt:lpstr>Muscle Energy Techniques (Slide 3 of 4)</vt:lpstr>
      <vt:lpstr>Muscle Energy Techniques (Slide 4 of 4)</vt:lpstr>
      <vt:lpstr>Types of Muscle Contractions</vt:lpstr>
      <vt:lpstr>Agonist Contract (Slide 1 of 2)</vt:lpstr>
      <vt:lpstr>Agonist Contract (Slide 2 of 2)</vt:lpstr>
      <vt:lpstr>Antagonist Contract (Slide 1 of 2)</vt:lpstr>
      <vt:lpstr>Antagonist Contract (Slide 2 of 2)</vt:lpstr>
      <vt:lpstr>Combined Methods: Agonist Contract–Relax–Antagonist Contract</vt:lpstr>
      <vt:lpstr>Pulsed Muscle Energy Procedures</vt:lpstr>
      <vt:lpstr>Direct Applications (Slide 1 of 2)</vt:lpstr>
      <vt:lpstr>Direct Applications (Slide 2 of 2)</vt:lpstr>
      <vt:lpstr>Direct Manipulation of Golgi Tendon Organs to Initiate the Lengthening Response</vt:lpstr>
      <vt:lpstr>Positional Release and Strain/Counterstrain</vt:lpstr>
      <vt:lpstr>Positional Release Procedure</vt:lpstr>
      <vt:lpstr>Integrated Approach (Slide 1 of 2)</vt:lpstr>
      <vt:lpstr>Integrated Approach (Slide 2 of 2)</vt:lpstr>
      <vt:lpstr>QUESTIONS?</vt:lpstr>
    </vt:vector>
  </TitlesOfParts>
  <Company>REED Elsevier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Body Systems</dc:title>
  <dc:creator>Linda Honeycutt</dc:creator>
  <cp:lastModifiedBy>Gabrielle Heard | Anderson College | Head Office</cp:lastModifiedBy>
  <cp:revision>702</cp:revision>
  <dcterms:created xsi:type="dcterms:W3CDTF">2005-01-16T17:28:53Z</dcterms:created>
  <dcterms:modified xsi:type="dcterms:W3CDTF">2023-04-11T16:46:34Z</dcterms:modified>
</cp:coreProperties>
</file>