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Default Extension="jpg" ContentType="image/jpg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676394" y="2562225"/>
            <a:ext cx="5932805" cy="1300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676394" y="4036821"/>
            <a:ext cx="4573905" cy="779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2003"/>
                </a:lnTo>
                <a:lnTo>
                  <a:pt x="12192000" y="3200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266191"/>
            <a:ext cx="7645400" cy="1062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78253"/>
            <a:ext cx="8028305" cy="3998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mentimeter.com/app" TargetMode="External"/><Relationship Id="rId3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hyperlink" Target="https://www.midwiferysupplies.ca/products/copy-of-bd-eclipse-needle?variant=12288534708324" TargetMode="External"/><Relationship Id="rId4" Type="http://schemas.openxmlformats.org/officeDocument/2006/relationships/hyperlink" Target="https://www.lifesupply.ca/bd-305125-precisionglide-sterile-conventional-needle-blue-regular-wall-25g-x-25mm-1-100-bx/" TargetMode="External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hyperlink" Target="https://cardiomed.com/catalog/anesthesiology/22g-x-90mm-quinke-spinal-needle/" TargetMode="External"/><Relationship Id="rId8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1.png"/><Relationship Id="rId4" Type="http://schemas.openxmlformats.org/officeDocument/2006/relationships/hyperlink" Target="https://www.ebay.co.uk/itm/10-x-Sterile-TERUMO-SYRINGES-Medical-Plastic-2-5ml-5ml-10ml-20ml-50ml-All-Sizes-/291095152955" TargetMode="External"/><Relationship Id="rId5" Type="http://schemas.openxmlformats.org/officeDocument/2006/relationships/image" Target="../media/image7.jpg"/><Relationship Id="rId6" Type="http://schemas.openxmlformats.org/officeDocument/2006/relationships/hyperlink" Target="https://www.ebay.com/itm/5pcs-EXTENSION-TUBING-140cm-MINIMUM-VOLUME-LUER-LOCK-/282817332027" TargetMode="External"/><Relationship Id="rId7" Type="http://schemas.openxmlformats.org/officeDocument/2006/relationships/image" Target="../media/image8.jpg"/><Relationship Id="rId8" Type="http://schemas.openxmlformats.org/officeDocument/2006/relationships/hyperlink" Target="https://lingchen.en.made-in-china.com/" TargetMode="Externa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www.youtube.com/watch?v=bOBElEptG60&amp;has_verified=1" TargetMode="External"/><Relationship Id="rId3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5015"/>
              </a:lnSpc>
              <a:spcBef>
                <a:spcPts val="105"/>
              </a:spcBef>
            </a:pPr>
            <a:r>
              <a:rPr dirty="0"/>
              <a:t>MRAD</a:t>
            </a:r>
            <a:r>
              <a:rPr dirty="0" spc="-65"/>
              <a:t> </a:t>
            </a:r>
            <a:r>
              <a:rPr dirty="0"/>
              <a:t>240:</a:t>
            </a:r>
            <a:r>
              <a:rPr dirty="0" spc="-45"/>
              <a:t> </a:t>
            </a:r>
            <a:r>
              <a:rPr dirty="0" spc="-10"/>
              <a:t>Specialized</a:t>
            </a:r>
          </a:p>
          <a:p>
            <a:pPr marL="12700">
              <a:lnSpc>
                <a:spcPts val="5015"/>
              </a:lnSpc>
            </a:pPr>
            <a:r>
              <a:rPr dirty="0"/>
              <a:t>Imaging</a:t>
            </a:r>
            <a:r>
              <a:rPr dirty="0" spc="-30"/>
              <a:t> </a:t>
            </a:r>
            <a:r>
              <a:rPr dirty="0" spc="-50"/>
              <a:t>1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57785" rIns="0" bIns="0" rtlCol="0" vert="horz">
            <a:spAutoFit/>
          </a:bodyPr>
          <a:lstStyle/>
          <a:p>
            <a:pPr marL="12700" marR="5080">
              <a:lnSpc>
                <a:spcPts val="2810"/>
              </a:lnSpc>
              <a:spcBef>
                <a:spcPts val="455"/>
              </a:spcBef>
            </a:pPr>
            <a:r>
              <a:rPr dirty="0" sz="2600"/>
              <a:t>Injections</a:t>
            </a:r>
            <a:r>
              <a:rPr dirty="0" sz="2600" spc="-15"/>
              <a:t> </a:t>
            </a:r>
            <a:r>
              <a:rPr dirty="0" sz="2600"/>
              <a:t>–</a:t>
            </a:r>
            <a:r>
              <a:rPr dirty="0" sz="2600" spc="-5"/>
              <a:t> </a:t>
            </a:r>
            <a:r>
              <a:rPr dirty="0" sz="2600"/>
              <a:t>The</a:t>
            </a:r>
            <a:r>
              <a:rPr dirty="0" sz="2600" spc="-5"/>
              <a:t> </a:t>
            </a:r>
            <a:r>
              <a:rPr dirty="0" sz="2600" spc="-10"/>
              <a:t>Technologist’s </a:t>
            </a:r>
            <a:r>
              <a:rPr dirty="0" sz="2600" spc="-20"/>
              <a:t>Role</a:t>
            </a:r>
            <a:endParaRPr sz="2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9919335" cy="254571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40029" marR="5080" indent="-227329">
              <a:lnSpc>
                <a:spcPts val="259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Explain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radiologic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technologist’s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participating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joint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 	procedures.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0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State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equipment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perform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joint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obtained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during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joint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documentation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Technologist’s</a:t>
            </a:r>
            <a:r>
              <a:rPr dirty="0" spc="-60"/>
              <a:t> </a:t>
            </a:r>
            <a:r>
              <a:rPr dirty="0" spc="-10"/>
              <a:t>Responsibilities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91029"/>
            <a:ext cx="4674235" cy="40728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Check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the</a:t>
            </a:r>
            <a:r>
              <a:rPr dirty="0" sz="1500" spc="-2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requisition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45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Look</a:t>
            </a:r>
            <a:r>
              <a:rPr dirty="0" sz="1500" spc="-5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for/arrange</a:t>
            </a:r>
            <a:r>
              <a:rPr dirty="0" sz="1500" spc="-7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preliminary</a:t>
            </a:r>
            <a:r>
              <a:rPr dirty="0" sz="1500" spc="-5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imaging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40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Check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for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relevant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medical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history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35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Obtain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informed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consent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50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Set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up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console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20">
                <a:latin typeface="Arial MT"/>
                <a:cs typeface="Arial MT"/>
              </a:rPr>
              <a:t> room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40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Set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up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sterile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 spc="-20">
                <a:latin typeface="Arial MT"/>
                <a:cs typeface="Arial MT"/>
              </a:rPr>
              <a:t>tray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35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Give</a:t>
            </a:r>
            <a:r>
              <a:rPr dirty="0" sz="1500" spc="-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rad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necessary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info</a:t>
            </a:r>
            <a:r>
              <a:rPr dirty="0" sz="1500" spc="-2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assist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during</a:t>
            </a:r>
            <a:r>
              <a:rPr dirty="0" sz="1500" spc="-2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procedure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45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Help</a:t>
            </a:r>
            <a:r>
              <a:rPr dirty="0" sz="1500" spc="-1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patient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out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of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exam room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clean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 spc="-25">
                <a:latin typeface="Arial MT"/>
                <a:cs typeface="Arial MT"/>
              </a:rPr>
              <a:t>up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40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Send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images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and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document</a:t>
            </a:r>
            <a:endParaRPr sz="15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535"/>
              </a:spcBef>
              <a:buChar char="•"/>
              <a:tabLst>
                <a:tab pos="240665" algn="l"/>
              </a:tabLst>
            </a:pPr>
            <a:r>
              <a:rPr dirty="0" sz="1500">
                <a:latin typeface="Arial MT"/>
                <a:cs typeface="Arial MT"/>
              </a:rPr>
              <a:t>Provide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after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care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to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patient</a:t>
            </a:r>
            <a:endParaRPr sz="15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Requisition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089"/>
            <a:ext cx="9032240" cy="4361180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identifiers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Name,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birth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date,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personal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health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number,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address,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etc.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Requested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type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Clinical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history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Physician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signature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stamp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1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Requisitions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various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formats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depending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hospital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clinic</a:t>
            </a:r>
            <a:endParaRPr sz="2400">
              <a:latin typeface="Arial MT"/>
              <a:cs typeface="Arial MT"/>
            </a:endParaRPr>
          </a:p>
          <a:p>
            <a:pPr marL="1383665">
              <a:lnSpc>
                <a:spcPct val="100000"/>
              </a:lnSpc>
              <a:spcBef>
                <a:spcPts val="90"/>
              </a:spcBef>
            </a:pPr>
            <a:r>
              <a:rPr dirty="0" u="sng" sz="11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2"/>
              </a:rPr>
              <a:t>https://www.mentimeter.com/app</a:t>
            </a:r>
            <a:endParaRPr sz="11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Preliminary</a:t>
            </a:r>
            <a:r>
              <a:rPr dirty="0" spc="-30"/>
              <a:t> </a:t>
            </a:r>
            <a:r>
              <a:rPr dirty="0" spc="-10"/>
              <a:t>Imaging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14829"/>
            <a:ext cx="10356850" cy="3787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Depends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site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protocol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radiologist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preference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64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587375" indent="-227329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want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U/S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affected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area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last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1-</a:t>
            </a:r>
            <a:r>
              <a:rPr dirty="0" sz="2400" spc="-50">
                <a:latin typeface="Arial MT"/>
                <a:cs typeface="Arial MT"/>
              </a:rPr>
              <a:t>2 </a:t>
            </a:r>
            <a:r>
              <a:rPr dirty="0" sz="2400" spc="-50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years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Often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performed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onsite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7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always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free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refuse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additional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imaging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consent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is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accurate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">
                <a:latin typeface="Arial MT"/>
                <a:cs typeface="Arial MT"/>
              </a:rPr>
              <a:t> complete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Relevant</a:t>
            </a:r>
            <a:r>
              <a:rPr dirty="0" spc="-15"/>
              <a:t> </a:t>
            </a:r>
            <a:r>
              <a:rPr dirty="0"/>
              <a:t>Medical</a:t>
            </a:r>
            <a:r>
              <a:rPr dirty="0" spc="-25"/>
              <a:t> </a:t>
            </a:r>
            <a:r>
              <a:rPr dirty="0" spc="-10"/>
              <a:t>History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089"/>
            <a:ext cx="9773920" cy="3150870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injections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How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many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Where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body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Did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work?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Allergies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response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procedure.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Faints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sight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needles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Example</a:t>
            </a:r>
            <a:r>
              <a:rPr dirty="0" spc="-90"/>
              <a:t> </a:t>
            </a:r>
            <a:r>
              <a:rPr dirty="0"/>
              <a:t>of</a:t>
            </a:r>
            <a:r>
              <a:rPr dirty="0" spc="-65"/>
              <a:t> </a:t>
            </a:r>
            <a:r>
              <a:rPr dirty="0"/>
              <a:t>Consent</a:t>
            </a:r>
            <a:r>
              <a:rPr dirty="0" spc="-65"/>
              <a:t> </a:t>
            </a:r>
            <a:r>
              <a:rPr dirty="0" spc="-20"/>
              <a:t>Form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73067" y="1117091"/>
            <a:ext cx="4245864" cy="542239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Informed</a:t>
            </a:r>
            <a:r>
              <a:rPr dirty="0" spc="-35"/>
              <a:t> </a:t>
            </a:r>
            <a:r>
              <a:rPr dirty="0" spc="-10"/>
              <a:t>Consent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5587"/>
            <a:ext cx="10153650" cy="3681095"/>
          </a:xfrm>
          <a:prstGeom prst="rect">
            <a:avLst/>
          </a:prstGeom>
        </p:spPr>
        <p:txBody>
          <a:bodyPr wrap="square" lIns="0" tIns="3365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26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What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does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informed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consent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mean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why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we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need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it?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70"/>
              </a:spcBef>
              <a:buChar char="•"/>
              <a:tabLst>
                <a:tab pos="697230" algn="l"/>
              </a:tabLst>
            </a:pPr>
            <a:r>
              <a:rPr dirty="0" sz="2800">
                <a:latin typeface="Arial MT"/>
                <a:cs typeface="Arial MT"/>
              </a:rPr>
              <a:t>Pt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understands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procedure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risks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involved</a:t>
            </a:r>
            <a:endParaRPr sz="2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155"/>
              </a:spcBef>
              <a:buChar char="•"/>
              <a:tabLst>
                <a:tab pos="697230" algn="l"/>
              </a:tabLst>
            </a:pPr>
            <a:r>
              <a:rPr dirty="0" sz="2800">
                <a:latin typeface="Arial MT"/>
                <a:cs typeface="Arial MT"/>
              </a:rPr>
              <a:t>We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breaking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skin</a:t>
            </a:r>
            <a:endParaRPr sz="28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969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Explain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layman’s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terms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78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ct val="90800"/>
              </a:lnSpc>
              <a:spcBef>
                <a:spcPts val="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Allow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time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process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ask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question</a:t>
            </a:r>
            <a:r>
              <a:rPr dirty="0" sz="2400">
                <a:latin typeface="Arial MT"/>
                <a:cs typeface="Arial MT"/>
              </a:rPr>
              <a:t>.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Answer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questions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our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scope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practice.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Forward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other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questions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Radiologist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Parts</a:t>
            </a:r>
            <a:r>
              <a:rPr dirty="0" spc="-5"/>
              <a:t> </a:t>
            </a:r>
            <a:r>
              <a:rPr dirty="0"/>
              <a:t>of</a:t>
            </a:r>
            <a:r>
              <a:rPr dirty="0" spc="-5"/>
              <a:t> </a:t>
            </a:r>
            <a:r>
              <a:rPr dirty="0"/>
              <a:t>the </a:t>
            </a:r>
            <a:r>
              <a:rPr dirty="0" spc="-10"/>
              <a:t>Consent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089"/>
            <a:ext cx="9927590" cy="3928745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Confirm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8500" algn="l"/>
              </a:tabLst>
            </a:pPr>
            <a:r>
              <a:rPr dirty="0" sz="2000" spc="-10">
                <a:latin typeface="Arial MT"/>
                <a:cs typeface="Arial MT"/>
              </a:rPr>
              <a:t>Identity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Body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part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correct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side.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Presence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pain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other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issue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req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5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Marking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skin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cleaning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Freezing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poke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burn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Positioning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needle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confirmation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(using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X-ray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U/S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guidance)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0"/>
              </a:spcBef>
              <a:buChar char="•"/>
              <a:tabLst>
                <a:tab pos="698500" algn="l"/>
              </a:tabLst>
            </a:pPr>
            <a:r>
              <a:rPr dirty="0" sz="2000" spc="-10">
                <a:latin typeface="Arial MT"/>
                <a:cs typeface="Arial MT"/>
              </a:rPr>
              <a:t>Medication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4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Get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dressed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wait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few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minutes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Parts</a:t>
            </a:r>
            <a:r>
              <a:rPr dirty="0" spc="-5"/>
              <a:t> </a:t>
            </a:r>
            <a:r>
              <a:rPr dirty="0"/>
              <a:t>of the</a:t>
            </a:r>
            <a:r>
              <a:rPr dirty="0" spc="-5"/>
              <a:t> </a:t>
            </a:r>
            <a:r>
              <a:rPr dirty="0"/>
              <a:t>Consent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6593205" cy="4080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ts val="284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What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 </a:t>
            </a:r>
            <a:r>
              <a:rPr dirty="0" sz="2400" spc="-10">
                <a:latin typeface="Arial MT"/>
                <a:cs typeface="Arial MT"/>
              </a:rPr>
              <a:t>expect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05"/>
              </a:lnSpc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Today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10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This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week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45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Over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next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few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months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6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Precautions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40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Reduced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activity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very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dependent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7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5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Risks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10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What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look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for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45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What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about</a:t>
            </a:r>
            <a:r>
              <a:rPr dirty="0" sz="2400" spc="-25">
                <a:latin typeface="Arial MT"/>
                <a:cs typeface="Arial MT"/>
              </a:rPr>
              <a:t> it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Procedure</a:t>
            </a:r>
            <a:r>
              <a:rPr dirty="0" spc="-50"/>
              <a:t> </a:t>
            </a:r>
            <a:r>
              <a:rPr dirty="0" spc="-10"/>
              <a:t>Risks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8253"/>
            <a:ext cx="7312025" cy="40163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ts val="284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Every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procedure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same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risks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05"/>
              </a:lnSpc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Infection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10"/>
              </a:lnSpc>
              <a:buChar char="•"/>
              <a:tabLst>
                <a:tab pos="1154430" algn="l"/>
              </a:tabLst>
            </a:pPr>
            <a:r>
              <a:rPr dirty="0" sz="2400">
                <a:latin typeface="Arial MT"/>
                <a:cs typeface="Arial MT"/>
              </a:rPr>
              <a:t>Heat,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excessive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pain,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redness,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swelling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00"/>
              </a:lnSpc>
              <a:buChar char="•"/>
              <a:tabLst>
                <a:tab pos="1154430" algn="l"/>
              </a:tabLst>
            </a:pPr>
            <a:r>
              <a:rPr dirty="0" sz="2400" spc="-20">
                <a:latin typeface="Arial MT"/>
                <a:cs typeface="Arial MT"/>
              </a:rPr>
              <a:t>2-</a:t>
            </a:r>
            <a:r>
              <a:rPr dirty="0" sz="2400">
                <a:latin typeface="Arial MT"/>
                <a:cs typeface="Arial MT"/>
              </a:rPr>
              <a:t>5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days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00"/>
              </a:lnSpc>
              <a:buChar char="•"/>
              <a:tabLst>
                <a:tab pos="1154430" algn="l"/>
              </a:tabLst>
            </a:pPr>
            <a:r>
              <a:rPr dirty="0" sz="2400" spc="-25">
                <a:latin typeface="Arial MT"/>
                <a:cs typeface="Arial MT"/>
              </a:rPr>
              <a:t>Follow-</a:t>
            </a:r>
            <a:r>
              <a:rPr dirty="0" sz="2400">
                <a:latin typeface="Arial MT"/>
                <a:cs typeface="Arial MT"/>
              </a:rPr>
              <a:t>up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family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doctor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20">
                <a:latin typeface="Arial MT"/>
                <a:cs typeface="Arial MT"/>
              </a:rPr>
              <a:t> walk-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clinic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ts val="2810"/>
              </a:lnSpc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Allergic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reaction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05"/>
              </a:lnSpc>
              <a:buChar char="•"/>
              <a:tabLst>
                <a:tab pos="1154430" algn="l"/>
              </a:tabLst>
            </a:pPr>
            <a:r>
              <a:rPr dirty="0" sz="2400">
                <a:latin typeface="Arial MT"/>
                <a:cs typeface="Arial MT"/>
              </a:rPr>
              <a:t>Hives,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swelling,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trouble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breathing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00"/>
              </a:lnSpc>
              <a:buChar char="•"/>
              <a:tabLst>
                <a:tab pos="1154430" algn="l"/>
              </a:tabLst>
            </a:pP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first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10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minutes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after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 lvl="2" marL="1154430" indent="-227329">
              <a:lnSpc>
                <a:spcPts val="2845"/>
              </a:lnSpc>
              <a:buChar char="•"/>
              <a:tabLst>
                <a:tab pos="1154430" algn="l"/>
              </a:tabLst>
            </a:pPr>
            <a:r>
              <a:rPr dirty="0" sz="2400">
                <a:latin typeface="Arial MT"/>
                <a:cs typeface="Arial MT"/>
              </a:rPr>
              <a:t>Alert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medical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staff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facility</a:t>
            </a:r>
            <a:endParaRPr sz="2400">
              <a:latin typeface="Arial MT"/>
              <a:cs typeface="Arial MT"/>
            </a:endParaRPr>
          </a:p>
          <a:p>
            <a:pPr lvl="2">
              <a:lnSpc>
                <a:spcPct val="100000"/>
              </a:lnSpc>
              <a:spcBef>
                <a:spcPts val="47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procedures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extra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risks.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disclose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Parts</a:t>
            </a:r>
            <a:r>
              <a:rPr dirty="0" spc="-5"/>
              <a:t> </a:t>
            </a:r>
            <a:r>
              <a:rPr dirty="0"/>
              <a:t>of the</a:t>
            </a:r>
            <a:r>
              <a:rPr dirty="0" spc="-5"/>
              <a:t> </a:t>
            </a:r>
            <a:r>
              <a:rPr dirty="0"/>
              <a:t>Consent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9252"/>
            <a:ext cx="7891780" cy="414274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Medical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history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7230" algn="l"/>
              </a:tabLst>
            </a:pPr>
            <a:r>
              <a:rPr dirty="0" sz="2400" spc="-25">
                <a:latin typeface="Arial MT"/>
                <a:cs typeface="Arial MT"/>
              </a:rPr>
              <a:t>LMP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19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thinners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Allergies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Diabetes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Infections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Questions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5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Signature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granted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prior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starting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Setting</a:t>
            </a:r>
            <a:r>
              <a:rPr dirty="0" spc="-30"/>
              <a:t> </a:t>
            </a:r>
            <a:r>
              <a:rPr dirty="0" spc="-25"/>
              <a:t>Up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6431280" cy="41376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ts val="263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Console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2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Pt</a:t>
            </a:r>
            <a:r>
              <a:rPr dirty="0" sz="2200" spc="-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identifiers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1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Accession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#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exam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2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Exposure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setting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5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30"/>
              </a:lnSpc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Room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3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Bed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monitor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screens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correct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orientation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5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30"/>
              </a:lnSpc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Tray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10"/>
              </a:lnSpc>
              <a:buChar char="•"/>
              <a:tabLst>
                <a:tab pos="698500" algn="l"/>
              </a:tabLst>
            </a:pPr>
            <a:r>
              <a:rPr dirty="0" sz="2200">
                <a:latin typeface="Arial MT"/>
                <a:cs typeface="Arial MT"/>
              </a:rPr>
              <a:t>Correct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items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10"/>
              </a:lnSpc>
              <a:buChar char="•"/>
              <a:tabLst>
                <a:tab pos="698500" algn="l"/>
              </a:tabLst>
            </a:pPr>
            <a:r>
              <a:rPr dirty="0" sz="2200" spc="-20">
                <a:latin typeface="Arial MT"/>
                <a:cs typeface="Arial MT"/>
              </a:rPr>
              <a:t>Neat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ts val="2630"/>
              </a:lnSpc>
              <a:buChar char="•"/>
              <a:tabLst>
                <a:tab pos="698500" algn="l"/>
              </a:tabLst>
            </a:pPr>
            <a:r>
              <a:rPr dirty="0" sz="2200" spc="-10">
                <a:latin typeface="Arial MT"/>
                <a:cs typeface="Arial MT"/>
              </a:rPr>
              <a:t>Sterile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Sterile</a:t>
            </a:r>
            <a:r>
              <a:rPr dirty="0" spc="-30"/>
              <a:t> </a:t>
            </a:r>
            <a:r>
              <a:rPr dirty="0" spc="-20"/>
              <a:t>Tray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75988" y="1792223"/>
            <a:ext cx="4445508" cy="435254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8739" y="1639219"/>
            <a:ext cx="2290445" cy="1320165"/>
          </a:xfrm>
          <a:prstGeom prst="rect">
            <a:avLst/>
          </a:prstGeom>
        </p:spPr>
        <p:txBody>
          <a:bodyPr wrap="square" lIns="0" tIns="5334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2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Needles</a:t>
            </a:r>
            <a:endParaRPr sz="2400">
              <a:latin typeface="Arial MT"/>
              <a:cs typeface="Arial MT"/>
            </a:endParaRPr>
          </a:p>
          <a:p>
            <a:pPr lvl="1" marL="698500" marR="5080" indent="-228600">
              <a:lnSpc>
                <a:spcPts val="2160"/>
              </a:lnSpc>
              <a:spcBef>
                <a:spcPts val="54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18G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1-1.5”</a:t>
            </a:r>
            <a:r>
              <a:rPr dirty="0" sz="2000" spc="-25">
                <a:latin typeface="Arial MT"/>
                <a:cs typeface="Arial MT"/>
              </a:rPr>
              <a:t> for </a:t>
            </a:r>
            <a:r>
              <a:rPr dirty="0" sz="2000">
                <a:latin typeface="Arial MT"/>
                <a:cs typeface="Arial MT"/>
              </a:rPr>
              <a:t>drawing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up </a:t>
            </a:r>
            <a:r>
              <a:rPr dirty="0" sz="2000" spc="-10">
                <a:latin typeface="Arial MT"/>
                <a:cs typeface="Arial MT"/>
              </a:rPr>
              <a:t>medications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535940" y="3641852"/>
            <a:ext cx="2418080" cy="2167890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241300" marR="5080" indent="-228600">
              <a:lnSpc>
                <a:spcPts val="2160"/>
              </a:lnSpc>
              <a:spcBef>
                <a:spcPts val="375"/>
              </a:spcBef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25G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1-1.5”</a:t>
            </a:r>
            <a:r>
              <a:rPr dirty="0" sz="2000" spc="-25">
                <a:latin typeface="Arial MT"/>
                <a:cs typeface="Arial MT"/>
              </a:rPr>
              <a:t> for </a:t>
            </a:r>
            <a:r>
              <a:rPr dirty="0" sz="2000">
                <a:latin typeface="Arial MT"/>
                <a:cs typeface="Arial MT"/>
              </a:rPr>
              <a:t>injecting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anesthetic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2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1300" marR="266065" indent="-228600">
              <a:lnSpc>
                <a:spcPts val="2160"/>
              </a:lnSpc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22G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3.5”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spinal </a:t>
            </a:r>
            <a:r>
              <a:rPr dirty="0" sz="2000">
                <a:latin typeface="Arial MT"/>
                <a:cs typeface="Arial MT"/>
              </a:rPr>
              <a:t>needle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rest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of </a:t>
            </a:r>
            <a:r>
              <a:rPr dirty="0" sz="2000" spc="-10">
                <a:latin typeface="Arial MT"/>
                <a:cs typeface="Arial MT"/>
              </a:rPr>
              <a:t>procedure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0356595" y="3513201"/>
            <a:ext cx="1429385" cy="147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https://www.midwiferysupplies.ca/products/copy-of-bd-eclipse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-</a:t>
            </a:r>
            <a:r>
              <a:rPr dirty="0" sz="400" spc="500">
                <a:solidFill>
                  <a:srgbClr val="467885"/>
                </a:solidFill>
                <a:latin typeface="Arial MT"/>
                <a:cs typeface="Arial MT"/>
                <a:hlinkClick r:id="rId3"/>
              </a:rPr>
              <a:t> </a:t>
            </a: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3"/>
              </a:rPr>
              <a:t>needle?variant=12288534708324</a:t>
            </a:r>
            <a:endParaRPr sz="4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778879" y="6091834"/>
            <a:ext cx="1644650" cy="147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https://www.lifesupply.ca/bd-305125-precisionglide-sterile-conventional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-</a:t>
            </a:r>
            <a:r>
              <a:rPr dirty="0" sz="400" spc="50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u="sng" sz="4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needle-</a:t>
            </a: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blue-regular-wall-25g-x-25mm-1-100-</a:t>
            </a:r>
            <a:r>
              <a:rPr dirty="0" u="sng" sz="400" spc="-25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bx</a:t>
            </a:r>
            <a:r>
              <a:rPr dirty="0" sz="400" spc="-25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/</a:t>
            </a:r>
            <a:endParaRPr sz="4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90232" y="1995056"/>
            <a:ext cx="2256518" cy="1282340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111995" y="4972811"/>
            <a:ext cx="2948940" cy="1149095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10512043" y="6199428"/>
            <a:ext cx="1217295" cy="1473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https://cardiomed.com/catalog/anesthesiology/22g-</a:t>
            </a:r>
            <a:r>
              <a:rPr dirty="0" u="sng" sz="400" spc="-25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x</a:t>
            </a:r>
            <a:r>
              <a:rPr dirty="0" sz="400" spc="-25">
                <a:solidFill>
                  <a:srgbClr val="467885"/>
                </a:solidFill>
                <a:latin typeface="Arial MT"/>
                <a:cs typeface="Arial MT"/>
                <a:hlinkClick r:id="rId7"/>
              </a:rPr>
              <a:t>-</a:t>
            </a:r>
            <a:r>
              <a:rPr dirty="0" sz="400" spc="500">
                <a:solidFill>
                  <a:srgbClr val="467885"/>
                </a:solidFill>
                <a:latin typeface="Arial MT"/>
                <a:cs typeface="Arial MT"/>
                <a:hlinkClick r:id="rId7"/>
              </a:rPr>
              <a:t> </a:t>
            </a:r>
            <a:r>
              <a:rPr dirty="0" u="sng" sz="4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90mm-</a:t>
            </a: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7"/>
              </a:rPr>
              <a:t>quinke-spinal-needle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7"/>
              </a:rPr>
              <a:t>/</a:t>
            </a:r>
            <a:endParaRPr sz="400">
              <a:latin typeface="Arial MT"/>
              <a:cs typeface="Arial MT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Sterile</a:t>
            </a:r>
            <a:r>
              <a:rPr dirty="0" spc="-15"/>
              <a:t> </a:t>
            </a:r>
            <a:r>
              <a:rPr dirty="0"/>
              <a:t>Tray</a:t>
            </a:r>
            <a:r>
              <a:rPr dirty="0" spc="-15"/>
              <a:t> </a:t>
            </a:r>
            <a:r>
              <a:rPr dirty="0" spc="-10"/>
              <a:t>cont.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34380" y="18260"/>
            <a:ext cx="9618980" cy="2402205"/>
            <a:chOff x="34380" y="18260"/>
            <a:chExt cx="9618980" cy="24022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9836" y="143256"/>
              <a:ext cx="2583179" cy="227685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80" y="18260"/>
              <a:ext cx="735995" cy="77645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78739" y="1865757"/>
            <a:ext cx="5337810" cy="9436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Syringes</a:t>
            </a:r>
            <a:endParaRPr sz="2400">
              <a:latin typeface="Arial MT"/>
              <a:cs typeface="Arial MT"/>
            </a:endParaRPr>
          </a:p>
          <a:p>
            <a:pPr lvl="1" marL="698500" marR="5080" indent="-228600">
              <a:lnSpc>
                <a:spcPts val="1920"/>
              </a:lnSpc>
              <a:spcBef>
                <a:spcPts val="49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Size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depends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type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procedure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being </a:t>
            </a:r>
            <a:r>
              <a:rPr dirty="0" sz="2000" spc="-20">
                <a:latin typeface="Arial MT"/>
                <a:cs typeface="Arial MT"/>
              </a:rPr>
              <a:t>done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8739" y="3142564"/>
            <a:ext cx="5072380" cy="94424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Extension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tubing</a:t>
            </a:r>
            <a:endParaRPr sz="2400">
              <a:latin typeface="Arial MT"/>
              <a:cs typeface="Arial MT"/>
            </a:endParaRPr>
          </a:p>
          <a:p>
            <a:pPr lvl="1" marL="698500" marR="5080" indent="-228600">
              <a:lnSpc>
                <a:spcPct val="80000"/>
              </a:lnSpc>
              <a:spcBef>
                <a:spcPts val="509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Keeps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radiologist’s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hands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further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away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field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injecting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contrast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8739" y="4421581"/>
            <a:ext cx="4890770" cy="10083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Sponge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swabs</a:t>
            </a:r>
            <a:endParaRPr sz="2400">
              <a:latin typeface="Arial MT"/>
              <a:cs typeface="Arial MT"/>
            </a:endParaRPr>
          </a:p>
          <a:p>
            <a:pPr lvl="1" marL="697865" indent="-227965">
              <a:lnSpc>
                <a:spcPct val="100000"/>
              </a:lnSpc>
              <a:spcBef>
                <a:spcPts val="3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gauze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small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forceps</a:t>
            </a:r>
            <a:endParaRPr sz="2000">
              <a:latin typeface="Arial MT"/>
              <a:cs typeface="Arial MT"/>
            </a:endParaRPr>
          </a:p>
          <a:p>
            <a:pPr lvl="1" marL="697865" indent="-227965">
              <a:lnSpc>
                <a:spcPct val="100000"/>
              </a:lnSpc>
              <a:spcBef>
                <a:spcPts val="2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applying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antiseptic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solution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724013" y="2525648"/>
            <a:ext cx="1435100" cy="20827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https://www.ebay.co.uk/itm/10-x-Sterile-TERUMO-SYRINGES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-</a:t>
            </a:r>
            <a:r>
              <a:rPr dirty="0" sz="400" spc="50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 </a:t>
            </a:r>
            <a:r>
              <a:rPr dirty="0" u="sng" sz="4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Medical-</a:t>
            </a: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Plastic-2-5ml-5ml-10ml-20ml-50ml-All-Sizes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4"/>
              </a:rPr>
              <a:t>-</a:t>
            </a:r>
            <a:endParaRPr sz="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4"/>
              </a:rPr>
              <a:t>/291095152955</a:t>
            </a:r>
            <a:endParaRPr sz="400">
              <a:latin typeface="Arial MT"/>
              <a:cs typeface="Arial MT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49367" y="2946191"/>
            <a:ext cx="2347413" cy="1676787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7989189" y="4752594"/>
            <a:ext cx="1260475" cy="20827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6"/>
              </a:rPr>
              <a:t>https://www.ebay.com/itm/5pcs-EXTENSION-TUBING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6"/>
              </a:rPr>
              <a:t>-</a:t>
            </a:r>
            <a:r>
              <a:rPr dirty="0" sz="400" spc="500">
                <a:solidFill>
                  <a:srgbClr val="467885"/>
                </a:solidFill>
                <a:latin typeface="Arial MT"/>
                <a:cs typeface="Arial MT"/>
                <a:hlinkClick r:id="rId6"/>
              </a:rPr>
              <a:t> </a:t>
            </a: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6"/>
              </a:rPr>
              <a:t>140cm-MINIMUM-VOLUME-LUER-</a:t>
            </a:r>
            <a:r>
              <a:rPr dirty="0" u="sng" sz="400" spc="-2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6"/>
              </a:rPr>
              <a:t>LOCK</a:t>
            </a:r>
            <a:r>
              <a:rPr dirty="0" sz="400" spc="-20">
                <a:solidFill>
                  <a:srgbClr val="467885"/>
                </a:solidFill>
                <a:latin typeface="Arial MT"/>
                <a:cs typeface="Arial MT"/>
                <a:hlinkClick r:id="rId6"/>
              </a:rPr>
              <a:t>-</a:t>
            </a:r>
            <a:endParaRPr sz="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6"/>
              </a:rPr>
              <a:t>/282817332027</a:t>
            </a:r>
            <a:endParaRPr sz="400">
              <a:latin typeface="Arial MT"/>
              <a:cs typeface="Arial MT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429500" y="5119115"/>
            <a:ext cx="2827020" cy="1059180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8190103" y="6333235"/>
            <a:ext cx="899160" cy="86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4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8"/>
              </a:rPr>
              <a:t>https://lingchen.en.made-in-china.com</a:t>
            </a:r>
            <a:r>
              <a:rPr dirty="0" sz="400" spc="-10">
                <a:solidFill>
                  <a:srgbClr val="467885"/>
                </a:solidFill>
                <a:latin typeface="Arial MT"/>
                <a:cs typeface="Arial MT"/>
                <a:hlinkClick r:id="rId8"/>
              </a:rPr>
              <a:t>/</a:t>
            </a:r>
            <a:endParaRPr sz="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During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 spc="-10"/>
              <a:t>Procedure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9252"/>
            <a:ext cx="6690359" cy="374904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Give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radiologist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relevant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history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Side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site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injected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19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Previous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history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(if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relevant)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697230" algn="l"/>
              </a:tabLst>
            </a:pPr>
            <a:r>
              <a:rPr dirty="0" sz="2400" spc="-10">
                <a:latin typeface="Arial MT"/>
                <a:cs typeface="Arial MT"/>
              </a:rPr>
              <a:t>Allergies</a:t>
            </a:r>
            <a:endParaRPr sz="24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7230" algn="l"/>
              </a:tabLst>
            </a:pP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concerns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Ensure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everything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grasp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radiologist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4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Hold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medication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vials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drawing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up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required.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Fluoroscopy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75089"/>
            <a:ext cx="9981565" cy="3701415"/>
          </a:xfrm>
          <a:prstGeom prst="rect">
            <a:avLst/>
          </a:prstGeom>
        </p:spPr>
        <p:txBody>
          <a:bodyPr wrap="square" lIns="0" tIns="5206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Adjust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any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settings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during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Magnification,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orientation,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lateral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Saving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needed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Scout</a:t>
            </a:r>
            <a:r>
              <a:rPr dirty="0" sz="2000" spc="-20">
                <a:latin typeface="Arial MT"/>
                <a:cs typeface="Arial MT"/>
              </a:rPr>
              <a:t> image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6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needle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place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400"/>
              </a:spcBef>
              <a:buFont typeface="Arial MT"/>
              <a:buChar char="•"/>
            </a:pPr>
            <a:endParaRPr sz="2000">
              <a:latin typeface="Arial MT"/>
              <a:cs typeface="Arial MT"/>
            </a:endParaRPr>
          </a:p>
          <a:p>
            <a:pPr marL="240029" marR="5080" indent="-227329">
              <a:lnSpc>
                <a:spcPts val="2590"/>
              </a:lnSpc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radiologist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foot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pedal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control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live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fluoroscopy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make </a:t>
            </a:r>
            <a:r>
              <a:rPr dirty="0" sz="2400" spc="-2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radiographic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exposures.</a:t>
            </a:r>
            <a:endParaRPr sz="24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29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Cannot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take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Last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20">
                <a:latin typeface="Arial MT"/>
                <a:cs typeface="Arial MT"/>
              </a:rPr>
              <a:t> Hold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631012"/>
            <a:ext cx="634174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latin typeface="Arial MT"/>
                <a:cs typeface="Arial MT"/>
              </a:rPr>
              <a:t>Knee</a:t>
            </a:r>
            <a:r>
              <a:rPr dirty="0" sz="4400" spc="-25">
                <a:latin typeface="Arial MT"/>
                <a:cs typeface="Arial MT"/>
              </a:rPr>
              <a:t> </a:t>
            </a:r>
            <a:r>
              <a:rPr dirty="0" sz="4400">
                <a:latin typeface="Arial MT"/>
                <a:cs typeface="Arial MT"/>
              </a:rPr>
              <a:t>joint</a:t>
            </a:r>
            <a:r>
              <a:rPr dirty="0" sz="4400" spc="-50">
                <a:latin typeface="Arial MT"/>
                <a:cs typeface="Arial MT"/>
              </a:rPr>
              <a:t> </a:t>
            </a:r>
            <a:r>
              <a:rPr dirty="0" sz="4400">
                <a:latin typeface="Arial MT"/>
                <a:cs typeface="Arial MT"/>
              </a:rPr>
              <a:t>Injection</a:t>
            </a:r>
            <a:r>
              <a:rPr dirty="0" sz="4400" spc="-25">
                <a:latin typeface="Arial MT"/>
                <a:cs typeface="Arial MT"/>
              </a:rPr>
              <a:t> </a:t>
            </a:r>
            <a:r>
              <a:rPr dirty="0" sz="4400" spc="-10">
                <a:latin typeface="Arial MT"/>
                <a:cs typeface="Arial MT"/>
              </a:rPr>
              <a:t>Video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825497"/>
            <a:ext cx="66840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Arial MT"/>
                <a:cs typeface="Arial MT"/>
                <a:hlinkClick r:id="rId2"/>
              </a:rPr>
              <a:t>https://www.youtube.com/watch?v=bOBElEptG60&amp;has_verified=1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After</a:t>
            </a:r>
            <a:r>
              <a:rPr dirty="0" spc="-5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 spc="-10"/>
              <a:t>Injection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84349"/>
            <a:ext cx="8354059" cy="4209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Band-</a:t>
            </a:r>
            <a:r>
              <a:rPr dirty="0" sz="2200">
                <a:latin typeface="Arial MT"/>
                <a:cs typeface="Arial MT"/>
              </a:rPr>
              <a:t>aid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injection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site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Assist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sit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Watch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for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signs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dizziness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other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adverse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reactions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1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Walk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patient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changing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area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Ask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them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wait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once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they’re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changed.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You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will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come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visit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them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bit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39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Clean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up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tray</a:t>
            </a:r>
            <a:endParaRPr sz="22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50"/>
              </a:spcBef>
              <a:buChar char="•"/>
              <a:tabLst>
                <a:tab pos="698500" algn="l"/>
              </a:tabLst>
            </a:pPr>
            <a:r>
              <a:rPr dirty="0" sz="1900">
                <a:latin typeface="Arial MT"/>
                <a:cs typeface="Arial MT"/>
              </a:rPr>
              <a:t>Dispose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sharps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pharmaceuticals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appropriately</a:t>
            </a:r>
            <a:endParaRPr sz="19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10"/>
              </a:spcBef>
              <a:buFont typeface="Arial MT"/>
              <a:buChar char="•"/>
            </a:pP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Disinfect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surfaces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prepare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room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next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8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After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Injection</a:t>
            </a:r>
            <a:r>
              <a:rPr dirty="0" spc="-30"/>
              <a:t> </a:t>
            </a:r>
            <a:r>
              <a:rPr dirty="0" spc="-10"/>
              <a:t>cont.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/>
              <a:t>Send</a:t>
            </a:r>
            <a:r>
              <a:rPr dirty="0" spc="-45"/>
              <a:t> </a:t>
            </a:r>
            <a:r>
              <a:rPr dirty="0"/>
              <a:t>images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50"/>
              <a:t> </a:t>
            </a:r>
            <a:r>
              <a:rPr dirty="0" spc="-20"/>
              <a:t>PACS</a:t>
            </a:r>
          </a:p>
          <a:p>
            <a:pPr lvl="1" marL="6985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Add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specific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annotations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30"/>
              </a:spcBef>
              <a:buFont typeface="Arial MT"/>
              <a:buChar char="•"/>
            </a:pPr>
            <a:endParaRPr sz="2000"/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240029" algn="l"/>
              </a:tabLst>
            </a:pPr>
            <a:r>
              <a:rPr dirty="0"/>
              <a:t>Record</a:t>
            </a:r>
            <a:r>
              <a:rPr dirty="0" spc="-50"/>
              <a:t> </a:t>
            </a:r>
            <a:r>
              <a:rPr dirty="0"/>
              <a:t>details</a:t>
            </a:r>
            <a:r>
              <a:rPr dirty="0" spc="-50"/>
              <a:t> </a:t>
            </a:r>
            <a:r>
              <a:rPr dirty="0"/>
              <a:t>in</a:t>
            </a:r>
            <a:r>
              <a:rPr dirty="0" spc="-55"/>
              <a:t> </a:t>
            </a:r>
            <a:r>
              <a:rPr dirty="0" spc="-25"/>
              <a:t>RIS</a:t>
            </a:r>
          </a:p>
          <a:p>
            <a:pPr lvl="1" marL="6985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Fluoro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time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#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images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Medications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injected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(names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amounts)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Pre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Post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pain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scores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Notes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radiologist</a:t>
            </a:r>
            <a:endParaRPr sz="2000">
              <a:latin typeface="Arial MT"/>
              <a:cs typeface="Arial MT"/>
            </a:endParaRPr>
          </a:p>
          <a:p>
            <a:pPr lvl="1" marL="698500" indent="-228600">
              <a:lnSpc>
                <a:spcPct val="100000"/>
              </a:lnSpc>
              <a:spcBef>
                <a:spcPts val="2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Supportive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given</a:t>
            </a:r>
            <a:endParaRPr sz="20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40"/>
              </a:spcBef>
              <a:buFont typeface="Arial MT"/>
              <a:buChar char="•"/>
            </a:pPr>
            <a:endParaRPr sz="2000"/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/>
              <a:t>Check</a:t>
            </a:r>
            <a:r>
              <a:rPr dirty="0" spc="-40"/>
              <a:t> </a:t>
            </a:r>
            <a:r>
              <a:rPr dirty="0"/>
              <a:t>on</a:t>
            </a:r>
            <a:r>
              <a:rPr dirty="0" spc="-50"/>
              <a:t> </a:t>
            </a:r>
            <a:r>
              <a:rPr dirty="0"/>
              <a:t>patient</a:t>
            </a:r>
            <a:r>
              <a:rPr dirty="0" spc="-35"/>
              <a:t> 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/>
              <a:t>dismiss</a:t>
            </a:r>
            <a:r>
              <a:rPr dirty="0" spc="-40"/>
              <a:t> </a:t>
            </a:r>
            <a:r>
              <a:rPr dirty="0"/>
              <a:t>them</a:t>
            </a:r>
            <a:r>
              <a:rPr dirty="0" spc="-40"/>
              <a:t> </a:t>
            </a:r>
            <a:r>
              <a:rPr dirty="0"/>
              <a:t>if</a:t>
            </a:r>
            <a:r>
              <a:rPr dirty="0" spc="-50"/>
              <a:t> </a:t>
            </a:r>
            <a:r>
              <a:rPr dirty="0"/>
              <a:t>they</a:t>
            </a:r>
            <a:r>
              <a:rPr dirty="0" spc="-45"/>
              <a:t> </a:t>
            </a:r>
            <a:r>
              <a:rPr dirty="0"/>
              <a:t>are</a:t>
            </a:r>
            <a:r>
              <a:rPr dirty="0" spc="-40"/>
              <a:t> </a:t>
            </a:r>
            <a:r>
              <a:rPr dirty="0"/>
              <a:t>feeling</a:t>
            </a:r>
            <a:r>
              <a:rPr dirty="0" spc="-25"/>
              <a:t> </a:t>
            </a:r>
            <a:r>
              <a:rPr dirty="0" spc="-20"/>
              <a:t>well</a:t>
            </a:r>
          </a:p>
          <a:p>
            <a:pPr lvl="1" marL="698500" indent="-228600">
              <a:lnSpc>
                <a:spcPct val="100000"/>
              </a:lnSpc>
              <a:spcBef>
                <a:spcPts val="30"/>
              </a:spcBef>
              <a:buChar char="•"/>
              <a:tabLst>
                <a:tab pos="698500" algn="l"/>
              </a:tabLst>
            </a:pPr>
            <a:r>
              <a:rPr dirty="0" sz="2000">
                <a:latin typeface="Arial MT"/>
                <a:cs typeface="Arial MT"/>
              </a:rPr>
              <a:t>Provide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any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after-</a:t>
            </a:r>
            <a:r>
              <a:rPr dirty="0" sz="2000">
                <a:latin typeface="Arial MT"/>
                <a:cs typeface="Arial MT"/>
              </a:rPr>
              <a:t>care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documentation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80" y="18260"/>
            <a:ext cx="735995" cy="7764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2025-07-02T20:14:13Z</dcterms:created>
  <dcterms:modified xsi:type="dcterms:W3CDTF">2025-07-02T20:14:13Z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2025-07-03T00:00:00Z</vt:filetime>
  </property>
  <property fmtid="{D5CDD505-2E9C-101B-9397-08002B2CF9AE}" pid="3" name="LastSaved">
    <vt:filetime>2025-07-02T00:00:00Z</vt:filetime>
  </property>
  <property fmtid="{D5CDD505-2E9C-101B-9397-08002B2CF9AE}" pid="4" name="Producer">
    <vt:lpwstr>Foxit PDF Editor Printer Version 11.2.2.4537</vt:lpwstr>
  </property>
</Properties>
</file>